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4"/>
    <p:sldMasterId id="2147483807" r:id="rId5"/>
  </p:sldMasterIdLst>
  <p:notesMasterIdLst>
    <p:notesMasterId r:id="rId15"/>
  </p:notesMasterIdLst>
  <p:handoutMasterIdLst>
    <p:handoutMasterId r:id="rId16"/>
  </p:handoutMasterIdLst>
  <p:sldIdLst>
    <p:sldId id="263" r:id="rId6"/>
    <p:sldId id="264" r:id="rId7"/>
    <p:sldId id="266" r:id="rId8"/>
    <p:sldId id="270" r:id="rId9"/>
    <p:sldId id="267" r:id="rId10"/>
    <p:sldId id="272" r:id="rId11"/>
    <p:sldId id="269" r:id="rId12"/>
    <p:sldId id="27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DA995-05B8-489C-903B-FCE891428876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2024-11-16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56B5A-A032-45D6-9429-E4AAECDD5271}" type="slidenum">
              <a:rPr lang="en-US" altLang="ko-KR" noProof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6625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0E1B29-2AEF-49FB-A119-23985B78495C}" type="datetime1">
              <a:rPr lang="ko-KR" altLang="en-US" noProof="1" smtClean="0"/>
              <a:t>2024-11-16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275CD8D-B1D9-4658-A4F0-38CA8D83ED5D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467C-5FD0-44C8-9B2E-A90689472E5B}" type="datetime1">
              <a:rPr lang="ko-KR" altLang="en-US" noProof="1" smtClean="0"/>
              <a:t>2024-11-16</a:t>
            </a:fld>
            <a:endParaRPr lang="ko-KR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80659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506-3E70-4DD9-8C6E-FEE4CEF6812A}" type="datetime1">
              <a:rPr lang="ko-KR" altLang="en-US" noProof="1" smtClean="0"/>
              <a:t>2024-11-16</a:t>
            </a:fld>
            <a:endParaRPr lang="ko-KR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36128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1BDB-E205-44AD-A1B5-C668005F43A7}" type="datetime1">
              <a:rPr lang="ko-KR" altLang="en-US" noProof="1" smtClean="0"/>
              <a:t>2024-11-16</a:t>
            </a:fld>
            <a:endParaRPr lang="ko-KR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2178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467C-5FD0-44C8-9B2E-A90689472E5B}" type="datetime1">
              <a:rPr lang="ko-KR" altLang="en-US" noProof="1" smtClean="0"/>
              <a:t>2024-11-16</a:t>
            </a:fld>
            <a:endParaRPr lang="ko-KR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514308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D5C77-9A15-4520-B70C-8B53057C7159}" type="datetime1">
              <a:rPr lang="ko-KR" altLang="en-US" noProof="1" smtClean="0"/>
              <a:t>2024-11-16</a:t>
            </a:fld>
            <a:endParaRPr lang="ko-KR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288735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D446-D90F-43C3-8D0F-B76BCBFEA469}" type="datetime1">
              <a:rPr lang="ko-KR" altLang="en-US" noProof="1" smtClean="0"/>
              <a:t>2024-11-16</a:t>
            </a:fld>
            <a:endParaRPr lang="ko-KR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63352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B93A-867C-4FAB-A782-C40D707CDFBF}" type="datetime1">
              <a:rPr lang="ko-KR" altLang="en-US" noProof="1" smtClean="0"/>
              <a:t>2024-11-16</a:t>
            </a:fld>
            <a:endParaRPr lang="ko-KR" altLang="en-U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07922708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9C01-A25F-4451-B6D5-4284DE85DE85}" type="datetime1">
              <a:rPr lang="ko-KR" altLang="en-US" noProof="1" smtClean="0"/>
              <a:t>2024-11-16</a:t>
            </a:fld>
            <a:endParaRPr lang="ko-KR" altLang="en-US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048570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867A-2CDF-46AB-884D-AA3E5A50DF14}" type="datetime1">
              <a:rPr lang="ko-KR" altLang="en-US" noProof="1" smtClean="0"/>
              <a:t>2024-11-16</a:t>
            </a:fld>
            <a:endParaRPr lang="ko-KR" alt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524665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B93A-867C-4FAB-A782-C40D707CDFBF}" type="datetime1">
              <a:rPr lang="ko-KR" altLang="en-US" noProof="1" smtClean="0"/>
              <a:t>2024-11-16</a:t>
            </a:fld>
            <a:endParaRPr lang="ko-KR" altLang="en-US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05435523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BE-A288-4624-AFDB-8C4E6954E3C9}" type="datetime1">
              <a:rPr lang="ko-KR" altLang="en-US" noProof="1" smtClean="0"/>
              <a:t>2024-11-16</a:t>
            </a:fld>
            <a:endParaRPr lang="ko-KR" altLang="en-U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7735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D5C77-9A15-4520-B70C-8B53057C7159}" type="datetime1">
              <a:rPr lang="ko-KR" altLang="en-US" noProof="1" smtClean="0"/>
              <a:t>2024-11-16</a:t>
            </a:fld>
            <a:endParaRPr lang="ko-KR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07966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4344-8D68-4F45-840D-3902ADE63ED7}" type="datetime1">
              <a:rPr lang="ko-KR" altLang="en-US" noProof="1" smtClean="0"/>
              <a:t>2024-11-16</a:t>
            </a:fld>
            <a:endParaRPr lang="ko-KR" altLang="en-U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71200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506-3E70-4DD9-8C6E-FEE4CEF6812A}" type="datetime1">
              <a:rPr lang="ko-KR" altLang="en-US" noProof="1" smtClean="0"/>
              <a:t>2024-11-16</a:t>
            </a:fld>
            <a:endParaRPr lang="ko-KR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149226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1BDB-E205-44AD-A1B5-C668005F43A7}" type="datetime1">
              <a:rPr lang="ko-KR" altLang="en-US" noProof="1" smtClean="0"/>
              <a:t>2024-11-16</a:t>
            </a:fld>
            <a:endParaRPr lang="ko-KR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31094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D446-D90F-43C3-8D0F-B76BCBFEA469}" type="datetime1">
              <a:rPr lang="ko-KR" altLang="en-US" noProof="1" smtClean="0"/>
              <a:t>2024-11-16</a:t>
            </a:fld>
            <a:endParaRPr lang="ko-KR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28212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B93A-867C-4FAB-A782-C40D707CDFBF}" type="datetime1">
              <a:rPr lang="ko-KR" altLang="en-US" noProof="1" smtClean="0"/>
              <a:t>2024-11-16</a:t>
            </a:fld>
            <a:endParaRPr lang="ko-KR" altLang="en-U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4690125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9C01-A25F-4451-B6D5-4284DE85DE85}" type="datetime1">
              <a:rPr lang="ko-KR" altLang="en-US" noProof="1" smtClean="0"/>
              <a:t>2024-11-16</a:t>
            </a:fld>
            <a:endParaRPr lang="ko-KR" altLang="en-US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61132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867A-2CDF-46AB-884D-AA3E5A50DF14}" type="datetime1">
              <a:rPr lang="ko-KR" altLang="en-US" noProof="1" smtClean="0"/>
              <a:t>2024-11-16</a:t>
            </a:fld>
            <a:endParaRPr lang="ko-KR" alt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36095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B93A-867C-4FAB-A782-C40D707CDFBF}" type="datetime1">
              <a:rPr lang="ko-KR" altLang="en-US" noProof="1" smtClean="0"/>
              <a:t>2024-11-16</a:t>
            </a:fld>
            <a:endParaRPr lang="ko-KR" altLang="en-US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6517526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6BBE-A288-4624-AFDB-8C4E6954E3C9}" type="datetime1">
              <a:rPr lang="ko-KR" altLang="en-US" noProof="1" smtClean="0"/>
              <a:t>2024-11-16</a:t>
            </a:fld>
            <a:endParaRPr lang="ko-KR" altLang="en-U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08487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4344-8D68-4F45-840D-3902ADE63ED7}" type="datetime1">
              <a:rPr lang="ko-KR" altLang="en-US" noProof="1" smtClean="0"/>
              <a:t>2024-11-16</a:t>
            </a:fld>
            <a:endParaRPr lang="ko-KR" altLang="en-U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124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B93A-867C-4FAB-A782-C40D707CDFBF}" type="datetime1">
              <a:rPr lang="ko-KR" altLang="en-US" noProof="1" smtClean="0"/>
              <a:t>2024-11-16</a:t>
            </a:fld>
            <a:endParaRPr lang="ko-KR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63475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B93A-867C-4FAB-A782-C40D707CDFBF}" type="datetime1">
              <a:rPr lang="ko-KR" altLang="en-US" noProof="1" smtClean="0"/>
              <a:t>2024-11-16</a:t>
            </a:fld>
            <a:endParaRPr lang="ko-KR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52352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1A6C58-9545-87D9-5A18-11621DAC1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878" y="1155831"/>
            <a:ext cx="10053763" cy="8673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머신러닝</a:t>
            </a:r>
            <a:r>
              <a:rPr lang="ko-KR" altLang="en-US" sz="4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프로젝트</a:t>
            </a:r>
            <a:endParaRPr lang="en-US" altLang="ko-KR" sz="4800" kern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E0A4294-095D-66F0-D0FA-1B62976869A7}"/>
              </a:ext>
            </a:extLst>
          </p:cNvPr>
          <p:cNvSpPr txBox="1">
            <a:spLocks/>
          </p:cNvSpPr>
          <p:nvPr/>
        </p:nvSpPr>
        <p:spPr>
          <a:xfrm>
            <a:off x="1069115" y="4206428"/>
            <a:ext cx="10053763" cy="2328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4</a:t>
            </a:r>
            <a:r>
              <a:rPr lang="ko-KR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조  </a:t>
            </a:r>
            <a:endParaRPr lang="en-US" altLang="ko-KR" sz="36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  <a:p>
            <a:pPr algn="ctr" latinLnBrk="0"/>
            <a:r>
              <a:rPr lang="ko-KR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장진영</a:t>
            </a:r>
            <a:r>
              <a:rPr lang="en-US" altLang="ko-KR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(20202995)</a:t>
            </a:r>
          </a:p>
          <a:p>
            <a:pPr algn="ctr" latinLnBrk="0"/>
            <a:r>
              <a:rPr lang="ko-KR" altLang="en-US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이시호</a:t>
            </a:r>
            <a:r>
              <a:rPr lang="en-US" altLang="ko-KR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(20201601)</a:t>
            </a:r>
          </a:p>
          <a:p>
            <a:pPr algn="ctr" latinLnBrk="0"/>
            <a:r>
              <a:rPr lang="ko-KR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강현준</a:t>
            </a:r>
            <a:r>
              <a:rPr lang="en-US" altLang="ko-KR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(20201571)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2298E2C-70D8-7D9C-B29F-942885C90BFF}"/>
              </a:ext>
            </a:extLst>
          </p:cNvPr>
          <p:cNvSpPr txBox="1">
            <a:spLocks/>
          </p:cNvSpPr>
          <p:nvPr/>
        </p:nvSpPr>
        <p:spPr>
          <a:xfrm>
            <a:off x="1296878" y="2260404"/>
            <a:ext cx="10053763" cy="8673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with MNIST Data Set</a:t>
            </a:r>
          </a:p>
        </p:txBody>
      </p:sp>
    </p:spTree>
    <p:extLst>
      <p:ext uri="{BB962C8B-B14F-4D97-AF65-F5344CB8AC3E}">
        <p14:creationId xmlns:p14="http://schemas.microsoft.com/office/powerpoint/2010/main" val="24388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D31DBA-1403-C271-366E-AA384DF3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진행 순서</a:t>
            </a:r>
            <a:r>
              <a:rPr lang="en-US" altLang="ko-KR" sz="4000" dirty="0">
                <a:solidFill>
                  <a:srgbClr val="FFFFFF"/>
                </a:solidFill>
              </a:rPr>
              <a:t>	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93E4DD97-C094-456F-D698-3D1B57853A97}"/>
              </a:ext>
            </a:extLst>
          </p:cNvPr>
          <p:cNvSpPr/>
          <p:nvPr/>
        </p:nvSpPr>
        <p:spPr>
          <a:xfrm>
            <a:off x="1371599" y="2814739"/>
            <a:ext cx="9895950" cy="637855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전처리 방식</a:t>
            </a:r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266E2886-3210-CD82-B807-F5AA00EF7DD1}"/>
              </a:ext>
            </a:extLst>
          </p:cNvPr>
          <p:cNvSpPr/>
          <p:nvPr/>
        </p:nvSpPr>
        <p:spPr>
          <a:xfrm>
            <a:off x="6129074" y="3413606"/>
            <a:ext cx="381000" cy="22463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7FD910F0-1D61-AF7D-C437-D676259806F7}"/>
              </a:ext>
            </a:extLst>
          </p:cNvPr>
          <p:cNvSpPr/>
          <p:nvPr/>
        </p:nvSpPr>
        <p:spPr>
          <a:xfrm>
            <a:off x="1371600" y="3751944"/>
            <a:ext cx="9895950" cy="637855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증강 기법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880E45E8-9D2D-F8FE-C75F-52087CAC9A77}"/>
              </a:ext>
            </a:extLst>
          </p:cNvPr>
          <p:cNvSpPr/>
          <p:nvPr/>
        </p:nvSpPr>
        <p:spPr>
          <a:xfrm>
            <a:off x="6129074" y="4341187"/>
            <a:ext cx="381000" cy="22463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E55C2DD4-8AEC-C367-E943-2C9892DCF5B7}"/>
              </a:ext>
            </a:extLst>
          </p:cNvPr>
          <p:cNvSpPr/>
          <p:nvPr/>
        </p:nvSpPr>
        <p:spPr>
          <a:xfrm>
            <a:off x="1371600" y="4679525"/>
            <a:ext cx="9895950" cy="637855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하이퍼</a:t>
            </a:r>
            <a:r>
              <a:rPr lang="ko-KR" altLang="en-US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파라미터 조정</a:t>
            </a:r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6E3F072A-412A-9898-F21D-10BAA0BD5B2B}"/>
              </a:ext>
            </a:extLst>
          </p:cNvPr>
          <p:cNvSpPr/>
          <p:nvPr/>
        </p:nvSpPr>
        <p:spPr>
          <a:xfrm>
            <a:off x="6129074" y="5268768"/>
            <a:ext cx="381000" cy="22463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61B18D3C-0B55-03DA-4ED0-4AB7870E1826}"/>
              </a:ext>
            </a:extLst>
          </p:cNvPr>
          <p:cNvSpPr/>
          <p:nvPr/>
        </p:nvSpPr>
        <p:spPr>
          <a:xfrm>
            <a:off x="1371599" y="5607106"/>
            <a:ext cx="9895950" cy="637855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성능 평가 기법 및 결과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DF9FEFAF-37A0-A3E6-66B0-F130FB371A1A}"/>
              </a:ext>
            </a:extLst>
          </p:cNvPr>
          <p:cNvSpPr/>
          <p:nvPr/>
        </p:nvSpPr>
        <p:spPr>
          <a:xfrm>
            <a:off x="1371599" y="1881948"/>
            <a:ext cx="9895950" cy="637855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Base</a:t>
            </a:r>
            <a:r>
              <a:rPr lang="ko-KR" altLang="en-US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 </a:t>
            </a:r>
            <a:r>
              <a:rPr lang="ko-KR" altLang="en-US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선정</a:t>
            </a:r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9B78D7B8-DA0D-C049-B83D-D33FB4036C0C}"/>
              </a:ext>
            </a:extLst>
          </p:cNvPr>
          <p:cNvSpPr/>
          <p:nvPr/>
        </p:nvSpPr>
        <p:spPr>
          <a:xfrm>
            <a:off x="6129074" y="2476401"/>
            <a:ext cx="381000" cy="22463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07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5915E9-C210-4EC0-9584-BB4AE27FD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4DDC02-A636-D391-DFBF-4710399D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Base Model </a:t>
            </a:r>
            <a:r>
              <a:rPr lang="ko-KR" altLang="en-US" sz="400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E2CAD2-955C-8DA5-CF43-F88B2905C5EE}"/>
              </a:ext>
            </a:extLst>
          </p:cNvPr>
          <p:cNvSpPr txBox="1"/>
          <p:nvPr/>
        </p:nvSpPr>
        <p:spPr>
          <a:xfrm>
            <a:off x="459351" y="1891970"/>
            <a:ext cx="3122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대표적인 모델 후보군들</a:t>
            </a:r>
          </a:p>
        </p:txBody>
      </p:sp>
      <p:pic>
        <p:nvPicPr>
          <p:cNvPr id="1026" name="Picture 2" descr="Stochastic Gradient Descent (SGD)">
            <a:extLst>
              <a:ext uri="{FF2B5EF4-FFF2-40B4-BE49-F238E27FC236}">
                <a16:creationId xmlns:a16="http://schemas.microsoft.com/office/drawing/2014/main" id="{D5730051-1C8B-4199-102B-9AC831A52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5" y="2648173"/>
            <a:ext cx="2581275" cy="19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ndom Forest Simple Explanation. Understanding the Random Forest with an…  | by Will Koehrsen | Medium">
            <a:extLst>
              <a:ext uri="{FF2B5EF4-FFF2-40B4-BE49-F238E27FC236}">
                <a16:creationId xmlns:a16="http://schemas.microsoft.com/office/drawing/2014/main" id="{B70948D3-3A5D-2E9D-FB81-D986C3DE9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508" y="2647162"/>
            <a:ext cx="2581275" cy="193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 intuitive guide to understanding Support Vector Machines (SVM)">
            <a:extLst>
              <a:ext uri="{FF2B5EF4-FFF2-40B4-BE49-F238E27FC236}">
                <a16:creationId xmlns:a16="http://schemas.microsoft.com/office/drawing/2014/main" id="{8BA115A0-A53B-6EE4-54CA-1B69A59E5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655" y="2647162"/>
            <a:ext cx="2857500" cy="193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378B1F-12B3-C940-E0CC-F2E1AD35124F}"/>
              </a:ext>
            </a:extLst>
          </p:cNvPr>
          <p:cNvSpPr txBox="1"/>
          <p:nvPr/>
        </p:nvSpPr>
        <p:spPr>
          <a:xfrm>
            <a:off x="1489289" y="550545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SGD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CF5DC-DC64-B62D-2DBE-F3130F00BEC9}"/>
              </a:ext>
            </a:extLst>
          </p:cNvPr>
          <p:cNvSpPr txBox="1"/>
          <p:nvPr/>
        </p:nvSpPr>
        <p:spPr>
          <a:xfrm>
            <a:off x="3802034" y="5514975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Random Forest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5E7E4F-9A75-BA3D-F8A3-49135D1E5CFF}"/>
              </a:ext>
            </a:extLst>
          </p:cNvPr>
          <p:cNvSpPr txBox="1"/>
          <p:nvPr/>
        </p:nvSpPr>
        <p:spPr>
          <a:xfrm>
            <a:off x="7139996" y="551497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KNN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DC5772-9C18-BCDF-3081-3F4E9049EADB}"/>
              </a:ext>
            </a:extLst>
          </p:cNvPr>
          <p:cNvSpPr txBox="1"/>
          <p:nvPr/>
        </p:nvSpPr>
        <p:spPr>
          <a:xfrm>
            <a:off x="10105666" y="550545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  <p:pic>
        <p:nvPicPr>
          <p:cNvPr id="1034" name="Picture 10" descr="PYTHON] KNN K-최근접 이웃(K-Nearest Neighbors)">
            <a:extLst>
              <a:ext uri="{FF2B5EF4-FFF2-40B4-BE49-F238E27FC236}">
                <a16:creationId xmlns:a16="http://schemas.microsoft.com/office/drawing/2014/main" id="{060A3148-9169-D31D-F888-BF2B165A0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219" y="2647162"/>
            <a:ext cx="2286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20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666E44-6D84-74BA-D5AA-0397982F4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8F1E4A1-840C-B612-909C-202354A45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070BCA0-9714-163F-45DD-5B08115AA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7D05589-8507-D962-16EE-6F395CE5A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C7C4EECA-2DE3-923F-6107-14EF5379C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5C0B7FF-0F99-221B-85A5-CD1695C1F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89EDE3-9733-6E99-254C-AFF8CC2B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Base Model </a:t>
            </a:r>
            <a:r>
              <a:rPr lang="ko-KR" altLang="en-US" sz="400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선정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BFF5F51-EC37-6635-721D-E178A4455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034121"/>
              </p:ext>
            </p:extLst>
          </p:nvPr>
        </p:nvGraphicFramePr>
        <p:xfrm>
          <a:off x="1892536" y="508010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115849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407275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819189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683127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97675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Label/Model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SGD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/>
                        <a:t>RF</a:t>
                      </a:r>
                      <a:endParaRPr lang="ko-KR" alt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SVM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73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74.12%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99.9%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83.82%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99.24%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9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90.50%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100%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76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Digit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11.98%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92.62%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88.94%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8296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:a16="http://schemas.microsoft.com/office/drawing/2014/main" id="{A1035305-C71E-B483-768A-6DA4DA64F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73" y="1858896"/>
            <a:ext cx="2676525" cy="290512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D754DF4-BCF1-9065-ADF0-9BDB0EA36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118" y="2020638"/>
            <a:ext cx="2619375" cy="277177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5E6E00D-F388-8600-E29C-EAEF7811E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5841" y="2007908"/>
            <a:ext cx="2590800" cy="277177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CCF44E4-2D20-2969-7BBD-81D3562E5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310" y="2013788"/>
            <a:ext cx="2714625" cy="277177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984BBD7-CFD1-EC25-70FA-E9D450A51178}"/>
              </a:ext>
            </a:extLst>
          </p:cNvPr>
          <p:cNvSpPr txBox="1"/>
          <p:nvPr/>
        </p:nvSpPr>
        <p:spPr>
          <a:xfrm>
            <a:off x="554273" y="1628064"/>
            <a:ext cx="754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모델의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Digit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Label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정확도의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Confusion Matrix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8C5FC5-8E99-96DD-AC84-11CA55B38615}"/>
              </a:ext>
            </a:extLst>
          </p:cNvPr>
          <p:cNvSpPr txBox="1"/>
          <p:nvPr/>
        </p:nvSpPr>
        <p:spPr>
          <a:xfrm>
            <a:off x="3951244" y="4600898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Random Forest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4DA00E-3481-1CBB-8188-D51849BC5727}"/>
              </a:ext>
            </a:extLst>
          </p:cNvPr>
          <p:cNvSpPr txBox="1"/>
          <p:nvPr/>
        </p:nvSpPr>
        <p:spPr>
          <a:xfrm>
            <a:off x="7112975" y="460089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KNN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75E569-80D9-D6DF-23DD-252E5FDA8A34}"/>
              </a:ext>
            </a:extLst>
          </p:cNvPr>
          <p:cNvSpPr txBox="1"/>
          <p:nvPr/>
        </p:nvSpPr>
        <p:spPr>
          <a:xfrm>
            <a:off x="1603032" y="460089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SGD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B83397-5BE5-4FA9-781F-989F45A5027C}"/>
              </a:ext>
            </a:extLst>
          </p:cNvPr>
          <p:cNvSpPr txBox="1"/>
          <p:nvPr/>
        </p:nvSpPr>
        <p:spPr>
          <a:xfrm>
            <a:off x="9844909" y="45772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53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9C80F3-864F-E459-28C9-393AE86B3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9B61A7-05B4-356B-6400-3265C96B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39610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데이터 전처리 방식</a:t>
            </a:r>
            <a:r>
              <a:rPr lang="en-US" altLang="ko-KR" sz="4000" dirty="0">
                <a:solidFill>
                  <a:srgbClr val="FFFFFF"/>
                </a:solidFill>
              </a:rPr>
              <a:t> (</a:t>
            </a:r>
            <a:r>
              <a:rPr lang="ko-KR" altLang="en-US" sz="4000" dirty="0">
                <a:solidFill>
                  <a:srgbClr val="FFFFFF"/>
                </a:solidFill>
              </a:rPr>
              <a:t>계획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8E08B8-3A4F-E8BE-D628-CFA7B00C783D}"/>
              </a:ext>
            </a:extLst>
          </p:cNvPr>
          <p:cNvSpPr txBox="1"/>
          <p:nvPr/>
        </p:nvSpPr>
        <p:spPr>
          <a:xfrm>
            <a:off x="459351" y="1891970"/>
            <a:ext cx="3122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이진화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5DA4938-A87F-C3A9-0540-86E1E583E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50" y="2735119"/>
            <a:ext cx="3044521" cy="320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5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7ABD8A-7615-00C2-D577-31E492FC9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EFB1A7C-C93C-641A-87D5-CA5438CA3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343DFA1-D0FF-1F35-8C99-AFC38489E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143B72B-8933-4767-E7AE-DA897067D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AA8B59E-7E6B-4D3B-CFFF-0743C73D4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7699D9FD-FC0C-6845-71E4-B71044413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910307-A80B-E6AE-BE92-DBCC408E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39610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데이터 전처리 방식</a:t>
            </a:r>
            <a:r>
              <a:rPr lang="en-US" altLang="ko-KR" sz="4000" dirty="0">
                <a:solidFill>
                  <a:srgbClr val="FFFFFF"/>
                </a:solidFill>
              </a:rPr>
              <a:t> (</a:t>
            </a:r>
            <a:r>
              <a:rPr lang="ko-KR" altLang="en-US" sz="4000" dirty="0">
                <a:solidFill>
                  <a:srgbClr val="FFFFFF"/>
                </a:solidFill>
              </a:rPr>
              <a:t>계획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AA1FD1-9530-E5A7-FAE3-216A5694C505}"/>
              </a:ext>
            </a:extLst>
          </p:cNvPr>
          <p:cNvSpPr txBox="1"/>
          <p:nvPr/>
        </p:nvSpPr>
        <p:spPr>
          <a:xfrm>
            <a:off x="459350" y="1891970"/>
            <a:ext cx="8303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배경색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(BG),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전조색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(FG)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GrayScale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변환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1E046A6-D0EB-A40D-E837-68198F248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89" y="2648173"/>
            <a:ext cx="3044522" cy="320638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E05C4C1-FC95-8228-5096-F96DD3DB6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725" y="2648173"/>
            <a:ext cx="3153107" cy="320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6C3000-ECE0-4753-291C-58C9E7292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00958E-70F2-FBA4-14C6-32DC2B2F2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데이터 증강 기법 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계획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FE157-400A-558B-916C-E531C27223F9}"/>
              </a:ext>
            </a:extLst>
          </p:cNvPr>
          <p:cNvSpPr txBox="1"/>
          <p:nvPr/>
        </p:nvSpPr>
        <p:spPr>
          <a:xfrm>
            <a:off x="459351" y="1891970"/>
            <a:ext cx="5188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Addition Rotated Data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5DF08B-5A38-10BA-C7E1-941806C22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023" y="3048479"/>
            <a:ext cx="3114675" cy="3114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6" name="그림 5" descr="픽셀, 일렉트릭 블루, 다채로움, 그래픽이(가) 표시된 사진&#10;&#10;자동 생성된 설명">
            <a:extLst>
              <a:ext uri="{FF2B5EF4-FFF2-40B4-BE49-F238E27FC236}">
                <a16:creationId xmlns:a16="http://schemas.microsoft.com/office/drawing/2014/main" id="{E0CE65FA-1251-8362-C564-C91E941F0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50" y="3105150"/>
            <a:ext cx="2950600" cy="29044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F53961-26A9-0750-8E04-9A04F246D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825" y="3048479"/>
            <a:ext cx="3114675" cy="3114675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6FE4868-2461-7620-0A00-110D79226372}"/>
              </a:ext>
            </a:extLst>
          </p:cNvPr>
          <p:cNvSpPr/>
          <p:nvPr/>
        </p:nvSpPr>
        <p:spPr>
          <a:xfrm>
            <a:off x="3686175" y="4000021"/>
            <a:ext cx="1200150" cy="122872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4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3B3697-A04D-2F27-1D8A-74F81557F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8317D2-E830-972D-7FA2-3BBF616F3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DD58C-086A-21E5-5199-88F5DBA46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D68165-D5A1-1050-4892-4AE4E2BCD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06507-092A-292B-70D5-C154C809C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1E85B0-D89C-BD71-81EC-9DF910845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46B8A2-C3DB-19BF-F6AD-CFD2E3DE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rgbClr val="FFFFFF"/>
                </a:solidFill>
              </a:rPr>
              <a:t>하이퍼</a:t>
            </a:r>
            <a:r>
              <a:rPr lang="ko-KR" altLang="en-US" sz="4000" dirty="0">
                <a:solidFill>
                  <a:srgbClr val="FFFFFF"/>
                </a:solidFill>
              </a:rPr>
              <a:t> 파라미터 조정</a:t>
            </a:r>
            <a:r>
              <a:rPr lang="en-US" altLang="ko-KR" sz="4000" dirty="0">
                <a:solidFill>
                  <a:srgbClr val="FFFFFF"/>
                </a:solidFill>
              </a:rPr>
              <a:t> (</a:t>
            </a:r>
            <a:r>
              <a:rPr lang="ko-KR" altLang="en-US" sz="4000" dirty="0">
                <a:solidFill>
                  <a:srgbClr val="FFFFFF"/>
                </a:solidFill>
              </a:rPr>
              <a:t>계획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9C0FE-448B-DAE8-C890-41F8A1348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682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A93C59-CFDC-5C6A-76AE-8159398AC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EA68F1-104A-EF5B-0FF9-DDDA8F36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모델 성능 평가 및 결과</a:t>
            </a:r>
            <a:r>
              <a:rPr lang="en-US" altLang="ko-KR" sz="4000" dirty="0">
                <a:solidFill>
                  <a:srgbClr val="FFFFFF"/>
                </a:solidFill>
              </a:rPr>
              <a:t> (</a:t>
            </a:r>
            <a:r>
              <a:rPr lang="ko-KR" altLang="en-US" sz="4000" dirty="0">
                <a:solidFill>
                  <a:srgbClr val="FFFFFF"/>
                </a:solidFill>
              </a:rPr>
              <a:t>계획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44063-C978-CEE6-AB05-5C7F181BA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300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41CBB0-BAA0-4983-8F2B-E10AF3358DA8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16c05727-aa75-4e4a-9b5f-8a80a1165891"/>
    <ds:schemaRef ds:uri="http://purl.org/dc/elements/1.1/"/>
    <ds:schemaRef ds:uri="http://www.w3.org/XML/1998/namespace"/>
    <ds:schemaRef ds:uri="http://schemas.microsoft.com/office/2006/documentManagement/types"/>
    <ds:schemaRef ds:uri="71af3243-3dd4-4a8d-8c0d-dd76da1f02a5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152</TotalTime>
  <Words>153</Words>
  <Application>Microsoft Office PowerPoint</Application>
  <PresentationFormat>와이드스크린</PresentationFormat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나눔스퀘어</vt:lpstr>
      <vt:lpstr>나눔스퀘어 Bold</vt:lpstr>
      <vt:lpstr>맑은 고딕</vt:lpstr>
      <vt:lpstr>Arial</vt:lpstr>
      <vt:lpstr>Calibri</vt:lpstr>
      <vt:lpstr>Calibri Light</vt:lpstr>
      <vt:lpstr>Office 2013 - 2022 테마</vt:lpstr>
      <vt:lpstr>1_Office 2013 - 2022 테마</vt:lpstr>
      <vt:lpstr>머신러닝 프로젝트</vt:lpstr>
      <vt:lpstr>프로젝트 진행 순서 </vt:lpstr>
      <vt:lpstr>Base Model 선정</vt:lpstr>
      <vt:lpstr>Base Model 선정</vt:lpstr>
      <vt:lpstr>데이터 전처리 방식 (계획)</vt:lpstr>
      <vt:lpstr>데이터 전처리 방식 (계획)</vt:lpstr>
      <vt:lpstr>데이터 증강 기법 (계획)</vt:lpstr>
      <vt:lpstr>하이퍼 파라미터 조정 (계획)</vt:lpstr>
      <vt:lpstr>모델 성능 평가 및 결과 (계획)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강현준</dc:creator>
  <cp:lastModifiedBy>강현준</cp:lastModifiedBy>
  <cp:revision>2</cp:revision>
  <dcterms:created xsi:type="dcterms:W3CDTF">2024-11-15T15:27:39Z</dcterms:created>
  <dcterms:modified xsi:type="dcterms:W3CDTF">2024-11-15T18:00:21Z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