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14"/>
  </p:notesMasterIdLst>
  <p:sldIdLst>
    <p:sldId id="256" r:id="rId2"/>
    <p:sldId id="257" r:id="rId3"/>
    <p:sldId id="258" r:id="rId4"/>
    <p:sldId id="284" r:id="rId5"/>
    <p:sldId id="259" r:id="rId6"/>
    <p:sldId id="286" r:id="rId7"/>
    <p:sldId id="287" r:id="rId8"/>
    <p:sldId id="288" r:id="rId9"/>
    <p:sldId id="289" r:id="rId10"/>
    <p:sldId id="290" r:id="rId11"/>
    <p:sldId id="285" r:id="rId12"/>
    <p:sldId id="292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默认节" id="{7909C15D-57CF-AC48-99E2-F95B79CF1D78}">
          <p14:sldIdLst>
            <p14:sldId id="256"/>
            <p14:sldId id="257"/>
            <p14:sldId id="258"/>
            <p14:sldId id="284"/>
            <p14:sldId id="259"/>
            <p14:sldId id="286"/>
            <p14:sldId id="287"/>
            <p14:sldId id="288"/>
            <p14:sldId id="289"/>
            <p14:sldId id="290"/>
            <p14:sldId id="285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9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23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573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8974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7534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390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559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110" name="Shape 110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Shape 111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126" name="Shape 12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Shape 127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20">
            <a:alphaModFix/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21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22">
            <a:alphaModFix/>
          </a:blip>
          <a:srcRect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23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kaggle.com/c/competitive-data-science-predict-future-sale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ctrTitle"/>
          </p:nvPr>
        </p:nvSpPr>
        <p:spPr>
          <a:xfrm>
            <a:off x="280311" y="387627"/>
            <a:ext cx="9062471" cy="209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fontAlgn="base"/>
            <a:r>
              <a:rPr lang="en-US" altLang="zh-CN" dirty="0"/>
              <a:t>Predict Future Sales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subTitle" idx="1"/>
          </p:nvPr>
        </p:nvSpPr>
        <p:spPr>
          <a:xfrm>
            <a:off x="398717" y="2478157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2240"/>
            </a:pPr>
            <a:r>
              <a:rPr lang="en-US" altLang="zh-CN" dirty="0"/>
              <a:t>P</a:t>
            </a:r>
            <a:r>
              <a:rPr lang="en-US" dirty="0"/>
              <a:t>redict total sales for every product and store in the next month.</a:t>
            </a:r>
            <a:endParaRPr sz="2800" b="1" i="0" u="none" strike="noStrike" cap="none" dirty="0">
              <a:solidFill>
                <a:srgbClr val="86D1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4811545" y="3339577"/>
            <a:ext cx="2145845" cy="1404731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Approach</a:t>
            </a: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7078530" y="3339576"/>
            <a:ext cx="2145845" cy="1404731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Progress</a:t>
            </a: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9331900" y="3339575"/>
            <a:ext cx="2145845" cy="1404731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 Steps</a:t>
            </a: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2611937" y="3339575"/>
            <a:ext cx="2145845" cy="1404731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About Project</a:t>
            </a: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344952" y="3339574"/>
            <a:ext cx="2145845" cy="1404731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Members and Tasks</a:t>
            </a: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646111" y="479184"/>
            <a:ext cx="9404723" cy="1760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Progress</a:t>
            </a:r>
            <a:b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 dirty="0"/>
              <a:t>Feature Engineering Result</a:t>
            </a:r>
            <a:endParaRPr sz="2000" b="0" i="0" u="none" strike="noStrike" cap="none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81" y="207992"/>
            <a:ext cx="5659797" cy="640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1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altLang="zh-CN" dirty="0"/>
              <a:t>Next steps</a:t>
            </a:r>
            <a:endParaRPr sz="4200" b="0" i="0" u="none" strike="noStrike" cap="none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</a:pPr>
            <a:r>
              <a:rPr lang="en-US" dirty="0"/>
              <a:t>We already done the EDA, and next couple days ,I will extract some highly correction feature, maybe create some new feature  if it necessary.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dirty="0"/>
              <a:t>After that , We will start the modeling part, ( The regression models,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dirty="0" err="1"/>
              <a:t>Inorder</a:t>
            </a:r>
            <a:r>
              <a:rPr lang="en-US" dirty="0"/>
              <a:t> to improve the accuracy ,We can try bagging , to create the stacked ensemble super – model.  Or maybe ,MLP using </a:t>
            </a:r>
            <a:r>
              <a:rPr lang="en-US" dirty="0" err="1"/>
              <a:t>Tensorflow</a:t>
            </a:r>
            <a:r>
              <a:rPr lang="en-US" dirty="0"/>
              <a:t>. 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dirty="0"/>
              <a:t>In the end, we should do  cross-validate the super model We made and make a high accuracy </a:t>
            </a:r>
            <a:r>
              <a:rPr lang="en-US" dirty="0" err="1"/>
              <a:t>predition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646111" y="479184"/>
            <a:ext cx="9404723" cy="1760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The models we will use next. </a:t>
            </a:r>
            <a:b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000" b="0" i="0" u="none" strike="noStrike" cap="none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4380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646111" y="473266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Members and Tasks</a:t>
            </a:r>
            <a:endParaRPr sz="4200" b="0" i="0" u="none" strike="noStrike" cap="none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Shape 186"/>
          <p:cNvSpPr/>
          <p:nvPr/>
        </p:nvSpPr>
        <p:spPr>
          <a:xfrm>
            <a:off x="646111" y="2137163"/>
            <a:ext cx="4922482" cy="3575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·</a:t>
            </a:r>
            <a:r>
              <a:rPr lang="zh-CN" altLang="en-US" sz="18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Linear Models and Evaluate</a:t>
            </a:r>
            <a:endParaRPr lang="en-US" altLang="zh-CN" sz="1800" b="0" i="0" u="none" strike="noStrike" cap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r>
              <a:rPr lang="en-US" altLang="zh-CN" sz="18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· Deep Learning in this Project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cap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287676" y="1366463"/>
            <a:ext cx="1959662" cy="1245122"/>
          </a:xfrm>
          <a:prstGeom prst="ellipse">
            <a:avLst/>
          </a:prstGeom>
          <a:solidFill>
            <a:schemeClr val="bg1"/>
          </a:solidFill>
          <a:ln w="1905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Jin</a:t>
            </a:r>
            <a:r>
              <a:rPr lang="zh-CN" altLang="en-US" sz="1800" b="1" i="0" u="none" strike="noStrike" cap="none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Zhang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6" name="Shape 186"/>
          <p:cNvSpPr/>
          <p:nvPr/>
        </p:nvSpPr>
        <p:spPr>
          <a:xfrm>
            <a:off x="6420188" y="2127027"/>
            <a:ext cx="4747821" cy="3575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·</a:t>
            </a:r>
            <a:r>
              <a:rPr lang="zh-CN" altLang="en-US" sz="18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EDA and Feature Engineering</a:t>
            </a:r>
            <a:endParaRPr lang="en-US" altLang="zh-CN" sz="1800" b="0" i="0" u="none" strike="noStrike" cap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/>
            <a:r>
              <a:rPr lang="en-US" altLang="zh-CN" sz="18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· Create Stacked Ensemble Super-Model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Shape 177"/>
          <p:cNvSpPr/>
          <p:nvPr/>
        </p:nvSpPr>
        <p:spPr>
          <a:xfrm>
            <a:off x="6061753" y="1356327"/>
            <a:ext cx="1959662" cy="1245122"/>
          </a:xfrm>
          <a:prstGeom prst="ellipse">
            <a:avLst/>
          </a:prstGeom>
          <a:solidFill>
            <a:schemeClr val="bg1"/>
          </a:solidFill>
          <a:ln w="1905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Yun Yang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About Project </a:t>
            </a:r>
            <a:endParaRPr sz="4200" b="0" i="0" u="none" strike="noStrike" cap="none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424070" y="1180700"/>
            <a:ext cx="6612900" cy="5004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866427" y="1461810"/>
            <a:ext cx="5728185" cy="449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86D1D8"/>
              </a:buClr>
              <a:buSzPts val="1440"/>
              <a:buFont typeface="Noto Sans Symbols"/>
              <a:buChar char="➢"/>
            </a:pPr>
            <a:r>
              <a:rPr lang="en-US" sz="18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are provided with daily historical sales data of a Russian market. </a:t>
            </a:r>
            <a:r>
              <a:rPr lang="en-US" altLang="zh-CN" sz="18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</a:t>
            </a:r>
            <a:r>
              <a:rPr lang="en-US" sz="18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 is to forecast the total amount of products sold in every shop for the test set. And there is a challenge for us that the list of shops and products slightly changes every month, so creating a robust model that can handle such situations is complicated and important for accuracy.</a:t>
            </a:r>
          </a:p>
          <a:p>
            <a:pPr marL="285750" lvl="0" indent="-285750">
              <a:buClr>
                <a:srgbClr val="86D1D8"/>
              </a:buClr>
              <a:buSzPts val="1440"/>
              <a:buFont typeface="Noto Sans Symbols"/>
              <a:buChar char="➢"/>
            </a:pPr>
            <a:endParaRPr lang="en-US" sz="1800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lvl="0" indent="-285750">
              <a:buClr>
                <a:srgbClr val="86D1D8"/>
              </a:buClr>
              <a:buSzPts val="1440"/>
              <a:buFont typeface="Noto Sans Symbols"/>
              <a:buChar char="➢"/>
            </a:pPr>
            <a:r>
              <a:rPr lang="en-US" sz="18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for </a:t>
            </a:r>
            <a:r>
              <a:rPr lang="en-US" altLang="zh-CN" sz="18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EVALUATION </a:t>
            </a:r>
            <a:r>
              <a:rPr lang="en-US" altLang="zh-CN" sz="18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 the project</a:t>
            </a:r>
            <a:r>
              <a:rPr lang="en-US" sz="18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we will evaluate performance of each model and record results, then we will create stack ensemble model based on the top models, then evaluate it. </a:t>
            </a:r>
          </a:p>
          <a:p>
            <a:pPr marL="285750" lvl="0" indent="-285750">
              <a:buClr>
                <a:srgbClr val="86D1D8"/>
              </a:buClr>
              <a:buSzPts val="1440"/>
              <a:buFont typeface="Noto Sans Symbols"/>
              <a:buChar char="➢"/>
            </a:pPr>
            <a:endParaRPr sz="1800" b="0" i="0" u="none" strike="noStrike" cap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94"/>
          <p:cNvSpPr txBox="1">
            <a:spLocks/>
          </p:cNvSpPr>
          <p:nvPr/>
        </p:nvSpPr>
        <p:spPr>
          <a:xfrm>
            <a:off x="646111" y="479184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200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Source</a:t>
            </a:r>
          </a:p>
          <a:p>
            <a:pPr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2000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  <a:hlinkClick r:id="rId2"/>
              </a:rPr>
              <a:t>https://www.kaggle.com/c/competitive-data-science-predict-future-sales</a:t>
            </a:r>
            <a:r>
              <a:rPr lang="en-US" sz="2000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50" y="1630046"/>
            <a:ext cx="9404723" cy="499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02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925712" y="1380381"/>
            <a:ext cx="7848417" cy="51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646111" y="479184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Approach</a:t>
            </a:r>
            <a:endParaRPr sz="4200" b="0" i="0" u="none" strike="noStrike" cap="none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1010009" y="1833640"/>
            <a:ext cx="7291510" cy="416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build a effective predictive model, we are</a:t>
            </a:r>
            <a:endParaRPr sz="2000" b="0" i="0" u="none" strike="noStrike" cap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 processing the data</a:t>
            </a:r>
          </a:p>
          <a:p>
            <a:pPr marL="457200"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</a:pPr>
            <a:endParaRPr sz="1800" b="0" i="0" u="none" strike="noStrike" cap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Building predictive models using Linear Regression, Decision Tree Regression, SVM Regression and XG Boost Regression train data</a:t>
            </a:r>
          </a:p>
          <a:p>
            <a:pPr marL="457200"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</a:pPr>
            <a:endParaRPr sz="1800" b="0" i="0" u="none" strike="noStrike" cap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Evaluating and comparing the performance of each model using test data</a:t>
            </a:r>
          </a:p>
          <a:p>
            <a:pPr marL="457200"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</a:pPr>
            <a:endParaRPr lang="en-US" sz="1800" b="0" i="0" u="none" strike="noStrike" cap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42950" lvl="1" indent="-285750">
              <a:spcBef>
                <a:spcPts val="1000"/>
              </a:spcBef>
              <a:buClr>
                <a:srgbClr val="86D1D8"/>
              </a:buClr>
              <a:buSzPts val="1440"/>
              <a:buFont typeface="Noto Sans Symbols"/>
              <a:buChar char="▶"/>
            </a:pPr>
            <a:r>
              <a:rPr lang="en-US" sz="18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Creating stacked ensemble super-model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646111" y="479184"/>
            <a:ext cx="9404723" cy="1760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Progress</a:t>
            </a:r>
            <a:b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Join datasets together and data preprocessing</a:t>
            </a:r>
            <a:endParaRPr sz="2000" b="0" i="0" u="none" strike="noStrike" cap="none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201417"/>
            <a:ext cx="11065267" cy="28856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685394"/>
            <a:ext cx="11065267" cy="110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646111" y="479184"/>
            <a:ext cx="9404723" cy="1760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Progress</a:t>
            </a:r>
            <a:b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EDA</a:t>
            </a:r>
            <a:endParaRPr sz="2000" b="0" i="0" u="none" strike="noStrike" cap="none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678746"/>
            <a:ext cx="10774166" cy="254221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4303302"/>
            <a:ext cx="106680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646111" y="479184"/>
            <a:ext cx="9404723" cy="1760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Progress</a:t>
            </a:r>
            <a:b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 dirty="0"/>
              <a:t>Outliers</a:t>
            </a:r>
            <a:endParaRPr sz="2000" b="0" i="0" u="none" strike="noStrike" cap="none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534511"/>
            <a:ext cx="4127775" cy="39312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5726563"/>
            <a:ext cx="10752083" cy="79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7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646111" y="479184"/>
            <a:ext cx="9404723" cy="1760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Progress</a:t>
            </a:r>
            <a:br>
              <a:rPr lang="en-US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 Engineering</a:t>
            </a:r>
            <a:endParaRPr sz="2000" b="0" i="0" u="none" strike="noStrike" cap="none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7255" y="1608083"/>
            <a:ext cx="8639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Group Based Features</a:t>
            </a:r>
            <a:endParaRPr kumimoji="1" lang="en-US" altLang="zh-CN">
              <a:solidFill>
                <a:schemeClr val="bg1"/>
              </a:solidFill>
            </a:endParaRPr>
          </a:p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047223"/>
            <a:ext cx="10941269" cy="17707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4309408"/>
            <a:ext cx="10941269" cy="215313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40828" y="3972912"/>
            <a:ext cx="2501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Item Sales Count Trend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333</Words>
  <Application>Microsoft Office PowerPoint</Application>
  <PresentationFormat>宽屏</PresentationFormat>
  <Paragraphs>48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Noto Sans Symbols</vt:lpstr>
      <vt:lpstr>Arial</vt:lpstr>
      <vt:lpstr>Century Gothic</vt:lpstr>
      <vt:lpstr>Ion</vt:lpstr>
      <vt:lpstr>Predict Future Sales</vt:lpstr>
      <vt:lpstr>Team Members and Tasks</vt:lpstr>
      <vt:lpstr>About Project </vt:lpstr>
      <vt:lpstr>PowerPoint 演示文稿</vt:lpstr>
      <vt:lpstr>Approach</vt:lpstr>
      <vt:lpstr>Progress Join datasets together and data preprocessing</vt:lpstr>
      <vt:lpstr>Progress EDA</vt:lpstr>
      <vt:lpstr>Progress Outliers</vt:lpstr>
      <vt:lpstr>Progress Feature Engineering</vt:lpstr>
      <vt:lpstr>Progress Feature Engineering Result</vt:lpstr>
      <vt:lpstr>Next steps</vt:lpstr>
      <vt:lpstr>The models we will use next.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Analytics</dc:title>
  <cp:lastModifiedBy>张 谨</cp:lastModifiedBy>
  <cp:revision>22</cp:revision>
  <dcterms:modified xsi:type="dcterms:W3CDTF">2018-12-04T00:43:26Z</dcterms:modified>
</cp:coreProperties>
</file>