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</p:sldIdLst>
  <p:sldSz cx="9144000" cy="6858000"/>
  <p:notesSz cx="9144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680"/>
    <p:restoredTop sz="94660"/>
  </p:normalViewPr>
  <p:slideViewPr>
    <p:cSldViewPr>
      <p:cViewPr>
        <p:scale>
          <a:sx n="140" d="100"/>
          <a:sy n="140" d="100"/>
        </p:scale>
        <p:origin x="-1536" y="-84"/>
      </p:cViewPr>
      <p:guideLst>
        <p:guide orient="horz" pos="2880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0429" y="2222805"/>
            <a:ext cx="324314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Relationship Id="rId3" Type="http://schemas.openxmlformats.org/officeDocument/2006/relationships/hyperlink" Target="https://stockholm48.qodeinteractive.com/?_ga=2.201626961.1718435440.1693810964-402285889.1693810964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7600" y="3581400"/>
            <a:ext cx="1888489" cy="3302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>
                <a:solidFill>
                  <a:srgbClr val="888888"/>
                </a:solidFill>
                <a:latin typeface="돋움"/>
                <a:ea typeface="+mj-ea"/>
                <a:cs typeface="돋움"/>
              </a:rPr>
              <a:t>벤치마킹</a:t>
            </a:r>
            <a:r>
              <a:rPr sz="2000" spc="-95">
                <a:solidFill>
                  <a:srgbClr val="888888"/>
                </a:solidFill>
                <a:latin typeface="돋움"/>
                <a:ea typeface="+mj-ea"/>
                <a:cs typeface="돋움"/>
              </a:rPr>
              <a:t> </a:t>
            </a:r>
            <a:r>
              <a:rPr sz="2000">
                <a:solidFill>
                  <a:srgbClr val="888888"/>
                </a:solidFill>
                <a:latin typeface="돋움"/>
                <a:ea typeface="+mj-ea"/>
                <a:cs typeface="돋움"/>
              </a:rPr>
              <a:t>보고서</a:t>
            </a:r>
            <a:endParaRPr sz="2000">
              <a:latin typeface="돋움"/>
              <a:ea typeface="+mj-ea"/>
              <a:cs typeface="돋움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209800" y="2575560"/>
            <a:ext cx="4888232" cy="85344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5000">
                <a:latin typeface="나눔바른고딕"/>
                <a:ea typeface="나눔바른고딕"/>
              </a:rPr>
              <a:t>마진아 포트폴리오</a:t>
            </a:r>
            <a:endParaRPr lang="ko-KR" altLang="en-US" sz="500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9490" y="583649"/>
            <a:ext cx="6417310" cy="685165"/>
          </a:xfrm>
          <a:prstGeom prst="rect">
            <a:avLst/>
          </a:prstGeom>
          <a:ln w="9524">
            <a:solidFill>
              <a:srgbClr val="bebebe"/>
            </a:solidFill>
          </a:ln>
        </p:spPr>
        <p:txBody>
          <a:bodyPr vert="horz" wrap="square" lIns="0" tIns="33655" rIns="0" bIns="0">
            <a:spAutoFit/>
          </a:bodyPr>
          <a:lstStyle/>
          <a:p>
            <a:pPr marL="85725">
              <a:lnSpc>
                <a:spcPct val="100000"/>
              </a:lnSpc>
              <a:spcBef>
                <a:spcPts val="265"/>
              </a:spcBef>
              <a:defRPr/>
            </a:pPr>
            <a:r>
              <a:rPr sz="800">
                <a:latin typeface="굴림"/>
                <a:cs typeface="굴림"/>
              </a:rPr>
              <a:t>종합 의견</a:t>
            </a:r>
            <a:endParaRPr sz="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 rot="0">
            <a:off x="373305" y="1421401"/>
            <a:ext cx="8413750" cy="5113020"/>
            <a:chOff x="373305" y="1421401"/>
            <a:chExt cx="8413750" cy="5113020"/>
          </a:xfrm>
        </p:grpSpPr>
        <p:sp>
          <p:nvSpPr>
            <p:cNvPr id="4" name="object 4"/>
            <p:cNvSpPr/>
            <p:nvPr/>
          </p:nvSpPr>
          <p:spPr>
            <a:xfrm>
              <a:off x="373305" y="1421401"/>
              <a:ext cx="8413750" cy="5113020"/>
            </a:xfrm>
            <a:custGeom>
              <a:avLst/>
              <a:gdLst/>
              <a:rect l="l" t="t" r="r" b="b"/>
              <a:pathLst>
                <a:path w="8413750" h="5113020">
                  <a:moveTo>
                    <a:pt x="0" y="0"/>
                  </a:moveTo>
                  <a:lnTo>
                    <a:pt x="8413290" y="0"/>
                  </a:lnTo>
                  <a:lnTo>
                    <a:pt x="8413290" y="5112567"/>
                  </a:lnTo>
                  <a:lnTo>
                    <a:pt x="0" y="511256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" name="object 5"/>
            <p:cNvSpPr/>
            <p:nvPr/>
          </p:nvSpPr>
          <p:spPr>
            <a:xfrm>
              <a:off x="2307723" y="1923911"/>
              <a:ext cx="0" cy="4454525"/>
            </a:xfrm>
            <a:custGeom>
              <a:avLst/>
              <a:gdLst/>
              <a:rect l="l" t="t" r="r" b="b"/>
              <a:pathLst>
                <a:path h="4454525">
                  <a:moveTo>
                    <a:pt x="0" y="0"/>
                  </a:moveTo>
                  <a:lnTo>
                    <a:pt x="0" y="4453961"/>
                  </a:lnTo>
                </a:path>
              </a:pathLst>
            </a:custGeom>
            <a:ln w="9524">
              <a:solidFill>
                <a:srgbClr val="dddddd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227" y="1752600"/>
            <a:ext cx="1280373" cy="176253"/>
          </a:xfrm>
          <a:prstGeom prst="rect">
            <a:avLst/>
          </a:prstGeom>
        </p:spPr>
        <p:txBody>
          <a:bodyPr vert="horz" wrap="square" lIns="0" tIns="3048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  <a:defRPr/>
            </a:pPr>
            <a:r>
              <a:rPr sz="1000">
                <a:latin typeface="굴림"/>
                <a:cs typeface="굴림"/>
              </a:rPr>
              <a:t>조사</a:t>
            </a:r>
            <a:r>
              <a:rPr sz="1000" spc="-150">
                <a:latin typeface="굴림"/>
                <a:cs typeface="굴림"/>
              </a:rPr>
              <a:t> </a:t>
            </a:r>
            <a:r>
              <a:rPr sz="1000">
                <a:latin typeface="굴림"/>
                <a:cs typeface="굴림"/>
              </a:rPr>
              <a:t>대상</a:t>
            </a:r>
            <a:r>
              <a:rPr lang="ko-KR" altLang="en-US" sz="1000">
                <a:latin typeface="굴림"/>
                <a:cs typeface="굴림"/>
              </a:rPr>
              <a:t> </a:t>
            </a:r>
            <a:r>
              <a:rPr sz="1000" spc="-5">
                <a:solidFill>
                  <a:srgbClr val="808000"/>
                </a:solidFill>
                <a:latin typeface="Arial"/>
                <a:cs typeface="Arial"/>
              </a:rPr>
              <a:t>URL</a:t>
            </a:r>
            <a:endParaRPr sz="1000" spc="-5">
              <a:solidFill>
                <a:srgbClr val="808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 rot="0">
            <a:off x="2375192" y="1977322"/>
            <a:ext cx="1116330" cy="369570"/>
            <a:chOff x="2375192" y="1977322"/>
            <a:chExt cx="1116330" cy="369570"/>
          </a:xfrm>
        </p:grpSpPr>
        <p:sp>
          <p:nvSpPr>
            <p:cNvPr id="8" name="object 8"/>
            <p:cNvSpPr/>
            <p:nvPr/>
          </p:nvSpPr>
          <p:spPr>
            <a:xfrm>
              <a:off x="2379954" y="1982085"/>
              <a:ext cx="1106805" cy="360045"/>
            </a:xfrm>
            <a:custGeom>
              <a:avLst/>
              <a:gdLst/>
              <a:rect l="l" t="t" r="r" b="b"/>
              <a:pathLst>
                <a:path w="1106804" h="360044">
                  <a:moveTo>
                    <a:pt x="1046494" y="359952"/>
                  </a:move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object 9"/>
            <p:cNvSpPr/>
            <p:nvPr/>
          </p:nvSpPr>
          <p:spPr>
            <a:xfrm>
              <a:off x="2379954" y="1982085"/>
              <a:ext cx="1106805" cy="360045"/>
            </a:xfrm>
            <a:custGeom>
              <a:avLst/>
              <a:gdLst/>
              <a:rect l="l" t="t" r="r" b="b"/>
              <a:pathLst>
                <a:path w="1106804" h="360044">
                  <a:moveTo>
                    <a:pt x="0" y="59993"/>
                  </a:move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10" name="object 10"/>
          <p:cNvGrpSpPr/>
          <p:nvPr/>
        </p:nvGrpSpPr>
        <p:grpSpPr>
          <a:xfrm rot="0">
            <a:off x="2375192" y="2662687"/>
            <a:ext cx="1116330" cy="369570"/>
            <a:chOff x="2375192" y="2662687"/>
            <a:chExt cx="1116330" cy="369570"/>
          </a:xfrm>
        </p:grpSpPr>
        <p:sp>
          <p:nvSpPr>
            <p:cNvPr id="11" name="object 11"/>
            <p:cNvSpPr/>
            <p:nvPr/>
          </p:nvSpPr>
          <p:spPr>
            <a:xfrm>
              <a:off x="2379954" y="2667449"/>
              <a:ext cx="1106805" cy="360045"/>
            </a:xfrm>
            <a:custGeom>
              <a:avLst/>
              <a:gdLst/>
              <a:rect l="l" t="t" r="r" b="b"/>
              <a:pathLst>
                <a:path w="1106804" h="360044">
                  <a:moveTo>
                    <a:pt x="1046494" y="359952"/>
                  </a:move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object 12"/>
            <p:cNvSpPr/>
            <p:nvPr/>
          </p:nvSpPr>
          <p:spPr>
            <a:xfrm>
              <a:off x="2379954" y="2667449"/>
              <a:ext cx="1106805" cy="360045"/>
            </a:xfrm>
            <a:custGeom>
              <a:avLst/>
              <a:gdLst/>
              <a:rect l="l" t="t" r="r" b="b"/>
              <a:pathLst>
                <a:path w="1106804" h="360044">
                  <a:moveTo>
                    <a:pt x="0" y="59993"/>
                  </a:move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13" name="object 13"/>
          <p:cNvGrpSpPr/>
          <p:nvPr/>
        </p:nvGrpSpPr>
        <p:grpSpPr>
          <a:xfrm rot="0">
            <a:off x="2375192" y="3515058"/>
            <a:ext cx="1116330" cy="369570"/>
            <a:chOff x="2375192" y="3515058"/>
            <a:chExt cx="1116330" cy="369570"/>
          </a:xfrm>
        </p:grpSpPr>
        <p:sp>
          <p:nvSpPr>
            <p:cNvPr id="14" name="object 14"/>
            <p:cNvSpPr/>
            <p:nvPr/>
          </p:nvSpPr>
          <p:spPr>
            <a:xfrm>
              <a:off x="2379954" y="3519820"/>
              <a:ext cx="1106805" cy="360045"/>
            </a:xfrm>
            <a:custGeom>
              <a:avLst/>
              <a:gdLst/>
              <a:rect l="l" t="t" r="r" b="b"/>
              <a:pathLst>
                <a:path w="1106804" h="360045">
                  <a:moveTo>
                    <a:pt x="1046494" y="359952"/>
                  </a:move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9954" y="3519820"/>
              <a:ext cx="1106805" cy="360045"/>
            </a:xfrm>
            <a:custGeom>
              <a:avLst/>
              <a:gdLst/>
              <a:rect l="l" t="t" r="r" b="b"/>
              <a:pathLst>
                <a:path w="1106804" h="360045">
                  <a:moveTo>
                    <a:pt x="0" y="59993"/>
                  </a:move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16" name="object 16"/>
          <p:cNvGrpSpPr/>
          <p:nvPr/>
        </p:nvGrpSpPr>
        <p:grpSpPr>
          <a:xfrm rot="0">
            <a:off x="2375192" y="4494816"/>
            <a:ext cx="1116330" cy="369570"/>
            <a:chOff x="2375192" y="4494816"/>
            <a:chExt cx="1116330" cy="369570"/>
          </a:xfrm>
        </p:grpSpPr>
        <p:sp>
          <p:nvSpPr>
            <p:cNvPr id="17" name="object 17"/>
            <p:cNvSpPr/>
            <p:nvPr/>
          </p:nvSpPr>
          <p:spPr>
            <a:xfrm>
              <a:off x="2379954" y="4499578"/>
              <a:ext cx="1106805" cy="360045"/>
            </a:xfrm>
            <a:custGeom>
              <a:avLst/>
              <a:gdLst/>
              <a:rect l="l" t="t" r="r" b="b"/>
              <a:pathLst>
                <a:path w="1106804" h="360045">
                  <a:moveTo>
                    <a:pt x="1046494" y="359952"/>
                  </a:move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object 18"/>
            <p:cNvSpPr/>
            <p:nvPr/>
          </p:nvSpPr>
          <p:spPr>
            <a:xfrm>
              <a:off x="2379954" y="4499578"/>
              <a:ext cx="1106805" cy="360045"/>
            </a:xfrm>
            <a:custGeom>
              <a:avLst/>
              <a:gdLst/>
              <a:rect l="l" t="t" r="r" b="b"/>
              <a:pathLst>
                <a:path w="1106804" h="360045">
                  <a:moveTo>
                    <a:pt x="0" y="59993"/>
                  </a:move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19" name="object 19"/>
          <p:cNvGrpSpPr/>
          <p:nvPr/>
        </p:nvGrpSpPr>
        <p:grpSpPr>
          <a:xfrm rot="0">
            <a:off x="2375192" y="5260171"/>
            <a:ext cx="1116330" cy="369570"/>
            <a:chOff x="2375192" y="5260171"/>
            <a:chExt cx="1116330" cy="369570"/>
          </a:xfrm>
        </p:grpSpPr>
        <p:sp>
          <p:nvSpPr>
            <p:cNvPr id="20" name="object 20"/>
            <p:cNvSpPr/>
            <p:nvPr/>
          </p:nvSpPr>
          <p:spPr>
            <a:xfrm>
              <a:off x="2379954" y="5264934"/>
              <a:ext cx="1106805" cy="360045"/>
            </a:xfrm>
            <a:custGeom>
              <a:avLst/>
              <a:gdLst/>
              <a:rect l="l" t="t" r="r" b="b"/>
              <a:pathLst>
                <a:path w="1106804" h="360045">
                  <a:moveTo>
                    <a:pt x="1046494" y="359952"/>
                  </a:move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object 21"/>
            <p:cNvSpPr/>
            <p:nvPr/>
          </p:nvSpPr>
          <p:spPr>
            <a:xfrm>
              <a:off x="2379954" y="5264934"/>
              <a:ext cx="1106805" cy="360045"/>
            </a:xfrm>
            <a:custGeom>
              <a:avLst/>
              <a:gdLst/>
              <a:rect l="l" t="t" r="r" b="b"/>
              <a:pathLst>
                <a:path w="1106804" h="360045">
                  <a:moveTo>
                    <a:pt x="0" y="59993"/>
                  </a:move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22" name="object 22"/>
          <p:cNvGrpSpPr/>
          <p:nvPr/>
        </p:nvGrpSpPr>
        <p:grpSpPr>
          <a:xfrm rot="0">
            <a:off x="2375192" y="5988881"/>
            <a:ext cx="1116330" cy="369570"/>
            <a:chOff x="2375192" y="5988881"/>
            <a:chExt cx="1116330" cy="369570"/>
          </a:xfrm>
        </p:grpSpPr>
        <p:sp>
          <p:nvSpPr>
            <p:cNvPr id="23" name="object 23"/>
            <p:cNvSpPr/>
            <p:nvPr/>
          </p:nvSpPr>
          <p:spPr>
            <a:xfrm>
              <a:off x="2379954" y="5993644"/>
              <a:ext cx="1106805" cy="360045"/>
            </a:xfrm>
            <a:custGeom>
              <a:avLst/>
              <a:gdLst/>
              <a:rect l="l" t="t" r="r" b="b"/>
              <a:pathLst>
                <a:path w="1106804" h="360045">
                  <a:moveTo>
                    <a:pt x="1046494" y="359952"/>
                  </a:move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object 24"/>
            <p:cNvSpPr/>
            <p:nvPr/>
          </p:nvSpPr>
          <p:spPr>
            <a:xfrm>
              <a:off x="2379954" y="5993644"/>
              <a:ext cx="1106805" cy="360045"/>
            </a:xfrm>
            <a:custGeom>
              <a:avLst/>
              <a:gdLst/>
              <a:rect l="l" t="t" r="r" b="b"/>
              <a:pathLst>
                <a:path w="1106804" h="360045">
                  <a:moveTo>
                    <a:pt x="0" y="59993"/>
                  </a:moveTo>
                  <a:lnTo>
                    <a:pt x="4714" y="36641"/>
                  </a:lnTo>
                  <a:lnTo>
                    <a:pt x="17571" y="17571"/>
                  </a:lnTo>
                  <a:lnTo>
                    <a:pt x="36641" y="4714"/>
                  </a:lnTo>
                  <a:lnTo>
                    <a:pt x="59993" y="0"/>
                  </a:lnTo>
                  <a:lnTo>
                    <a:pt x="1046494" y="0"/>
                  </a:lnTo>
                  <a:lnTo>
                    <a:pt x="1088916" y="17571"/>
                  </a:lnTo>
                  <a:lnTo>
                    <a:pt x="1106487" y="59993"/>
                  </a:lnTo>
                  <a:lnTo>
                    <a:pt x="1106487" y="299959"/>
                  </a:lnTo>
                  <a:lnTo>
                    <a:pt x="1101773" y="323311"/>
                  </a:lnTo>
                  <a:lnTo>
                    <a:pt x="1088916" y="342381"/>
                  </a:lnTo>
                  <a:lnTo>
                    <a:pt x="1069846" y="355238"/>
                  </a:lnTo>
                  <a:lnTo>
                    <a:pt x="1046494" y="359952"/>
                  </a:lnTo>
                  <a:lnTo>
                    <a:pt x="59993" y="359952"/>
                  </a:lnTo>
                  <a:lnTo>
                    <a:pt x="36641" y="355238"/>
                  </a:lnTo>
                  <a:lnTo>
                    <a:pt x="17571" y="342381"/>
                  </a:lnTo>
                  <a:lnTo>
                    <a:pt x="4714" y="323311"/>
                  </a:lnTo>
                  <a:lnTo>
                    <a:pt x="0" y="299959"/>
                  </a:lnTo>
                  <a:lnTo>
                    <a:pt x="0" y="5999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5740" y="1496380"/>
            <a:ext cx="1877060" cy="246379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3020" rIns="0" bIns="0">
            <a:spAutoFit/>
          </a:bodyPr>
          <a:lstStyle/>
          <a:p>
            <a:pPr marL="85725">
              <a:lnSpc>
                <a:spcPct val="100000"/>
              </a:lnSpc>
              <a:spcBef>
                <a:spcPts val="260"/>
              </a:spcBef>
              <a:defRPr/>
            </a:pPr>
            <a:r>
              <a:rPr sz="1000">
                <a:latin typeface="굴림"/>
                <a:cs typeface="굴림"/>
              </a:rPr>
              <a:t>분석</a:t>
            </a:r>
            <a:r>
              <a:rPr sz="1000" spc="-114">
                <a:latin typeface="굴림"/>
                <a:cs typeface="굴림"/>
              </a:rPr>
              <a:t> </a:t>
            </a:r>
            <a:r>
              <a:rPr sz="1000">
                <a:latin typeface="굴림"/>
                <a:cs typeface="굴림"/>
              </a:rPr>
              <a:t>대상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1938" y="1496380"/>
            <a:ext cx="3434715" cy="246379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3020" rIns="0" bIns="0">
            <a:spAutoFit/>
          </a:bodyPr>
          <a:lstStyle/>
          <a:p>
            <a:pPr marL="85725">
              <a:lnSpc>
                <a:spcPct val="100000"/>
              </a:lnSpc>
              <a:spcBef>
                <a:spcPts val="260"/>
              </a:spcBef>
              <a:defRPr/>
            </a:pPr>
            <a:r>
              <a:rPr sz="1000">
                <a:latin typeface="굴림"/>
                <a:cs typeface="굴림"/>
              </a:rPr>
              <a:t>분석</a:t>
            </a:r>
            <a:r>
              <a:rPr sz="1000" spc="-114">
                <a:latin typeface="굴림"/>
                <a:cs typeface="굴림"/>
              </a:rPr>
              <a:t> </a:t>
            </a:r>
            <a:r>
              <a:rPr sz="1000">
                <a:latin typeface="굴림"/>
                <a:cs typeface="굴림"/>
              </a:rPr>
              <a:t>기준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4207" y="1496380"/>
            <a:ext cx="2880995" cy="246379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3020" rIns="0" bIns="0">
            <a:spAutoFit/>
          </a:bodyPr>
          <a:lstStyle/>
          <a:p>
            <a:pPr marL="85725">
              <a:lnSpc>
                <a:spcPct val="100000"/>
              </a:lnSpc>
              <a:spcBef>
                <a:spcPts val="260"/>
              </a:spcBef>
              <a:defRPr/>
            </a:pPr>
            <a:r>
              <a:rPr sz="1000">
                <a:latin typeface="굴림"/>
                <a:cs typeface="굴림"/>
              </a:rPr>
              <a:t>주요</a:t>
            </a:r>
            <a:r>
              <a:rPr sz="1000" spc="-114">
                <a:latin typeface="굴림"/>
                <a:cs typeface="굴림"/>
              </a:rPr>
              <a:t> </a:t>
            </a:r>
            <a:r>
              <a:rPr sz="1000">
                <a:latin typeface="굴림"/>
                <a:cs typeface="굴림"/>
              </a:rPr>
              <a:t>내용</a:t>
            </a:r>
            <a:r>
              <a:rPr sz="1000" spc="-110">
                <a:latin typeface="굴림"/>
                <a:cs typeface="굴림"/>
              </a:rPr>
              <a:t> </a:t>
            </a:r>
            <a:r>
              <a:rPr sz="1000">
                <a:latin typeface="굴림"/>
                <a:cs typeface="굴림"/>
              </a:rPr>
              <a:t>및</a:t>
            </a:r>
            <a:r>
              <a:rPr sz="1000" spc="-90">
                <a:latin typeface="굴림"/>
                <a:cs typeface="굴림"/>
              </a:rPr>
              <a:t> </a:t>
            </a:r>
            <a:r>
              <a:rPr sz="1000">
                <a:latin typeface="굴림"/>
                <a:cs typeface="굴림"/>
              </a:rPr>
              <a:t>평가</a:t>
            </a:r>
            <a:r>
              <a:rPr sz="1000" spc="-110">
                <a:latin typeface="굴림"/>
                <a:cs typeface="굴림"/>
              </a:rPr>
              <a:t> </a:t>
            </a:r>
            <a:r>
              <a:rPr sz="1000">
                <a:latin typeface="굴림"/>
                <a:cs typeface="굴림"/>
              </a:rPr>
              <a:t>방법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60642" y="3747460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29"/>
          <p:cNvSpPr txBox="1"/>
          <p:nvPr/>
        </p:nvSpPr>
        <p:spPr>
          <a:xfrm>
            <a:off x="371683" y="580444"/>
            <a:ext cx="1934210" cy="688340"/>
          </a:xfrm>
          <a:prstGeom prst="rect">
            <a:avLst/>
          </a:prstGeom>
          <a:ln w="9524">
            <a:solidFill>
              <a:srgbClr val="bebebe"/>
            </a:solidFill>
          </a:ln>
        </p:spPr>
        <p:txBody>
          <a:bodyPr vert="horz" wrap="square" lIns="0" tIns="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800" spc="-5">
                <a:latin typeface="Arial"/>
                <a:cs typeface="Arial"/>
              </a:rPr>
              <a:t>CI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60642" y="3909447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object 33"/>
          <p:cNvSpPr/>
          <p:nvPr/>
        </p:nvSpPr>
        <p:spPr>
          <a:xfrm>
            <a:off x="5860642" y="4075265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object 34"/>
          <p:cNvSpPr/>
          <p:nvPr/>
        </p:nvSpPr>
        <p:spPr>
          <a:xfrm>
            <a:off x="5860642" y="3581642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object 35"/>
          <p:cNvSpPr/>
          <p:nvPr/>
        </p:nvSpPr>
        <p:spPr>
          <a:xfrm>
            <a:off x="5860642" y="3253838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7"/>
                </a:lnTo>
                <a:lnTo>
                  <a:pt x="0" y="99987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7"/>
                </a:lnTo>
                <a:lnTo>
                  <a:pt x="133349" y="99987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7"/>
                </a:lnTo>
                <a:lnTo>
                  <a:pt x="266699" y="99987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7"/>
                </a:lnTo>
                <a:lnTo>
                  <a:pt x="400049" y="99987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7"/>
                </a:lnTo>
                <a:lnTo>
                  <a:pt x="534986" y="99987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object 36"/>
          <p:cNvSpPr/>
          <p:nvPr/>
        </p:nvSpPr>
        <p:spPr>
          <a:xfrm>
            <a:off x="5860642" y="3419657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7"/>
                </a:lnTo>
                <a:lnTo>
                  <a:pt x="0" y="99987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7"/>
                </a:lnTo>
                <a:lnTo>
                  <a:pt x="133349" y="99987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7"/>
                </a:lnTo>
                <a:lnTo>
                  <a:pt x="266699" y="99987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7"/>
                </a:lnTo>
                <a:lnTo>
                  <a:pt x="400049" y="99987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7"/>
                </a:lnTo>
                <a:lnTo>
                  <a:pt x="534986" y="99987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object 37"/>
          <p:cNvSpPr/>
          <p:nvPr/>
        </p:nvSpPr>
        <p:spPr>
          <a:xfrm>
            <a:off x="5860642" y="2943287"/>
            <a:ext cx="669925" cy="100330"/>
          </a:xfrm>
          <a:custGeom>
            <a:avLst/>
            <a:gdLst/>
            <a:rect l="l" t="t" r="r" b="b"/>
            <a:pathLst>
              <a:path w="669925" h="100330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30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30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30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30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object 38"/>
          <p:cNvSpPr/>
          <p:nvPr/>
        </p:nvSpPr>
        <p:spPr>
          <a:xfrm>
            <a:off x="5860642" y="2615483"/>
            <a:ext cx="669925" cy="100330"/>
          </a:xfrm>
          <a:custGeom>
            <a:avLst/>
            <a:gdLst/>
            <a:rect l="l" t="t" r="r" b="b"/>
            <a:pathLst>
              <a:path w="669925" h="100330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30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30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30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30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object 39"/>
          <p:cNvSpPr/>
          <p:nvPr/>
        </p:nvSpPr>
        <p:spPr>
          <a:xfrm>
            <a:off x="5860642" y="2781301"/>
            <a:ext cx="669925" cy="100330"/>
          </a:xfrm>
          <a:custGeom>
            <a:avLst/>
            <a:gdLst/>
            <a:rect l="l" t="t" r="r" b="b"/>
            <a:pathLst>
              <a:path w="669925" h="100330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30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30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30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30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object 40"/>
          <p:cNvSpPr/>
          <p:nvPr/>
        </p:nvSpPr>
        <p:spPr>
          <a:xfrm>
            <a:off x="5860642" y="2270426"/>
            <a:ext cx="669925" cy="100330"/>
          </a:xfrm>
          <a:custGeom>
            <a:avLst/>
            <a:gdLst/>
            <a:rect l="l" t="t" r="r" b="b"/>
            <a:pathLst>
              <a:path w="669925" h="100330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30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30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30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30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object 41"/>
          <p:cNvSpPr/>
          <p:nvPr/>
        </p:nvSpPr>
        <p:spPr>
          <a:xfrm>
            <a:off x="5860642" y="1942624"/>
            <a:ext cx="669925" cy="100330"/>
          </a:xfrm>
          <a:custGeom>
            <a:avLst/>
            <a:gdLst/>
            <a:rect l="l" t="t" r="r" b="b"/>
            <a:pathLst>
              <a:path w="669925" h="100330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30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30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30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30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object 42"/>
          <p:cNvSpPr/>
          <p:nvPr/>
        </p:nvSpPr>
        <p:spPr>
          <a:xfrm>
            <a:off x="5860642" y="2108442"/>
            <a:ext cx="669925" cy="100330"/>
          </a:xfrm>
          <a:custGeom>
            <a:avLst/>
            <a:gdLst/>
            <a:rect l="l" t="t" r="r" b="b"/>
            <a:pathLst>
              <a:path w="669925" h="100330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30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30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30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30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" name="object 43"/>
          <p:cNvSpPr/>
          <p:nvPr/>
        </p:nvSpPr>
        <p:spPr>
          <a:xfrm>
            <a:off x="5860642" y="4780714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7"/>
                </a:lnTo>
                <a:lnTo>
                  <a:pt x="0" y="99987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7"/>
                </a:lnTo>
                <a:lnTo>
                  <a:pt x="133349" y="99987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7"/>
                </a:lnTo>
                <a:lnTo>
                  <a:pt x="266699" y="99987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7"/>
                </a:lnTo>
                <a:lnTo>
                  <a:pt x="400049" y="99987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7"/>
                </a:lnTo>
                <a:lnTo>
                  <a:pt x="534986" y="99987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" name="object 44"/>
          <p:cNvSpPr/>
          <p:nvPr/>
        </p:nvSpPr>
        <p:spPr>
          <a:xfrm>
            <a:off x="5860642" y="4452911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" name="object 45"/>
          <p:cNvSpPr/>
          <p:nvPr/>
        </p:nvSpPr>
        <p:spPr>
          <a:xfrm>
            <a:off x="5860642" y="4618728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object 46"/>
          <p:cNvSpPr/>
          <p:nvPr/>
        </p:nvSpPr>
        <p:spPr>
          <a:xfrm>
            <a:off x="5860642" y="5539837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object 47"/>
          <p:cNvSpPr/>
          <p:nvPr/>
        </p:nvSpPr>
        <p:spPr>
          <a:xfrm>
            <a:off x="5860642" y="5212034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" name="object 48"/>
          <p:cNvSpPr/>
          <p:nvPr/>
        </p:nvSpPr>
        <p:spPr>
          <a:xfrm>
            <a:off x="5860642" y="5377853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" name="object 49"/>
          <p:cNvSpPr/>
          <p:nvPr/>
        </p:nvSpPr>
        <p:spPr>
          <a:xfrm>
            <a:off x="5860642" y="6264457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7"/>
                </a:lnTo>
                <a:lnTo>
                  <a:pt x="0" y="99987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7"/>
                </a:lnTo>
                <a:lnTo>
                  <a:pt x="133349" y="99987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7"/>
                </a:lnTo>
                <a:lnTo>
                  <a:pt x="266699" y="99987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7"/>
                </a:lnTo>
                <a:lnTo>
                  <a:pt x="400049" y="99987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7"/>
                </a:lnTo>
                <a:lnTo>
                  <a:pt x="534986" y="99987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361538" y="1923911"/>
          <a:ext cx="6310630" cy="4461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4715"/>
                <a:gridCol w="2875915"/>
              </a:tblGrid>
              <a:tr h="578105">
                <a:tc>
                  <a:txBody>
                    <a:bodyPr vert="horz" lIns="0" tIns="0" rIns="0" bIns="0" anchor="t" anchorCtr="0"/>
                    <a:p>
                      <a:pPr marL="1202690">
                        <a:lnSpc>
                          <a:spcPts val="795"/>
                        </a:lnSpc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연계성이 높고 소개 컨텐트로써 성실한가</a:t>
                      </a:r>
                      <a:r>
                        <a:rPr sz="800" spc="-65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21285">
                        <a:lnSpc>
                          <a:spcPts val="1345"/>
                        </a:lnSpc>
                        <a:tabLst>
                          <a:tab pos="1202055" algn="l"/>
                        </a:tabLst>
                        <a:defRPr/>
                      </a:pPr>
                      <a:r>
                        <a:rPr sz="1800" b="1" spc="-7" baseline="-18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Contents	</a:t>
                      </a:r>
                      <a:r>
                        <a:rPr sz="800">
                          <a:latin typeface="굴림"/>
                          <a:cs typeface="굴림"/>
                        </a:rPr>
                        <a:t>서비스에 적당한 컨텐트인가</a:t>
                      </a:r>
                      <a:r>
                        <a:rPr sz="800" spc="-70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202690">
                        <a:lnSpc>
                          <a:spcPct val="100000"/>
                        </a:lnSpc>
                        <a:spcBef>
                          <a:spcPts val="125"/>
                        </a:spcBef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차별화 된 컨텐트는 만족스러운가</a:t>
                      </a:r>
                      <a:r>
                        <a:rPr sz="800" spc="-75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dddddd"/>
                      </a:solidFill>
                      <a:prstDash val="solid"/>
                    </a:lnR>
                    <a:lnB w="9525">
                      <a:solidFill>
                        <a:srgbClr val="b2b2b2"/>
                      </a:solidFill>
                      <a:prstDash val="solid"/>
                    </a:lnB>
                  </a:tcPr>
                </a:tc>
                <a:tc>
                  <a:txBody>
                    <a:bodyPr vert="horz" lIns="0" tIns="9525" rIns="0" bIns="0" anchor="t" anchorCtr="0"/>
                    <a:p>
                      <a:pPr marL="805180">
                        <a:lnSpc>
                          <a:spcPct val="100000"/>
                        </a:lnSpc>
                        <a:spcBef>
                          <a:spcPts val="75"/>
                        </a:spcBef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주요내용</a:t>
                      </a:r>
                      <a:endParaRPr sz="800">
                        <a:latin typeface="굴림"/>
                        <a:cs typeface="굴림"/>
                      </a:endParaRPr>
                    </a:p>
                  </a:txBody>
                  <a:tcPr marL="0" marR="0" marT="9525" marB="0">
                    <a:lnL w="9525">
                      <a:solidFill>
                        <a:srgbClr val="dddddd"/>
                      </a:solidFill>
                      <a:prstDash val="solid"/>
                    </a:lnL>
                    <a:lnB w="9525">
                      <a:solidFill>
                        <a:srgbClr val="b2b2b2"/>
                      </a:solidFill>
                      <a:prstDash val="solid"/>
                    </a:lnB>
                  </a:tcPr>
                </a:tc>
              </a:tr>
              <a:tr h="670821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02690">
                        <a:lnSpc>
                          <a:spcPts val="864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사용성이 높은 </a:t>
                      </a:r>
                      <a:r>
                        <a:rPr sz="800" spc="-5">
                          <a:latin typeface="Arial"/>
                          <a:cs typeface="Arial"/>
                        </a:rPr>
                        <a:t>UI</a:t>
                      </a:r>
                      <a:r>
                        <a:rPr sz="800" spc="-5">
                          <a:latin typeface="굴림"/>
                          <a:cs typeface="굴림"/>
                        </a:rPr>
                        <a:t>구조인가</a:t>
                      </a:r>
                      <a:r>
                        <a:rPr sz="800" spc="-120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202690" marR="511175" indent="-1081405">
                        <a:lnSpc>
                          <a:spcPts val="1170"/>
                        </a:lnSpc>
                        <a:spcBef>
                          <a:spcPts val="165"/>
                        </a:spcBef>
                        <a:tabLst>
                          <a:tab pos="1202055" algn="l"/>
                        </a:tabLst>
                        <a:defRPr/>
                      </a:pPr>
                      <a:r>
                        <a:rPr sz="1800" b="1" spc="-7" baseline="-13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UI	</a:t>
                      </a:r>
                      <a:r>
                        <a:rPr sz="800">
                          <a:latin typeface="굴림"/>
                          <a:cs typeface="굴림"/>
                        </a:rPr>
                        <a:t>분류체계의 명확성을 가지고 </a:t>
                      </a:r>
                      <a:r>
                        <a:rPr sz="800" spc="15">
                          <a:latin typeface="굴림"/>
                          <a:cs typeface="굴림"/>
                        </a:rPr>
                        <a:t>있는가</a:t>
                      </a:r>
                      <a:r>
                        <a:rPr sz="800" spc="15">
                          <a:latin typeface="Arial"/>
                          <a:cs typeface="Arial"/>
                        </a:rPr>
                        <a:t>?  </a:t>
                      </a:r>
                      <a:r>
                        <a:rPr sz="800">
                          <a:latin typeface="굴림"/>
                          <a:cs typeface="굴림"/>
                        </a:rPr>
                        <a:t>네비게이션은 효율적인 구조인가</a:t>
                      </a:r>
                      <a:r>
                        <a:rPr sz="800" spc="-55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b2b2b2"/>
                      </a:solidFill>
                      <a:prstDash val="solid"/>
                    </a:lnT>
                    <a:lnB w="9525">
                      <a:solidFill>
                        <a:srgbClr val="b2b2b2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905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defRPr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주요내용</a:t>
                      </a:r>
                      <a:endParaRPr sz="8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9525">
                      <a:solidFill>
                        <a:srgbClr val="dddddd"/>
                      </a:solidFill>
                      <a:prstDash val="solid"/>
                    </a:lnL>
                    <a:lnT w="9525">
                      <a:solidFill>
                        <a:srgbClr val="b2b2b2"/>
                      </a:solidFill>
                      <a:prstDash val="solid"/>
                    </a:lnT>
                    <a:lnB w="9525">
                      <a:solidFill>
                        <a:srgbClr val="b2b2b2"/>
                      </a:solidFill>
                      <a:prstDash val="solid"/>
                    </a:lnB>
                  </a:tcPr>
                </a:tc>
              </a:tr>
              <a:tr h="1097679">
                <a:tc>
                  <a:txBody>
                    <a:bodyPr vert="horz" lIns="0" tIns="88900" rIns="0" bIns="0" anchor="t" anchorCtr="0"/>
                    <a:p>
                      <a:pPr marL="1202690">
                        <a:lnSpc>
                          <a:spcPct val="100000"/>
                        </a:lnSpc>
                        <a:spcBef>
                          <a:spcPts val="700"/>
                        </a:spcBef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디자인은 세련되었는가</a:t>
                      </a:r>
                      <a:r>
                        <a:rPr sz="800" spc="-75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202690">
                        <a:lnSpc>
                          <a:spcPts val="864"/>
                        </a:lnSpc>
                        <a:spcBef>
                          <a:spcPts val="204"/>
                        </a:spcBef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브랜드의 이미지가 잘 적용된 색상인가</a:t>
                      </a:r>
                      <a:r>
                        <a:rPr sz="800" spc="-80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21285">
                        <a:lnSpc>
                          <a:spcPts val="1345"/>
                        </a:lnSpc>
                        <a:tabLst>
                          <a:tab pos="1202055" algn="l"/>
                        </a:tabLst>
                        <a:defRPr/>
                      </a:pPr>
                      <a:r>
                        <a:rPr sz="1800" b="1" spc="-15" baseline="-34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Visual	</a:t>
                      </a:r>
                      <a:r>
                        <a:rPr sz="800">
                          <a:latin typeface="굴림"/>
                          <a:cs typeface="굴림"/>
                        </a:rPr>
                        <a:t>동적요소가</a:t>
                      </a:r>
                      <a:r>
                        <a:rPr sz="800" spc="75">
                          <a:latin typeface="굴림"/>
                          <a:cs typeface="굴림"/>
                        </a:rPr>
                        <a:t> </a:t>
                      </a:r>
                      <a:r>
                        <a:rPr sz="800" spc="15">
                          <a:latin typeface="굴림"/>
                          <a:cs typeface="굴림"/>
                        </a:rPr>
                        <a:t>있는가</a:t>
                      </a:r>
                      <a:r>
                        <a:rPr sz="800" spc="15">
                          <a:latin typeface="Arial"/>
                          <a:cs typeface="Arial"/>
                        </a:rPr>
                        <a:t>?</a:t>
                      </a:r>
                      <a:endParaRPr sz="800" spc="15">
                        <a:latin typeface="Arial"/>
                        <a:cs typeface="Arial"/>
                      </a:endParaRPr>
                    </a:p>
                    <a:p>
                      <a:pPr marL="1202690">
                        <a:lnSpc>
                          <a:spcPct val="100000"/>
                        </a:lnSpc>
                        <a:spcBef>
                          <a:spcPts val="130"/>
                        </a:spcBef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주요 요소가 눈에 띄이는가</a:t>
                      </a:r>
                      <a:r>
                        <a:rPr sz="800" spc="-145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202690" marR="615950">
                        <a:lnSpc>
                          <a:spcPct val="121700"/>
                        </a:lnSpc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적절한 가독성을 제공하고 </a:t>
                      </a:r>
                      <a:r>
                        <a:rPr sz="800" spc="15">
                          <a:latin typeface="굴림"/>
                          <a:cs typeface="굴림"/>
                        </a:rPr>
                        <a:t>있는가</a:t>
                      </a:r>
                      <a:r>
                        <a:rPr sz="800" spc="15">
                          <a:latin typeface="Arial"/>
                          <a:cs typeface="Arial"/>
                        </a:rPr>
                        <a:t>?  </a:t>
                      </a:r>
                      <a:r>
                        <a:rPr sz="800">
                          <a:latin typeface="굴림"/>
                          <a:cs typeface="굴림"/>
                        </a:rPr>
                        <a:t>이벤트 및 홍보 영역이</a:t>
                      </a:r>
                      <a:r>
                        <a:rPr sz="800" spc="5">
                          <a:latin typeface="굴림"/>
                          <a:cs typeface="굴림"/>
                        </a:rPr>
                        <a:t> </a:t>
                      </a:r>
                      <a:r>
                        <a:rPr sz="800" spc="15">
                          <a:latin typeface="굴림"/>
                          <a:cs typeface="굴림"/>
                        </a:rPr>
                        <a:t>있는가</a:t>
                      </a:r>
                      <a:r>
                        <a:rPr sz="800" spc="15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b2b2b2"/>
                      </a:solidFill>
                      <a:prstDash val="solid"/>
                    </a:lnT>
                    <a:lnB w="9525">
                      <a:solidFill>
                        <a:srgbClr val="b2b2b2"/>
                      </a:solidFill>
                      <a:prstDash val="solid"/>
                    </a:lnB>
                  </a:tcPr>
                </a:tc>
                <a:tc>
                  <a:txBody>
                    <a:bodyPr vert="horz" lIns="0" tIns="71755" rIns="0" bIns="0" anchor="t" anchorCtr="0"/>
                    <a:p>
                      <a:pPr marL="805180">
                        <a:lnSpc>
                          <a:spcPct val="100000"/>
                        </a:lnSpc>
                        <a:spcBef>
                          <a:spcPts val="565"/>
                        </a:spcBef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주요내용</a:t>
                      </a:r>
                      <a:endParaRPr sz="800">
                        <a:latin typeface="굴림"/>
                        <a:cs typeface="굴림"/>
                      </a:endParaRPr>
                    </a:p>
                  </a:txBody>
                  <a:tcPr marL="0" marR="0" marT="71755" marB="0">
                    <a:lnL w="9525">
                      <a:solidFill>
                        <a:srgbClr val="dddddd"/>
                      </a:solidFill>
                      <a:prstDash val="solid"/>
                    </a:lnL>
                    <a:lnT w="9525">
                      <a:solidFill>
                        <a:srgbClr val="b2b2b2"/>
                      </a:solidFill>
                      <a:prstDash val="solid"/>
                    </a:lnT>
                    <a:lnB w="9525">
                      <a:solidFill>
                        <a:srgbClr val="b2b2b2"/>
                      </a:solidFill>
                      <a:prstDash val="solid"/>
                    </a:lnB>
                  </a:tcPr>
                </a:tc>
              </a:tr>
              <a:tr h="788987">
                <a:tc>
                  <a:txBody>
                    <a:bodyPr vert="horz" lIns="0" tIns="634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02690">
                        <a:lnSpc>
                          <a:spcPts val="864"/>
                        </a:lnSpc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마케팅 지원 가능한 컨텐트가</a:t>
                      </a:r>
                      <a:r>
                        <a:rPr sz="800" spc="35">
                          <a:latin typeface="굴림"/>
                          <a:cs typeface="굴림"/>
                        </a:rPr>
                        <a:t> </a:t>
                      </a:r>
                      <a:r>
                        <a:rPr sz="800" spc="15">
                          <a:latin typeface="굴림"/>
                          <a:cs typeface="굴림"/>
                        </a:rPr>
                        <a:t>있는가</a:t>
                      </a:r>
                      <a:r>
                        <a:rPr sz="800" spc="15">
                          <a:latin typeface="Arial"/>
                          <a:cs typeface="Arial"/>
                        </a:rPr>
                        <a:t>?</a:t>
                      </a:r>
                      <a:endParaRPr sz="800" spc="15">
                        <a:latin typeface="Arial"/>
                        <a:cs typeface="Arial"/>
                      </a:endParaRPr>
                    </a:p>
                    <a:p>
                      <a:pPr marL="121285">
                        <a:lnSpc>
                          <a:spcPts val="1345"/>
                        </a:lnSpc>
                        <a:tabLst>
                          <a:tab pos="1202055" algn="l"/>
                        </a:tabLst>
                        <a:defRPr/>
                      </a:pPr>
                      <a:r>
                        <a:rPr sz="1800" b="1" baseline="-1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Marketing	</a:t>
                      </a:r>
                      <a:r>
                        <a:rPr sz="800">
                          <a:latin typeface="굴림"/>
                          <a:cs typeface="굴림"/>
                        </a:rPr>
                        <a:t>고객 로열티를 높일 컨텐트가</a:t>
                      </a:r>
                      <a:r>
                        <a:rPr sz="800" spc="35">
                          <a:latin typeface="굴림"/>
                          <a:cs typeface="굴림"/>
                        </a:rPr>
                        <a:t> </a:t>
                      </a:r>
                      <a:r>
                        <a:rPr sz="800" spc="15">
                          <a:latin typeface="굴림"/>
                          <a:cs typeface="굴림"/>
                        </a:rPr>
                        <a:t>있는가</a:t>
                      </a:r>
                      <a:r>
                        <a:rPr sz="800" spc="15">
                          <a:latin typeface="Arial"/>
                          <a:cs typeface="Arial"/>
                        </a:rPr>
                        <a:t>?</a:t>
                      </a:r>
                      <a:endParaRPr sz="800" spc="15">
                        <a:latin typeface="Arial"/>
                        <a:cs typeface="Arial"/>
                      </a:endParaRPr>
                    </a:p>
                    <a:p>
                      <a:pPr marL="1202690">
                        <a:lnSpc>
                          <a:spcPct val="100000"/>
                        </a:lnSpc>
                        <a:spcBef>
                          <a:spcPts val="130"/>
                        </a:spcBef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이벤트 및 프로모션</a:t>
                      </a:r>
                      <a:r>
                        <a:rPr sz="800" spc="55">
                          <a:latin typeface="굴림"/>
                          <a:cs typeface="굴림"/>
                        </a:rPr>
                        <a:t> </a:t>
                      </a:r>
                      <a:r>
                        <a:rPr sz="800" spc="15">
                          <a:latin typeface="굴림"/>
                          <a:cs typeface="굴림"/>
                        </a:rPr>
                        <a:t>정도는</a:t>
                      </a:r>
                      <a:r>
                        <a:rPr sz="800" spc="15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b2b2b2"/>
                      </a:solidFill>
                      <a:prstDash val="solid"/>
                    </a:lnT>
                    <a:lnB w="9525">
                      <a:solidFill>
                        <a:srgbClr val="b2b2b2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07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defRPr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주요내용</a:t>
                      </a:r>
                      <a:endParaRPr sz="800">
                        <a:latin typeface="굴림"/>
                        <a:cs typeface="굴림"/>
                      </a:endParaRPr>
                    </a:p>
                  </a:txBody>
                  <a:tcPr marL="0" marR="0" marT="508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9525">
                      <a:solidFill>
                        <a:srgbClr val="b2b2b2"/>
                      </a:solidFill>
                      <a:prstDash val="solid"/>
                    </a:lnT>
                    <a:lnB w="9525">
                      <a:solidFill>
                        <a:srgbClr val="b2b2b2"/>
                      </a:solidFill>
                      <a:prstDash val="solid"/>
                    </a:lnB>
                  </a:tcPr>
                </a:tc>
              </a:tr>
              <a:tr h="741721">
                <a:tc>
                  <a:txBody>
                    <a:bodyPr vert="horz" lIns="0" tIns="5715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02690">
                        <a:lnSpc>
                          <a:spcPct val="100000"/>
                        </a:lnSpc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주제 및 사이트 컨셉이 명확한가</a:t>
                      </a:r>
                      <a:r>
                        <a:rPr sz="800" spc="-145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202055" algn="l"/>
                        </a:tabLst>
                        <a:defRPr/>
                      </a:pPr>
                      <a:r>
                        <a:rPr sz="8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Theme </a:t>
                      </a:r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8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Massage	</a:t>
                      </a:r>
                      <a:r>
                        <a:rPr sz="1200" baseline="3000">
                          <a:latin typeface="굴림"/>
                          <a:cs typeface="굴림"/>
                        </a:rPr>
                        <a:t>말하고자 하는 요소 파악이 분명한가</a:t>
                      </a:r>
                      <a:r>
                        <a:rPr sz="1200" spc="-150" baseline="300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aseline="3000">
                          <a:latin typeface="Arial"/>
                          <a:cs typeface="Arial"/>
                        </a:rPr>
                        <a:t>?</a:t>
                      </a:r>
                      <a:endParaRPr sz="1200" baseline="3000">
                        <a:latin typeface="Arial"/>
                        <a:cs typeface="Arial"/>
                      </a:endParaRPr>
                    </a:p>
                    <a:p>
                      <a:pPr marL="1202690">
                        <a:lnSpc>
                          <a:spcPct val="100000"/>
                        </a:lnSpc>
                        <a:spcBef>
                          <a:spcPts val="165"/>
                        </a:spcBef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메시지를 전달하기 위한 메뉴가 존재하는가</a:t>
                      </a:r>
                      <a:r>
                        <a:rPr sz="800" spc="-50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b2b2b2"/>
                      </a:solidFill>
                      <a:prstDash val="solid"/>
                    </a:lnT>
                    <a:lnB w="9525">
                      <a:solidFill>
                        <a:srgbClr val="b2b2b2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445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주요내용</a:t>
                      </a:r>
                      <a:endParaRPr sz="800">
                        <a:latin typeface="굴림"/>
                        <a:cs typeface="굴림"/>
                      </a:endParaRPr>
                    </a:p>
                  </a:txBody>
                  <a:tcPr marL="0" marR="0" marT="4445" marB="0">
                    <a:lnL w="9525">
                      <a:solidFill>
                        <a:srgbClr val="dddddd"/>
                      </a:solidFill>
                      <a:prstDash val="solid"/>
                    </a:lnL>
                    <a:lnT w="9525">
                      <a:solidFill>
                        <a:srgbClr val="b2b2b2"/>
                      </a:solidFill>
                      <a:prstDash val="solid"/>
                    </a:lnT>
                    <a:lnB w="9525">
                      <a:solidFill>
                        <a:srgbClr val="b2b2b2"/>
                      </a:solidFill>
                      <a:prstDash val="solid"/>
                    </a:lnB>
                  </a:tcPr>
                </a:tc>
              </a:tr>
              <a:tr h="576645">
                <a:tc>
                  <a:txBody>
                    <a:bodyPr vert="horz" lIns="0" tIns="3175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defRPr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02690">
                        <a:lnSpc>
                          <a:spcPts val="864"/>
                        </a:lnSpc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고객지원 요소는 충분한가</a:t>
                      </a:r>
                      <a:r>
                        <a:rPr sz="800" spc="-95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202690" marR="692785" indent="-1081405">
                        <a:lnSpc>
                          <a:spcPts val="1170"/>
                        </a:lnSpc>
                        <a:spcBef>
                          <a:spcPts val="120"/>
                        </a:spcBef>
                        <a:tabLst>
                          <a:tab pos="1202055" algn="l"/>
                        </a:tabLst>
                        <a:defRPr/>
                      </a:pPr>
                      <a:r>
                        <a:rPr sz="1800" b="1" spc="-7" baseline="-13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	</a:t>
                      </a:r>
                      <a:r>
                        <a:rPr sz="800">
                          <a:latin typeface="굴림"/>
                          <a:cs typeface="굴림"/>
                        </a:rPr>
                        <a:t>고객지원 정보의 접근성은 </a:t>
                      </a:r>
                      <a:r>
                        <a:rPr sz="800">
                          <a:latin typeface="Arial"/>
                          <a:cs typeface="Arial"/>
                        </a:rPr>
                        <a:t>?  </a:t>
                      </a:r>
                      <a:r>
                        <a:rPr sz="800">
                          <a:latin typeface="굴림"/>
                          <a:cs typeface="굴림"/>
                        </a:rPr>
                        <a:t>정보의 비교 및 습득이 용이한가</a:t>
                      </a:r>
                      <a:r>
                        <a:rPr sz="800" spc="-225">
                          <a:latin typeface="굴림"/>
                          <a:cs typeface="굴림"/>
                        </a:rPr>
                        <a:t> </a:t>
                      </a:r>
                      <a:r>
                        <a:rPr sz="800"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b2b2b2"/>
                      </a:solidFill>
                      <a:prstDash val="solid"/>
                    </a:lnT>
                  </a:tcPr>
                </a:tc>
                <a:tc>
                  <a:txBody>
                    <a:bodyPr vert="horz" lIns="0" tIns="1905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defRPr/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  <a:defRPr/>
                      </a:pPr>
                      <a:r>
                        <a:rPr sz="800">
                          <a:latin typeface="굴림"/>
                          <a:cs typeface="굴림"/>
                        </a:rPr>
                        <a:t>주요내용</a:t>
                      </a:r>
                      <a:endParaRPr sz="8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9525">
                      <a:solidFill>
                        <a:srgbClr val="dddddd"/>
                      </a:solidFill>
                      <a:prstDash val="solid"/>
                    </a:lnL>
                    <a:lnT w="9525">
                      <a:solidFill>
                        <a:srgbClr val="b2b2b2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5860642" y="5936653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object 52"/>
          <p:cNvSpPr/>
          <p:nvPr/>
        </p:nvSpPr>
        <p:spPr>
          <a:xfrm>
            <a:off x="5860642" y="6102472"/>
            <a:ext cx="669925" cy="100330"/>
          </a:xfrm>
          <a:custGeom>
            <a:avLst/>
            <a:gdLst/>
            <a:rect l="l" t="t" r="r" b="b"/>
            <a:pathLst>
              <a:path w="669925" h="100329">
                <a:moveTo>
                  <a:pt x="0" y="0"/>
                </a:moveTo>
                <a:lnTo>
                  <a:pt x="134936" y="0"/>
                </a:lnTo>
                <a:lnTo>
                  <a:pt x="134936" y="99986"/>
                </a:lnTo>
                <a:lnTo>
                  <a:pt x="0" y="99986"/>
                </a:lnTo>
                <a:lnTo>
                  <a:pt x="0" y="0"/>
                </a:lnTo>
                <a:close/>
              </a:path>
              <a:path w="669925" h="100329">
                <a:moveTo>
                  <a:pt x="133349" y="0"/>
                </a:moveTo>
                <a:lnTo>
                  <a:pt x="268286" y="0"/>
                </a:lnTo>
                <a:lnTo>
                  <a:pt x="268286" y="99986"/>
                </a:lnTo>
                <a:lnTo>
                  <a:pt x="133349" y="99986"/>
                </a:lnTo>
                <a:lnTo>
                  <a:pt x="133349" y="0"/>
                </a:lnTo>
                <a:close/>
              </a:path>
              <a:path w="669925" h="100329">
                <a:moveTo>
                  <a:pt x="266699" y="0"/>
                </a:moveTo>
                <a:lnTo>
                  <a:pt x="401636" y="0"/>
                </a:lnTo>
                <a:lnTo>
                  <a:pt x="401636" y="99986"/>
                </a:lnTo>
                <a:lnTo>
                  <a:pt x="266699" y="99986"/>
                </a:lnTo>
                <a:lnTo>
                  <a:pt x="266699" y="0"/>
                </a:lnTo>
                <a:close/>
              </a:path>
              <a:path w="669925" h="100329">
                <a:moveTo>
                  <a:pt x="400049" y="0"/>
                </a:moveTo>
                <a:lnTo>
                  <a:pt x="534986" y="0"/>
                </a:lnTo>
                <a:lnTo>
                  <a:pt x="534986" y="99986"/>
                </a:lnTo>
                <a:lnTo>
                  <a:pt x="400049" y="99986"/>
                </a:lnTo>
                <a:lnTo>
                  <a:pt x="400049" y="0"/>
                </a:lnTo>
                <a:close/>
              </a:path>
              <a:path w="669925" h="100329">
                <a:moveTo>
                  <a:pt x="534986" y="0"/>
                </a:moveTo>
                <a:lnTo>
                  <a:pt x="669924" y="0"/>
                </a:lnTo>
                <a:lnTo>
                  <a:pt x="669924" y="99986"/>
                </a:lnTo>
                <a:lnTo>
                  <a:pt x="534986" y="99986"/>
                </a:lnTo>
                <a:lnTo>
                  <a:pt x="5349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2563318"/>
            <a:ext cx="1371600" cy="3837481"/>
          </a:xfrm>
          <a:prstGeom prst="rect">
            <a:avLst/>
          </a:prstGeom>
        </p:spPr>
      </p:pic>
      <p:sp>
        <p:nvSpPr>
          <p:cNvPr id="54" name=""/>
          <p:cNvSpPr txBox="1"/>
          <p:nvPr/>
        </p:nvSpPr>
        <p:spPr>
          <a:xfrm>
            <a:off x="457199" y="1945005"/>
            <a:ext cx="1600201" cy="569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800">
                <a:latin typeface="나눔고딕"/>
                <a:ea typeface="나눔고딕"/>
                <a:hlinkClick r:id="rId3"/>
              </a:rPr>
              <a:t>https://stockholm48.qodeinteractive.com/?_ga=2.201626961.1718435440.1693810964-402285889.1693810964</a:t>
            </a:r>
            <a:endParaRPr lang="en-US" altLang="ko-KR" sz="800">
              <a:latin typeface="나눔고딕"/>
              <a:ea typeface="나눔고딕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432680" y="762000"/>
            <a:ext cx="6336035" cy="4933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900">
                <a:latin typeface="나눔고딕"/>
                <a:ea typeface="나눔고딕"/>
              </a:rPr>
              <a:t>왼쪽에 픽스드 되어 있는 메뉴로 한번에 해당 페이지로 갈 수 있어서 좋았고</a:t>
            </a:r>
            <a:r>
              <a:rPr lang="en-US" altLang="ko-KR" sz="900">
                <a:latin typeface="나눔고딕"/>
                <a:ea typeface="나눔고딕"/>
              </a:rPr>
              <a:t>,</a:t>
            </a:r>
            <a:r>
              <a:rPr lang="ko-KR" altLang="en-US" sz="900">
                <a:latin typeface="나눔고딕"/>
                <a:ea typeface="나눔고딕"/>
              </a:rPr>
              <a:t> 하얀 바탕에 적당히 컨텐츠가 들어가 있어서</a:t>
            </a:r>
            <a:endParaRPr lang="ko-KR" altLang="en-US" sz="900"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900">
                <a:latin typeface="나눔고딕"/>
                <a:ea typeface="나눔고딕"/>
              </a:rPr>
              <a:t>안정적으로 보였다</a:t>
            </a:r>
            <a:r>
              <a:rPr lang="en-US" altLang="ko-KR" sz="900">
                <a:latin typeface="나눔고딕"/>
                <a:ea typeface="나눔고딕"/>
              </a:rPr>
              <a:t>.</a:t>
            </a:r>
            <a:r>
              <a:rPr lang="ko-KR" altLang="en-US" sz="900">
                <a:latin typeface="나눔고딕"/>
                <a:ea typeface="나눔고딕"/>
              </a:rPr>
              <a:t> 스크롤도 자유롭고 구간구간 내용이 잘 나누어져 있어 포트폴리오로 기본 틀로 활용하기에 좋다고 생각했다</a:t>
            </a:r>
            <a:r>
              <a:rPr lang="en-US" altLang="ko-KR" sz="900">
                <a:latin typeface="나눔고딕"/>
                <a:ea typeface="나눔고딕"/>
              </a:rPr>
              <a:t>.</a:t>
            </a:r>
            <a:endParaRPr lang="en-US" altLang="ko-KR" sz="900"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900">
                <a:latin typeface="나눔고딕"/>
                <a:ea typeface="나눔고딕"/>
              </a:rPr>
              <a:t>다만 움직이는 동적 요소가 부족해 심심하다는 생각이 들었다</a:t>
            </a:r>
            <a:r>
              <a:rPr lang="en-US" altLang="ko-KR" sz="900">
                <a:latin typeface="나눔고딕"/>
                <a:ea typeface="나눔고딕"/>
              </a:rPr>
              <a:t>.</a:t>
            </a:r>
            <a:endParaRPr lang="en-US" altLang="ko-KR" sz="900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159</ep:Words>
  <ep:PresentationFormat>On-screen Show (4:3)</ep:PresentationFormat>
  <ep:Paragraphs>12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Theme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2023-09-04T07:25:10.000</dcterms:created>
  <cp:lastModifiedBy>마하나</cp:lastModifiedBy>
  <dcterms:modified xsi:type="dcterms:W3CDTF">2023-09-05T06:31:38.539</dcterms:modified>
  <cp:revision>3</cp:revision>
  <dc:title>마진아-포트폴리오 벤치마킹.pptx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