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pn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jp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613650"/>
            <a:ext cx="7772400" cy="1538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Taxi Trip and Fare Data Analysis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4317850" y="2840049"/>
            <a:ext cx="4050000" cy="1600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Jinali Sheth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Kuldeep Mahaveer	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Rajesh Jorigal</a:t>
            </a:r>
          </a:p>
        </p:txBody>
      </p:sp>
      <p:sp>
        <p:nvSpPr>
          <p:cNvPr id="32" name="Shape 32"/>
          <p:cNvSpPr txBox="1"/>
          <p:nvPr/>
        </p:nvSpPr>
        <p:spPr>
          <a:xfrm>
            <a:off x="5355400" y="2421125"/>
            <a:ext cx="1974899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 sz="2400"/>
              <a:t>The B Team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450" y="0"/>
            <a:ext cx="6771124" cy="506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/>
        </p:nvSpPr>
        <p:spPr>
          <a:xfrm>
            <a:off x="457450" y="0"/>
            <a:ext cx="4116900" cy="4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 sz="1500"/>
          </a:p>
          <a:p>
            <a:pPr rtl="0">
              <a:spcBef>
                <a:spcPts val="0"/>
              </a:spcBef>
              <a:buNone/>
            </a:pPr>
            <a:r>
              <a:rPr b="1" lang="en" sz="1500"/>
              <a:t>hour  medall	hack lic.	diff.	rides</a:t>
            </a:r>
          </a:p>
          <a:p>
            <a:pPr rtl="0">
              <a:spcBef>
                <a:spcPts val="0"/>
              </a:spcBef>
              <a:buNone/>
            </a:pPr>
            <a:r>
              <a:rPr lang="en" sz="1500"/>
              <a:t>0   	8153    	8153		0   	15860</a:t>
            </a:r>
          </a:p>
          <a:p>
            <a:pPr rtl="0">
              <a:spcBef>
                <a:spcPts val="0"/>
              </a:spcBef>
              <a:buNone/>
            </a:pPr>
            <a:r>
              <a:rPr lang="en" sz="1500"/>
              <a:t>1       5184		5186		2       9125</a:t>
            </a:r>
          </a:p>
          <a:p>
            <a:pPr rtl="0">
              <a:spcBef>
                <a:spcPts val="0"/>
              </a:spcBef>
              <a:buNone/>
            </a:pPr>
            <a:r>
              <a:rPr lang="en" sz="1500"/>
              <a:t>2       3365		3364		-1      5689</a:t>
            </a:r>
          </a:p>
          <a:p>
            <a:pPr rtl="0">
              <a:spcBef>
                <a:spcPts val="0"/>
              </a:spcBef>
              <a:buNone/>
            </a:pPr>
            <a:r>
              <a:rPr lang="en" sz="1500"/>
              <a:t>3       2345		2346		1       3754</a:t>
            </a:r>
          </a:p>
          <a:p>
            <a:pPr rtl="0">
              <a:spcBef>
                <a:spcPts val="0"/>
              </a:spcBef>
              <a:buNone/>
            </a:pPr>
            <a:r>
              <a:rPr lang="en" sz="1500"/>
              <a:t>4       2177		2178		1       3300</a:t>
            </a:r>
          </a:p>
          <a:p>
            <a:pPr rtl="0">
              <a:spcBef>
                <a:spcPts val="0"/>
              </a:spcBef>
              <a:buNone/>
            </a:pPr>
            <a:r>
              <a:rPr lang="en" sz="1500"/>
              <a:t>5       2931		2934		3       4677</a:t>
            </a:r>
          </a:p>
          <a:p>
            <a:pPr rtl="0">
              <a:spcBef>
                <a:spcPts val="0"/>
              </a:spcBef>
              <a:buNone/>
            </a:pPr>
            <a:r>
              <a:rPr lang="en" sz="1500"/>
              <a:t>6       5904		5903		-1      12830</a:t>
            </a:r>
          </a:p>
          <a:p>
            <a:pPr rtl="0">
              <a:spcBef>
                <a:spcPts val="0"/>
              </a:spcBef>
              <a:buNone/>
            </a:pPr>
            <a:r>
              <a:rPr lang="en" sz="1500"/>
              <a:t>7       8738		8738		0       23984</a:t>
            </a:r>
          </a:p>
          <a:p>
            <a:pPr rtl="0">
              <a:spcBef>
                <a:spcPts val="0"/>
              </a:spcBef>
              <a:buNone/>
            </a:pPr>
            <a:r>
              <a:rPr lang="en" sz="1500"/>
              <a:t>8       9931		9934		3       27937</a:t>
            </a:r>
          </a:p>
          <a:p>
            <a:pPr rtl="0">
              <a:spcBef>
                <a:spcPts val="0"/>
              </a:spcBef>
              <a:buNone/>
            </a:pPr>
            <a:r>
              <a:rPr lang="en" sz="1500"/>
              <a:t>9       10385   	10384   	-1      26022</a:t>
            </a:r>
          </a:p>
          <a:p>
            <a:pPr rtl="0">
              <a:spcBef>
                <a:spcPts val="0"/>
              </a:spcBef>
              <a:buNone/>
            </a:pPr>
            <a:r>
              <a:rPr lang="en" sz="1500"/>
              <a:t>10      10367   	10368   	1       23580</a:t>
            </a:r>
          </a:p>
          <a:p>
            <a:pPr rtl="0">
              <a:spcBef>
                <a:spcPts val="0"/>
              </a:spcBef>
              <a:buNone/>
            </a:pPr>
            <a:r>
              <a:rPr lang="en" sz="1500"/>
              <a:t>11      10349   	10353  	4       23669</a:t>
            </a:r>
          </a:p>
          <a:p>
            <a:pPr rtl="0">
              <a:spcBef>
                <a:spcPts val="0"/>
              </a:spcBef>
              <a:buNone/>
            </a:pPr>
            <a:r>
              <a:rPr lang="en" sz="1500"/>
              <a:t>12      10321   	10328   	7       24170</a:t>
            </a:r>
          </a:p>
          <a:p>
            <a:pPr rtl="0">
              <a:spcBef>
                <a:spcPts val="0"/>
              </a:spcBef>
              <a:buNone/>
            </a:pPr>
            <a:r>
              <a:rPr lang="en" sz="1500"/>
              <a:t>13      10360   	10361   	1       23495</a:t>
            </a:r>
          </a:p>
          <a:p>
            <a:pPr rtl="0">
              <a:spcBef>
                <a:spcPts val="0"/>
              </a:spcBef>
              <a:buNone/>
            </a:pPr>
            <a:r>
              <a:rPr b="1" lang="en" sz="1500">
                <a:solidFill>
                  <a:srgbClr val="38761D"/>
                </a:solidFill>
              </a:rPr>
              <a:t>14      10398   	10400   	2       24834</a:t>
            </a:r>
          </a:p>
          <a:p>
            <a:pPr rtl="0">
              <a:spcBef>
                <a:spcPts val="0"/>
              </a:spcBef>
              <a:buNone/>
            </a:pPr>
            <a:r>
              <a:rPr b="1" lang="en" sz="1500">
                <a:solidFill>
                  <a:srgbClr val="FF9900"/>
                </a:solidFill>
              </a:rPr>
              <a:t>15      9563	9598		35     22711</a:t>
            </a:r>
          </a:p>
          <a:p>
            <a:pPr rtl="0">
              <a:spcBef>
                <a:spcPts val="0"/>
              </a:spcBef>
              <a:buNone/>
            </a:pPr>
            <a:r>
              <a:rPr b="1" lang="en" sz="1500">
                <a:solidFill>
                  <a:srgbClr val="FF0000"/>
                </a:solidFill>
              </a:rPr>
              <a:t>16      8072	8277		205   17646</a:t>
            </a:r>
          </a:p>
          <a:p>
            <a:pPr rtl="0">
              <a:spcBef>
                <a:spcPts val="0"/>
              </a:spcBef>
              <a:buNone/>
            </a:pPr>
            <a:r>
              <a:rPr b="1" lang="en" sz="1500">
                <a:solidFill>
                  <a:srgbClr val="FF9900"/>
                </a:solidFill>
              </a:rPr>
              <a:t>17      9324	9388		64     23258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87" name="Shape 87"/>
          <p:cNvSpPr txBox="1"/>
          <p:nvPr/>
        </p:nvSpPr>
        <p:spPr>
          <a:xfrm>
            <a:off x="4864575" y="814475"/>
            <a:ext cx="3960599" cy="37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18      10746   	10752   	6       30720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19      11309   	11313  	 4       33034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20      11381   	11385   	4       32652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21      11312   	11315   	3       32827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22      11009   	11008   	-1      31502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23      10706   	10707   	1       29101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Failed Attempts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NYPD Vehicle Collision data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Average time per day a driver is without a passenger.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Shape 98"/>
          <p:cNvPicPr preferRelativeResize="0"/>
          <p:nvPr/>
        </p:nvPicPr>
        <p:blipFill rotWithShape="1">
          <a:blip r:embed="rId3">
            <a:alphaModFix/>
          </a:blip>
          <a:srcRect b="4461" l="0" r="0" t="0"/>
          <a:stretch/>
        </p:blipFill>
        <p:spPr>
          <a:xfrm>
            <a:off x="1987925" y="215850"/>
            <a:ext cx="4931749" cy="471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Previously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We showed 10 busiest pickup and drop off locations and mentioned how a large portion of data has ‘0.0’ location.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Now we take a closer look at its reason.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2282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Finding 1</a:t>
            </a:r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589 taxis did not have GPS working throughout the year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They contributed to 92545 rides that year.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Number small because majority of these taxis had only 2 or 3 trips per month.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But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251775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Additionally 86826 records did not have pickups recorded and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188724 records did not have dropoffs recorded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To learn more...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2852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Most of these unrecorded locations were in Manhattan.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This was because of GPS signals scattered by tall buildings.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Finding 2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44000"/>
              </a:lnSpc>
              <a:spcBef>
                <a:spcPts val="300"/>
              </a:spcBef>
              <a:spcAft>
                <a:spcPts val="1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Total rides in 2013 = 173,179,771</a:t>
            </a:r>
          </a:p>
          <a:p>
            <a:pPr indent="-381000" lvl="0" marL="457200" rtl="0">
              <a:lnSpc>
                <a:spcPct val="144000"/>
              </a:lnSpc>
              <a:spcBef>
                <a:spcPts val="300"/>
              </a:spcBef>
              <a:spcAft>
                <a:spcPts val="1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Total rides paid by Card  = 93,334,004</a:t>
            </a:r>
          </a:p>
          <a:p>
            <a:pPr indent="-381000" lvl="0" marL="457200" rtl="0">
              <a:lnSpc>
                <a:spcPct val="144000"/>
              </a:lnSpc>
              <a:spcBef>
                <a:spcPts val="300"/>
              </a:spcBef>
              <a:spcAft>
                <a:spcPts val="1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Total tip data for rides paid by card = 90,450,929</a:t>
            </a:r>
          </a:p>
          <a:p>
            <a:pPr indent="-381000" lvl="0" marL="457200" rtl="0">
              <a:lnSpc>
                <a:spcPct val="144000"/>
              </a:lnSpc>
              <a:spcBef>
                <a:spcPts val="300"/>
              </a:spcBef>
              <a:spcAft>
                <a:spcPts val="1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Total rides paid in Cash = 79,110,096 </a:t>
            </a:r>
          </a:p>
          <a:p>
            <a:pPr indent="-381000" lvl="0" marL="457200" rtl="0">
              <a:lnSpc>
                <a:spcPct val="144000"/>
              </a:lnSpc>
              <a:spcBef>
                <a:spcPts val="300"/>
              </a:spcBef>
              <a:spcAft>
                <a:spcPts val="1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Total tip data for rides paid in cash = 6708</a:t>
            </a:r>
          </a:p>
          <a:p>
            <a:pPr lvl="0" rtl="0">
              <a:lnSpc>
                <a:spcPct val="144000"/>
              </a:lnSpc>
              <a:spcBef>
                <a:spcPts val="300"/>
              </a:spcBef>
              <a:spcAft>
                <a:spcPts val="100"/>
              </a:spcAft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So further analysis on tip amount was only done on Card data.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80962"/>
            <a:ext cx="6705600" cy="498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2306" y="0"/>
            <a:ext cx="471938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To get a bigger picture we took an average analysis of rides for each hour throughout the year 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It looked something like this </a:t>
            </a:r>
          </a:p>
        </p:txBody>
      </p:sp>
      <p:sp>
        <p:nvSpPr>
          <p:cNvPr id="76" name="Shape 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Finding 3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