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8"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68"/>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AKASH\Documents\employee_data.csv%20.et%20(hema).et"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 .et (hema).et]Sheet1!PivotTable1</c:name>
    <c:fmtId val="-1"/>
  </c:pivotSource>
  <c:chart>
    <c:autoTitleDeleted val="1"/>
    <c:plotArea>
      <c:layout/>
      <c:barChart>
        <c:barDir val="col"/>
        <c:grouping val="clustered"/>
        <c:varyColors val="0"/>
        <c:ser>
          <c:idx val="0"/>
          <c:order val="0"/>
          <c:tx>
            <c:strRef>
              <c:f>'[employee_data.csv .et (hema).et]Sheet1'!$B$3:$B$4</c:f>
              <c:strCache>
                <c:ptCount val="1"/>
                <c:pt idx="0">
                  <c:v>high </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lt1"/>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9525">
                      <a:solidFill>
                        <a:schemeClr val="dk1">
                          <a:lumMod val="50000"/>
                          <a:lumOff val="50000"/>
                        </a:schemeClr>
                      </a:solidFill>
                    </a:ln>
                    <a:effectLst/>
                  </c:spPr>
                </c15:leaderLines>
              </c:ext>
            </c:extLst>
          </c:dLbls>
          <c:cat>
            <c:strRef>
              <c:f>'[employee_data.csv .et (hema).et]Sheet1'!$A$5:$A$15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.et (hema).et]Sheet1'!$B$5:$B$15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ser>
        <c:ser>
          <c:idx val="1"/>
          <c:order val="1"/>
          <c:tx>
            <c:strRef>
              <c:f>'[employee_data.csv .et (hema).et]Sheet1'!$C$3:$C$4</c:f>
              <c:strCache>
                <c:ptCount val="1"/>
                <c:pt idx="0">
                  <c:v>low</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lt1"/>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9525">
                      <a:solidFill>
                        <a:schemeClr val="dk1">
                          <a:lumMod val="50000"/>
                          <a:lumOff val="50000"/>
                        </a:schemeClr>
                      </a:solidFill>
                    </a:ln>
                    <a:effectLst/>
                  </c:spPr>
                </c15:leaderLines>
              </c:ext>
            </c:extLst>
          </c:dLbls>
          <c:cat>
            <c:strRef>
              <c:f>'[employee_data.csv .et (hema).et]Sheet1'!$A$5:$A$15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.et (hema).et]Sheet1'!$C$5:$C$15</c:f>
              <c:numCache>
                <c:formatCode>General</c:formatCode>
                <c:ptCount val="10"/>
                <c:pt idx="0">
                  <c:v>15</c:v>
                </c:pt>
                <c:pt idx="1">
                  <c:v>30</c:v>
                </c:pt>
                <c:pt idx="2">
                  <c:v>15</c:v>
                </c:pt>
                <c:pt idx="3">
                  <c:v>18</c:v>
                </c:pt>
                <c:pt idx="4">
                  <c:v>19</c:v>
                </c:pt>
                <c:pt idx="5">
                  <c:v>15</c:v>
                </c:pt>
                <c:pt idx="6">
                  <c:v>22</c:v>
                </c:pt>
                <c:pt idx="7">
                  <c:v>18</c:v>
                </c:pt>
                <c:pt idx="8">
                  <c:v>23</c:v>
                </c:pt>
                <c:pt idx="9">
                  <c:v>16</c:v>
                </c:pt>
              </c:numCache>
            </c:numRef>
          </c:val>
        </c:ser>
        <c:ser>
          <c:idx val="2"/>
          <c:order val="2"/>
          <c:tx>
            <c:strRef>
              <c:f>'[employee_data.csv .et (hema).et]Sheet1'!$D$3:$D$4</c:f>
              <c:strCache>
                <c:ptCount val="1"/>
                <c:pt idx="0">
                  <c:v>med</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lt1"/>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9525">
                      <a:solidFill>
                        <a:schemeClr val="dk1">
                          <a:lumMod val="50000"/>
                          <a:lumOff val="50000"/>
                        </a:schemeClr>
                      </a:solidFill>
                    </a:ln>
                    <a:effectLst/>
                  </c:spPr>
                </c15:leaderLines>
              </c:ext>
            </c:extLst>
          </c:dLbls>
          <c:cat>
            <c:strRef>
              <c:f>'[employee_data.csv .et (hema).et]Sheet1'!$A$5:$A$15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.et (hema).et]Sheet1'!$D$5:$D$15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ser>
        <c:ser>
          <c:idx val="3"/>
          <c:order val="3"/>
          <c:tx>
            <c:strRef>
              <c:f>'[employee_data.csv .et (hema).et]Sheet1'!$E$3:$E$4</c:f>
              <c:strCache>
                <c:ptCount val="1"/>
                <c:pt idx="0">
                  <c:v>very high</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lt1"/>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9525">
                      <a:solidFill>
                        <a:schemeClr val="dk1">
                          <a:lumMod val="50000"/>
                          <a:lumOff val="50000"/>
                        </a:schemeClr>
                      </a:solidFill>
                    </a:ln>
                    <a:effectLst/>
                  </c:spPr>
                </c15:leaderLines>
              </c:ext>
            </c:extLst>
          </c:dLbls>
          <c:cat>
            <c:strRef>
              <c:f>'[employee_data.csv .et (hema).et]Sheet1'!$A$5:$A$15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.et (hema).et]Sheet1'!$E$5:$E$15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ser>
        <c:dLbls>
          <c:showLegendKey val="0"/>
          <c:showVal val="1"/>
          <c:showCatName val="0"/>
          <c:showSerName val="0"/>
          <c:showPercent val="0"/>
          <c:showBubbleSize val="0"/>
        </c:dLbls>
        <c:gapWidth val="65"/>
        <c:overlap val="0"/>
        <c:axId val="934263867"/>
        <c:axId val="952720241"/>
      </c:barChart>
      <c:catAx>
        <c:axId val="934263867"/>
        <c:scaling>
          <c:orientation val="minMax"/>
        </c:scaling>
        <c:delete val="0"/>
        <c:axPos val="b"/>
        <c:majorTickMark val="none"/>
        <c:minorTickMark val="none"/>
        <c:tickLblPos val="nextTo"/>
        <c:spPr>
          <a:noFill/>
          <a:ln w="19050" cap="flat" cmpd="sng" algn="ctr">
            <a:solidFill>
              <a:schemeClr val="dk1">
                <a:lumMod val="75000"/>
                <a:lumOff val="25000"/>
              </a:schemeClr>
            </a:solidFill>
            <a:round/>
          </a:ln>
          <a:effectLst/>
        </c:spPr>
        <c:txPr>
          <a:bodyPr rot="-60000000" spcFirstLastPara="0" vertOverflow="ellipsis" vert="horz" wrap="square" anchor="ctr" anchorCtr="1"/>
          <a:lstStyle/>
          <a:p>
            <a:pPr>
              <a:defRPr lang="en-US" sz="900" b="0" i="0" u="none" strike="noStrike" kern="1200" cap="all" baseline="0">
                <a:solidFill>
                  <a:schemeClr val="dk1">
                    <a:lumMod val="75000"/>
                    <a:lumOff val="25000"/>
                  </a:schemeClr>
                </a:solidFill>
                <a:latin typeface="+mn-lt"/>
                <a:ea typeface="+mn-ea"/>
                <a:cs typeface="+mn-cs"/>
              </a:defRPr>
            </a:pPr>
          </a:p>
        </c:txPr>
        <c:crossAx val="952720241"/>
        <c:crosses val="autoZero"/>
        <c:auto val="1"/>
        <c:lblAlgn val="ctr"/>
        <c:lblOffset val="100"/>
        <c:noMultiLvlLbl val="0"/>
      </c:catAx>
      <c:valAx>
        <c:axId val="952720241"/>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txPr>
          <a:bodyPr rot="-60000000" spcFirstLastPara="0" vertOverflow="ellipsis" vert="horz" wrap="square" anchor="ctr" anchorCtr="1"/>
          <a:lstStyle/>
          <a:p>
            <a:pPr>
              <a:defRPr lang="en-US" sz="900" b="0" i="0" u="none" strike="noStrike" kern="1200" baseline="0">
                <a:solidFill>
                  <a:schemeClr val="dk1">
                    <a:lumMod val="75000"/>
                    <a:lumOff val="25000"/>
                  </a:schemeClr>
                </a:solidFill>
                <a:latin typeface="+mn-lt"/>
                <a:ea typeface="+mn-ea"/>
                <a:cs typeface="+mn-cs"/>
              </a:defRPr>
            </a:pPr>
          </a:p>
        </c:txPr>
        <c:crossAx val="934263867"/>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0" vertOverflow="ellipsis" vert="horz" wrap="square" anchor="ctr" anchorCtr="1"/>
        <a:lstStyle/>
        <a:p>
          <a:pPr>
            <a:defRPr lang="en-US" sz="900" b="0" i="0" u="none" strike="noStrike" kern="1200" baseline="0">
              <a:solidFill>
                <a:schemeClr val="dk1">
                  <a:lumMod val="75000"/>
                  <a:lumOff val="25000"/>
                </a:schemeClr>
              </a:solidFill>
              <a:latin typeface="+mn-lt"/>
              <a:ea typeface="+mn-ea"/>
              <a:cs typeface="+mn-cs"/>
            </a:defRPr>
          </a:pPr>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gradFill>
    <a:ln w="9525" cap="flat" cmpd="sng" algn="ctr">
      <a:solidFill>
        <a:schemeClr val="dk1">
          <a:lumMod val="25000"/>
          <a:lumOff val="75000"/>
        </a:schemeClr>
      </a:solidFill>
      <a:round/>
    </a:ln>
    <a:effectLst/>
  </c:spPr>
  <c:txPr>
    <a:bodyPr wrap="square"/>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jpe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b="1"/>
              <a:t>STUDENT NAME:</a:t>
            </a:r>
            <a:r>
              <a:rPr lang="en-IN" altLang="en-US" sz="2400" b="1"/>
              <a:t>JINAMALINI.A</a:t>
            </a:r>
            <a:endParaRPr lang="en-US" sz="2400" b="1"/>
          </a:p>
          <a:p>
            <a:r>
              <a:rPr lang="en-US" sz="2400" b="1" dirty="0"/>
              <a:t>REGISTER NO:</a:t>
            </a:r>
            <a:r>
              <a:rPr lang="en-IN" altLang="en-US" sz="2400" b="1" dirty="0"/>
              <a:t>122202165</a:t>
            </a:r>
            <a:endParaRPr lang="en-US" sz="2400" b="1" dirty="0"/>
          </a:p>
          <a:p>
            <a:r>
              <a:rPr lang="en-US" sz="2400" b="1" dirty="0"/>
              <a:t>DEPARTMENT:</a:t>
            </a:r>
            <a:r>
              <a:rPr lang="en-IN" altLang="en-US" sz="2400" b="1" dirty="0"/>
              <a:t>CORPORATE SECRETARYSHIP</a:t>
            </a:r>
            <a:endParaRPr lang="en-US" sz="2400" b="1" dirty="0"/>
          </a:p>
          <a:p>
            <a:r>
              <a:rPr lang="en-US" sz="2400" b="1" dirty="0"/>
              <a:t>COLLEG</a:t>
            </a:r>
            <a:r>
              <a:rPr lang="en-IN" altLang="en-US" sz="2400" b="1" dirty="0"/>
              <a:t>E ANNA ADARSH COLLEGE FOR WOMEN</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462915" y="1224280"/>
            <a:ext cx="8681085" cy="5112385"/>
          </a:xfrm>
          <a:prstGeom prst="rect">
            <a:avLst/>
          </a:prstGeom>
          <a:noFill/>
        </p:spPr>
        <p:txBody>
          <a:bodyPr wrap="square" rtlCol="0" anchor="t">
            <a:noAutofit/>
          </a:bodyPr>
          <a:p>
            <a:pPr marL="0" lvl="0" indent="0" algn="l" rtl="0">
              <a:spcBef>
                <a:spcPts val="0"/>
              </a:spcBef>
              <a:spcAft>
                <a:spcPts val="0"/>
              </a:spcAft>
              <a:buNone/>
            </a:pPr>
            <a:r>
              <a:rPr lang="en-US" u="sng" dirty="0">
                <a:effectLst>
                  <a:outerShdw blurRad="38100" dist="38100" dir="2700000" algn="tl">
                    <a:srgbClr val="000000">
                      <a:alpha val="43137"/>
                    </a:srgbClr>
                  </a:outerShdw>
                </a:effectLst>
                <a:latin typeface="Times New Roman" panose="02020603050405020304" pitchFamily="18" charset="0"/>
                <a:ea typeface="Calibri" panose="020F0502020204030204"/>
                <a:cs typeface="Times New Roman" panose="02020603050405020304" pitchFamily="18" charset="0"/>
                <a:sym typeface="Calibri" panose="020F0502020204030204"/>
              </a:rPr>
              <a:t>DATA COLLECTION:</a:t>
            </a:r>
            <a:endParaRPr lang="en-US" sz="1800" u="sng" dirty="0">
              <a:effectLst>
                <a:outerShdw blurRad="38100" dist="38100" dir="2700000" algn="tl">
                  <a:srgbClr val="000000">
                    <a:alpha val="43137"/>
                  </a:srgbClr>
                </a:outerShdw>
              </a:effectLst>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88900" lvl="0" algn="l" rtl="0">
              <a:spcBef>
                <a:spcPts val="0"/>
              </a:spcBef>
              <a:spcAft>
                <a:spcPts val="0"/>
              </a:spcAft>
              <a:buSzPts val="2200"/>
            </a:pPr>
            <a:r>
              <a:rPr lang="en-US" dirty="0">
                <a:latin typeface="Times New Roman" panose="02020603050405020304" pitchFamily="18" charset="0"/>
                <a:ea typeface="Calibri" panose="020F0502020204030204"/>
                <a:cs typeface="Times New Roman" panose="02020603050405020304" pitchFamily="18" charset="0"/>
                <a:sym typeface="Calibri" panose="020F0502020204030204"/>
              </a:rPr>
              <a:t>kaggle </a:t>
            </a:r>
            <a:endParaRPr lang="en-US"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88900" lvl="0" algn="l" rtl="0">
              <a:spcBef>
                <a:spcPts val="0"/>
              </a:spcBef>
              <a:spcAft>
                <a:spcPts val="0"/>
              </a:spcAft>
              <a:buSzPts val="2200"/>
            </a:pPr>
            <a:r>
              <a:rPr lang="en-US" dirty="0">
                <a:latin typeface="Times New Roman" panose="02020603050405020304" pitchFamily="18" charset="0"/>
                <a:ea typeface="Calibri" panose="020F0502020204030204"/>
                <a:cs typeface="Times New Roman" panose="02020603050405020304" pitchFamily="18" charset="0"/>
                <a:sym typeface="Calibri" panose="020F0502020204030204"/>
              </a:rPr>
              <a:t>edunet dashboard</a:t>
            </a:r>
            <a:endParaRPr lang="en-US"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88900" lvl="0" algn="l" rtl="0">
              <a:spcBef>
                <a:spcPts val="0"/>
              </a:spcBef>
              <a:spcAft>
                <a:spcPts val="0"/>
              </a:spcAft>
              <a:buSzPts val="2200"/>
            </a:pPr>
            <a:endParaRPr lang="en-US"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l" rtl="0">
              <a:spcBef>
                <a:spcPts val="0"/>
              </a:spcBef>
              <a:spcAft>
                <a:spcPts val="0"/>
              </a:spcAft>
              <a:buNone/>
            </a:pPr>
            <a:r>
              <a:rPr lang="en-US" u="sng" dirty="0">
                <a:effectLst>
                  <a:outerShdw blurRad="38100" dist="38100" dir="2700000" algn="tl">
                    <a:srgbClr val="000000">
                      <a:alpha val="43137"/>
                    </a:srgbClr>
                  </a:outerShdw>
                </a:effectLst>
                <a:latin typeface="Times New Roman" panose="02020603050405020304" pitchFamily="18" charset="0"/>
                <a:ea typeface="Calibri" panose="020F0502020204030204"/>
                <a:cs typeface="Times New Roman" panose="02020603050405020304" pitchFamily="18" charset="0"/>
                <a:sym typeface="Calibri" panose="020F0502020204030204"/>
              </a:rPr>
              <a:t>FEATURE COLLECTION</a:t>
            </a:r>
            <a:r>
              <a:rPr lang="en-US" dirty="0">
                <a:latin typeface="Times New Roman" panose="02020603050405020304" pitchFamily="18" charset="0"/>
                <a:ea typeface="Calibri" panose="020F0502020204030204"/>
                <a:cs typeface="Times New Roman" panose="02020603050405020304" pitchFamily="18" charset="0"/>
                <a:sym typeface="Calibri" panose="020F0502020204030204"/>
              </a:rPr>
              <a:t> :</a:t>
            </a:r>
            <a:endParaRPr lang="en-US" sz="1800"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l" rtl="0">
              <a:spcBef>
                <a:spcPts val="0"/>
              </a:spcBef>
              <a:spcAft>
                <a:spcPts val="0"/>
              </a:spcAft>
              <a:buNone/>
            </a:pPr>
            <a:r>
              <a:rPr lang="en-US" dirty="0">
                <a:latin typeface="Times New Roman" panose="02020603050405020304" pitchFamily="18" charset="0"/>
                <a:ea typeface="Calibri" panose="020F0502020204030204"/>
                <a:cs typeface="Times New Roman" panose="02020603050405020304" pitchFamily="18" charset="0"/>
                <a:sym typeface="Calibri" panose="020F0502020204030204"/>
              </a:rPr>
              <a:t> first name</a:t>
            </a:r>
            <a:endParaRPr lang="en-US" sz="1800"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l" rtl="0">
              <a:spcBef>
                <a:spcPts val="0"/>
              </a:spcBef>
              <a:spcAft>
                <a:spcPts val="0"/>
              </a:spcAft>
              <a:buNone/>
            </a:pPr>
            <a:r>
              <a:rPr lang="en-US" dirty="0">
                <a:latin typeface="Times New Roman" panose="02020603050405020304" pitchFamily="18" charset="0"/>
                <a:ea typeface="Calibri" panose="020F0502020204030204"/>
                <a:cs typeface="Times New Roman" panose="02020603050405020304" pitchFamily="18" charset="0"/>
                <a:sym typeface="Calibri" panose="020F0502020204030204"/>
              </a:rPr>
              <a:t>  last name</a:t>
            </a:r>
            <a:endParaRPr lang="en-US" sz="1800"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l" rtl="0">
              <a:spcBef>
                <a:spcPts val="0"/>
              </a:spcBef>
              <a:spcAft>
                <a:spcPts val="0"/>
              </a:spcAft>
              <a:buNone/>
            </a:pPr>
            <a:r>
              <a:rPr lang="en-US" u="sng" dirty="0">
                <a:effectLst>
                  <a:outerShdw blurRad="38100" dist="38100" dir="2700000" algn="tl">
                    <a:srgbClr val="000000">
                      <a:alpha val="43137"/>
                    </a:srgbClr>
                  </a:outerShdw>
                </a:effectLst>
                <a:latin typeface="Times New Roman" panose="02020603050405020304" pitchFamily="18" charset="0"/>
                <a:ea typeface="Calibri" panose="020F0502020204030204"/>
                <a:cs typeface="Times New Roman" panose="02020603050405020304" pitchFamily="18" charset="0"/>
                <a:sym typeface="Calibri" panose="020F0502020204030204"/>
              </a:rPr>
              <a:t>DATA CLEANING:</a:t>
            </a:r>
            <a:endParaRPr lang="en-US" sz="1800" u="sng" dirty="0">
              <a:effectLst>
                <a:outerShdw blurRad="38100" dist="38100" dir="2700000" algn="tl">
                  <a:srgbClr val="000000">
                    <a:alpha val="43137"/>
                  </a:srgbClr>
                </a:outerShdw>
              </a:effectLst>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l" rtl="0">
              <a:spcBef>
                <a:spcPts val="0"/>
              </a:spcBef>
              <a:spcAft>
                <a:spcPts val="0"/>
              </a:spcAft>
              <a:buNone/>
            </a:pPr>
            <a:r>
              <a:rPr lang="en-US" dirty="0">
                <a:latin typeface="Times New Roman" panose="02020603050405020304" pitchFamily="18" charset="0"/>
                <a:ea typeface="Calibri" panose="020F0502020204030204"/>
                <a:cs typeface="Times New Roman" panose="02020603050405020304" pitchFamily="18" charset="0"/>
                <a:sym typeface="Calibri" panose="020F0502020204030204"/>
              </a:rPr>
              <a:t>missing value </a:t>
            </a:r>
            <a:endParaRPr lang="en-US" sz="1800"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l" rtl="0">
              <a:spcBef>
                <a:spcPts val="0"/>
              </a:spcBef>
              <a:spcAft>
                <a:spcPts val="0"/>
              </a:spcAft>
              <a:buNone/>
            </a:pPr>
            <a:r>
              <a:rPr lang="en-US" dirty="0">
                <a:latin typeface="Times New Roman" panose="02020603050405020304" pitchFamily="18" charset="0"/>
                <a:ea typeface="Calibri" panose="020F0502020204030204"/>
                <a:cs typeface="Times New Roman" panose="02020603050405020304" pitchFamily="18" charset="0"/>
                <a:sym typeface="Calibri" panose="020F0502020204030204"/>
              </a:rPr>
              <a:t> filter out</a:t>
            </a:r>
            <a:endParaRPr lang="en-US" sz="1800"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l" rtl="0">
              <a:spcBef>
                <a:spcPts val="0"/>
              </a:spcBef>
              <a:spcAft>
                <a:spcPts val="0"/>
              </a:spcAft>
              <a:buNone/>
            </a:pPr>
            <a:endParaRPr lang="en-US" sz="1800"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l" rtl="0">
              <a:spcBef>
                <a:spcPts val="0"/>
              </a:spcBef>
              <a:spcAft>
                <a:spcPts val="0"/>
              </a:spcAft>
              <a:buNone/>
            </a:pPr>
            <a:r>
              <a:rPr lang="en-US" u="sng" dirty="0">
                <a:effectLst>
                  <a:outerShdw blurRad="38100" dist="38100" dir="2700000" algn="tl">
                    <a:srgbClr val="000000">
                      <a:alpha val="43137"/>
                    </a:srgbClr>
                  </a:outerShdw>
                </a:effectLst>
                <a:latin typeface="Times New Roman" panose="02020603050405020304" pitchFamily="18" charset="0"/>
                <a:ea typeface="Calibri" panose="020F0502020204030204"/>
                <a:cs typeface="Times New Roman" panose="02020603050405020304" pitchFamily="18" charset="0"/>
                <a:sym typeface="Calibri" panose="020F0502020204030204"/>
              </a:rPr>
              <a:t>PERFORMANCE LEVEL: </a:t>
            </a:r>
            <a:endParaRPr lang="en-US" sz="1800" u="sng" dirty="0">
              <a:effectLst>
                <a:outerShdw blurRad="38100" dist="38100" dir="2700000" algn="tl">
                  <a:srgbClr val="000000">
                    <a:alpha val="43137"/>
                  </a:srgbClr>
                </a:outerShdw>
              </a:effectLst>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l" rtl="0">
              <a:spcBef>
                <a:spcPts val="0"/>
              </a:spcBef>
              <a:spcAft>
                <a:spcPts val="0"/>
              </a:spcAft>
              <a:buNone/>
            </a:pPr>
            <a:r>
              <a:rPr lang="en-US" dirty="0">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dirty="0">
                <a:solidFill>
                  <a:schemeClr val="dk1"/>
                </a:solidFill>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rPr>
              <a:t>=IFS(Z8&gt;=5,"VERY HIGH",Z8&gt;=4,"HIGH",Z8&gt;=3,"MED",TRUE,"LOW")</a:t>
            </a:r>
            <a:endParaRPr lang="en-US" sz="1600" dirty="0">
              <a:solidFill>
                <a:schemeClr val="dk1"/>
              </a:solidFill>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l" rtl="0">
              <a:spcBef>
                <a:spcPts val="0"/>
              </a:spcBef>
              <a:spcAft>
                <a:spcPts val="0"/>
              </a:spcAft>
              <a:buNone/>
            </a:pPr>
            <a:r>
              <a:rPr lang="en-US" u="sng" dirty="0">
                <a:solidFill>
                  <a:schemeClr val="dk1"/>
                </a:solidFill>
                <a:effectLst>
                  <a:outerShdw blurRad="38100" dist="38100" dir="2700000" algn="tl">
                    <a:srgbClr val="000000">
                      <a:alpha val="43137"/>
                    </a:srgbClr>
                  </a:outerShdw>
                </a:effectLst>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rPr>
              <a:t>SUMMARY:</a:t>
            </a:r>
            <a:r>
              <a:rPr lang="en-US" dirty="0">
                <a:solidFill>
                  <a:schemeClr val="dk1"/>
                </a:solidFill>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rPr>
              <a:t> </a:t>
            </a:r>
            <a:endParaRPr lang="en-US" dirty="0">
              <a:solidFill>
                <a:schemeClr val="dk1"/>
              </a:solidFill>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l" rtl="0">
              <a:spcBef>
                <a:spcPts val="0"/>
              </a:spcBef>
              <a:spcAft>
                <a:spcPts val="0"/>
              </a:spcAft>
              <a:buNone/>
            </a:pPr>
            <a:r>
              <a:rPr lang="en-US" dirty="0">
                <a:solidFill>
                  <a:schemeClr val="dk1"/>
                </a:solidFill>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rPr>
              <a:t>pivot table</a:t>
            </a:r>
            <a:endParaRPr lang="en-US" dirty="0">
              <a:solidFill>
                <a:schemeClr val="dk1"/>
              </a:solidFill>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l" rtl="0">
              <a:spcBef>
                <a:spcPts val="0"/>
              </a:spcBef>
              <a:spcAft>
                <a:spcPts val="0"/>
              </a:spcAft>
              <a:buNone/>
            </a:pPr>
            <a:r>
              <a:rPr lang="en-US" dirty="0">
                <a:solidFill>
                  <a:schemeClr val="dk1"/>
                </a:solidFill>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rPr>
              <a:t>rows &amp; column added</a:t>
            </a:r>
            <a:endParaRPr lang="en-US" dirty="0">
              <a:solidFill>
                <a:schemeClr val="dk1"/>
              </a:solidFill>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l" rtl="0">
              <a:spcBef>
                <a:spcPts val="0"/>
              </a:spcBef>
              <a:spcAft>
                <a:spcPts val="0"/>
              </a:spcAft>
              <a:buNone/>
            </a:pPr>
            <a:r>
              <a:rPr lang="en-US" u="sng" dirty="0">
                <a:solidFill>
                  <a:schemeClr val="dk1"/>
                </a:solidFill>
                <a:effectLst>
                  <a:outerShdw blurRad="38100" dist="38100" dir="2700000" algn="tl">
                    <a:srgbClr val="000000">
                      <a:alpha val="43137"/>
                    </a:srgbClr>
                  </a:outerShdw>
                </a:effectLst>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rPr>
              <a:t>VISUALIZATION:</a:t>
            </a:r>
            <a:endParaRPr lang="en-US" u="sng" dirty="0">
              <a:solidFill>
                <a:schemeClr val="dk1"/>
              </a:solidFill>
              <a:effectLst>
                <a:outerShdw blurRad="38100" dist="38100" dir="2700000" algn="tl">
                  <a:srgbClr val="000000">
                    <a:alpha val="43137"/>
                  </a:srgbClr>
                </a:outerShdw>
              </a:effectLst>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114300" lvl="0" algn="l" rtl="0">
              <a:spcBef>
                <a:spcPts val="0"/>
              </a:spcBef>
              <a:spcAft>
                <a:spcPts val="0"/>
              </a:spcAft>
              <a:buClr>
                <a:schemeClr val="dk1"/>
              </a:buClr>
              <a:buSzPts val="1800"/>
            </a:pPr>
            <a:r>
              <a:rPr lang="en-US" dirty="0">
                <a:solidFill>
                  <a:schemeClr val="dk1"/>
                </a:solidFill>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rPr>
              <a:t>pie chart</a:t>
            </a:r>
            <a:endParaRPr lang="en-US" dirty="0">
              <a:solidFill>
                <a:schemeClr val="dk1"/>
              </a:solidFill>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114300" lvl="0" algn="l" rtl="0">
              <a:spcBef>
                <a:spcPts val="0"/>
              </a:spcBef>
              <a:spcAft>
                <a:spcPts val="0"/>
              </a:spcAft>
              <a:buClr>
                <a:schemeClr val="dk1"/>
              </a:buClr>
              <a:buSzPts val="1800"/>
            </a:pPr>
            <a:r>
              <a:rPr lang="en-US" dirty="0">
                <a:solidFill>
                  <a:schemeClr val="dk1"/>
                </a:solidFill>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rPr>
              <a:t>graph</a:t>
            </a:r>
            <a:endParaRPr lang="en-US" dirty="0">
              <a:solidFill>
                <a:schemeClr val="dk1"/>
              </a:solidFill>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114300" lvl="0" algn="l" rtl="0">
              <a:spcBef>
                <a:spcPts val="0"/>
              </a:spcBef>
              <a:spcAft>
                <a:spcPts val="0"/>
              </a:spcAft>
              <a:buClr>
                <a:schemeClr val="dk1"/>
              </a:buClr>
              <a:buSzPts val="1800"/>
            </a:pPr>
            <a:r>
              <a:rPr lang="en-US" sz="1400" dirty="0">
                <a:solidFill>
                  <a:schemeClr val="dk1"/>
                </a:solidFill>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rPr>
              <a:t> </a:t>
            </a:r>
            <a:endParaRPr lang="en-US" sz="1400" dirty="0">
              <a:solidFill>
                <a:schemeClr val="dk1"/>
              </a:solidFill>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2" name="Content Placeholder 1"/>
          <p:cNvSpPr>
            <a:spLocks noGrp="1"/>
          </p:cNvSpPr>
          <p:nvPr>
            <p:ph sz="half" idx="3"/>
          </p:nvPr>
        </p:nvSpPr>
        <p:spPr/>
        <p:txBody>
          <a:bodyPr/>
          <a:p>
            <a:endParaRPr lang="en-US"/>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1026" name="Chart 2"/>
          <p:cNvGraphicFramePr/>
          <p:nvPr>
            <p:ph sz="half" idx="2"/>
          </p:nvPr>
        </p:nvGraphicFramePr>
        <p:xfrm>
          <a:off x="755015" y="1326515"/>
          <a:ext cx="9499600" cy="489204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932180" y="1225550"/>
            <a:ext cx="8211820" cy="2784475"/>
          </a:xfrm>
          <a:prstGeom prst="rect">
            <a:avLst/>
          </a:prstGeom>
          <a:noFill/>
        </p:spPr>
        <p:txBody>
          <a:bodyPr wrap="square" rtlCol="0" anchor="t">
            <a:noAutofit/>
          </a:bodyPr>
          <a:p>
            <a:pPr>
              <a:lnSpc>
                <a:spcPct val="150000"/>
              </a:lnSpc>
            </a:pPr>
            <a:r>
              <a:rPr lang="en-US"/>
              <a:t>Excel provides powerful tools for analyzing employee performance by organizing data, applying filters, and using formulas to calculate key metrics. By leveraging features like pivot tables, charts, and conditional formatting, you can gain insights into productivity, identify strengths and areas for improvement, and make data-driven decisions to enhance overall performance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228600" y="1752600"/>
            <a:ext cx="7276465" cy="2533650"/>
          </a:xfrm>
          <a:prstGeom prst="rect">
            <a:avLst/>
          </a:prstGeom>
          <a:noFill/>
        </p:spPr>
        <p:txBody>
          <a:bodyPr wrap="square" rtlCol="0" anchor="t">
            <a:noAutofit/>
          </a:bodyPr>
          <a:p>
            <a:r>
              <a:rPr lang="en-US"/>
              <a:t>A structured approach to analyzing employee performance is essential for enhancing organizational effectiveness. This project will utilize Excel to consolidate performance data, identify patterns, and generate actionable insights.</a:t>
            </a:r>
            <a:endParaRPr lang="en-US"/>
          </a:p>
        </p:txBody>
      </p:sp>
      <p:sp>
        <p:nvSpPr>
          <p:cNvPr id="12" name="Text Box 11"/>
          <p:cNvSpPr txBox="1"/>
          <p:nvPr/>
        </p:nvSpPr>
        <p:spPr>
          <a:xfrm>
            <a:off x="225425" y="1243965"/>
            <a:ext cx="7526020" cy="508000"/>
          </a:xfrm>
          <a:prstGeom prst="rect">
            <a:avLst/>
          </a:prstGeom>
          <a:noFill/>
        </p:spPr>
        <p:txBody>
          <a:bodyPr wrap="square" rtlCol="0" anchor="t">
            <a:noAutofit/>
          </a:bodyPr>
          <a:p>
            <a:r>
              <a:rPr lang="en-US" altLang="en-US" b="1" u="sng" dirty="0">
                <a:ln>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Problem Description for Excel-Based Employee Performance Analysis </a:t>
            </a:r>
            <a:br>
              <a:rPr lang="en-US" altLang="en-US" dirty="0">
                <a:ln>
                  <a:noFill/>
                </a:ln>
                <a:effectLst/>
                <a:latin typeface="Times New Roman" panose="02020603050405020304" pitchFamily="18" charset="0"/>
                <a:cs typeface="Times New Roman" panose="02020603050405020304" pitchFamily="18" charset="0"/>
                <a:sym typeface="+mn-ea"/>
              </a:rPr>
            </a:br>
            <a:endParaRPr lang="en-US" altLang="en-US" dirty="0">
              <a:ln>
                <a:noFill/>
              </a:ln>
              <a:effectLst/>
              <a:latin typeface="Times New Roman" panose="02020603050405020304" pitchFamily="18" charset="0"/>
              <a:cs typeface="Times New Roman" panose="02020603050405020304" pitchFamily="18" charset="0"/>
              <a:sym typeface="+mn-ea"/>
            </a:endParaRPr>
          </a:p>
        </p:txBody>
      </p:sp>
      <p:sp>
        <p:nvSpPr>
          <p:cNvPr id="13" name="Text Box 12"/>
          <p:cNvSpPr txBox="1"/>
          <p:nvPr/>
        </p:nvSpPr>
        <p:spPr>
          <a:xfrm>
            <a:off x="260985" y="3067050"/>
            <a:ext cx="7861935" cy="3599815"/>
          </a:xfrm>
          <a:prstGeom prst="rect">
            <a:avLst/>
          </a:prstGeom>
          <a:noFill/>
        </p:spPr>
        <p:txBody>
          <a:bodyPr wrap="square" rtlCol="0" anchor="t">
            <a:noAutofit/>
          </a:bodyPr>
          <a:p>
            <a:r>
              <a:rPr lang="en-IN" altLang="en-US"/>
              <a:t>1.</a:t>
            </a:r>
            <a:r>
              <a:rPr lang="en-US"/>
              <a:t> Collect and organize performance indicators for employees.  </a:t>
            </a:r>
            <a:endParaRPr lang="en-US"/>
          </a:p>
          <a:p>
            <a:endParaRPr lang="en-US"/>
          </a:p>
          <a:p>
            <a:r>
              <a:rPr lang="en-US"/>
              <a:t>2. Analyze performance trends and patterns using Excel functions and tools.  </a:t>
            </a:r>
            <a:endParaRPr lang="en-US"/>
          </a:p>
          <a:p>
            <a:endParaRPr lang="en-US"/>
          </a:p>
          <a:p>
            <a:r>
              <a:rPr lang="en-US"/>
              <a:t>3. Create visual aids such as charts and graphs to enable easy understanding.  </a:t>
            </a:r>
            <a:endParaRPr lang="en-US"/>
          </a:p>
          <a:p>
            <a:endParaRPr lang="en-US"/>
          </a:p>
          <a:p>
            <a:r>
              <a:rPr lang="en-US"/>
              <a:t>4. Offer actionable recommendations for improving both individual and team performance.  </a:t>
            </a:r>
            <a:endParaRPr lang="en-US"/>
          </a:p>
          <a:p>
            <a:endParaRPr lang="en-US"/>
          </a:p>
          <a:p>
            <a:r>
              <a:rPr lang="en-US"/>
              <a:t>The final outcome will be a thorough analysis that supports</a:t>
            </a:r>
            <a:r>
              <a:rPr lang="en-IN" altLang="en-US"/>
              <a:t> </a:t>
            </a:r>
            <a:r>
              <a:rPr lang="en-US"/>
              <a:t>data-driven decision-making and performance management strategies.</a:t>
            </a:r>
            <a:endParaRPr lang="en-US"/>
          </a:p>
        </p:txBody>
      </p:sp>
      <p:sp>
        <p:nvSpPr>
          <p:cNvPr id="14" name="Title 13"/>
          <p:cNvSpPr/>
          <p:nvPr>
            <p:ph type="title"/>
          </p:nvPr>
        </p:nvSpPr>
        <p:spPr>
          <a:xfrm>
            <a:off x="676275" y="385445"/>
            <a:ext cx="10760075" cy="518160"/>
          </a:xfrm>
        </p:spPr>
        <p:txBody>
          <a:bodyPr>
            <a:noAutofit/>
          </a:bodyPr>
          <a:p>
            <a:r>
              <a:rPr lang="en-IN" altLang="en-US"/>
              <a:t>PROBEM STATEMENT</a:t>
            </a:r>
            <a:endParaRPr lang="en-I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1143000" y="184150"/>
            <a:ext cx="5263515" cy="875030"/>
          </a:xfrm>
          <a:prstGeom prst="rect">
            <a:avLst/>
          </a:prstGeom>
        </p:spPr>
        <p:txBody>
          <a:bodyPr vert="horz" wrap="square" lIns="0" tIns="16510" rIns="0" bIns="0" rtlCol="0">
            <a:no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 Box 8"/>
          <p:cNvSpPr txBox="1"/>
          <p:nvPr/>
        </p:nvSpPr>
        <p:spPr>
          <a:xfrm>
            <a:off x="228600" y="1050925"/>
            <a:ext cx="8448040" cy="5520055"/>
          </a:xfrm>
          <a:prstGeom prst="rect">
            <a:avLst/>
          </a:prstGeom>
          <a:noFill/>
        </p:spPr>
        <p:txBody>
          <a:bodyPr wrap="square" rtlCol="0" anchor="t">
            <a:noAutofit/>
          </a:bodyPr>
          <a:p>
            <a:r>
              <a:rPr lang="en-US"/>
              <a:t>This project utilizes Excel to assess and boost employee performance within an organization. The primary objectives are to:</a:t>
            </a:r>
            <a:endParaRPr lang="en-US"/>
          </a:p>
          <a:p>
            <a:endParaRPr lang="en-US"/>
          </a:p>
          <a:p>
            <a:r>
              <a:rPr lang="en-US"/>
              <a:t>1. Data Gathering Collect detailed performance information from multiple sources, such as assessment scores, key performance indicators (KPIs), and feedback.</a:t>
            </a:r>
            <a:endParaRPr lang="en-US"/>
          </a:p>
          <a:p>
            <a:endParaRPr lang="en-US"/>
          </a:p>
          <a:p>
            <a:r>
              <a:rPr lang="en-US"/>
              <a:t>2. Data Structuring Organize and refine the data using Excel to ensure precise analysis.</a:t>
            </a:r>
            <a:endParaRPr lang="en-US"/>
          </a:p>
          <a:p>
            <a:endParaRPr lang="en-US"/>
          </a:p>
          <a:p>
            <a:r>
              <a:rPr lang="en-US"/>
              <a:t>3. Analysis Leverage Excel's features and functions to detect performance patterns, strengths, and areas needing improvement.</a:t>
            </a:r>
            <a:endParaRPr lang="en-US"/>
          </a:p>
          <a:p>
            <a:endParaRPr lang="en-US"/>
          </a:p>
          <a:p>
            <a:r>
              <a:rPr lang="en-US"/>
              <a:t>4. Visualization Create visual representations, like graphs and charts, to clearly illustrate performance data and trends.</a:t>
            </a:r>
            <a:endParaRPr lang="en-US"/>
          </a:p>
          <a:p>
            <a:endParaRPr lang="en-US"/>
          </a:p>
          <a:p>
            <a:r>
              <a:rPr lang="en-US"/>
              <a:t>5. Reporting Develop insights and recommendations based on the analysis to support management in making informed decisions and promoting performance enhancements.</a:t>
            </a:r>
            <a:endParaRPr lang="en-US"/>
          </a:p>
          <a:p>
            <a:endParaRPr lang="en-US"/>
          </a:p>
          <a:p>
            <a:r>
              <a:rPr lang="en-US"/>
              <a:t>This initiative seeks to deliver a clear, evidence-based method for assessing employee performance, aiding in aligning individual efforts with organizational goals.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837565" y="692150"/>
            <a:ext cx="4876165" cy="717550"/>
          </a:xfrm>
          <a:prstGeom prst="rect">
            <a:avLst/>
          </a:prstGeom>
        </p:spPr>
        <p:txBody>
          <a:bodyPr vert="horz" wrap="square" lIns="0" tIns="16510" rIns="0" bIns="0" rtlCol="0">
            <a:no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254635" y="1530985"/>
            <a:ext cx="8889365" cy="4990465"/>
          </a:xfrm>
          <a:prstGeom prst="rect">
            <a:avLst/>
          </a:prstGeom>
          <a:noFill/>
        </p:spPr>
        <p:txBody>
          <a:bodyPr wrap="square" rtlCol="0" anchor="t">
            <a:noAutofit/>
          </a:bodyPr>
          <a:p>
            <a:pPr marL="0" marR="0" lvl="0" indent="0" algn="l" defTabSz="914400" rtl="0" eaLnBrk="0" fontAlgn="base" latinLnBrk="0" hangingPunct="0">
              <a:lnSpc>
                <a:spcPct val="100000"/>
              </a:lnSpc>
              <a:spcBef>
                <a:spcPct val="0"/>
              </a:spcBef>
              <a:spcAft>
                <a:spcPct val="0"/>
              </a:spcAft>
              <a:buClrTx/>
              <a:buSzTx/>
              <a:buFontTx/>
              <a:buNone/>
            </a:pPr>
            <a:r>
              <a:rPr lang="en-US" altLang="en-US" b="1" u="sng" dirty="0">
                <a:ln>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Final Users for Excel-Based Employee Performance Analysis</a:t>
            </a:r>
            <a:endParaRPr kumimoji="0" lang="en-US" altLang="en-US" sz="1800" b="1" i="0" u="sng"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ln>
                  <a:noFill/>
                </a:ln>
                <a:effectLst/>
                <a:latin typeface="Times New Roman" panose="02020603050405020304" pitchFamily="18" charset="0"/>
                <a:cs typeface="Times New Roman" panose="02020603050405020304" pitchFamily="18" charset="0"/>
                <a:sym typeface="+mn-ea"/>
              </a:rPr>
              <a:t> </a:t>
            </a:r>
            <a:br>
              <a:rPr lang="en-US" altLang="en-US" dirty="0">
                <a:ln>
                  <a:noFill/>
                </a:ln>
                <a:effectLst/>
                <a:latin typeface="Times New Roman" panose="02020603050405020304" pitchFamily="18" charset="0"/>
                <a:cs typeface="Times New Roman" panose="02020603050405020304" pitchFamily="18" charset="0"/>
                <a:sym typeface="+mn-ea"/>
              </a:rPr>
            </a:br>
            <a:r>
              <a:rPr lang="en-US" altLang="en-US" dirty="0">
                <a:ln>
                  <a:noFill/>
                </a:ln>
                <a:effectLst/>
                <a:latin typeface="Times New Roman" panose="02020603050405020304" pitchFamily="18" charset="0"/>
                <a:cs typeface="Times New Roman" panose="02020603050405020304" pitchFamily="18" charset="0"/>
                <a:sym typeface="+mn-ea"/>
              </a:rPr>
              <a:t>1. Managers of human resources (HR): Apply the analysis to evaluate worker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ln>
                  <a:noFill/>
                </a:ln>
                <a:effectLst/>
                <a:latin typeface="Times New Roman" panose="02020603050405020304" pitchFamily="18" charset="0"/>
                <a:cs typeface="Times New Roman" panose="02020603050405020304" pitchFamily="18" charset="0"/>
                <a:sym typeface="+mn-ea"/>
              </a:rPr>
              <a:t>performance, pinpoint areas in need of improvement, and make well-informed</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ln>
                  <a:noFill/>
                </a:ln>
                <a:effectLst/>
                <a:latin typeface="Times New Roman" panose="02020603050405020304" pitchFamily="18" charset="0"/>
                <a:cs typeface="Times New Roman" panose="02020603050405020304" pitchFamily="18" charset="0"/>
                <a:sym typeface="+mn-ea"/>
              </a:rPr>
              <a:t> choices on pay, training, and promotions.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pPr>
            <a:br>
              <a:rPr lang="en-US" altLang="en-US" dirty="0">
                <a:ln>
                  <a:noFill/>
                </a:ln>
                <a:effectLst/>
                <a:latin typeface="Times New Roman" panose="02020603050405020304" pitchFamily="18" charset="0"/>
                <a:cs typeface="Times New Roman" panose="02020603050405020304" pitchFamily="18" charset="0"/>
                <a:sym typeface="+mn-ea"/>
              </a:rPr>
            </a:br>
            <a:r>
              <a:rPr lang="en-US" altLang="en-US" dirty="0">
                <a:ln>
                  <a:noFill/>
                </a:ln>
                <a:effectLst/>
                <a:latin typeface="Times New Roman" panose="02020603050405020304" pitchFamily="18" charset="0"/>
                <a:cs typeface="Times New Roman" panose="02020603050405020304" pitchFamily="18" charset="0"/>
                <a:sym typeface="+mn-ea"/>
              </a:rPr>
              <a:t>2. Department Managers: Make use of insights to assess group performance, deal with issues that arise individually and collectively, and establish specific targets.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br>
              <a:rPr lang="en-US" altLang="en-US" dirty="0">
                <a:ln>
                  <a:noFill/>
                </a:ln>
                <a:effectLst/>
                <a:latin typeface="Times New Roman" panose="02020603050405020304" pitchFamily="18" charset="0"/>
                <a:cs typeface="Times New Roman" panose="02020603050405020304" pitchFamily="18" charset="0"/>
                <a:sym typeface="+mn-ea"/>
              </a:rPr>
            </a:br>
            <a:r>
              <a:rPr lang="en-US" altLang="en-US" dirty="0">
                <a:ln>
                  <a:noFill/>
                </a:ln>
                <a:effectLst/>
                <a:latin typeface="Times New Roman" panose="02020603050405020304" pitchFamily="18" charset="0"/>
                <a:cs typeface="Times New Roman" panose="02020603050405020304" pitchFamily="18" charset="0"/>
                <a:sym typeface="+mn-ea"/>
              </a:rPr>
              <a:t>3. Executives: To comprehend overall company effectiveness, match performance to strategic goals, and make important decisions, use aggregated performance data.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br>
              <a:rPr lang="en-US" altLang="en-US" dirty="0">
                <a:ln>
                  <a:noFill/>
                </a:ln>
                <a:effectLst/>
                <a:latin typeface="Times New Roman" panose="02020603050405020304" pitchFamily="18" charset="0"/>
                <a:cs typeface="Times New Roman" panose="02020603050405020304" pitchFamily="18" charset="0"/>
                <a:sym typeface="+mn-ea"/>
              </a:rPr>
            </a:br>
            <a:r>
              <a:rPr lang="en-US" altLang="en-US" dirty="0">
                <a:ln>
                  <a:noFill/>
                </a:ln>
                <a:effectLst/>
                <a:latin typeface="Times New Roman" panose="02020603050405020304" pitchFamily="18" charset="0"/>
                <a:cs typeface="Times New Roman" panose="02020603050405020304" pitchFamily="18" charset="0"/>
                <a:sym typeface="+mn-ea"/>
              </a:rPr>
              <a:t>4. Employees: Get analysis-based performance reviews and comments that will assist them identify their areas of strength and growth.</a:t>
            </a:r>
            <a:br>
              <a:rPr lang="en-US" altLang="en-US" dirty="0">
                <a:ln>
                  <a:noFill/>
                </a:ln>
                <a:effectLst/>
                <a:latin typeface="Arial" panose="020B0604020202020204" pitchFamily="34" charset="0"/>
                <a:sym typeface="+mn-ea"/>
              </a:rPr>
            </a:br>
            <a:br>
              <a:rPr lang="en-US" altLang="en-US" dirty="0">
                <a:ln>
                  <a:noFill/>
                </a:ln>
                <a:effectLst/>
                <a:latin typeface="Arial" panose="020B0604020202020204" pitchFamily="34" charset="0"/>
                <a:sym typeface="+mn-ea"/>
              </a:rPr>
            </a:br>
            <a:endParaRPr lang="en-US" altLang="en-US" dirty="0">
              <a:ln>
                <a:noFill/>
              </a:ln>
              <a:effectLst/>
              <a:latin typeface="Arial" panose="020B0604020202020204" pitchFamily="3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8839200" y="1447800"/>
            <a:ext cx="3075305" cy="28543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76200" y="1516380"/>
            <a:ext cx="8702040" cy="4728210"/>
          </a:xfrm>
          <a:prstGeom prst="rect">
            <a:avLst/>
          </a:prstGeom>
          <a:noFill/>
        </p:spPr>
        <p:txBody>
          <a:bodyPr wrap="square" rtlCol="0" anchor="t">
            <a:noAutofit/>
          </a:bodyPr>
          <a:p>
            <a:pPr>
              <a:lnSpc>
                <a:spcPct val="100000"/>
              </a:lnSpc>
            </a:pPr>
            <a:r>
              <a:rPr lang="en-US"/>
              <a:t>CONDITIONAL FORMATTING - MISSING  </a:t>
            </a:r>
            <a:endParaRPr lang="en-US"/>
          </a:p>
          <a:p>
            <a:pPr>
              <a:lnSpc>
                <a:spcPct val="100000"/>
              </a:lnSpc>
            </a:pPr>
            <a:r>
              <a:rPr lang="en-US"/>
              <a:t>Automate visual cues in Excel to swiftly detect performance trends and anomalies. It modifies the format of a cell range based on set criteria. This feature helps you recognize patterns and trends in your data, making it simpler to interpret and analyze.</a:t>
            </a:r>
            <a:endParaRPr lang="en-US"/>
          </a:p>
          <a:p>
            <a:pPr>
              <a:lnSpc>
                <a:spcPct val="100000"/>
              </a:lnSpc>
            </a:pPr>
            <a:endParaRPr lang="en-US"/>
          </a:p>
          <a:p>
            <a:pPr>
              <a:lnSpc>
                <a:spcPct val="100000"/>
              </a:lnSpc>
            </a:pPr>
            <a:r>
              <a:rPr lang="en-US"/>
              <a:t>FILTER -The </a:t>
            </a:r>
            <a:r>
              <a:rPr lang="en-IN" altLang="en-US"/>
              <a:t> </a:t>
            </a:r>
            <a:r>
              <a:rPr lang="en-US"/>
              <a:t>FILTER</a:t>
            </a:r>
            <a:r>
              <a:rPr lang="en-IN" altLang="en-US"/>
              <a:t>  </a:t>
            </a:r>
            <a:r>
              <a:rPr lang="en-US"/>
              <a:t>function enables you to extract a subset of data based on defined conditions.</a:t>
            </a:r>
            <a:endParaRPr lang="en-US"/>
          </a:p>
          <a:p>
            <a:pPr>
              <a:lnSpc>
                <a:spcPct val="100000"/>
              </a:lnSpc>
            </a:pPr>
            <a:endParaRPr lang="en-US"/>
          </a:p>
          <a:p>
            <a:pPr>
              <a:lnSpc>
                <a:spcPct val="100000"/>
              </a:lnSpc>
            </a:pPr>
            <a:r>
              <a:rPr lang="en-US"/>
              <a:t>FORMULA - A formula in Excel is used to perform arithmetic operations. Formulas always begin with an equal sign (=) in the cell, followed by the calculation.</a:t>
            </a:r>
            <a:endParaRPr lang="en-US"/>
          </a:p>
          <a:p>
            <a:pPr>
              <a:lnSpc>
                <a:spcPct val="100000"/>
              </a:lnSpc>
            </a:pPr>
            <a:endParaRPr lang="en-US"/>
          </a:p>
          <a:p>
            <a:pPr>
              <a:lnSpc>
                <a:spcPct val="100000"/>
              </a:lnSpc>
            </a:pPr>
            <a:r>
              <a:rPr lang="en-US"/>
              <a:t>PIVOT –</a:t>
            </a:r>
            <a:r>
              <a:rPr lang="en-IN" altLang="en-US"/>
              <a:t> </a:t>
            </a:r>
            <a:r>
              <a:rPr lang="en-US"/>
              <a:t> A feature that allows you to arrange and examine large datasets by summarizing them into a concise table.</a:t>
            </a:r>
            <a:endParaRPr lang="en-US"/>
          </a:p>
          <a:p>
            <a:pPr>
              <a:lnSpc>
                <a:spcPct val="100000"/>
              </a:lnSpc>
            </a:pPr>
            <a:endParaRPr lang="en-US"/>
          </a:p>
          <a:p>
            <a:pPr>
              <a:lnSpc>
                <a:spcPct val="100000"/>
              </a:lnSpc>
            </a:pPr>
            <a:r>
              <a:rPr lang="en-US"/>
              <a:t>GRAPH – A visual depiction of data in an Excel worksheet. Graphs help you identify trends, compare data, and visualize patterns effectively.</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1610360" y="1309370"/>
            <a:ext cx="7533640" cy="3392805"/>
          </a:xfrm>
          <a:prstGeom prst="rect">
            <a:avLst/>
          </a:prstGeom>
          <a:noFill/>
        </p:spPr>
        <p:txBody>
          <a:bodyPr wrap="square" rtlCol="0" anchor="t">
            <a:noAutofit/>
          </a:bodyPr>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ea typeface="Trebuchet MS" panose="020B0603020202020204"/>
                <a:cs typeface="Times New Roman" panose="02020603050405020304" pitchFamily="18" charset="0"/>
                <a:sym typeface="Trebuchet MS" panose="020B0603020202020204"/>
              </a:rPr>
              <a:t>EMPLOYEE = KAGGLE </a:t>
            </a:r>
            <a:endParaRPr lang="en-US" sz="1800" dirty="0">
              <a:latin typeface="Times New Roman" panose="02020603050405020304" pitchFamily="18" charset="0"/>
              <a:ea typeface="Trebuchet MS" panose="020B0603020202020204"/>
              <a:cs typeface="Times New Roman" panose="02020603050405020304" pitchFamily="18" charset="0"/>
              <a:sym typeface="Trebuchet MS" panose="020B0603020202020204"/>
            </a:endParaRP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ea typeface="Trebuchet MS" panose="020B0603020202020204"/>
                <a:cs typeface="Times New Roman" panose="02020603050405020304" pitchFamily="18" charset="0"/>
                <a:sym typeface="Trebuchet MS" panose="020B0603020202020204"/>
              </a:rPr>
              <a:t>26- FEATURES</a:t>
            </a:r>
            <a:endParaRPr lang="en-US" sz="1800" dirty="0">
              <a:latin typeface="Times New Roman" panose="02020603050405020304" pitchFamily="18" charset="0"/>
              <a:ea typeface="Trebuchet MS" panose="020B0603020202020204"/>
              <a:cs typeface="Times New Roman" panose="02020603050405020304" pitchFamily="18" charset="0"/>
              <a:sym typeface="Trebuchet MS" panose="020B0603020202020204"/>
            </a:endParaRP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ea typeface="Trebuchet MS" panose="020B0603020202020204"/>
                <a:cs typeface="Times New Roman" panose="02020603050405020304" pitchFamily="18" charset="0"/>
                <a:sym typeface="Trebuchet MS" panose="020B0603020202020204"/>
              </a:rPr>
              <a:t>9- FEATURES</a:t>
            </a:r>
            <a:endParaRPr lang="en-US" sz="1800" dirty="0">
              <a:latin typeface="Times New Roman" panose="02020603050405020304" pitchFamily="18" charset="0"/>
              <a:ea typeface="Trebuchet MS" panose="020B0603020202020204"/>
              <a:cs typeface="Times New Roman" panose="02020603050405020304" pitchFamily="18" charset="0"/>
              <a:sym typeface="Trebuchet MS" panose="020B0603020202020204"/>
            </a:endParaRP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ea typeface="Trebuchet MS" panose="020B0603020202020204"/>
                <a:cs typeface="Times New Roman" panose="02020603050405020304" pitchFamily="18" charset="0"/>
                <a:sym typeface="Trebuchet MS" panose="020B0603020202020204"/>
              </a:rPr>
              <a:t>EMP ID- NUM </a:t>
            </a:r>
            <a:endParaRPr lang="en-US" sz="1800" dirty="0">
              <a:latin typeface="Times New Roman" panose="02020603050405020304" pitchFamily="18" charset="0"/>
              <a:ea typeface="Trebuchet MS" panose="020B0603020202020204"/>
              <a:cs typeface="Times New Roman" panose="02020603050405020304" pitchFamily="18" charset="0"/>
              <a:sym typeface="Trebuchet MS" panose="020B0603020202020204"/>
            </a:endParaRP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ea typeface="Trebuchet MS" panose="020B0603020202020204"/>
                <a:cs typeface="Times New Roman" panose="02020603050405020304" pitchFamily="18" charset="0"/>
                <a:sym typeface="Trebuchet MS" panose="020B0603020202020204"/>
              </a:rPr>
              <a:t>NAME-TEXT</a:t>
            </a:r>
            <a:endParaRPr lang="en-US" sz="1800" dirty="0">
              <a:latin typeface="Times New Roman" panose="02020603050405020304" pitchFamily="18" charset="0"/>
              <a:ea typeface="Trebuchet MS" panose="020B0603020202020204"/>
              <a:cs typeface="Times New Roman" panose="02020603050405020304" pitchFamily="18" charset="0"/>
              <a:sym typeface="Trebuchet MS" panose="020B0603020202020204"/>
            </a:endParaRP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ea typeface="Trebuchet MS" panose="020B0603020202020204"/>
                <a:cs typeface="Times New Roman" panose="02020603050405020304" pitchFamily="18" charset="0"/>
                <a:sym typeface="Trebuchet MS" panose="020B0603020202020204"/>
              </a:rPr>
              <a:t>EMP TYPE</a:t>
            </a:r>
            <a:endParaRPr lang="en-US" sz="1800" dirty="0">
              <a:latin typeface="Times New Roman" panose="02020603050405020304" pitchFamily="18" charset="0"/>
              <a:ea typeface="Trebuchet MS" panose="020B0603020202020204"/>
              <a:cs typeface="Times New Roman" panose="02020603050405020304" pitchFamily="18" charset="0"/>
              <a:sym typeface="Trebuchet MS" panose="020B0603020202020204"/>
            </a:endParaRP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ea typeface="Trebuchet MS" panose="020B0603020202020204"/>
                <a:cs typeface="Times New Roman" panose="02020603050405020304" pitchFamily="18" charset="0"/>
                <a:sym typeface="Trebuchet MS" panose="020B0603020202020204"/>
              </a:rPr>
              <a:t>PERFORMANCE LEVEL </a:t>
            </a:r>
            <a:endParaRPr lang="en-US" sz="1800" dirty="0">
              <a:latin typeface="Times New Roman" panose="02020603050405020304" pitchFamily="18" charset="0"/>
              <a:ea typeface="Trebuchet MS" panose="020B0603020202020204"/>
              <a:cs typeface="Times New Roman" panose="02020603050405020304" pitchFamily="18" charset="0"/>
              <a:sym typeface="Trebuchet MS" panose="020B0603020202020204"/>
            </a:endParaRP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ea typeface="Trebuchet MS" panose="020B0603020202020204"/>
                <a:cs typeface="Times New Roman" panose="02020603050405020304" pitchFamily="18" charset="0"/>
                <a:sym typeface="Trebuchet MS" panose="020B0603020202020204"/>
              </a:rPr>
              <a:t>GENDER - MALE FEMALE</a:t>
            </a:r>
            <a:endParaRPr lang="en-US" sz="1800" dirty="0">
              <a:latin typeface="Times New Roman" panose="02020603050405020304" pitchFamily="18" charset="0"/>
              <a:ea typeface="Trebuchet MS" panose="020B0603020202020204"/>
              <a:cs typeface="Times New Roman" panose="02020603050405020304" pitchFamily="18" charset="0"/>
              <a:sym typeface="Trebuchet MS" panose="020B0603020202020204"/>
            </a:endParaRP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ea typeface="Trebuchet MS" panose="020B0603020202020204"/>
                <a:cs typeface="Times New Roman" panose="02020603050405020304" pitchFamily="18" charset="0"/>
                <a:sym typeface="Trebuchet MS" panose="020B0603020202020204"/>
              </a:rPr>
              <a:t>EMPLOYEE RATING - NUM</a:t>
            </a:r>
            <a:endParaRPr lang="en-US" dirty="0">
              <a:latin typeface="Times New Roman" panose="02020603050405020304" pitchFamily="18" charset="0"/>
              <a:ea typeface="Trebuchet MS" panose="020B0603020202020204"/>
              <a:cs typeface="Times New Roman" panose="02020603050405020304" pitchFamily="18" charset="0"/>
              <a:sym typeface="Trebuchet MS" panose="020B0603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76200"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821690" y="1459230"/>
            <a:ext cx="9354185" cy="1849120"/>
          </a:xfrm>
          <a:prstGeom prst="rect">
            <a:avLst/>
          </a:prstGeom>
          <a:noFill/>
        </p:spPr>
        <p:txBody>
          <a:bodyPr wrap="square" rtlCol="0" anchor="t">
            <a:noAutofit/>
          </a:bodyPr>
          <a:p>
            <a:pPr marL="0" lvl="0" indent="0" algn="l" rtl="0">
              <a:spcBef>
                <a:spcPts val="0"/>
              </a:spcBef>
              <a:spcAft>
                <a:spcPts val="0"/>
              </a:spcAft>
              <a:buNone/>
            </a:pPr>
            <a:r>
              <a:rPr lang="en-US" sz="2700" b="1" dirty="0">
                <a:solidFill>
                  <a:schemeClr val="dk1"/>
                </a:solidFill>
                <a:highlight>
                  <a:srgbClr val="FFFFFF"/>
                </a:highlight>
                <a:latin typeface="Trebuchet MS" panose="020B0603020202020204"/>
                <a:ea typeface="Trebuchet MS" panose="020B0603020202020204"/>
                <a:cs typeface="Trebuchet MS" panose="020B0603020202020204"/>
                <a:sym typeface="Trebuchet MS" panose="020B0603020202020204"/>
              </a:rPr>
              <a:t>PERFORMANCE LEVEL </a:t>
            </a:r>
            <a:r>
              <a:rPr lang="en-US" sz="2300" b="1" dirty="0">
                <a:solidFill>
                  <a:schemeClr val="dk1"/>
                </a:solidFill>
                <a:highlight>
                  <a:srgbClr val="FFFFFF"/>
                </a:highlight>
                <a:latin typeface="Trebuchet MS" panose="020B0603020202020204"/>
                <a:ea typeface="Trebuchet MS" panose="020B0603020202020204"/>
                <a:cs typeface="Trebuchet MS" panose="020B0603020202020204"/>
                <a:sym typeface="Trebuchet MS" panose="020B0603020202020204"/>
              </a:rPr>
              <a:t>=</a:t>
            </a:r>
            <a:r>
              <a:rPr lang="en-US" sz="900" b="1" dirty="0">
                <a:solidFill>
                  <a:schemeClr val="dk1"/>
                </a:solidFill>
                <a:highlight>
                  <a:srgbClr val="FFFFFF"/>
                </a:highlight>
                <a:latin typeface="Roboto"/>
                <a:ea typeface="Roboto"/>
                <a:cs typeface="Roboto"/>
                <a:sym typeface="Roboto"/>
              </a:rPr>
              <a:t> </a:t>
            </a:r>
            <a:r>
              <a:rPr lang="en-US" sz="3000" b="1" dirty="0">
                <a:solidFill>
                  <a:schemeClr val="dk1"/>
                </a:solidFill>
                <a:highlight>
                  <a:srgbClr val="FFFFFF"/>
                </a:highlight>
                <a:latin typeface="Trebuchet MS" panose="020B0603020202020204"/>
                <a:ea typeface="Trebuchet MS" panose="020B0603020202020204"/>
                <a:cs typeface="Trebuchet MS" panose="020B0603020202020204"/>
                <a:sym typeface="Trebuchet MS" panose="020B0603020202020204"/>
              </a:rPr>
              <a:t>IFS(Z8&gt;=5,“VERY HIGH",Z8&gt;=4,"HIGH",Z8&gt;=3,"MED",TRUE,"LOW")</a:t>
            </a:r>
            <a:endParaRPr lang="en-US" sz="3000" b="1" dirty="0">
              <a:solidFill>
                <a:schemeClr val="dk1"/>
              </a:solidFill>
              <a:highlight>
                <a:srgbClr val="FFFFFF"/>
              </a:highlight>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4616</Words>
  <Application>WPS Presentation</Application>
  <PresentationFormat>Widescreen</PresentationFormat>
  <Paragraphs>153</Paragraphs>
  <Slides>12</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Trebuchet MS</vt:lpstr>
      <vt:lpstr>Times New Roman</vt:lpstr>
      <vt:lpstr>Roboto</vt:lpstr>
      <vt:lpstr>Roboto</vt:lpstr>
      <vt:lpstr>Calibri</vt:lpstr>
      <vt:lpstr>Microsoft YaHei</vt:lpstr>
      <vt:lpstr>Arial Unicode MS</vt:lpstr>
      <vt:lpstr>Calibri</vt:lpstr>
      <vt:lpstr>Office Theme</vt:lpstr>
      <vt:lpstr>Employee Data Analysis using Excel  </vt:lpstr>
      <vt:lpstr>PROJECT TITLE</vt:lpstr>
      <vt:lpstr>AGENDA</vt:lpstr>
      <vt:lpstr>PROBEM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AKASH</cp:lastModifiedBy>
  <cp:revision>18</cp:revision>
  <dcterms:created xsi:type="dcterms:W3CDTF">2024-03-29T15:07:00Z</dcterms:created>
  <dcterms:modified xsi:type="dcterms:W3CDTF">2024-09-02T17:28:00Z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2024-03-20T03:00:00Z</vt:filetime>
  </property>
  <property fmtid="{D5CDD505-2E9C-101B-9397-08002B2CF9AE}" pid="3" name="LastSaved">
    <vt:filetime>2024-03-28T03:00:00Z</vt:filetime>
  </property>
  <property fmtid="{D5CDD505-2E9C-101B-9397-08002B2CF9AE}" pid="4" name="ICV">
    <vt:lpwstr>BC863C60B86F4A61B5943031BEC11305_13</vt:lpwstr>
  </property>
  <property fmtid="{D5CDD505-2E9C-101B-9397-08002B2CF9AE}" pid="5" name="KSOProductBuildVer">
    <vt:lpwstr>1033-12.2.0.17562</vt:lpwstr>
  </property>
</Properties>
</file>