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352"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7" r:id="rId35"/>
    <p:sldId id="388" r:id="rId36"/>
    <p:sldId id="389" r:id="rId37"/>
    <p:sldId id="390" r:id="rId38"/>
    <p:sldId id="391" r:id="rId39"/>
    <p:sldId id="392" r:id="rId40"/>
    <p:sldId id="393" r:id="rId41"/>
    <p:sldId id="394" r:id="rId42"/>
    <p:sldId id="395" r:id="rId43"/>
    <p:sldId id="396" r:id="rId44"/>
    <p:sldId id="385" r:id="rId45"/>
    <p:sldId id="266" r:id="rId46"/>
  </p:sldIdLst>
  <p:sldSz cx="9144000" cy="6858000" type="screen4x3"/>
  <p:notesSz cx="6858000" cy="9144000"/>
  <p:custDataLst>
    <p:tags r:id="rId47"/>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656" y="4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7C066206-AEF3-45E5-A7CD-01339E9DC742}" type="datetime1">
              <a:rPr lang="en-US" altLang="en-US"/>
              <a:pPr>
                <a:defRPr/>
              </a:pPr>
              <a:t>11/23/2023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AB89A00-A836-4AC4-BC47-83B1261E56A3}"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AE396CCB-79B4-4210-B242-0021F3679F63}" type="datetime1">
              <a:rPr lang="en-US" altLang="en-US"/>
              <a:pPr>
                <a:defRPr/>
              </a:pPr>
              <a:t>11/23/2023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4D2235E4-B44F-4BA1-B127-AAD1A934C2E5}"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CE745DCD-FE3E-4A4B-BD0A-FF5BF34D9168}" type="datetime1">
              <a:rPr lang="en-US" altLang="en-US"/>
              <a:pPr>
                <a:defRPr/>
              </a:pPr>
              <a:t>11/23/2023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79D7E58-0F23-4E51-AB70-4B5164E75B8D}"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54C471E2-ECA3-445F-94B8-00433418D995}" type="datetime1">
              <a:rPr lang="en-US" altLang="en-US"/>
              <a:pPr>
                <a:defRPr/>
              </a:pPr>
              <a:t>11/23/2023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E7F4F44-312A-40CC-B393-D00570B103FE}"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BBC31EA2-6C9E-4B47-AD65-FCBB9A0A877F}" type="datetime1">
              <a:rPr lang="en-US" altLang="en-US"/>
              <a:pPr>
                <a:defRPr/>
              </a:pPr>
              <a:t>11/23/2023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C8675EC-3664-4476-BFA6-6223E3CE938D}"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CA4CB411-E6FC-4915-A430-F2AB561488E8}" type="datetime1">
              <a:rPr lang="en-US" altLang="en-US"/>
              <a:pPr>
                <a:defRPr/>
              </a:pPr>
              <a:t>11/23/2023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667235A-779B-4371-9A65-BFFB5CB54E5D}"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16B359FF-D741-4513-A729-0C422E08CC8F}" type="datetime1">
              <a:rPr lang="en-US" altLang="en-US"/>
              <a:pPr>
                <a:defRPr/>
              </a:pPr>
              <a:t>11/23/2023</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A0656F28-E1A0-4957-989C-B7A41DAC13B8}"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5A3EA09F-9F16-437F-A338-23EA911E189C}" type="datetime1">
              <a:rPr lang="en-US" altLang="en-US"/>
              <a:pPr>
                <a:defRPr/>
              </a:pPr>
              <a:t>11/23/2023</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58A9C9A4-8ED8-4902-926F-F2C7A45AC134}"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41A98F5-BC48-4D5B-80A0-7BFBF5528B90}" type="datetime1">
              <a:rPr lang="en-US" altLang="en-US"/>
              <a:pPr>
                <a:defRPr/>
              </a:pPr>
              <a:t>11/23/2023</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AFA6CFA2-A7F2-44B7-AC8D-A76AD27988CC}"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95292FB7-D88E-4E1B-8D1A-5D9E8F9765AE}" type="datetime1">
              <a:rPr lang="en-US" altLang="en-US"/>
              <a:pPr>
                <a:defRPr/>
              </a:pPr>
              <a:t>11/23/2023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9BCDEEB-F30F-476D-85C4-B7F2BBEE1B8A}"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39CE32B4-A3DE-4BD1-A25E-5556B7F34D11}" type="datetime1">
              <a:rPr lang="en-US" altLang="en-US"/>
              <a:pPr>
                <a:defRPr/>
              </a:pPr>
              <a:t>11/23/2023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A126C2B-5923-4549-91A5-1A40028E052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6FEC6E09-4ED2-45BF-B68D-5C061515776F}" type="datetime1">
              <a:rPr lang="en-US" altLang="en-US"/>
              <a:pPr>
                <a:defRPr/>
              </a:pPr>
              <a:t>11/23/2023</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01AF398F-2CA9-4A2C-ACCD-FB41378618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xml"/><Relationship Id="rId7"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6.xml"/><Relationship Id="rId7" Type="http://schemas.openxmlformats.org/officeDocument/2006/relationships/image" Target="../media/image4.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1.xml"/><Relationship Id="rId7" Type="http://schemas.openxmlformats.org/officeDocument/2006/relationships/image" Target="../media/image4.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6.xml"/><Relationship Id="rId7" Type="http://schemas.openxmlformats.org/officeDocument/2006/relationships/image" Target="../media/image4.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tags" Target="../tags/tag67.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1.xml"/><Relationship Id="rId7" Type="http://schemas.openxmlformats.org/officeDocument/2006/relationships/image" Target="../media/image4.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6.xml"/><Relationship Id="rId7" Type="http://schemas.openxmlformats.org/officeDocument/2006/relationships/image" Target="../media/image4.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1.xml"/><Relationship Id="rId7" Type="http://schemas.openxmlformats.org/officeDocument/2006/relationships/image" Target="../media/image4.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6.xml"/><Relationship Id="rId7" Type="http://schemas.openxmlformats.org/officeDocument/2006/relationships/image" Target="../media/image4.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tags" Target="../tags/tag87.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1.xml"/><Relationship Id="rId7" Type="http://schemas.openxmlformats.org/officeDocument/2006/relationships/image" Target="../media/image4.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6.xml"/><Relationship Id="rId7" Type="http://schemas.openxmlformats.org/officeDocument/2006/relationships/image" Target="../media/image4.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1.xml"/><Relationship Id="rId7" Type="http://schemas.openxmlformats.org/officeDocument/2006/relationships/image" Target="../media/image4.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6.xml"/><Relationship Id="rId7" Type="http://schemas.openxmlformats.org/officeDocument/2006/relationships/image" Target="../media/image4.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1.xml"/><Relationship Id="rId7" Type="http://schemas.openxmlformats.org/officeDocument/2006/relationships/image" Target="../media/image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6.xml"/><Relationship Id="rId7" Type="http://schemas.openxmlformats.org/officeDocument/2006/relationships/image" Target="../media/image4.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tags" Target="../tags/tag117.xml"/></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1.xml"/><Relationship Id="rId7" Type="http://schemas.openxmlformats.org/officeDocument/2006/relationships/image" Target="../media/image4.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6.xml"/><Relationship Id="rId7" Type="http://schemas.openxmlformats.org/officeDocument/2006/relationships/image" Target="../media/image4.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2.xml"/><Relationship Id="rId5" Type="http://schemas.openxmlformats.org/officeDocument/2006/relationships/tags" Target="../tags/tag128.xml"/><Relationship Id="rId4" Type="http://schemas.openxmlformats.org/officeDocument/2006/relationships/tags" Target="../tags/tag127.xml"/></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1.xml"/><Relationship Id="rId7" Type="http://schemas.openxmlformats.org/officeDocument/2006/relationships/image" Target="../media/image4.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4.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1.xml"/><Relationship Id="rId7" Type="http://schemas.openxmlformats.org/officeDocument/2006/relationships/image" Target="../media/image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slideLayout" Target="../slideLayouts/slideLayout2.xml"/><Relationship Id="rId5" Type="http://schemas.openxmlformats.org/officeDocument/2006/relationships/tags" Target="../tags/tag143.xml"/><Relationship Id="rId4" Type="http://schemas.openxmlformats.org/officeDocument/2006/relationships/tags" Target="../tags/tag142.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6.xml"/><Relationship Id="rId7" Type="http://schemas.openxmlformats.org/officeDocument/2006/relationships/image" Target="../media/image4.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2.xml"/><Relationship Id="rId5" Type="http://schemas.openxmlformats.org/officeDocument/2006/relationships/tags" Target="../tags/tag148.xml"/><Relationship Id="rId4" Type="http://schemas.openxmlformats.org/officeDocument/2006/relationships/tags" Target="../tags/tag14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1.xml"/><Relationship Id="rId7" Type="http://schemas.openxmlformats.org/officeDocument/2006/relationships/image" Target="../media/image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slideLayout" Target="../slideLayouts/slideLayout2.xml"/><Relationship Id="rId5" Type="http://schemas.openxmlformats.org/officeDocument/2006/relationships/tags" Target="../tags/tag153.xml"/><Relationship Id="rId4" Type="http://schemas.openxmlformats.org/officeDocument/2006/relationships/tags" Target="../tags/tag152.xml"/><Relationship Id="rId9"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6.xml"/><Relationship Id="rId7" Type="http://schemas.openxmlformats.org/officeDocument/2006/relationships/image" Target="../media/image4.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image" Target="../media/image7.jpeg"/></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1.xml"/><Relationship Id="rId7" Type="http://schemas.openxmlformats.org/officeDocument/2006/relationships/image" Target="../media/image4.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Layout" Target="../slideLayouts/slideLayout2.xml"/><Relationship Id="rId5" Type="http://schemas.openxmlformats.org/officeDocument/2006/relationships/tags" Target="../tags/tag163.xml"/><Relationship Id="rId4" Type="http://schemas.openxmlformats.org/officeDocument/2006/relationships/tags" Target="../tags/tag162.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6.xml"/><Relationship Id="rId7" Type="http://schemas.openxmlformats.org/officeDocument/2006/relationships/image" Target="../media/image4.png"/><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slideLayout" Target="../slideLayouts/slideLayout2.xml"/><Relationship Id="rId5" Type="http://schemas.openxmlformats.org/officeDocument/2006/relationships/tags" Target="../tags/tag168.xml"/><Relationship Id="rId4" Type="http://schemas.openxmlformats.org/officeDocument/2006/relationships/tags" Target="../tags/tag167.xml"/></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1.xml"/><Relationship Id="rId7" Type="http://schemas.openxmlformats.org/officeDocument/2006/relationships/image" Target="../media/image4.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slideLayout" Target="../slideLayouts/slideLayout2.xml"/><Relationship Id="rId5" Type="http://schemas.openxmlformats.org/officeDocument/2006/relationships/tags" Target="../tags/tag173.xml"/><Relationship Id="rId4" Type="http://schemas.openxmlformats.org/officeDocument/2006/relationships/tags" Target="../tags/tag172.xml"/></Relationships>
</file>

<file path=ppt/slides/_rels/slide3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6.xml"/><Relationship Id="rId7" Type="http://schemas.openxmlformats.org/officeDocument/2006/relationships/image" Target="../media/image4.png"/><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slideLayout" Target="../slideLayouts/slideLayout2.xml"/><Relationship Id="rId5" Type="http://schemas.openxmlformats.org/officeDocument/2006/relationships/tags" Target="../tags/tag178.xml"/><Relationship Id="rId4" Type="http://schemas.openxmlformats.org/officeDocument/2006/relationships/tags" Target="../tags/tag177.xml"/></Relationships>
</file>

<file path=ppt/slides/_rels/slide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1.xml"/><Relationship Id="rId7" Type="http://schemas.openxmlformats.org/officeDocument/2006/relationships/image" Target="../media/image4.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slideLayout" Target="../slideLayouts/slideLayout2.xml"/><Relationship Id="rId5" Type="http://schemas.openxmlformats.org/officeDocument/2006/relationships/tags" Target="../tags/tag183.xml"/><Relationship Id="rId4" Type="http://schemas.openxmlformats.org/officeDocument/2006/relationships/tags" Target="../tags/tag182.xml"/></Relationships>
</file>

<file path=ppt/slides/_rels/slide3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6.xml"/><Relationship Id="rId7" Type="http://schemas.openxmlformats.org/officeDocument/2006/relationships/image" Target="../media/image4.png"/><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2.xml"/><Relationship Id="rId5" Type="http://schemas.openxmlformats.org/officeDocument/2006/relationships/tags" Target="../tags/tag188.xml"/><Relationship Id="rId4" Type="http://schemas.openxmlformats.org/officeDocument/2006/relationships/tags" Target="../tags/tag187.xml"/></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1.xml"/><Relationship Id="rId7" Type="http://schemas.openxmlformats.org/officeDocument/2006/relationships/image" Target="../media/image4.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2.xml"/><Relationship Id="rId5" Type="http://schemas.openxmlformats.org/officeDocument/2006/relationships/tags" Target="../tags/tag193.xml"/><Relationship Id="rId4" Type="http://schemas.openxmlformats.org/officeDocument/2006/relationships/tags" Target="../tags/tag192.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6.xml"/><Relationship Id="rId7" Type="http://schemas.openxmlformats.org/officeDocument/2006/relationships/image" Target="../media/image4.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slideLayout" Target="../slideLayouts/slideLayout2.xml"/><Relationship Id="rId5" Type="http://schemas.openxmlformats.org/officeDocument/2006/relationships/tags" Target="../tags/tag198.xml"/><Relationship Id="rId4" Type="http://schemas.openxmlformats.org/officeDocument/2006/relationships/tags" Target="../tags/tag19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xml"/><Relationship Id="rId7"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1.xml"/><Relationship Id="rId7" Type="http://schemas.openxmlformats.org/officeDocument/2006/relationships/image" Target="../media/image4.pn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slideLayout" Target="../slideLayouts/slideLayout2.xml"/><Relationship Id="rId5" Type="http://schemas.openxmlformats.org/officeDocument/2006/relationships/tags" Target="../tags/tag203.xml"/><Relationship Id="rId4" Type="http://schemas.openxmlformats.org/officeDocument/2006/relationships/tags" Target="../tags/tag202.xml"/></Relationships>
</file>

<file path=ppt/slides/_rels/slide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6.xml"/><Relationship Id="rId7" Type="http://schemas.openxmlformats.org/officeDocument/2006/relationships/image" Target="../media/image4.png"/><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slideLayout" Target="../slideLayouts/slideLayout2.xml"/><Relationship Id="rId5" Type="http://schemas.openxmlformats.org/officeDocument/2006/relationships/tags" Target="../tags/tag208.xml"/><Relationship Id="rId4" Type="http://schemas.openxmlformats.org/officeDocument/2006/relationships/tags" Target="../tags/tag207.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1.xml"/><Relationship Id="rId7" Type="http://schemas.openxmlformats.org/officeDocument/2006/relationships/image" Target="../media/image4.pn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slideLayout" Target="../slideLayouts/slideLayout2.xml"/><Relationship Id="rId5" Type="http://schemas.openxmlformats.org/officeDocument/2006/relationships/tags" Target="../tags/tag213.xml"/><Relationship Id="rId4" Type="http://schemas.openxmlformats.org/officeDocument/2006/relationships/tags" Target="../tags/tag212.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opensource.org/" TargetMode="External"/><Relationship Id="rId3" Type="http://schemas.openxmlformats.org/officeDocument/2006/relationships/tags" Target="../tags/tag216.xml"/><Relationship Id="rId7" Type="http://schemas.openxmlformats.org/officeDocument/2006/relationships/image" Target="../media/image4.png"/><Relationship Id="rId12" Type="http://schemas.openxmlformats.org/officeDocument/2006/relationships/hyperlink" Target="https://www.npmjs.com/" TargetMode="Externa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slideLayout" Target="../slideLayouts/slideLayout2.xml"/><Relationship Id="rId11" Type="http://schemas.openxmlformats.org/officeDocument/2006/relationships/hyperlink" Target="https://www.gnu.org/" TargetMode="External"/><Relationship Id="rId5" Type="http://schemas.openxmlformats.org/officeDocument/2006/relationships/tags" Target="../tags/tag218.xml"/><Relationship Id="rId10" Type="http://schemas.openxmlformats.org/officeDocument/2006/relationships/hyperlink" Target="https://vsoch.github.io/" TargetMode="External"/><Relationship Id="rId4" Type="http://schemas.openxmlformats.org/officeDocument/2006/relationships/tags" Target="../tags/tag217.xml"/><Relationship Id="rId9" Type="http://schemas.openxmlformats.org/officeDocument/2006/relationships/hyperlink" Target="https://www.copyrightlaws.com/what-is-the-public-domain/"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1.xml"/><Relationship Id="rId7" Type="http://schemas.openxmlformats.org/officeDocument/2006/relationships/image" Target="../media/image4.png"/><Relationship Id="rId12" Type="http://schemas.openxmlformats.org/officeDocument/2006/relationships/hyperlink" Target="https://www.apache.org/" TargetMode="Externa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2.xml"/><Relationship Id="rId11" Type="http://schemas.openxmlformats.org/officeDocument/2006/relationships/hyperlink" Target="https://sourceforge.net/" TargetMode="External"/><Relationship Id="rId5" Type="http://schemas.openxmlformats.org/officeDocument/2006/relationships/tags" Target="../tags/tag223.xml"/><Relationship Id="rId10" Type="http://schemas.openxmlformats.org/officeDocument/2006/relationships/hyperlink" Target="https://www.copyrightlaws.com/what-is-the-public-domain/" TargetMode="External"/><Relationship Id="rId4" Type="http://schemas.openxmlformats.org/officeDocument/2006/relationships/tags" Target="../tags/tag222.xml"/><Relationship Id="rId9" Type="http://schemas.openxmlformats.org/officeDocument/2006/relationships/hyperlink" Target="https://en.wikipedia.org/wiki/Public_domain" TargetMode="External"/></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6.xml"/><Relationship Id="rId7" Type="http://schemas.openxmlformats.org/officeDocument/2006/relationships/slideLayout" Target="../slideLayouts/slideLayout2.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10" Type="http://schemas.openxmlformats.org/officeDocument/2006/relationships/image" Target="../media/image10.png"/><Relationship Id="rId4" Type="http://schemas.openxmlformats.org/officeDocument/2006/relationships/tags" Target="../tags/tag227.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xml"/><Relationship Id="rId7"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1.xml"/><Relationship Id="rId7"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6.xml"/><Relationship Id="rId7"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xml"/><Relationship Id="rId7"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259632" y="2059707"/>
            <a:ext cx="6858000" cy="726356"/>
          </a:xfrm>
          <a:prstGeom prst="rect">
            <a:avLst/>
          </a:prstGeom>
          <a:noFill/>
          <a:ln w="9525" algn="ctr">
            <a:noFill/>
            <a:round/>
            <a:headEnd/>
            <a:tailEnd/>
          </a:ln>
        </p:spPr>
        <p:txBody>
          <a:bodyPr/>
          <a:lstStyle/>
          <a:p>
            <a:pPr algn="ctr"/>
            <a:r>
              <a:rPr lang="en-IN" altLang="en-US" sz="3500" b="1" dirty="0">
                <a:solidFill>
                  <a:srgbClr val="000000"/>
                </a:solidFill>
                <a:latin typeface="Calibri"/>
                <a:cs typeface="Times New Roman" pitchFamily="18" charset="0"/>
              </a:rPr>
              <a:t>Open Source Software</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Monika Nayak, Assistant Professor </a:t>
            </a:r>
            <a:endParaRPr lang="en-US" altLang="en-US" sz="2200" dirty="0">
              <a:solidFill>
                <a:srgbClr val="000000"/>
              </a:solidFill>
              <a:latin typeface="Calibri"/>
              <a:cs typeface="Times New Roman" pitchFamily="18" charset="0"/>
            </a:endParaRPr>
          </a:p>
          <a:p>
            <a:pPr algn="ctr"/>
            <a:r>
              <a:rPr lang="en-US" altLang="en-US" sz="2200" dirty="0">
                <a:solidFill>
                  <a:srgbClr val="000000"/>
                </a:solidFill>
                <a:latin typeface="Calibri"/>
                <a:cs typeface="Times New Roman" pitchFamily="18" charset="0"/>
              </a:rPr>
              <a:t>Computer Science and Engineering Department</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algn="just"/>
            <a:r>
              <a:rPr lang="en-GB" sz="2000" b="1" dirty="0">
                <a:latin typeface="+mn-lt"/>
              </a:rPr>
              <a:t>Education Value:</a:t>
            </a:r>
          </a:p>
          <a:p>
            <a:pPr marL="342900" indent="-342900" algn="just">
              <a:buFont typeface="Arial" panose="020B0604020202020204" pitchFamily="34" charset="0"/>
              <a:buChar char="•"/>
            </a:pPr>
            <a:r>
              <a:rPr lang="en-GB" sz="2000" dirty="0">
                <a:latin typeface="+mn-lt"/>
              </a:rPr>
              <a:t>As you all know open source software is available to everyone. This gives very good learning opportunity to students as well developers.</a:t>
            </a:r>
          </a:p>
          <a:p>
            <a:pPr algn="just"/>
            <a:r>
              <a:rPr lang="en-GB" sz="2000" dirty="0">
                <a:latin typeface="+mn-lt"/>
              </a:rPr>
              <a:t>Students can learn how to code, can practice and can know how large-scale software are managed.</a:t>
            </a:r>
          </a:p>
          <a:p>
            <a:pPr algn="just"/>
            <a:endParaRPr lang="en-GB" sz="2000" b="1" dirty="0">
              <a:latin typeface="+mn-lt"/>
            </a:endParaRPr>
          </a:p>
          <a:p>
            <a:pPr algn="just"/>
            <a:r>
              <a:rPr lang="en-GB" sz="2000" b="1" dirty="0">
                <a:latin typeface="+mn-lt"/>
              </a:rPr>
              <a:t>Customization and Flexibility:</a:t>
            </a:r>
            <a:endParaRPr lang="en-GB" sz="2000" dirty="0">
              <a:latin typeface="+mn-lt"/>
            </a:endParaRPr>
          </a:p>
          <a:p>
            <a:pPr marL="342900" indent="-342900" algn="just">
              <a:buFont typeface="Arial" panose="020B0604020202020204" pitchFamily="34" charset="0"/>
              <a:buChar char="•"/>
            </a:pPr>
            <a:r>
              <a:rPr lang="en-GB" sz="2000" dirty="0">
                <a:latin typeface="+mn-lt"/>
              </a:rPr>
              <a:t>Open source have customized nature that give everyone access to modify their code by their specific need. So for that no one have to depend on vendor's decisions as in proprietary software.</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795320498"/>
      </p:ext>
    </p:extLst>
  </p:cSld>
  <p:clrMapOvr>
    <a:masterClrMapping/>
  </p:clrMapOvr>
  <p:transition advTm="663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330450"/>
            <a:ext cx="8953501" cy="3865545"/>
          </a:xfrm>
          <a:prstGeom prst="rect">
            <a:avLst/>
          </a:prstGeom>
        </p:spPr>
        <p:txBody>
          <a:bodyPr wrap="square">
            <a:spAutoFit/>
          </a:bodyPr>
          <a:lstStyle/>
          <a:p>
            <a:pPr marL="0" marR="0" algn="just">
              <a:lnSpc>
                <a:spcPct val="107000"/>
              </a:lnSpc>
              <a:spcBef>
                <a:spcPts val="0"/>
              </a:spcBef>
              <a:spcAft>
                <a:spcPts val="800"/>
              </a:spcAft>
            </a:pPr>
            <a:r>
              <a:rPr lang="en-GB" sz="2000" b="1" dirty="0">
                <a:latin typeface="+mn-lt"/>
                <a:ea typeface="Calibri" panose="020F0502020204030204" pitchFamily="34" charset="0"/>
                <a:cs typeface="Segoe UI" panose="020B0502040204020203" pitchFamily="34" charset="0"/>
              </a:rPr>
              <a:t>Large community and support system:</a:t>
            </a:r>
            <a:endParaRPr lang="en-GB" sz="2000" b="1"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In open source software there many active developers at every where so we can call them active communities. So from them user can take guidance and users will be supported by them. They will tem in solving problem and user can learn from the experienced person.</a:t>
            </a:r>
            <a:endParaRPr lang="en-GB" sz="2000" dirty="0">
              <a:latin typeface="+mn-lt"/>
              <a:ea typeface="Calibri" panose="020F0502020204030204" pitchFamily="34" charset="0"/>
              <a:cs typeface="Shruti" panose="020B0502040204020203" pitchFamily="34" charset="0"/>
            </a:endParaRPr>
          </a:p>
          <a:p>
            <a:pPr marL="0" marR="0" algn="just">
              <a:lnSpc>
                <a:spcPct val="107000"/>
              </a:lnSpc>
              <a:spcBef>
                <a:spcPts val="0"/>
              </a:spcBef>
              <a:spcAft>
                <a:spcPts val="800"/>
              </a:spcAft>
            </a:pPr>
            <a:r>
              <a:rPr lang="en-GB" sz="2000" b="1" dirty="0">
                <a:solidFill>
                  <a:srgbClr val="000000"/>
                </a:solidFill>
                <a:latin typeface="+mn-lt"/>
                <a:ea typeface="Times New Roman" panose="02020603050405020304" pitchFamily="18" charset="0"/>
                <a:cs typeface="Segoe UI" panose="020B0502040204020203" pitchFamily="34" charset="0"/>
              </a:rPr>
              <a:t>Legal Compliance and Licensing:</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solidFill>
                  <a:srgbClr val="000000"/>
                </a:solidFill>
                <a:latin typeface="+mn-lt"/>
                <a:ea typeface="Times New Roman" panose="02020603050405020304" pitchFamily="18" charset="0"/>
                <a:cs typeface="Segoe UI" panose="020B0502040204020203" pitchFamily="34" charset="0"/>
              </a:rPr>
              <a:t>Clear terms and conditions are along with the License of open  source software.</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solidFill>
                  <a:srgbClr val="000000"/>
                </a:solidFill>
                <a:latin typeface="+mn-lt"/>
                <a:ea typeface="Times New Roman" panose="02020603050405020304" pitchFamily="18" charset="0"/>
                <a:cs typeface="Segoe UI" panose="020B0502040204020203" pitchFamily="34" charset="0"/>
              </a:rPr>
              <a:t>It will be easy for the person as well organization to understand the condition of using, sharing software</a:t>
            </a:r>
            <a:endParaRPr lang="en-GB" sz="2000" dirty="0">
              <a:latin typeface="+mn-lt"/>
              <a:ea typeface="Calibri" panose="020F0502020204030204" pitchFamily="34" charset="0"/>
              <a:cs typeface="Shruti" panose="020B0502040204020203" pitchFamily="34" charset="0"/>
            </a:endParaRPr>
          </a:p>
          <a:p>
            <a:pPr marL="0" marR="0">
              <a:lnSpc>
                <a:spcPct val="107000"/>
              </a:lnSpc>
              <a:spcBef>
                <a:spcPts val="0"/>
              </a:spcBef>
              <a:spcAft>
                <a:spcPts val="800"/>
              </a:spcAft>
            </a:pPr>
            <a:r>
              <a:rPr lang="en-GB" dirty="0">
                <a:solidFill>
                  <a:srgbClr val="000000"/>
                </a:solidFill>
                <a:latin typeface="Calibri" panose="020F0502020204030204" pitchFamily="34" charset="0"/>
                <a:ea typeface="Times New Roman" panose="02020603050405020304" pitchFamily="18" charset="0"/>
                <a:cs typeface="Segoe UI" panose="020B0502040204020203" pitchFamily="34" charset="0"/>
              </a:rPr>
              <a:t> </a:t>
            </a:r>
            <a:endParaRPr lang="en-GB" sz="105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78306416"/>
      </p:ext>
    </p:extLst>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As technology continues to play a significant role in society, open-source software remains a vital component of the digital landscape, driving innovation, democratizing access to technology, and empowering users worldwide.</a:t>
            </a:r>
          </a:p>
          <a:p>
            <a:pPr algn="just"/>
            <a:r>
              <a:rPr lang="en-GB" sz="2000" dirty="0">
                <a:latin typeface="+mn-lt"/>
              </a:rPr>
              <a:t> </a:t>
            </a:r>
          </a:p>
          <a:p>
            <a:pPr marL="342900" indent="-342900" algn="just">
              <a:buFont typeface="Arial" panose="020B0604020202020204" pitchFamily="34" charset="0"/>
              <a:buChar char="•"/>
            </a:pPr>
            <a:r>
              <a:rPr lang="en-GB" sz="2000" dirty="0">
                <a:latin typeface="+mn-lt"/>
              </a:rPr>
              <a:t>As we all know technology serves important role in todays world. So Open software will be the best components in this digital world. This will lead the new innovations and it will also empowering users across the world.</a:t>
            </a:r>
          </a:p>
          <a:p>
            <a:pPr marL="342900" indent="-342900">
              <a:buFont typeface="Arial" panose="020B0604020202020204" pitchFamily="34" charset="0"/>
              <a:buChar char="•"/>
            </a:pPr>
            <a:endParaRPr lang="en-GB" sz="2000" dirty="0">
              <a:latin typeface="+mn-lt"/>
            </a:endParaRPr>
          </a:p>
          <a:p>
            <a:pPr algn="just"/>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3475952550"/>
      </p:ext>
    </p:extLst>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endParaRPr lang="en-US" sz="3000" b="1" dirty="0">
              <a:solidFill>
                <a:schemeClr val="bg1"/>
              </a:solidFill>
              <a:latin typeface="Calibri"/>
              <a:cs typeface="Times New Roman" pitchFamily="18" charset="0"/>
            </a:endParaRPr>
          </a:p>
          <a:p>
            <a:r>
              <a:rPr lang="en-GB" sz="3200" b="1" dirty="0">
                <a:solidFill>
                  <a:schemeClr val="bg1"/>
                </a:solidFill>
              </a:rPr>
              <a:t>Principles of OSS:</a:t>
            </a:r>
            <a:endParaRPr lang="en-GB" sz="3200" dirty="0">
              <a:solidFill>
                <a:schemeClr val="bg1"/>
              </a:solidFill>
            </a:endParaRPr>
          </a:p>
          <a:p>
            <a:endParaRPr lang="en-US" altLang="en-US" sz="3000" b="1" dirty="0">
              <a:solidFill>
                <a:schemeClr val="bg1"/>
              </a:solidFill>
              <a:latin typeface="Calibri"/>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68796" y="2870414"/>
            <a:ext cx="8975204" cy="2258823"/>
          </a:xfrm>
          <a:prstGeom prst="rect">
            <a:avLst/>
          </a:prstGeom>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Times New Roman" panose="02020603050405020304" pitchFamily="18" charset="0"/>
                <a:cs typeface="Segoe UI" panose="020B0502040204020203" pitchFamily="34" charset="0"/>
              </a:rPr>
              <a:t>The foundational values and the guidelines that make sure about development, usage and  distribution, are the principle of open source software. These principle will ensure the spirit of open culture and open community.</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Times New Roman" panose="02020603050405020304" pitchFamily="18" charset="0"/>
                <a:cs typeface="Segoe UI" panose="020B0502040204020203" pitchFamily="34" charset="0"/>
              </a:rPr>
              <a:t>The main principle of OSS is peer production. That means products with source code, blueprints and documentation which are freely available to all.</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Times New Roman" panose="02020603050405020304" pitchFamily="18" charset="0"/>
                <a:cs typeface="Segoe UI" panose="020B0502040204020203" pitchFamily="34" charset="0"/>
              </a:rPr>
              <a:t>The open source movement is a big response to the proprietary software.</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014603520"/>
      </p:ext>
    </p:extLst>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82837" y="2760104"/>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Author’s code remain same : original source code will be unaltered , that’s integrity</a:t>
            </a:r>
          </a:p>
          <a:p>
            <a:pPr marL="342900" indent="-342900" algn="just">
              <a:buFont typeface="Arial" panose="020B0604020202020204" pitchFamily="34" charset="0"/>
              <a:buChar char="•"/>
            </a:pPr>
            <a:r>
              <a:rPr lang="en-GB" sz="2000" dirty="0">
                <a:latin typeface="+mn-lt"/>
              </a:rPr>
              <a:t>No discrimination</a:t>
            </a:r>
          </a:p>
          <a:p>
            <a:pPr marL="342900" indent="-342900" algn="just">
              <a:buFont typeface="Arial" panose="020B0604020202020204" pitchFamily="34" charset="0"/>
              <a:buChar char="•"/>
            </a:pPr>
            <a:r>
              <a:rPr lang="en-GB" sz="2000" dirty="0">
                <a:latin typeface="+mn-lt"/>
              </a:rPr>
              <a:t>License not restrict </a:t>
            </a:r>
          </a:p>
          <a:p>
            <a:pPr marL="342900" indent="-342900" algn="just">
              <a:buFont typeface="Arial" panose="020B0604020202020204" pitchFamily="34" charset="0"/>
              <a:buChar char="•"/>
            </a:pPr>
            <a:r>
              <a:rPr lang="en-GB" sz="2000" dirty="0">
                <a:latin typeface="+mn-lt"/>
              </a:rPr>
              <a:t>License must be Neutral : accessible to all technology not for one technology</a:t>
            </a:r>
          </a:p>
          <a:p>
            <a:pPr marL="342900" indent="-342900" algn="just">
              <a:buFont typeface="Arial" panose="020B0604020202020204" pitchFamily="34" charset="0"/>
              <a:buChar char="•"/>
            </a:pPr>
            <a:r>
              <a:rPr lang="en-GB" sz="2000" dirty="0">
                <a:latin typeface="+mn-lt"/>
              </a:rPr>
              <a:t>Free redistribution</a:t>
            </a:r>
          </a:p>
          <a:p>
            <a:pPr marL="342900" indent="-342900" algn="just">
              <a:buFont typeface="Arial" panose="020B0604020202020204" pitchFamily="34" charset="0"/>
              <a:buChar char="•"/>
            </a:pPr>
            <a:r>
              <a:rPr lang="en-GB" sz="2000" dirty="0">
                <a:latin typeface="+mn-lt"/>
              </a:rPr>
              <a:t>Access to code</a:t>
            </a:r>
          </a:p>
          <a:p>
            <a:pPr marL="342900" indent="-342900" algn="just">
              <a:buFont typeface="Arial" panose="020B0604020202020204" pitchFamily="34" charset="0"/>
              <a:buChar char="•"/>
            </a:pPr>
            <a:r>
              <a:rPr lang="en-GB" sz="2000" dirty="0">
                <a:latin typeface="+mn-lt"/>
              </a:rPr>
              <a:t>Derived Work  : allow user to modify code and share that one others.</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1075199260"/>
      </p:ext>
    </p:extLst>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These principle are already embedded in open source licenses like the GNU General Public License (GPL), the MIT License, or the Apache License, form the foundation of the open-source movement.</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1459196421"/>
      </p:ext>
    </p:extLst>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Open Source Software Standards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415720"/>
            <a:ext cx="8953500" cy="3122650"/>
          </a:xfrm>
          <a:prstGeom prst="rect">
            <a:avLst/>
          </a:prstGeom>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Times New Roman" panose="02020603050405020304" pitchFamily="18" charset="0"/>
                <a:cs typeface="Segoe UI" panose="020B0502040204020203" pitchFamily="34" charset="0"/>
              </a:rPr>
              <a:t>Open-source standards are generally not a topic of discussing but it play very significant role in very organizations and technologies.</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Times New Roman" panose="02020603050405020304" pitchFamily="18" charset="0"/>
                <a:cs typeface="Segoe UI" panose="020B0502040204020203" pitchFamily="34" charset="0"/>
              </a:rPr>
              <a:t>Open source standards make reference to protocol, technical specifications, data structures and formats with no restrictions.</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These standards promote interoperability, collaboration, and innovation in a particular domain.</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Interoperability, collaboration and innovation are promoted by the standards.</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Here we include some standards of the open source.</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633916635"/>
      </p:ext>
    </p:extLst>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330450"/>
            <a:ext cx="8645525" cy="4320480"/>
          </a:xfrm>
          <a:prstGeom prst="rect">
            <a:avLst/>
          </a:prstGeom>
          <a:noFill/>
          <a:ln w="9525" algn="ctr">
            <a:noFill/>
            <a:miter lim="800000"/>
            <a:headEnd/>
            <a:tailEnd/>
          </a:ln>
        </p:spPr>
        <p:txBody>
          <a:bodyPr/>
          <a:lstStyle/>
          <a:p>
            <a:r>
              <a:rPr lang="en-GB" sz="2000" b="1" dirty="0">
                <a:latin typeface="+mn-lt"/>
              </a:rPr>
              <a:t>Internet protocol :</a:t>
            </a:r>
            <a:endParaRPr lang="en-GB" sz="2000" dirty="0">
              <a:latin typeface="+mn-lt"/>
            </a:endParaRPr>
          </a:p>
          <a:p>
            <a:pPr marL="342900" indent="-342900">
              <a:buFont typeface="Arial" panose="020B0604020202020204" pitchFamily="34" charset="0"/>
              <a:buChar char="•"/>
            </a:pPr>
            <a:r>
              <a:rPr lang="en-GB" sz="2000" dirty="0">
                <a:latin typeface="+mn-lt"/>
              </a:rPr>
              <a:t>Protocols are Open source standards those will decide the way of transferring  and exchange the information over the network.</a:t>
            </a:r>
          </a:p>
          <a:p>
            <a:pPr marL="342900" indent="-342900">
              <a:buFont typeface="Arial" panose="020B0604020202020204" pitchFamily="34" charset="0"/>
              <a:buChar char="•"/>
            </a:pPr>
            <a:r>
              <a:rPr lang="en-GB" sz="2000" dirty="0">
                <a:latin typeface="+mn-lt"/>
              </a:rPr>
              <a:t>This will also make sure seamless communication between diff devices.</a:t>
            </a:r>
          </a:p>
          <a:p>
            <a:pPr marL="342900" indent="-342900">
              <a:buFont typeface="Arial" panose="020B0604020202020204" pitchFamily="34" charset="0"/>
              <a:buChar char="•"/>
            </a:pPr>
            <a:r>
              <a:rPr lang="en-GB" sz="2000" dirty="0">
                <a:latin typeface="+mn-lt"/>
              </a:rPr>
              <a:t>Protocols like </a:t>
            </a:r>
            <a:r>
              <a:rPr lang="en-GB" sz="2000" dirty="0" err="1">
                <a:latin typeface="+mn-lt"/>
              </a:rPr>
              <a:t>tcp</a:t>
            </a:r>
            <a:r>
              <a:rPr lang="en-GB" sz="2000" dirty="0">
                <a:latin typeface="+mn-lt"/>
              </a:rPr>
              <a:t>/</a:t>
            </a:r>
            <a:r>
              <a:rPr lang="en-GB" sz="2000" dirty="0" err="1">
                <a:latin typeface="+mn-lt"/>
              </a:rPr>
              <a:t>ip</a:t>
            </a:r>
            <a:r>
              <a:rPr lang="en-GB" sz="2000" dirty="0">
                <a:latin typeface="+mn-lt"/>
              </a:rPr>
              <a:t>, http, </a:t>
            </a:r>
            <a:r>
              <a:rPr lang="en-GB" sz="2000" dirty="0" err="1">
                <a:latin typeface="+mn-lt"/>
              </a:rPr>
              <a:t>dns</a:t>
            </a:r>
            <a:endParaRPr lang="en-GB" sz="2000" dirty="0">
              <a:latin typeface="+mn-lt"/>
            </a:endParaRPr>
          </a:p>
          <a:p>
            <a:pPr marL="342900" indent="-342900">
              <a:buFont typeface="Arial" panose="020B0604020202020204" pitchFamily="34" charset="0"/>
              <a:buChar char="•"/>
            </a:pPr>
            <a:endParaRPr lang="en-GB" sz="2000" dirty="0">
              <a:latin typeface="+mn-lt"/>
            </a:endParaRPr>
          </a:p>
          <a:p>
            <a:r>
              <a:rPr lang="en-GB" sz="2000" b="1" dirty="0">
                <a:latin typeface="+mn-lt"/>
              </a:rPr>
              <a:t>Genome Variant Format (GVF):</a:t>
            </a:r>
            <a:r>
              <a:rPr lang="en-GB" sz="2000" dirty="0">
                <a:latin typeface="+mn-lt"/>
              </a:rPr>
              <a:t> </a:t>
            </a:r>
          </a:p>
          <a:p>
            <a:pPr marL="342900" indent="-342900">
              <a:buFont typeface="Arial" panose="020B0604020202020204" pitchFamily="34" charset="0"/>
              <a:buChar char="•"/>
            </a:pPr>
            <a:r>
              <a:rPr lang="en-GB" sz="2000" dirty="0" err="1">
                <a:latin typeface="+mn-lt"/>
              </a:rPr>
              <a:t>Gvf</a:t>
            </a:r>
            <a:r>
              <a:rPr lang="en-GB" sz="2000" dirty="0">
                <a:latin typeface="+mn-lt"/>
              </a:rPr>
              <a:t> is  another open source standard in the field of genomics for enabling the exchange of genetic information and for representing the genomic variations among researchers and organization.</a:t>
            </a:r>
          </a:p>
          <a:p>
            <a:pPr algn="just"/>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1104129927"/>
      </p:ext>
    </p:extLst>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23045"/>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33191"/>
            <a:ext cx="8645525" cy="4320480"/>
          </a:xfrm>
          <a:prstGeom prst="rect">
            <a:avLst/>
          </a:prstGeom>
          <a:noFill/>
          <a:ln w="9525" algn="ctr">
            <a:noFill/>
            <a:miter lim="800000"/>
            <a:headEnd/>
            <a:tailEnd/>
          </a:ln>
        </p:spPr>
        <p:txBody>
          <a:bodyPr/>
          <a:lstStyle/>
          <a:p>
            <a:r>
              <a:rPr lang="en-GB" sz="2000" b="1" dirty="0">
                <a:latin typeface="+mn-lt"/>
              </a:rPr>
              <a:t>DICOM (Digital Imaging and Communications in Medicine :</a:t>
            </a:r>
            <a:endParaRPr lang="en-GB" sz="2000" dirty="0">
              <a:latin typeface="+mn-lt"/>
            </a:endParaRPr>
          </a:p>
          <a:p>
            <a:pPr marL="342900" indent="-342900">
              <a:buFont typeface="Arial" panose="020B0604020202020204" pitchFamily="34" charset="0"/>
              <a:buChar char="•"/>
            </a:pPr>
            <a:r>
              <a:rPr lang="en-GB" sz="2000" dirty="0">
                <a:latin typeface="+mn-lt"/>
              </a:rPr>
              <a:t>It is also for storing, transmitting, and sharing data related to medicine  and also allowing interoperability between diff medical software and devices.</a:t>
            </a:r>
          </a:p>
          <a:p>
            <a:endParaRPr lang="en-US" sz="2000" dirty="0"/>
          </a:p>
          <a:p>
            <a:endParaRPr lang="en-US" sz="2000" dirty="0"/>
          </a:p>
          <a:p>
            <a:endParaRPr lang="en-GB" sz="2000" dirty="0"/>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208186" y="3717032"/>
            <a:ext cx="8953500" cy="1600182"/>
          </a:xfrm>
          <a:prstGeom prst="rect">
            <a:avLst/>
          </a:prstGeom>
        </p:spPr>
        <p:txBody>
          <a:bodyPr wrap="square">
            <a:spAutoFit/>
          </a:bodyPr>
          <a:lstStyle/>
          <a:p>
            <a:pPr marL="0" marR="0">
              <a:lnSpc>
                <a:spcPct val="107000"/>
              </a:lnSpc>
              <a:spcBef>
                <a:spcPts val="0"/>
              </a:spcBef>
              <a:spcAft>
                <a:spcPts val="800"/>
              </a:spcAft>
            </a:pPr>
            <a:r>
              <a:rPr lang="en-GB" sz="2000" b="1" dirty="0">
                <a:latin typeface="+mn-lt"/>
                <a:ea typeface="Calibri" panose="020F0502020204030204" pitchFamily="34" charset="0"/>
                <a:cs typeface="Segoe UI" panose="020B0502040204020203" pitchFamily="34" charset="0"/>
              </a:rPr>
              <a:t>Vulkan </a:t>
            </a:r>
            <a:r>
              <a:rPr lang="en-GB" sz="2000" b="1">
                <a:latin typeface="+mn-lt"/>
                <a:ea typeface="Calibri" panose="020F0502020204030204" pitchFamily="34" charset="0"/>
                <a:cs typeface="Segoe UI" panose="020B0502040204020203" pitchFamily="34" charset="0"/>
              </a:rPr>
              <a:t>and OpenGL :</a:t>
            </a:r>
            <a:endParaRPr lang="en-GB" sz="2000" dirty="0">
              <a:latin typeface="+mn-lt"/>
              <a:ea typeface="Calibri" panose="020F0502020204030204" pitchFamily="34" charset="0"/>
              <a:cs typeface="Shruti" panose="020B0502040204020203" pitchFamily="34" charset="0"/>
            </a:endParaRPr>
          </a:p>
          <a:p>
            <a:pPr marL="342900" marR="0" indent="-342900">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These are open-source software for rendering Graphics APIs. It is also enable developers to create graphics- intensive applications.</a:t>
            </a:r>
          </a:p>
          <a:p>
            <a:pPr marL="0" marR="0">
              <a:lnSpc>
                <a:spcPct val="107000"/>
              </a:lnSpc>
              <a:spcBef>
                <a:spcPts val="0"/>
              </a:spcBef>
              <a:spcAft>
                <a:spcPts val="800"/>
              </a:spcAft>
            </a:pPr>
            <a:endParaRPr lang="en-GB" sz="2000" dirty="0">
              <a:effectLst/>
              <a:latin typeface="+mn-lt"/>
              <a:ea typeface="Calibri" panose="020F0502020204030204" pitchFamily="34" charset="0"/>
              <a:cs typeface="Shruti" panose="020B0502040204020203" pitchFamily="34" charset="0"/>
            </a:endParaRPr>
          </a:p>
        </p:txBody>
      </p:sp>
      <p:sp>
        <p:nvSpPr>
          <p:cNvPr id="3" name="Rectangle 2"/>
          <p:cNvSpPr/>
          <p:nvPr/>
        </p:nvSpPr>
        <p:spPr>
          <a:xfrm>
            <a:off x="206757" y="5037587"/>
            <a:ext cx="8953376" cy="1944122"/>
          </a:xfrm>
          <a:prstGeom prst="rect">
            <a:avLst/>
          </a:prstGeom>
        </p:spPr>
        <p:txBody>
          <a:bodyPr wrap="square">
            <a:spAutoFit/>
          </a:bodyPr>
          <a:lstStyle/>
          <a:p>
            <a:pPr marL="0" marR="0">
              <a:lnSpc>
                <a:spcPct val="107000"/>
              </a:lnSpc>
              <a:spcBef>
                <a:spcPts val="0"/>
              </a:spcBef>
              <a:spcAft>
                <a:spcPts val="800"/>
              </a:spcAft>
            </a:pPr>
            <a:r>
              <a:rPr lang="en-GB" sz="2000" b="1" dirty="0" err="1">
                <a:latin typeface="+mn-lt"/>
                <a:ea typeface="Calibri" panose="020F0502020204030204" pitchFamily="34" charset="0"/>
                <a:cs typeface="Segoe UI" panose="020B0502040204020203" pitchFamily="34" charset="0"/>
              </a:rPr>
              <a:t>OpenPGP</a:t>
            </a:r>
            <a:r>
              <a:rPr lang="en-GB" sz="2000" b="1" dirty="0">
                <a:latin typeface="+mn-lt"/>
                <a:ea typeface="Calibri" panose="020F0502020204030204" pitchFamily="34" charset="0"/>
                <a:cs typeface="Segoe UI" panose="020B0502040204020203" pitchFamily="34" charset="0"/>
              </a:rPr>
              <a:t> (Pretty Good Privacy):</a:t>
            </a:r>
            <a:endParaRPr lang="en-GB" sz="2000" b="1" dirty="0">
              <a:latin typeface="+mn-lt"/>
              <a:ea typeface="Calibri" panose="020F0502020204030204" pitchFamily="34" charset="0"/>
              <a:cs typeface="Shruti" panose="020B0502040204020203" pitchFamily="34" charset="0"/>
            </a:endParaRPr>
          </a:p>
          <a:p>
            <a:pPr marL="342900" marR="0" indent="-342900">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It will provide commonly used framework with a view to protecting important data and ensure the privacy as well.</a:t>
            </a:r>
          </a:p>
          <a:p>
            <a:pPr marL="342900" marR="0" indent="-342900">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hruti" panose="020B0502040204020203" pitchFamily="34" charset="0"/>
              </a:rPr>
              <a:t> </a:t>
            </a:r>
            <a:r>
              <a:rPr lang="en-GB" sz="2000" dirty="0">
                <a:latin typeface="+mn-lt"/>
                <a:ea typeface="Calibri" panose="020F0502020204030204" pitchFamily="34" charset="0"/>
                <a:cs typeface="Segoe UI" panose="020B0502040204020203" pitchFamily="34" charset="0"/>
              </a:rPr>
              <a:t>It is widely use for encrypting the mail and for the securing the email communication.  </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631082086"/>
      </p:ext>
    </p:extLst>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r>
              <a:rPr lang="en-GB" sz="2000" b="1" dirty="0">
                <a:latin typeface="+mn-lt"/>
              </a:rPr>
              <a:t>OSM (Open street Map) :</a:t>
            </a:r>
          </a:p>
          <a:p>
            <a:pPr marL="342900" indent="-342900" algn="just">
              <a:buFont typeface="Arial" panose="020B0604020202020204" pitchFamily="34" charset="0"/>
              <a:buChar char="•"/>
            </a:pPr>
            <a:r>
              <a:rPr lang="en-GB" sz="2000" dirty="0">
                <a:latin typeface="+mn-lt"/>
              </a:rPr>
              <a:t>This project will provide free available and editable geographic data. It will give permission to use this data in various application.</a:t>
            </a:r>
          </a:p>
          <a:p>
            <a:pPr algn="just"/>
            <a:endParaRPr lang="en-US" sz="2000" dirty="0">
              <a:latin typeface="+mn-lt"/>
            </a:endParaRPr>
          </a:p>
          <a:p>
            <a:pPr algn="just"/>
            <a:r>
              <a:rPr lang="en-GB" sz="2000" b="1" dirty="0">
                <a:latin typeface="+mn-lt"/>
              </a:rPr>
              <a:t>Open Id Connect : </a:t>
            </a:r>
          </a:p>
          <a:p>
            <a:pPr marL="342900" indent="-342900" algn="just">
              <a:buFont typeface="Arial" panose="020B0604020202020204" pitchFamily="34" charset="0"/>
              <a:buChar char="•"/>
            </a:pPr>
            <a:r>
              <a:rPr lang="en-GB" sz="2000" dirty="0">
                <a:latin typeface="+mn-lt"/>
              </a:rPr>
              <a:t>This facility will provide users security of authentication  of web applications.</a:t>
            </a:r>
          </a:p>
          <a:p>
            <a:pPr marL="342900" indent="-342900" algn="just">
              <a:buFont typeface="Arial" panose="020B0604020202020204" pitchFamily="34" charset="0"/>
              <a:buChar char="•"/>
            </a:pPr>
            <a:r>
              <a:rPr lang="en-GB" sz="2000" dirty="0">
                <a:latin typeface="+mn-lt"/>
              </a:rPr>
              <a:t>It will allow user to login rom various website with their existing credential  without sharing sensitive information.</a:t>
            </a:r>
          </a:p>
          <a:p>
            <a:pPr algn="just"/>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765063952"/>
      </p:ext>
    </p:extLst>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headEnd/>
            <a:tailEnd/>
          </a:ln>
        </p:spPr>
        <p:txBody>
          <a:bodyPr/>
          <a:lstStyle/>
          <a:p>
            <a:pPr algn="ctr"/>
            <a:r>
              <a:rPr lang="en-US" altLang="en-US" sz="3500" b="1" dirty="0">
                <a:solidFill>
                  <a:schemeClr val="bg1"/>
                </a:solidFill>
                <a:latin typeface="Calibri"/>
                <a:cs typeface="Times New Roman" pitchFamily="18" charset="0"/>
              </a:rPr>
              <a:t>Introduction to Open Source Software</a:t>
            </a:r>
            <a:endParaRPr lang="en-IN" altLang="en-US" sz="35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headEnd/>
            <a:tailEnd/>
          </a:ln>
        </p:spPr>
        <p:txBody>
          <a:bodyPr/>
          <a:lstStyle/>
          <a:p>
            <a:pPr algn="ctr"/>
            <a:r>
              <a:rPr lang="en-IN" altLang="en-US" sz="3500" b="1" dirty="0">
                <a:latin typeface="Calibri" panose="020F0502020204030204" pitchFamily="34" charset="0"/>
                <a:cs typeface="Times New Roman" panose="02020603050405020304" pitchFamily="18" charset="0"/>
              </a:rPr>
              <a:t>CHAPTER</a:t>
            </a:r>
            <a:r>
              <a:rPr lang="en-IN" altLang="en-US" sz="3500" b="1" dirty="0">
                <a:latin typeface="Calibri"/>
                <a:cs typeface="Times New Roman" pitchFamily="18" charset="0"/>
              </a:rPr>
              <a:t>-1</a:t>
            </a:r>
          </a:p>
        </p:txBody>
      </p:sp>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pPr algn="just"/>
            <a:r>
              <a:rPr lang="en-GB" sz="2000" b="1" dirty="0">
                <a:latin typeface="+mn-lt"/>
              </a:rPr>
              <a:t>Open Neural Network Exchange (ONNX):</a:t>
            </a:r>
          </a:p>
          <a:p>
            <a:pPr marL="342900" indent="-342900" algn="just">
              <a:buFont typeface="Arial" panose="020B0604020202020204" pitchFamily="34" charset="0"/>
              <a:buChar char="•"/>
            </a:pPr>
            <a:r>
              <a:rPr lang="en-GB" sz="2000" dirty="0">
                <a:latin typeface="+mn-lt"/>
              </a:rPr>
              <a:t>It is use to provide machine learning model and deep learning frameworks.</a:t>
            </a:r>
          </a:p>
          <a:p>
            <a:pPr marL="342900" indent="-342900" algn="just">
              <a:buFont typeface="Arial" panose="020B0604020202020204" pitchFamily="34" charset="0"/>
              <a:buChar char="•"/>
            </a:pPr>
            <a:r>
              <a:rPr lang="en-GB" sz="2000" dirty="0">
                <a:latin typeface="+mn-lt"/>
              </a:rPr>
              <a:t>Standards of open-source software are essential for avoid vendor lock-in, encourage developers or innovation in various fields. They allow(organization, developers, community) all to work together, build a common foundation and share knowledge with each-other.</a:t>
            </a:r>
          </a:p>
          <a:p>
            <a:pPr algn="just"/>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965276254"/>
      </p:ext>
    </p:extLst>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Requirements :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228600" indent="-457200" algn="just"/>
            <a:r>
              <a:rPr lang="en-US" altLang="en-US" sz="2000" dirty="0">
                <a:latin typeface="+mn-lt"/>
                <a:cs typeface="Arial" pitchFamily="34" charset="0"/>
              </a:rPr>
              <a:t>•  </a:t>
            </a:r>
            <a:r>
              <a:rPr lang="en-GB" sz="2000" dirty="0">
                <a:latin typeface="+mn-lt"/>
              </a:rPr>
              <a:t>Open source that doesn’t mean source code are available to </a:t>
            </a:r>
            <a:r>
              <a:rPr lang="en-GB" sz="2000" dirty="0" err="1">
                <a:latin typeface="+mn-lt"/>
              </a:rPr>
              <a:t>all.for</a:t>
            </a:r>
            <a:r>
              <a:rPr lang="en-GB" sz="2000" dirty="0">
                <a:latin typeface="+mn-lt"/>
              </a:rPr>
              <a:t> that we have fulfil all the requirements by various open source initiatives. To meet the requirements of the OSS, a software must fulfil the given criteria.</a:t>
            </a:r>
          </a:p>
          <a:p>
            <a:pPr marL="228600" indent="-457200" algn="just"/>
            <a:endParaRPr lang="en-US" sz="2000" dirty="0">
              <a:latin typeface="+mn-lt"/>
              <a:cs typeface="Arial" pitchFamily="34" charset="0"/>
            </a:endParaRPr>
          </a:p>
          <a:p>
            <a:pPr algn="just">
              <a:buNone/>
            </a:pPr>
            <a:endParaRPr lang="en-US" altLang="en-US" sz="2000" dirty="0">
              <a:latin typeface="+mn-lt"/>
              <a:cs typeface="Arial" pitchFamily="34" charset="0"/>
            </a:endParaRPr>
          </a:p>
        </p:txBody>
      </p:sp>
      <p:sp>
        <p:nvSpPr>
          <p:cNvPr id="2" name="Rectangle 1"/>
          <p:cNvSpPr/>
          <p:nvPr/>
        </p:nvSpPr>
        <p:spPr>
          <a:xfrm>
            <a:off x="611560" y="3442535"/>
            <a:ext cx="4577279" cy="2998513"/>
          </a:xfrm>
          <a:prstGeom prst="rect">
            <a:avLst/>
          </a:prstGeom>
        </p:spPr>
        <p:txBody>
          <a:bodyPr wrap="none">
            <a:spAutoFit/>
          </a:bodyPr>
          <a:lstStyle/>
          <a:p>
            <a:pPr marL="342900" marR="0" lvl="0" indent="-342900">
              <a:lnSpc>
                <a:spcPct val="107000"/>
              </a:lnSpc>
              <a:spcBef>
                <a:spcPts val="0"/>
              </a:spcBef>
              <a:spcAft>
                <a:spcPts val="800"/>
              </a:spcAft>
              <a:buFont typeface="+mj-lt"/>
              <a:buAutoNum type="arabicPeriod"/>
            </a:pPr>
            <a:r>
              <a:rPr lang="en-GB" sz="2000" dirty="0">
                <a:latin typeface="+mn-lt"/>
                <a:ea typeface="Calibri" panose="020F0502020204030204" pitchFamily="34" charset="0"/>
                <a:cs typeface="Shruti" panose="020B0502040204020203" pitchFamily="34" charset="0"/>
              </a:rPr>
              <a:t>Availability of Source Code:</a:t>
            </a:r>
          </a:p>
          <a:p>
            <a:pPr marL="342900" marR="0" lvl="0" indent="-342900">
              <a:lnSpc>
                <a:spcPct val="107000"/>
              </a:lnSpc>
              <a:spcBef>
                <a:spcPts val="0"/>
              </a:spcBef>
              <a:spcAft>
                <a:spcPts val="800"/>
              </a:spcAft>
              <a:buFont typeface="+mj-lt"/>
              <a:buAutoNum type="arabicPeriod"/>
            </a:pPr>
            <a:r>
              <a:rPr lang="en-GB" sz="2000" dirty="0">
                <a:latin typeface="+mn-lt"/>
              </a:rPr>
              <a:t>Free Redistribution: </a:t>
            </a:r>
          </a:p>
          <a:p>
            <a:pPr marL="342900" marR="0" lvl="0" indent="-342900">
              <a:lnSpc>
                <a:spcPct val="107000"/>
              </a:lnSpc>
              <a:spcBef>
                <a:spcPts val="0"/>
              </a:spcBef>
              <a:spcAft>
                <a:spcPts val="800"/>
              </a:spcAft>
              <a:buFont typeface="+mj-lt"/>
              <a:buAutoNum type="arabicPeriod"/>
            </a:pPr>
            <a:r>
              <a:rPr lang="en-GB" sz="2000" dirty="0">
                <a:latin typeface="+mn-lt"/>
              </a:rPr>
              <a:t>Source code integrity : </a:t>
            </a:r>
          </a:p>
          <a:p>
            <a:pPr marL="342900" marR="0" lvl="0" indent="-342900">
              <a:lnSpc>
                <a:spcPct val="107000"/>
              </a:lnSpc>
              <a:spcBef>
                <a:spcPts val="0"/>
              </a:spcBef>
              <a:spcAft>
                <a:spcPts val="800"/>
              </a:spcAft>
              <a:buFont typeface="+mj-lt"/>
              <a:buAutoNum type="arabicPeriod"/>
            </a:pPr>
            <a:r>
              <a:rPr lang="en-GB" sz="2000" dirty="0">
                <a:latin typeface="+mn-lt"/>
              </a:rPr>
              <a:t>No Discrimination : </a:t>
            </a:r>
          </a:p>
          <a:p>
            <a:pPr marL="342900" marR="0" lvl="0" indent="-342900">
              <a:lnSpc>
                <a:spcPct val="107000"/>
              </a:lnSpc>
              <a:spcBef>
                <a:spcPts val="0"/>
              </a:spcBef>
              <a:spcAft>
                <a:spcPts val="800"/>
              </a:spcAft>
              <a:buFont typeface="+mj-lt"/>
              <a:buAutoNum type="arabicPeriod"/>
            </a:pPr>
            <a:r>
              <a:rPr lang="en-GB" sz="2000" dirty="0">
                <a:latin typeface="+mn-lt"/>
              </a:rPr>
              <a:t>Distribution of License : </a:t>
            </a:r>
          </a:p>
          <a:p>
            <a:pPr marL="342900" marR="0" lvl="0" indent="-342900">
              <a:lnSpc>
                <a:spcPct val="107000"/>
              </a:lnSpc>
              <a:spcBef>
                <a:spcPts val="0"/>
              </a:spcBef>
              <a:spcAft>
                <a:spcPts val="800"/>
              </a:spcAft>
              <a:buFont typeface="+mj-lt"/>
              <a:buAutoNum type="arabicPeriod"/>
            </a:pPr>
            <a:r>
              <a:rPr lang="en-GB" sz="2000" dirty="0">
                <a:latin typeface="+mn-lt"/>
              </a:rPr>
              <a:t>License must not be specific product : </a:t>
            </a:r>
          </a:p>
          <a:p>
            <a:pPr marL="342900" marR="0" lvl="0" indent="-342900">
              <a:lnSpc>
                <a:spcPct val="107000"/>
              </a:lnSpc>
              <a:spcBef>
                <a:spcPts val="0"/>
              </a:spcBef>
              <a:spcAft>
                <a:spcPts val="800"/>
              </a:spcAft>
              <a:buFont typeface="+mj-lt"/>
              <a:buAutoNum type="arabicPeriod"/>
            </a:pPr>
            <a:r>
              <a:rPr lang="en-GB" sz="2000" dirty="0">
                <a:latin typeface="+mn-lt"/>
              </a:rPr>
              <a:t>License must be technology neutral :</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93509524"/>
      </p:ext>
    </p:extLst>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Requirements :</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The maintenance of open-source software's freedom of access, transparency, and modification is made possible by observing these specifications. It encourages teamwork, creativity, and community-driven development, allowing a wide spectrum of individuals to make a positive impact on the project's outcome.</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3851092654"/>
      </p:ext>
    </p:extLst>
  </p:cSld>
  <p:clrMapOvr>
    <a:masterClrMapping/>
  </p:clrMapOvr>
  <p:transition advTm="6630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3000" b="1" dirty="0">
                <a:solidFill>
                  <a:schemeClr val="bg1"/>
                </a:solidFill>
                <a:latin typeface="+mn-lt"/>
              </a:rPr>
              <a:t>OSS Success</a:t>
            </a:r>
            <a:endParaRPr lang="en-US" altLang="en-US" sz="3000" b="1" dirty="0">
              <a:solidFill>
                <a:schemeClr val="bg1"/>
              </a:solidFill>
              <a:latin typeface="+mn-lt"/>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pPr algn="just"/>
            <a:endParaRPr lang="en-US" altLang="en-US" sz="2000" dirty="0">
              <a:solidFill>
                <a:schemeClr val="tx2"/>
              </a:solidFill>
              <a:latin typeface="+mn-lt"/>
              <a:cs typeface="Times New Roman" pitchFamily="18" charset="0"/>
            </a:endParaRPr>
          </a:p>
        </p:txBody>
      </p:sp>
      <p:sp>
        <p:nvSpPr>
          <p:cNvPr id="3" name="Rectangle 2"/>
          <p:cNvSpPr/>
          <p:nvPr/>
        </p:nvSpPr>
        <p:spPr>
          <a:xfrm>
            <a:off x="96043" y="2286000"/>
            <a:ext cx="8834437" cy="1080296"/>
          </a:xfrm>
          <a:prstGeom prst="rect">
            <a:avLst/>
          </a:prstGeom>
        </p:spPr>
        <p:txBody>
          <a:bodyPr wrap="square">
            <a:spAutoFit/>
          </a:bodyPr>
          <a:lstStyle/>
          <a:p>
            <a:pPr marL="0" marR="0" algn="just">
              <a:lnSpc>
                <a:spcPct val="107000"/>
              </a:lnSpc>
              <a:spcBef>
                <a:spcPts val="0"/>
              </a:spcBef>
              <a:spcAft>
                <a:spcPts val="800"/>
              </a:spcAft>
            </a:pPr>
            <a:r>
              <a:rPr lang="en-US" sz="2000" dirty="0">
                <a:latin typeface="+mn-lt"/>
                <a:ea typeface="Calibri" panose="020F0502020204030204" pitchFamily="34" charset="0"/>
                <a:cs typeface="Shruti" panose="020B0502040204020203" pitchFamily="34" charset="0"/>
              </a:rPr>
              <a:t>The IT sector and society at large have been greatly impacted by open-source software's phenomenal success. Open-source software's popularity is largely due to a number of important aspects, such as:</a:t>
            </a:r>
            <a:endParaRPr lang="en-GB" sz="1100" dirty="0">
              <a:effectLst/>
              <a:latin typeface="+mn-lt"/>
              <a:ea typeface="Calibri" panose="020F0502020204030204" pitchFamily="34" charset="0"/>
              <a:cs typeface="Shruti" panose="020B0502040204020203" pitchFamily="34" charset="0"/>
            </a:endParaRPr>
          </a:p>
        </p:txBody>
      </p:sp>
      <p:sp>
        <p:nvSpPr>
          <p:cNvPr id="4" name="Rectangle 3"/>
          <p:cNvSpPr/>
          <p:nvPr/>
        </p:nvSpPr>
        <p:spPr>
          <a:xfrm>
            <a:off x="329465" y="3450431"/>
            <a:ext cx="8827023" cy="3693319"/>
          </a:xfrm>
          <a:prstGeom prst="rect">
            <a:avLst/>
          </a:prstGeom>
        </p:spPr>
        <p:txBody>
          <a:bodyPr wrap="square">
            <a:spAutoFit/>
          </a:bodyPr>
          <a:lstStyle/>
          <a:p>
            <a:pPr marL="342900" marR="0" lvl="0" indent="-342900" algn="just">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Shruti" panose="020B0502040204020203" pitchFamily="34" charset="0"/>
              </a:rPr>
              <a:t>Wide Adoption: A number of well-known and frequently used software projects, including the Apache web server, Mozilla Firefox, and the Linux operating system, are open source. Because of its widespread use, open-source software is now a popular alternative for both developers and companies. </a:t>
            </a:r>
          </a:p>
          <a:p>
            <a:pPr marL="342900" indent="-342900" algn="just">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Shruti" panose="020B0502040204020203" pitchFamily="34" charset="0"/>
              </a:rPr>
              <a:t>Innovation: Since the source code is available, programmers are free to       experiment, add new features, and modify the software to suit certain requirements. This has caused the open-source community to experience an ongoing cycle of innovation.</a:t>
            </a:r>
            <a:endParaRPr lang="en-GB" sz="2000" dirty="0">
              <a:latin typeface="+mn-lt"/>
              <a:ea typeface="Calibri" panose="020F0502020204030204" pitchFamily="34" charset="0"/>
              <a:cs typeface="Shruti" panose="020B0502040204020203" pitchFamily="34" charset="0"/>
            </a:endParaRPr>
          </a:p>
          <a:p>
            <a:pPr marL="342900" marR="0" lvl="0" indent="-342900" algn="just">
              <a:lnSpc>
                <a:spcPct val="107000"/>
              </a:lnSpc>
              <a:spcBef>
                <a:spcPts val="0"/>
              </a:spcBef>
              <a:spcAft>
                <a:spcPts val="800"/>
              </a:spcAft>
              <a:buFont typeface="+mj-lt"/>
              <a:buAutoNum type="arabicPeriod"/>
            </a:pPr>
            <a:endParaRPr lang="en-US" sz="2000" dirty="0">
              <a:latin typeface="+mn-lt"/>
              <a:ea typeface="Calibri" panose="020F0502020204030204" pitchFamily="34" charset="0"/>
              <a:cs typeface="Shruti" panose="020B0502040204020203" pitchFamily="34" charset="0"/>
            </a:endParaRPr>
          </a:p>
          <a:p>
            <a:pPr marL="342900" marR="0" lvl="0" indent="-342900" algn="just">
              <a:lnSpc>
                <a:spcPct val="107000"/>
              </a:lnSpc>
              <a:spcBef>
                <a:spcPts val="0"/>
              </a:spcBef>
              <a:spcAft>
                <a:spcPts val="800"/>
              </a:spcAft>
              <a:buFont typeface="+mj-lt"/>
              <a:buAutoNum type="arabicPeriod"/>
            </a:pP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08868591"/>
      </p:ext>
    </p:extLst>
  </p:cSld>
  <p:clrMapOvr>
    <a:masterClrMapping/>
  </p:clrMapOvr>
  <p:transition advTm="663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04417" y="2330450"/>
            <a:ext cx="8645525" cy="4320480"/>
          </a:xfrm>
          <a:prstGeom prst="rect">
            <a:avLst/>
          </a:prstGeom>
          <a:noFill/>
          <a:ln w="9525" algn="ctr">
            <a:noFill/>
            <a:miter lim="800000"/>
            <a:headEnd/>
            <a:tailEnd/>
          </a:ln>
        </p:spPr>
        <p:txBody>
          <a:bodyPr/>
          <a:lstStyle/>
          <a:p>
            <a:pPr marL="342900" lvl="0" indent="-342900" algn="just">
              <a:buFont typeface="Arial" panose="020B0604020202020204" pitchFamily="34" charset="0"/>
              <a:buChar char="•"/>
            </a:pPr>
            <a:r>
              <a:rPr lang="en-US" sz="2000" dirty="0">
                <a:latin typeface="+mn-lt"/>
              </a:rPr>
              <a:t>Lower Cost: Since open-source software is frequently free to use, it lowers the costs associated with obtaining high-quality tools and solutions for people and businesses. Open-source software is a desirable alternative for companies of all sizes due to its affordability.</a:t>
            </a:r>
          </a:p>
          <a:p>
            <a:pPr marL="342900" lvl="0" indent="-342900" algn="just">
              <a:buFont typeface="Arial" panose="020B0604020202020204" pitchFamily="34" charset="0"/>
              <a:buChar char="•"/>
            </a:pPr>
            <a:endParaRPr lang="en-GB" sz="2000" dirty="0">
              <a:latin typeface="+mn-lt"/>
            </a:endParaRPr>
          </a:p>
          <a:p>
            <a:pPr marL="342900" lvl="0" indent="-342900" algn="just">
              <a:buFont typeface="Arial" panose="020B0604020202020204" pitchFamily="34" charset="0"/>
              <a:buChar char="•"/>
            </a:pPr>
            <a:r>
              <a:rPr lang="en-US" sz="2000" dirty="0">
                <a:latin typeface="+mn-lt"/>
              </a:rPr>
              <a:t>Community Collaboration: An enthusiastic and varied developer community is essential to the success of open-source projects. Rapid development, problem fixes, and feature enhancements are made possible by this collaborative method, which attracts many volunteers from all over the world.</a:t>
            </a:r>
          </a:p>
          <a:p>
            <a:pPr marL="342900" lvl="0" indent="-342900" algn="just">
              <a:buFont typeface="Arial" panose="020B0604020202020204" pitchFamily="34" charset="0"/>
              <a:buChar char="•"/>
            </a:pPr>
            <a:endParaRPr lang="en-US" sz="2000" dirty="0">
              <a:latin typeface="+mn-lt"/>
            </a:endParaRPr>
          </a:p>
          <a:p>
            <a:pPr marL="342900" indent="-342900" algn="just">
              <a:buFont typeface="Arial" panose="020B0604020202020204" pitchFamily="34" charset="0"/>
              <a:buChar char="•"/>
            </a:pPr>
            <a:r>
              <a:rPr lang="en-US" sz="2000" dirty="0">
                <a:latin typeface="+mn-lt"/>
              </a:rPr>
              <a:t>Educational Value: Open-source software offers developers and students a great way to learn about real-world coding and development techniques.</a:t>
            </a:r>
            <a:endParaRPr lang="en-GB" sz="2000" dirty="0">
              <a:latin typeface="+mn-lt"/>
            </a:endParaRPr>
          </a:p>
          <a:p>
            <a:pPr marL="342900" lvl="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2502417441"/>
      </p:ext>
    </p:extLst>
  </p:cSld>
  <p:clrMapOvr>
    <a:masterClrMapping/>
  </p:clrMapOvr>
  <p:transition advTm="6630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4038" y="2329575"/>
            <a:ext cx="9144000" cy="3920047"/>
          </a:xfrm>
          <a:prstGeom prst="rect">
            <a:avLst/>
          </a:prstGeom>
        </p:spPr>
        <p:txBody>
          <a:bodyPr wrap="square">
            <a:spAutoFit/>
          </a:bodyPr>
          <a:lstStyle/>
          <a:p>
            <a:pPr marL="285750" marR="0" lvl="0" indent="-285750" algn="just">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Shruti" panose="020B0502040204020203" pitchFamily="34" charset="0"/>
              </a:rPr>
              <a:t>Quality and Reliability: Potential problems and errors are frequently found and promptly fixed when there are several eyes reviewing the source code. As a result, software is created that is strong, stable, and reliable and gains from ongoing advancements.</a:t>
            </a:r>
          </a:p>
          <a:p>
            <a:pPr marL="285750" indent="-285750" algn="just">
              <a:lnSpc>
                <a:spcPct val="107000"/>
              </a:lnSpc>
              <a:spcBef>
                <a:spcPts val="0"/>
              </a:spcBef>
              <a:spcAft>
                <a:spcPts val="800"/>
              </a:spcAft>
              <a:buFont typeface="Arial" panose="020B0604020202020204" pitchFamily="34" charset="0"/>
              <a:buChar char="•"/>
            </a:pPr>
            <a:r>
              <a:rPr lang="en-US" sz="2000" dirty="0">
                <a:latin typeface="+mn-lt"/>
              </a:rPr>
              <a:t>Transparency and Security: Due to open-source software's transparency, users can examine the code to check for any potential security holes and to ensure that no harmful code is included. Increased security knowledge increases user and organizational trust.</a:t>
            </a:r>
            <a:endParaRPr lang="en-GB" sz="2000" dirty="0">
              <a:latin typeface="+mn-lt"/>
            </a:endParaRPr>
          </a:p>
          <a:p>
            <a:pPr marL="285750" indent="-285750" algn="just">
              <a:lnSpc>
                <a:spcPct val="107000"/>
              </a:lnSpc>
              <a:spcBef>
                <a:spcPts val="0"/>
              </a:spcBef>
              <a:spcAft>
                <a:spcPts val="800"/>
              </a:spcAft>
              <a:buFont typeface="Arial" panose="020B0604020202020204" pitchFamily="34" charset="0"/>
              <a:buChar char="•"/>
            </a:pPr>
            <a:r>
              <a:rPr lang="en-US" sz="2000" dirty="0">
                <a:latin typeface="+mn-lt"/>
              </a:rPr>
              <a:t>Customizability: Because open-source software is flexible, users can tweak and adapt the code to meet certain demands and specifications. For companies looking for specialized solutions, this flexibility is very valuable.</a:t>
            </a:r>
            <a:endParaRPr lang="en-GB" sz="2000" dirty="0">
              <a:latin typeface="+mn-lt"/>
            </a:endParaRPr>
          </a:p>
        </p:txBody>
      </p:sp>
    </p:spTree>
    <p:extLst>
      <p:ext uri="{BB962C8B-B14F-4D97-AF65-F5344CB8AC3E}">
        <p14:creationId xmlns:p14="http://schemas.microsoft.com/office/powerpoint/2010/main" val="1070818058"/>
      </p:ext>
    </p:extLst>
  </p:cSld>
  <p:clrMapOvr>
    <a:masterClrMapping/>
  </p:clrMapOvr>
  <p:transition advTm="6630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3" name="Rectangle 2"/>
          <p:cNvSpPr/>
          <p:nvPr/>
        </p:nvSpPr>
        <p:spPr>
          <a:xfrm>
            <a:off x="0" y="2493744"/>
            <a:ext cx="9144000" cy="1065676"/>
          </a:xfrm>
          <a:prstGeom prst="rect">
            <a:avLst/>
          </a:prstGeom>
        </p:spPr>
        <p:txBody>
          <a:bodyPr wrap="square">
            <a:spAutoFit/>
          </a:bodyPr>
          <a:lstStyle/>
          <a:p>
            <a:pPr marL="285750" marR="0" lvl="0" indent="-285750" algn="just">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Shruti" panose="020B0502040204020203" pitchFamily="34" charset="0"/>
              </a:rPr>
              <a:t>Supportive Ecosystem: Open-source projects frequently have dynamic and active communities that provide forums for users to exchange information and seek assistance as well as support, documentation, and other resources.</a:t>
            </a:r>
            <a:endParaRPr lang="en-GB" sz="2000" dirty="0">
              <a:effectLst/>
              <a:latin typeface="+mn-lt"/>
              <a:ea typeface="Calibri" panose="020F0502020204030204" pitchFamily="34" charset="0"/>
              <a:cs typeface="Shruti" panose="020B0502040204020203" pitchFamily="34" charset="0"/>
            </a:endParaRPr>
          </a:p>
        </p:txBody>
      </p:sp>
      <p:sp>
        <p:nvSpPr>
          <p:cNvPr id="4" name="Rectangle 3"/>
          <p:cNvSpPr/>
          <p:nvPr/>
        </p:nvSpPr>
        <p:spPr>
          <a:xfrm>
            <a:off x="-145339" y="3733192"/>
            <a:ext cx="8953500" cy="1394997"/>
          </a:xfrm>
          <a:prstGeom prst="rect">
            <a:avLst/>
          </a:prstGeom>
        </p:spPr>
        <p:txBody>
          <a:bodyPr wrap="square">
            <a:spAutoFit/>
          </a:bodyPr>
          <a:lstStyle/>
          <a:p>
            <a:pPr marL="228600" marR="0">
              <a:lnSpc>
                <a:spcPct val="107000"/>
              </a:lnSpc>
              <a:spcBef>
                <a:spcPts val="0"/>
              </a:spcBef>
              <a:spcAft>
                <a:spcPts val="800"/>
              </a:spcAft>
            </a:pPr>
            <a:r>
              <a:rPr lang="en-US" sz="2000" dirty="0">
                <a:latin typeface="+mn-lt"/>
                <a:ea typeface="Calibri" panose="020F0502020204030204" pitchFamily="34" charset="0"/>
                <a:cs typeface="Shruti" panose="020B0502040204020203" pitchFamily="34" charset="0"/>
              </a:rPr>
              <a:t>The myriad apps, libraries, and tools utilized across all industries and sectors are proof of the success of open-source software. Operating systems, web servers, content management systems, databases, machine learning frameworks, and other areas are all affected by it.	</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740983302"/>
      </p:ext>
    </p:extLst>
  </p:cSld>
  <p:clrMapOvr>
    <a:masterClrMapping/>
  </p:clrMapOvr>
  <p:transition advTm="6630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Free Software</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algn="just"/>
            <a:r>
              <a:rPr lang="en-US" sz="2000" dirty="0">
                <a:latin typeface="+mn-lt"/>
              </a:rPr>
              <a:t>Here are a few well-known instances of free open-source software from different categories:</a:t>
            </a:r>
            <a:endParaRPr lang="en-US" altLang="en-US" sz="2000" dirty="0">
              <a:solidFill>
                <a:schemeClr val="tx2"/>
              </a:solidFill>
              <a:latin typeface="+mn-lt"/>
              <a:cs typeface="Times New Roman" pitchFamily="18" charset="0"/>
            </a:endParaRPr>
          </a:p>
        </p:txBody>
      </p:sp>
      <p:sp>
        <p:nvSpPr>
          <p:cNvPr id="2" name="Rectangle 1"/>
          <p:cNvSpPr/>
          <p:nvPr/>
        </p:nvSpPr>
        <p:spPr>
          <a:xfrm>
            <a:off x="395536" y="3071813"/>
            <a:ext cx="7560840" cy="3714863"/>
          </a:xfrm>
          <a:prstGeom prst="rect">
            <a:avLst/>
          </a:prstGeom>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GB" sz="2000" dirty="0">
                <a:latin typeface="+mn-lt"/>
                <a:ea typeface="Times New Roman" panose="02020603050405020304" pitchFamily="18" charset="0"/>
                <a:cs typeface="Shruti" panose="020B0502040204020203" pitchFamily="34" charset="0"/>
              </a:rPr>
              <a:t>Operating Systems:</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Linux distributions (Ubuntu, Fedora, </a:t>
            </a:r>
            <a:r>
              <a:rPr lang="en-GB" sz="2000" dirty="0" err="1">
                <a:latin typeface="+mn-lt"/>
                <a:ea typeface="Times New Roman" panose="02020603050405020304" pitchFamily="18" charset="0"/>
                <a:cs typeface="Shruti" panose="020B0502040204020203" pitchFamily="34" charset="0"/>
              </a:rPr>
              <a:t>Debian</a:t>
            </a:r>
            <a:r>
              <a:rPr lang="en-GB" sz="2000" dirty="0">
                <a:latin typeface="+mn-lt"/>
                <a:ea typeface="Times New Roman" panose="02020603050405020304" pitchFamily="18" charset="0"/>
                <a:cs typeface="Shruti" panose="020B0502040204020203" pitchFamily="34" charset="0"/>
              </a:rPr>
              <a:t>, </a:t>
            </a:r>
            <a:r>
              <a:rPr lang="en-GB" sz="2000" dirty="0" err="1">
                <a:latin typeface="+mn-lt"/>
                <a:ea typeface="Times New Roman" panose="02020603050405020304" pitchFamily="18" charset="0"/>
                <a:cs typeface="Shruti" panose="020B0502040204020203" pitchFamily="34" charset="0"/>
              </a:rPr>
              <a:t>CentOS</a:t>
            </a:r>
            <a:r>
              <a:rPr lang="en-GB" sz="2000" dirty="0">
                <a:latin typeface="+mn-lt"/>
                <a:ea typeface="Times New Roman" panose="02020603050405020304" pitchFamily="18" charset="0"/>
                <a:cs typeface="Shruti" panose="020B0502040204020203" pitchFamily="34" charset="0"/>
              </a:rPr>
              <a:t>, etc.)</a:t>
            </a:r>
            <a:endParaRPr lang="en-GB" sz="2000" dirty="0">
              <a:latin typeface="+mn-lt"/>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GB" sz="2000" dirty="0">
                <a:latin typeface="+mn-lt"/>
                <a:ea typeface="Times New Roman" panose="02020603050405020304" pitchFamily="18" charset="0"/>
                <a:cs typeface="Shruti" panose="020B0502040204020203" pitchFamily="34" charset="0"/>
              </a:rPr>
              <a:t>Web Browsers:</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Mozilla Firefox</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Chromium (the open-source project behind Google Chrome)</a:t>
            </a:r>
            <a:endParaRPr lang="en-GB" sz="2000" dirty="0">
              <a:latin typeface="+mn-lt"/>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GB" sz="2000" dirty="0">
                <a:latin typeface="+mn-lt"/>
                <a:ea typeface="Times New Roman" panose="02020603050405020304" pitchFamily="18" charset="0"/>
                <a:cs typeface="Shruti" panose="020B0502040204020203" pitchFamily="34" charset="0"/>
              </a:rPr>
              <a:t>Office Suites:</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a:t>
            </a:r>
            <a:r>
              <a:rPr lang="en-GB" sz="2000" dirty="0" err="1">
                <a:latin typeface="+mn-lt"/>
                <a:ea typeface="Times New Roman" panose="02020603050405020304" pitchFamily="18" charset="0"/>
                <a:cs typeface="Shruti" panose="020B0502040204020203" pitchFamily="34" charset="0"/>
              </a:rPr>
              <a:t>LibreOffice</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Apache </a:t>
            </a:r>
            <a:r>
              <a:rPr lang="en-GB" sz="2000" dirty="0" err="1">
                <a:latin typeface="+mn-lt"/>
                <a:ea typeface="Times New Roman" panose="02020603050405020304" pitchFamily="18" charset="0"/>
                <a:cs typeface="Shruti" panose="020B0502040204020203" pitchFamily="34" charset="0"/>
              </a:rPr>
              <a:t>OpenOffice</a:t>
            </a:r>
            <a:endParaRPr lang="en-GB" sz="2000" dirty="0">
              <a:latin typeface="+mn-lt"/>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GB" sz="2000" dirty="0">
                <a:latin typeface="+mn-lt"/>
                <a:ea typeface="Times New Roman" panose="02020603050405020304" pitchFamily="18" charset="0"/>
                <a:cs typeface="Shruti" panose="020B0502040204020203" pitchFamily="34" charset="0"/>
              </a:rPr>
              <a:t>Media Players:</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VLC media player</a:t>
            </a:r>
            <a:endParaRPr lang="en-GB" sz="2000" dirty="0">
              <a:latin typeface="+mn-lt"/>
              <a:ea typeface="Calibri" panose="020F0502020204030204" pitchFamily="34" charset="0"/>
              <a:cs typeface="Shruti" panose="020B0502040204020203" pitchFamily="34" charset="0"/>
            </a:endParaRPr>
          </a:p>
          <a:p>
            <a:pPr marR="0" lvl="1">
              <a:lnSpc>
                <a:spcPct val="107000"/>
              </a:lnSpc>
              <a:spcBef>
                <a:spcPts val="0"/>
              </a:spcBef>
              <a:spcAft>
                <a:spcPts val="0"/>
              </a:spcAft>
              <a:buSzPts val="1000"/>
              <a:tabLst>
                <a:tab pos="914400" algn="l"/>
              </a:tabLst>
            </a:pPr>
            <a:r>
              <a:rPr lang="en-GB" sz="2000" dirty="0">
                <a:latin typeface="+mn-lt"/>
                <a:ea typeface="Times New Roman" panose="02020603050405020304" pitchFamily="18" charset="0"/>
                <a:cs typeface="Shruti" panose="020B0502040204020203" pitchFamily="34" charset="0"/>
              </a:rPr>
              <a:t>	Audacity (audio editor)</a:t>
            </a:r>
            <a:endParaRPr lang="en-GB" sz="2000" dirty="0">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697316508"/>
      </p:ext>
    </p:extLst>
  </p:cSld>
  <p:clrMapOvr>
    <a:masterClrMapping/>
  </p:clrMapOvr>
  <p:transition advTm="6630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lvl="0" indent="-342900">
              <a:buFont typeface="Arial" panose="020B0604020202020204" pitchFamily="34" charset="0"/>
              <a:buChar char="•"/>
            </a:pPr>
            <a:r>
              <a:rPr lang="en-GB" sz="2000" dirty="0">
                <a:latin typeface="+mn-lt"/>
              </a:rPr>
              <a:t>Graphics and Image Editing:</a:t>
            </a:r>
          </a:p>
          <a:p>
            <a:pPr lvl="1"/>
            <a:r>
              <a:rPr lang="en-GB" sz="2000" dirty="0">
                <a:latin typeface="+mn-lt"/>
              </a:rPr>
              <a:t>	GIMP (GNU Image Manipulation Program)</a:t>
            </a:r>
          </a:p>
          <a:p>
            <a:pPr lvl="1"/>
            <a:r>
              <a:rPr lang="en-GB" sz="2000" dirty="0">
                <a:latin typeface="+mn-lt"/>
              </a:rPr>
              <a:t>	</a:t>
            </a:r>
            <a:r>
              <a:rPr lang="en-GB" sz="2000" dirty="0" err="1">
                <a:latin typeface="+mn-lt"/>
              </a:rPr>
              <a:t>Inkscape</a:t>
            </a:r>
            <a:r>
              <a:rPr lang="en-GB" sz="2000" dirty="0">
                <a:latin typeface="+mn-lt"/>
              </a:rPr>
              <a:t> (vector graphics editor)</a:t>
            </a:r>
          </a:p>
          <a:p>
            <a:pPr marL="342900" lvl="0" indent="-342900">
              <a:buFont typeface="Arial" panose="020B0604020202020204" pitchFamily="34" charset="0"/>
              <a:buChar char="•"/>
            </a:pPr>
            <a:r>
              <a:rPr lang="en-GB" sz="2000" dirty="0">
                <a:latin typeface="+mn-lt"/>
              </a:rPr>
              <a:t>Programming Languages and Tools:</a:t>
            </a:r>
          </a:p>
          <a:p>
            <a:pPr lvl="1"/>
            <a:r>
              <a:rPr lang="en-GB" sz="2000" dirty="0">
                <a:latin typeface="+mn-lt"/>
              </a:rPr>
              <a:t>	Python</a:t>
            </a:r>
          </a:p>
          <a:p>
            <a:pPr lvl="1"/>
            <a:r>
              <a:rPr lang="en-GB" sz="2000" dirty="0">
                <a:latin typeface="+mn-lt"/>
              </a:rPr>
              <a:t>	Java (</a:t>
            </a:r>
            <a:r>
              <a:rPr lang="en-GB" sz="2000" dirty="0" err="1">
                <a:latin typeface="+mn-lt"/>
              </a:rPr>
              <a:t>OpenJDK</a:t>
            </a:r>
            <a:r>
              <a:rPr lang="en-GB" sz="2000" dirty="0">
                <a:latin typeface="+mn-lt"/>
              </a:rPr>
              <a:t>)</a:t>
            </a:r>
          </a:p>
          <a:p>
            <a:pPr lvl="1"/>
            <a:r>
              <a:rPr lang="en-GB" sz="2000" dirty="0">
                <a:latin typeface="+mn-lt"/>
              </a:rPr>
              <a:t>	Git (version control system)</a:t>
            </a:r>
          </a:p>
          <a:p>
            <a:pPr marL="342900" lvl="0" indent="-342900">
              <a:buFont typeface="Arial" panose="020B0604020202020204" pitchFamily="34" charset="0"/>
              <a:buChar char="•"/>
            </a:pPr>
            <a:r>
              <a:rPr lang="en-GB" sz="2000" dirty="0">
                <a:latin typeface="+mn-lt"/>
              </a:rPr>
              <a:t>Content Management Systems (CMS):</a:t>
            </a:r>
          </a:p>
          <a:p>
            <a:pPr lvl="1"/>
            <a:r>
              <a:rPr lang="en-GB" sz="2000" dirty="0">
                <a:latin typeface="+mn-lt"/>
              </a:rPr>
              <a:t>	</a:t>
            </a:r>
            <a:r>
              <a:rPr lang="en-GB" sz="2000" dirty="0" err="1">
                <a:latin typeface="+mn-lt"/>
              </a:rPr>
              <a:t>WordPress</a:t>
            </a:r>
            <a:endParaRPr lang="en-GB" sz="2000" dirty="0">
              <a:latin typeface="+mn-lt"/>
            </a:endParaRPr>
          </a:p>
          <a:p>
            <a:pPr lvl="1"/>
            <a:r>
              <a:rPr lang="en-GB" sz="2000" dirty="0">
                <a:latin typeface="+mn-lt"/>
              </a:rPr>
              <a:t>	Joomla</a:t>
            </a:r>
          </a:p>
          <a:p>
            <a:pPr lvl="1"/>
            <a:r>
              <a:rPr lang="en-GB" sz="2000" dirty="0">
                <a:latin typeface="+mn-lt"/>
              </a:rPr>
              <a:t>	Drupal</a:t>
            </a:r>
          </a:p>
          <a:p>
            <a:pPr marL="342900" lvl="0" indent="-342900">
              <a:buFont typeface="Arial" panose="020B0604020202020204" pitchFamily="34" charset="0"/>
              <a:buChar char="•"/>
            </a:pPr>
            <a:r>
              <a:rPr lang="en-GB" sz="2000" dirty="0">
                <a:latin typeface="+mn-lt"/>
              </a:rPr>
              <a:t>Virtualization:</a:t>
            </a:r>
          </a:p>
          <a:p>
            <a:pPr lvl="1"/>
            <a:r>
              <a:rPr lang="en-GB" sz="2000" dirty="0">
                <a:latin typeface="+mn-lt"/>
              </a:rPr>
              <a:t>	</a:t>
            </a:r>
            <a:r>
              <a:rPr lang="en-GB" sz="2000" dirty="0" err="1">
                <a:latin typeface="+mn-lt"/>
              </a:rPr>
              <a:t>VirtualBox</a:t>
            </a:r>
            <a:endParaRPr lang="en-GB" sz="2000" dirty="0">
              <a:latin typeface="+mn-lt"/>
            </a:endParaRPr>
          </a:p>
          <a:p>
            <a:pPr lvl="1"/>
            <a:r>
              <a:rPr lang="en-GB" sz="2000" dirty="0">
                <a:latin typeface="+mn-lt"/>
              </a:rPr>
              <a:t>	QEMU</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227194863"/>
      </p:ext>
    </p:extLst>
  </p:cSld>
  <p:clrMapOvr>
    <a:masterClrMapping/>
  </p:clrMapOvr>
  <p:transition advTm="6630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0937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Licensing</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330450"/>
            <a:ext cx="8953501" cy="4929426"/>
          </a:xfrm>
          <a:prstGeom prst="rect">
            <a:avLst/>
          </a:prstGeom>
        </p:spPr>
        <p:txBody>
          <a:bodyPr wrap="square">
            <a:spAutoFit/>
          </a:bodyPr>
          <a:lstStyle/>
          <a:p>
            <a:pPr algn="just">
              <a:lnSpc>
                <a:spcPct val="107000"/>
              </a:lnSpc>
              <a:spcBef>
                <a:spcPts val="0"/>
              </a:spcBef>
              <a:spcAft>
                <a:spcPts val="800"/>
              </a:spcAft>
            </a:pPr>
            <a:r>
              <a:rPr lang="en-GB" sz="2000" dirty="0">
                <a:latin typeface="+mn-lt"/>
              </a:rPr>
              <a:t>Typically, the use, modification, and distribution of the software's source code are all permitted by the licensing conditions that apply to the distribution of open-source software.</a:t>
            </a:r>
          </a:p>
          <a:p>
            <a:pPr marL="342900" lvl="0" indent="-342900" algn="just">
              <a:buFont typeface="Arial" panose="020B0604020202020204" pitchFamily="34" charset="0"/>
              <a:buChar char="•"/>
            </a:pPr>
            <a:r>
              <a:rPr lang="en-US" sz="2000" dirty="0">
                <a:latin typeface="+mn-lt"/>
              </a:rPr>
              <a:t>MIT License</a:t>
            </a:r>
            <a:endParaRPr lang="en-GB" sz="2000" dirty="0">
              <a:latin typeface="+mn-lt"/>
            </a:endParaRPr>
          </a:p>
          <a:p>
            <a:pPr marL="342900" lvl="0" indent="-342900" algn="just">
              <a:buFont typeface="Arial" panose="020B0604020202020204" pitchFamily="34" charset="0"/>
              <a:buChar char="•"/>
            </a:pPr>
            <a:r>
              <a:rPr lang="en-US" sz="2000" dirty="0">
                <a:latin typeface="+mn-lt"/>
              </a:rPr>
              <a:t>Apache License</a:t>
            </a:r>
          </a:p>
          <a:p>
            <a:pPr marL="342900" lvl="0" indent="-342900" algn="just">
              <a:buFont typeface="Arial" panose="020B0604020202020204" pitchFamily="34" charset="0"/>
              <a:buChar char="•"/>
            </a:pPr>
            <a:r>
              <a:rPr lang="en-US" sz="2000" dirty="0">
                <a:latin typeface="+mn-lt"/>
              </a:rPr>
              <a:t>BSD License</a:t>
            </a:r>
          </a:p>
          <a:p>
            <a:pPr marL="342900" lvl="0" indent="-342900" algn="just">
              <a:buFont typeface="Arial" panose="020B0604020202020204" pitchFamily="34" charset="0"/>
              <a:buChar char="•"/>
            </a:pPr>
            <a:r>
              <a:rPr lang="en-US" sz="2000" dirty="0">
                <a:latin typeface="+mn-lt"/>
              </a:rPr>
              <a:t>GPL License</a:t>
            </a:r>
          </a:p>
          <a:p>
            <a:pPr marL="342900" lvl="0" indent="-342900" algn="just">
              <a:buFont typeface="Arial" panose="020B0604020202020204" pitchFamily="34" charset="0"/>
              <a:buChar char="•"/>
            </a:pPr>
            <a:r>
              <a:rPr lang="en-US" sz="2000" dirty="0">
                <a:latin typeface="+mn-lt"/>
              </a:rPr>
              <a:t>Mozilla Public License (MPL)</a:t>
            </a:r>
          </a:p>
          <a:p>
            <a:pPr marL="342900" lvl="0" indent="-342900" algn="just">
              <a:buFont typeface="Arial" panose="020B0604020202020204" pitchFamily="34" charset="0"/>
              <a:buChar char="•"/>
            </a:pPr>
            <a:r>
              <a:rPr lang="en-US" sz="2000" dirty="0">
                <a:latin typeface="+mn-lt"/>
              </a:rPr>
              <a:t>Creative Commons (CC</a:t>
            </a:r>
            <a:r>
              <a:rPr lang="en-US" sz="2000">
                <a:latin typeface="+mn-lt"/>
              </a:rPr>
              <a:t>) Licenses</a:t>
            </a:r>
            <a:endParaRPr lang="en-US" sz="2000" dirty="0">
              <a:latin typeface="+mn-lt"/>
            </a:endParaRPr>
          </a:p>
          <a:p>
            <a:pPr marL="342900" lvl="0" indent="-342900" algn="just">
              <a:buFont typeface="Arial" panose="020B0604020202020204" pitchFamily="34" charset="0"/>
              <a:buChar char="•"/>
            </a:pPr>
            <a:r>
              <a:rPr lang="en-US" sz="2000" dirty="0">
                <a:latin typeface="+mn-lt"/>
              </a:rPr>
              <a:t>GNU License</a:t>
            </a:r>
            <a:endParaRPr lang="en-GB" sz="2000" dirty="0">
              <a:latin typeface="+mn-lt"/>
            </a:endParaRPr>
          </a:p>
          <a:p>
            <a:pPr algn="just">
              <a:lnSpc>
                <a:spcPct val="107000"/>
              </a:lnSpc>
              <a:spcBef>
                <a:spcPts val="0"/>
              </a:spcBef>
              <a:spcAft>
                <a:spcPts val="800"/>
              </a:spcAft>
            </a:pPr>
            <a:endParaRPr lang="en-GB" sz="2000" dirty="0">
              <a:solidFill>
                <a:srgbClr val="000000"/>
              </a:solidFill>
              <a:latin typeface="+mn-lt"/>
              <a:ea typeface="Times New Roman" panose="02020603050405020304" pitchFamily="18" charset="0"/>
              <a:cs typeface="Segoe UI" panose="020B0502040204020203" pitchFamily="34" charset="0"/>
            </a:endParaRPr>
          </a:p>
          <a:p>
            <a:pPr algn="just">
              <a:lnSpc>
                <a:spcPct val="107000"/>
              </a:lnSpc>
              <a:spcBef>
                <a:spcPts val="0"/>
              </a:spcBef>
              <a:spcAft>
                <a:spcPts val="800"/>
              </a:spcAft>
            </a:pPr>
            <a:endParaRPr lang="en-US" sz="2000" dirty="0">
              <a:latin typeface="+mn-lt"/>
            </a:endParaRPr>
          </a:p>
          <a:p>
            <a:pPr algn="just">
              <a:lnSpc>
                <a:spcPct val="107000"/>
              </a:lnSpc>
              <a:spcBef>
                <a:spcPts val="0"/>
              </a:spcBef>
              <a:spcAft>
                <a:spcPts val="800"/>
              </a:spcAft>
            </a:pPr>
            <a:endParaRPr lang="en-GB" sz="2000" dirty="0">
              <a:latin typeface="+mn-lt"/>
            </a:endParaRPr>
          </a:p>
          <a:p>
            <a:pPr marL="0" marR="0">
              <a:lnSpc>
                <a:spcPct val="107000"/>
              </a:lnSpc>
              <a:spcBef>
                <a:spcPts val="0"/>
              </a:spcBef>
              <a:spcAft>
                <a:spcPts val="800"/>
              </a:spcAft>
            </a:pPr>
            <a:r>
              <a:rPr lang="en-GB" dirty="0">
                <a:solidFill>
                  <a:srgbClr val="000000"/>
                </a:solidFill>
                <a:latin typeface="Calibri" panose="020F0502020204030204" pitchFamily="34" charset="0"/>
                <a:ea typeface="Times New Roman" panose="02020603050405020304" pitchFamily="18" charset="0"/>
                <a:cs typeface="Segoe UI" panose="020B0502040204020203" pitchFamily="34" charset="0"/>
              </a:rPr>
              <a:t> </a:t>
            </a:r>
            <a:endParaRPr lang="en-GB" sz="105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55340777"/>
      </p:ext>
    </p:extLst>
  </p:cSld>
  <p:clrMapOvr>
    <a:masterClrMapping/>
  </p:clrMapOvr>
  <p:transition advTm="6630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Why is this unit required?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228600" indent="-457200" algn="just"/>
            <a:r>
              <a:rPr lang="en-US" altLang="en-US" sz="2000" dirty="0">
                <a:latin typeface="+mn-lt"/>
                <a:cs typeface="Arial" pitchFamily="34" charset="0"/>
              </a:rPr>
              <a:t>•	To understand importance about Open-Source Software</a:t>
            </a:r>
          </a:p>
          <a:p>
            <a:pPr marL="228600" indent="-457200" algn="just"/>
            <a:r>
              <a:rPr lang="en-US" altLang="en-US" sz="2000" dirty="0">
                <a:latin typeface="+mn-lt"/>
                <a:cs typeface="Arial" pitchFamily="34" charset="0"/>
              </a:rPr>
              <a:t>•	To increase the efficiency of developers by having proper knowledge. </a:t>
            </a:r>
          </a:p>
          <a:p>
            <a:pPr marL="228600" indent="-457200" algn="just"/>
            <a:r>
              <a:rPr lang="en-US" altLang="en-US" sz="2000" dirty="0">
                <a:latin typeface="+mn-lt"/>
                <a:cs typeface="Arial" pitchFamily="34" charset="0"/>
              </a:rPr>
              <a:t>•	To get better result by having fundamental knowledge about need and standards of Open- Source Software.</a:t>
            </a:r>
          </a:p>
          <a:p>
            <a:pPr marL="228600" indent="-457200" algn="just"/>
            <a:r>
              <a:rPr lang="en-US" altLang="en-US" sz="2000" dirty="0">
                <a:latin typeface="+mn-lt"/>
                <a:cs typeface="Arial" pitchFamily="34" charset="0"/>
              </a:rPr>
              <a:t>•	To understand importance of Open Community in world of developing nation.</a:t>
            </a:r>
          </a:p>
          <a:p>
            <a:pPr marL="228600" indent="-457200" algn="just"/>
            <a:r>
              <a:rPr lang="en-US" altLang="en-US" sz="2000" dirty="0">
                <a:latin typeface="+mn-lt"/>
                <a:cs typeface="Arial" pitchFamily="34" charset="0"/>
              </a:rPr>
              <a:t>•	To know about objectives for Open Software.</a:t>
            </a:r>
            <a:endParaRPr lang="en-US" altLang="en-US" sz="2000" dirty="0">
              <a:solidFill>
                <a:schemeClr val="accent1"/>
              </a:solidFill>
              <a:latin typeface="+mn-lt"/>
              <a:cs typeface="Arial" pitchFamily="34" charset="0"/>
            </a:endParaRPr>
          </a:p>
          <a:p>
            <a:pPr marL="225425" lvl="1" algn="just">
              <a:buFont typeface="Wingdings" pitchFamily="2" charset="2"/>
              <a:buChar char="Ø"/>
            </a:pPr>
            <a:endParaRPr lang="en-US" sz="2000" dirty="0">
              <a:latin typeface="+mn-lt"/>
              <a:cs typeface="Arial" pitchFamily="34" charset="0"/>
            </a:endParaRPr>
          </a:p>
          <a:p>
            <a:pPr algn="just">
              <a:buNone/>
            </a:pPr>
            <a:endParaRPr lang="en-US" altLang="en-US" sz="2000" dirty="0">
              <a:latin typeface="+mn-lt"/>
              <a:cs typeface="Arial" pitchFamily="34" charset="0"/>
            </a:endParaRPr>
          </a:p>
        </p:txBody>
      </p:sp>
    </p:spTree>
  </p:cSld>
  <p:clrMapOvr>
    <a:masterClrMapping/>
  </p:clrMapOvr>
  <p:transition advTm="6630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GB" sz="3000" b="1" dirty="0">
                <a:solidFill>
                  <a:schemeClr val="bg1"/>
                </a:solidFill>
                <a:latin typeface="+mn-lt"/>
              </a:rPr>
              <a:t>Free </a:t>
            </a:r>
            <a:r>
              <a:rPr lang="en-GB" sz="3000" b="1" dirty="0" err="1">
                <a:solidFill>
                  <a:schemeClr val="bg1"/>
                </a:solidFill>
                <a:latin typeface="+mn-lt"/>
              </a:rPr>
              <a:t>vs</a:t>
            </a:r>
            <a:r>
              <a:rPr lang="en-GB" sz="3000" b="1" dirty="0">
                <a:solidFill>
                  <a:schemeClr val="bg1"/>
                </a:solidFill>
                <a:latin typeface="+mn-lt"/>
              </a:rPr>
              <a:t> proprietary software</a:t>
            </a:r>
            <a:endParaRPr lang="en-US" altLang="en-US" sz="3000" b="1" dirty="0">
              <a:solidFill>
                <a:schemeClr val="bg1"/>
              </a:solidFill>
              <a:latin typeface="+mn-lt"/>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0" y="2241550"/>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Based on their distribution, use, and licensing strategies, free and proprietary software can be divided into two different categories.</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pic>
        <p:nvPicPr>
          <p:cNvPr id="7" name="Picture 6" descr="D:\PARUL\2.png"/>
          <p:cNvPicPr/>
          <p:nvPr/>
        </p:nvPicPr>
        <p:blipFill>
          <a:blip r:embed="rId9">
            <a:extLst>
              <a:ext uri="{28A0092B-C50C-407E-A947-70E740481C1C}">
                <a14:useLocalDpi xmlns:a14="http://schemas.microsoft.com/office/drawing/2010/main" val="0"/>
              </a:ext>
            </a:extLst>
          </a:blip>
          <a:srcRect/>
          <a:stretch>
            <a:fillRect/>
          </a:stretch>
        </p:blipFill>
        <p:spPr bwMode="auto">
          <a:xfrm>
            <a:off x="0" y="2897388"/>
            <a:ext cx="9144000" cy="4047925"/>
          </a:xfrm>
          <a:prstGeom prst="rect">
            <a:avLst/>
          </a:prstGeom>
          <a:noFill/>
          <a:ln>
            <a:noFill/>
          </a:ln>
        </p:spPr>
      </p:pic>
    </p:spTree>
    <p:extLst>
      <p:ext uri="{BB962C8B-B14F-4D97-AF65-F5344CB8AC3E}">
        <p14:creationId xmlns:p14="http://schemas.microsoft.com/office/powerpoint/2010/main" val="642422464"/>
      </p:ext>
    </p:extLst>
  </p:cSld>
  <p:clrMapOvr>
    <a:masterClrMapping/>
  </p:clrMapOvr>
  <p:transition advTm="6630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GB" sz="3000" b="1" dirty="0">
                <a:solidFill>
                  <a:schemeClr val="bg1"/>
                </a:solidFill>
                <a:latin typeface="+mn-lt"/>
              </a:rPr>
              <a:t>Free software </a:t>
            </a:r>
            <a:r>
              <a:rPr lang="en-GB" sz="3000" b="1" dirty="0" err="1">
                <a:solidFill>
                  <a:schemeClr val="bg1"/>
                </a:solidFill>
                <a:latin typeface="+mn-lt"/>
              </a:rPr>
              <a:t>vs</a:t>
            </a:r>
            <a:r>
              <a:rPr lang="en-GB" sz="3000" b="1" dirty="0">
                <a:solidFill>
                  <a:schemeClr val="bg1"/>
                </a:solidFill>
                <a:latin typeface="+mn-lt"/>
              </a:rPr>
              <a:t> </a:t>
            </a:r>
            <a:r>
              <a:rPr lang="en-GB" sz="3000" b="1" dirty="0" err="1">
                <a:solidFill>
                  <a:schemeClr val="bg1"/>
                </a:solidFill>
                <a:latin typeface="+mn-lt"/>
              </a:rPr>
              <a:t>opensource</a:t>
            </a:r>
            <a:r>
              <a:rPr lang="en-GB" sz="3000" b="1" dirty="0">
                <a:solidFill>
                  <a:schemeClr val="bg1"/>
                </a:solidFill>
                <a:latin typeface="+mn-lt"/>
              </a:rPr>
              <a:t> software</a:t>
            </a:r>
            <a:endParaRPr lang="en-US" altLang="en-US" sz="3000" b="1" dirty="0">
              <a:solidFill>
                <a:schemeClr val="bg1"/>
              </a:solidFill>
              <a:latin typeface="+mn-lt"/>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pic>
        <p:nvPicPr>
          <p:cNvPr id="7" name="Picture 6" descr="D:\PARUL\3.jpg"/>
          <p:cNvPicPr/>
          <p:nvPr/>
        </p:nvPicPr>
        <p:blipFill>
          <a:blip r:embed="rId9">
            <a:extLst>
              <a:ext uri="{28A0092B-C50C-407E-A947-70E740481C1C}">
                <a14:useLocalDpi xmlns:a14="http://schemas.microsoft.com/office/drawing/2010/main" val="0"/>
              </a:ext>
            </a:extLst>
          </a:blip>
          <a:srcRect/>
          <a:stretch>
            <a:fillRect/>
          </a:stretch>
        </p:blipFill>
        <p:spPr bwMode="auto">
          <a:xfrm>
            <a:off x="309563" y="2496184"/>
            <a:ext cx="8526462" cy="3885143"/>
          </a:xfrm>
          <a:prstGeom prst="rect">
            <a:avLst/>
          </a:prstGeom>
          <a:noFill/>
          <a:ln>
            <a:noFill/>
          </a:ln>
        </p:spPr>
      </p:pic>
    </p:spTree>
    <p:extLst>
      <p:ext uri="{BB962C8B-B14F-4D97-AF65-F5344CB8AC3E}">
        <p14:creationId xmlns:p14="http://schemas.microsoft.com/office/powerpoint/2010/main" val="2901956603"/>
      </p:ext>
    </p:extLst>
  </p:cSld>
  <p:clrMapOvr>
    <a:masterClrMapping/>
  </p:clrMapOvr>
  <p:transition advTm="6630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Public Domain:</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973290"/>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415720"/>
            <a:ext cx="8953500" cy="4396268"/>
          </a:xfrm>
          <a:prstGeom prst="rect">
            <a:avLst/>
          </a:prstGeom>
        </p:spPr>
        <p:txBody>
          <a:bodyPr wrap="square">
            <a:spAutoFit/>
          </a:bodyPr>
          <a:lstStyle/>
          <a:p>
            <a:pPr marL="342900" indent="-342900" algn="just">
              <a:lnSpc>
                <a:spcPct val="107000"/>
              </a:lnSpc>
              <a:spcBef>
                <a:spcPts val="0"/>
              </a:spcBef>
              <a:spcAft>
                <a:spcPts val="800"/>
              </a:spcAft>
              <a:buFont typeface="Arial" panose="020B0604020202020204" pitchFamily="34" charset="0"/>
              <a:buChar char="•"/>
            </a:pPr>
            <a:r>
              <a:rPr lang="en-US" sz="2000" dirty="0">
                <a:latin typeface="+mn-lt"/>
              </a:rPr>
              <a:t>A work of art, a book, a piece of music, software, or any other intellectual creation with copyright or intellectual property rights that have lapsed or been waived is said to be in the "public domain" or to have this legal status.</a:t>
            </a:r>
          </a:p>
          <a:p>
            <a:pPr marL="342900" indent="-342900" algn="just">
              <a:lnSpc>
                <a:spcPct val="107000"/>
              </a:lnSpc>
              <a:spcBef>
                <a:spcPts val="0"/>
              </a:spcBef>
              <a:spcAft>
                <a:spcPts val="800"/>
              </a:spcAft>
              <a:buFont typeface="Arial" panose="020B0604020202020204" pitchFamily="34" charset="0"/>
              <a:buChar char="•"/>
            </a:pPr>
            <a:r>
              <a:rPr lang="en-US" sz="2000" dirty="0">
                <a:latin typeface="+mn-lt"/>
              </a:rPr>
              <a:t> When a work is in the public domain, it means that copyright protection is no longer present and that anybody is allowed to use, edit, distribute, and adapt it without asking for permission or risking legal repercussions.</a:t>
            </a:r>
          </a:p>
          <a:p>
            <a:pPr algn="just">
              <a:lnSpc>
                <a:spcPct val="107000"/>
              </a:lnSpc>
              <a:spcBef>
                <a:spcPts val="0"/>
              </a:spcBef>
              <a:spcAft>
                <a:spcPts val="800"/>
              </a:spcAft>
            </a:pPr>
            <a:r>
              <a:rPr lang="en-US" sz="2000" dirty="0"/>
              <a:t>	1</a:t>
            </a:r>
            <a:r>
              <a:rPr lang="en-US" sz="2000" dirty="0">
                <a:latin typeface="+mn-lt"/>
              </a:rPr>
              <a:t>. Copyright protection expiration</a:t>
            </a:r>
          </a:p>
          <a:p>
            <a:pPr algn="just">
              <a:lnSpc>
                <a:spcPct val="107000"/>
              </a:lnSpc>
              <a:spcBef>
                <a:spcPts val="0"/>
              </a:spcBef>
              <a:spcAft>
                <a:spcPts val="800"/>
              </a:spcAft>
            </a:pPr>
            <a:r>
              <a:rPr lang="en-US" sz="2000" dirty="0">
                <a:latin typeface="+mn-lt"/>
              </a:rPr>
              <a:t>	2. Dedication to the Public Domain</a:t>
            </a:r>
          </a:p>
          <a:p>
            <a:pPr algn="just">
              <a:lnSpc>
                <a:spcPct val="107000"/>
              </a:lnSpc>
              <a:spcBef>
                <a:spcPts val="0"/>
              </a:spcBef>
              <a:spcAft>
                <a:spcPts val="800"/>
              </a:spcAft>
            </a:pPr>
            <a:r>
              <a:rPr lang="en-US" sz="2000" dirty="0">
                <a:latin typeface="+mn-lt"/>
              </a:rPr>
              <a:t>	3. Failure to Meet Copyright standards</a:t>
            </a:r>
          </a:p>
          <a:p>
            <a:pPr algn="just">
              <a:lnSpc>
                <a:spcPct val="107000"/>
              </a:lnSpc>
              <a:spcBef>
                <a:spcPts val="0"/>
              </a:spcBef>
              <a:spcAft>
                <a:spcPts val="800"/>
              </a:spcAft>
            </a:pPr>
            <a:r>
              <a:rPr lang="en-US" sz="2000" dirty="0">
                <a:latin typeface="+mn-lt"/>
              </a:rPr>
              <a:t>	4. Government Works</a:t>
            </a:r>
            <a:endParaRPr lang="en-GB" sz="2000" dirty="0">
              <a:latin typeface="+mn-lt"/>
            </a:endParaRPr>
          </a:p>
          <a:p>
            <a:pPr marL="342900" marR="0" indent="-342900" algn="just">
              <a:lnSpc>
                <a:spcPct val="107000"/>
              </a:lnSpc>
              <a:spcBef>
                <a:spcPts val="0"/>
              </a:spcBef>
              <a:spcAft>
                <a:spcPts val="800"/>
              </a:spcAft>
              <a:buFont typeface="Arial" panose="020B0604020202020204" pitchFamily="34" charset="0"/>
              <a:buChar char="•"/>
            </a:pP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293512166"/>
      </p:ext>
    </p:extLst>
  </p:cSld>
  <p:clrMapOvr>
    <a:masterClrMapping/>
  </p:clrMapOvr>
  <p:transition advTm="6630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History of Free software :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228600" indent="-457200" algn="just"/>
            <a:r>
              <a:rPr lang="en-US" altLang="en-US" sz="2000" dirty="0">
                <a:latin typeface="+mn-lt"/>
                <a:cs typeface="Arial" pitchFamily="34" charset="0"/>
              </a:rPr>
              <a:t>•</a:t>
            </a:r>
          </a:p>
        </p:txBody>
      </p:sp>
      <p:sp>
        <p:nvSpPr>
          <p:cNvPr id="3" name="Rectangle 2"/>
          <p:cNvSpPr/>
          <p:nvPr/>
        </p:nvSpPr>
        <p:spPr>
          <a:xfrm>
            <a:off x="519968" y="2427072"/>
            <a:ext cx="8624031" cy="1015663"/>
          </a:xfrm>
          <a:prstGeom prst="rect">
            <a:avLst/>
          </a:prstGeom>
        </p:spPr>
        <p:txBody>
          <a:bodyPr wrap="square">
            <a:spAutoFit/>
          </a:bodyPr>
          <a:lstStyle/>
          <a:p>
            <a:pPr algn="just"/>
            <a:r>
              <a:rPr lang="en-US" sz="2000" dirty="0">
                <a:solidFill>
                  <a:srgbClr val="000000"/>
                </a:solidFill>
                <a:latin typeface="+mn-lt"/>
                <a:ea typeface="Calibri" panose="020F0502020204030204" pitchFamily="34" charset="0"/>
                <a:cs typeface="Shruti" panose="020B0502040204020203" pitchFamily="34" charset="0"/>
              </a:rPr>
              <a:t>The evolution of computing and the ideas of user freedom are entwined with the history of free software. Some significant dates in the development of free software are listed below:</a:t>
            </a:r>
            <a:endParaRPr lang="en-GB" sz="2000" dirty="0">
              <a:latin typeface="+mn-lt"/>
            </a:endParaRPr>
          </a:p>
        </p:txBody>
      </p:sp>
      <p:sp>
        <p:nvSpPr>
          <p:cNvPr id="4" name="Rectangle 3"/>
          <p:cNvSpPr/>
          <p:nvPr/>
        </p:nvSpPr>
        <p:spPr>
          <a:xfrm>
            <a:off x="534009" y="3429281"/>
            <a:ext cx="8609989"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1</a:t>
            </a:r>
            <a:r>
              <a:rPr lang="en-GB" dirty="0">
                <a:solidFill>
                  <a:srgbClr val="374151"/>
                </a:solidFill>
                <a:latin typeface="Segoe UI" panose="020B0502040204020203" pitchFamily="34" charset="0"/>
                <a:ea typeface="Times New Roman" panose="02020603050405020304" pitchFamily="18" charset="0"/>
                <a:cs typeface="Shruti" panose="020B0502040204020203" pitchFamily="34" charset="0"/>
              </a:rPr>
              <a:t>.</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1950s - 1960s: Early Computing and User Collaboration</a:t>
            </a:r>
            <a:endParaRPr lang="en-GB" sz="2000" dirty="0">
              <a:effectLst/>
              <a:latin typeface="+mn-lt"/>
              <a:ea typeface="Calibri" panose="020F0502020204030204" pitchFamily="34" charset="0"/>
              <a:cs typeface="Shruti" panose="020B0502040204020203" pitchFamily="34" charset="0"/>
            </a:endParaRPr>
          </a:p>
        </p:txBody>
      </p:sp>
      <p:sp>
        <p:nvSpPr>
          <p:cNvPr id="5" name="Rectangle 4"/>
          <p:cNvSpPr/>
          <p:nvPr/>
        </p:nvSpPr>
        <p:spPr>
          <a:xfrm>
            <a:off x="534006" y="3880212"/>
            <a:ext cx="8609991"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2</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1969: UNIX and the Birth of Open Source</a:t>
            </a:r>
            <a:endParaRPr lang="en-GB" sz="2000" dirty="0">
              <a:effectLst/>
              <a:latin typeface="+mn-lt"/>
              <a:ea typeface="Calibri" panose="020F0502020204030204" pitchFamily="34" charset="0"/>
              <a:cs typeface="Shruti" panose="020B0502040204020203" pitchFamily="34" charset="0"/>
            </a:endParaRPr>
          </a:p>
        </p:txBody>
      </p:sp>
      <p:sp>
        <p:nvSpPr>
          <p:cNvPr id="6" name="Rectangle 5"/>
          <p:cNvSpPr/>
          <p:nvPr/>
        </p:nvSpPr>
        <p:spPr>
          <a:xfrm>
            <a:off x="519968" y="4294769"/>
            <a:ext cx="8624032"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3</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1970s - 1980s: The Rise of Proprietary Software</a:t>
            </a:r>
            <a:endParaRPr lang="en-GB" sz="2000" dirty="0">
              <a:effectLst/>
              <a:latin typeface="+mn-lt"/>
              <a:ea typeface="Calibri" panose="020F0502020204030204" pitchFamily="34" charset="0"/>
              <a:cs typeface="Shruti" panose="020B0502040204020203" pitchFamily="34" charset="0"/>
            </a:endParaRPr>
          </a:p>
        </p:txBody>
      </p:sp>
      <p:sp>
        <p:nvSpPr>
          <p:cNvPr id="7" name="Rectangle 6"/>
          <p:cNvSpPr/>
          <p:nvPr/>
        </p:nvSpPr>
        <p:spPr>
          <a:xfrm>
            <a:off x="534006" y="4747564"/>
            <a:ext cx="3055708" cy="421654"/>
          </a:xfrm>
          <a:prstGeom prst="rect">
            <a:avLst/>
          </a:prstGeom>
        </p:spPr>
        <p:txBody>
          <a:bodyPr wrap="non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4</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1983: The GNU Project</a:t>
            </a:r>
            <a:endParaRPr lang="en-GB" sz="2000" dirty="0">
              <a:effectLst/>
              <a:latin typeface="+mn-lt"/>
              <a:ea typeface="Calibri" panose="020F0502020204030204" pitchFamily="34" charset="0"/>
              <a:cs typeface="Shruti" panose="020B0502040204020203" pitchFamily="34" charset="0"/>
            </a:endParaRPr>
          </a:p>
        </p:txBody>
      </p:sp>
      <p:sp>
        <p:nvSpPr>
          <p:cNvPr id="8" name="Rectangle 7"/>
          <p:cNvSpPr/>
          <p:nvPr/>
        </p:nvSpPr>
        <p:spPr>
          <a:xfrm>
            <a:off x="519965" y="5194893"/>
            <a:ext cx="8624032"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5</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1985: GNU General Public License (GPL)</a:t>
            </a:r>
            <a:endParaRPr lang="en-GB" sz="2000" dirty="0">
              <a:effectLst/>
              <a:latin typeface="+mn-lt"/>
              <a:ea typeface="Calibri" panose="020F0502020204030204" pitchFamily="34" charset="0"/>
              <a:cs typeface="Shruti" panose="020B0502040204020203" pitchFamily="34" charset="0"/>
            </a:endParaRPr>
          </a:p>
        </p:txBody>
      </p:sp>
      <p:sp>
        <p:nvSpPr>
          <p:cNvPr id="9" name="Rectangle 8"/>
          <p:cNvSpPr/>
          <p:nvPr/>
        </p:nvSpPr>
        <p:spPr>
          <a:xfrm>
            <a:off x="534007" y="5645852"/>
            <a:ext cx="8609993"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b="1" dirty="0">
                <a:latin typeface="Segoe UI" panose="020B0502040204020203" pitchFamily="34" charset="0"/>
                <a:ea typeface="Times New Roman" panose="02020603050405020304" pitchFamily="18" charset="0"/>
                <a:cs typeface="Shruti" panose="020B0502040204020203" pitchFamily="34" charset="0"/>
              </a:rPr>
              <a:t>6</a:t>
            </a:r>
            <a:r>
              <a:rPr lang="en-GB" b="1" dirty="0">
                <a:solidFill>
                  <a:srgbClr val="374151"/>
                </a:solidFill>
                <a:latin typeface="Segoe UI" panose="020B0502040204020203" pitchFamily="34" charset="0"/>
                <a:ea typeface="Times New Roman" panose="02020603050405020304" pitchFamily="18" charset="0"/>
                <a:cs typeface="Shruti" panose="020B0502040204020203" pitchFamily="34" charset="0"/>
              </a:rPr>
              <a:t>.	</a:t>
            </a:r>
            <a:r>
              <a:rPr lang="en-GB" sz="2000" dirty="0">
                <a:latin typeface="+mn-lt"/>
                <a:ea typeface="Times New Roman" panose="02020603050405020304" pitchFamily="18" charset="0"/>
                <a:cs typeface="Shruti" panose="020B0502040204020203" pitchFamily="34" charset="0"/>
              </a:rPr>
              <a:t>Early 1990s: Linux and Open Source Movement</a:t>
            </a:r>
            <a:endParaRPr lang="en-GB" sz="2000" dirty="0">
              <a:effectLst/>
              <a:latin typeface="+mn-lt"/>
              <a:ea typeface="Calibri" panose="020F0502020204030204" pitchFamily="34" charset="0"/>
              <a:cs typeface="Shruti" panose="020B0502040204020203" pitchFamily="34" charset="0"/>
            </a:endParaRPr>
          </a:p>
        </p:txBody>
      </p:sp>
      <p:sp>
        <p:nvSpPr>
          <p:cNvPr id="10" name="Rectangle 9"/>
          <p:cNvSpPr/>
          <p:nvPr/>
        </p:nvSpPr>
        <p:spPr>
          <a:xfrm>
            <a:off x="534005" y="6092013"/>
            <a:ext cx="8609991" cy="421654"/>
          </a:xfrm>
          <a:prstGeom prst="rect">
            <a:avLst/>
          </a:prstGeom>
        </p:spPr>
        <p:txBody>
          <a:bodyPr wrap="square">
            <a:spAutoFit/>
          </a:bodyPr>
          <a:lstStyle/>
          <a:p>
            <a:pPr marR="0" lvl="0">
              <a:lnSpc>
                <a:spcPct val="107000"/>
              </a:lnSpc>
              <a:spcBef>
                <a:spcPts val="0"/>
              </a:spcBef>
              <a:spcAft>
                <a:spcPts val="0"/>
              </a:spcAft>
              <a:tabLst>
                <a:tab pos="457200" algn="l"/>
              </a:tabLst>
            </a:pPr>
            <a:r>
              <a:rPr lang="en-GB" sz="2000" b="1" dirty="0">
                <a:latin typeface="+mn-lt"/>
                <a:ea typeface="Times New Roman" panose="02020603050405020304" pitchFamily="18" charset="0"/>
                <a:cs typeface="Shruti" panose="020B0502040204020203" pitchFamily="34" charset="0"/>
              </a:rPr>
              <a:t>7</a:t>
            </a:r>
            <a:r>
              <a:rPr lang="en-GB" sz="2000" dirty="0">
                <a:latin typeface="+mn-lt"/>
                <a:ea typeface="Times New Roman" panose="02020603050405020304" pitchFamily="18" charset="0"/>
                <a:cs typeface="Shruti" panose="020B0502040204020203" pitchFamily="34" charset="0"/>
              </a:rPr>
              <a:t>.	Late 1990s: Open Source Initiative (OSI)</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864715076"/>
      </p:ext>
    </p:extLst>
  </p:cSld>
  <p:clrMapOvr>
    <a:masterClrMapping/>
  </p:clrMapOvr>
  <p:transition advTm="6630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a:t>
            </a:r>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852936"/>
            <a:ext cx="8645525" cy="4320480"/>
          </a:xfrm>
          <a:prstGeom prst="rect">
            <a:avLst/>
          </a:prstGeom>
          <a:noFill/>
          <a:ln w="9525" algn="ctr">
            <a:noFill/>
            <a:miter lim="800000"/>
            <a:headEnd/>
            <a:tailEnd/>
          </a:ln>
        </p:spPr>
        <p:txBody>
          <a:bodyPr/>
          <a:lstStyle/>
          <a:p>
            <a:pPr lvl="0"/>
            <a:r>
              <a:rPr lang="en-GB" sz="2000" b="1" dirty="0">
                <a:latin typeface="+mn-lt"/>
              </a:rPr>
              <a:t>8</a:t>
            </a:r>
            <a:r>
              <a:rPr lang="en-GB" sz="2000" dirty="0">
                <a:latin typeface="+mn-lt"/>
              </a:rPr>
              <a:t>.   2000s - Present: Growth and Proliferation</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3239604"/>
            <a:ext cx="3070841" cy="421654"/>
          </a:xfrm>
          <a:prstGeom prst="rect">
            <a:avLst/>
          </a:prstGeom>
        </p:spPr>
        <p:txBody>
          <a:bodyPr wrap="none">
            <a:spAutoFit/>
          </a:bodyPr>
          <a:lstStyle/>
          <a:p>
            <a:pPr marR="0" lvl="0">
              <a:lnSpc>
                <a:spcPct val="107000"/>
              </a:lnSpc>
              <a:spcBef>
                <a:spcPts val="0"/>
              </a:spcBef>
              <a:spcAft>
                <a:spcPts val="0"/>
              </a:spcAft>
              <a:tabLst>
                <a:tab pos="457200" algn="l"/>
              </a:tabLst>
            </a:pPr>
            <a:r>
              <a:rPr lang="en-GB" sz="2000" b="1" dirty="0">
                <a:latin typeface="+mn-lt"/>
                <a:ea typeface="Times New Roman" panose="02020603050405020304" pitchFamily="18" charset="0"/>
                <a:cs typeface="Shruti" panose="020B0502040204020203" pitchFamily="34" charset="0"/>
              </a:rPr>
              <a:t>9</a:t>
            </a:r>
            <a:r>
              <a:rPr lang="en-GB" sz="2000" dirty="0">
                <a:latin typeface="+mn-lt"/>
                <a:ea typeface="Times New Roman" panose="02020603050405020304" pitchFamily="18" charset="0"/>
                <a:cs typeface="Shruti" panose="020B0502040204020203" pitchFamily="34" charset="0"/>
              </a:rPr>
              <a:t>.   Advocacy and Adoption</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095405076"/>
      </p:ext>
    </p:extLst>
  </p:cSld>
  <p:clrMapOvr>
    <a:masterClrMapping/>
  </p:clrMapOvr>
  <p:transition advTm="6630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GB" sz="3000" b="1" dirty="0">
                <a:solidFill>
                  <a:schemeClr val="bg1"/>
                </a:solidFill>
                <a:latin typeface="+mn-lt"/>
              </a:rPr>
              <a:t>Use of open source software</a:t>
            </a:r>
            <a:endParaRPr lang="en-GB" sz="3000" dirty="0">
              <a:solidFill>
                <a:schemeClr val="bg1"/>
              </a:solidFill>
              <a:latin typeface="+mn-lt"/>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pPr algn="just"/>
            <a:endParaRPr lang="en-US" altLang="en-US" sz="2000" dirty="0">
              <a:solidFill>
                <a:schemeClr val="tx2"/>
              </a:solidFill>
              <a:latin typeface="+mn-lt"/>
              <a:cs typeface="Times New Roman" pitchFamily="18" charset="0"/>
            </a:endParaRPr>
          </a:p>
        </p:txBody>
      </p:sp>
      <p:sp>
        <p:nvSpPr>
          <p:cNvPr id="4" name="Rectangle 3"/>
          <p:cNvSpPr/>
          <p:nvPr/>
        </p:nvSpPr>
        <p:spPr>
          <a:xfrm>
            <a:off x="329465" y="3450431"/>
            <a:ext cx="8827023" cy="853567"/>
          </a:xfrm>
          <a:prstGeom prst="rect">
            <a:avLst/>
          </a:prstGeom>
        </p:spPr>
        <p:txBody>
          <a:bodyPr wrap="square">
            <a:spAutoFit/>
          </a:bodyPr>
          <a:lstStyle/>
          <a:p>
            <a:pPr marR="0" lvl="0" algn="just">
              <a:lnSpc>
                <a:spcPct val="107000"/>
              </a:lnSpc>
              <a:spcBef>
                <a:spcPts val="0"/>
              </a:spcBef>
              <a:spcAft>
                <a:spcPts val="800"/>
              </a:spcAft>
            </a:pPr>
            <a:endParaRPr lang="en-US" sz="2000" dirty="0">
              <a:latin typeface="+mn-lt"/>
              <a:ea typeface="Calibri" panose="020F0502020204030204" pitchFamily="34" charset="0"/>
              <a:cs typeface="Shruti" panose="020B0502040204020203" pitchFamily="34" charset="0"/>
            </a:endParaRPr>
          </a:p>
          <a:p>
            <a:pPr marL="342900" marR="0" lvl="0" indent="-342900" algn="just">
              <a:lnSpc>
                <a:spcPct val="107000"/>
              </a:lnSpc>
              <a:spcBef>
                <a:spcPts val="0"/>
              </a:spcBef>
              <a:spcAft>
                <a:spcPts val="800"/>
              </a:spcAft>
              <a:buFont typeface="+mj-lt"/>
              <a:buAutoNum type="arabicPeriod"/>
            </a:pPr>
            <a:endParaRPr lang="en-GB" sz="2000" dirty="0">
              <a:effectLst/>
              <a:latin typeface="+mn-lt"/>
              <a:ea typeface="Calibri" panose="020F0502020204030204" pitchFamily="34" charset="0"/>
              <a:cs typeface="Shruti" panose="020B0502040204020203" pitchFamily="34" charset="0"/>
            </a:endParaRPr>
          </a:p>
        </p:txBody>
      </p:sp>
      <p:sp>
        <p:nvSpPr>
          <p:cNvPr id="2" name="Rectangle 1"/>
          <p:cNvSpPr/>
          <p:nvPr/>
        </p:nvSpPr>
        <p:spPr>
          <a:xfrm>
            <a:off x="0" y="2641926"/>
            <a:ext cx="9144000" cy="1065676"/>
          </a:xfrm>
          <a:prstGeom prst="rect">
            <a:avLst/>
          </a:prstGeom>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hruti" panose="020B0502040204020203" pitchFamily="34" charset="0"/>
              </a:rPr>
              <a:t>Due to its many benefits, open-source software has been widely adopted and used across multiple industries. Here are a few typical applications and advantages of open-source software:</a:t>
            </a:r>
            <a:endParaRPr lang="en-GB" sz="2000" dirty="0">
              <a:effectLst/>
              <a:latin typeface="+mn-lt"/>
              <a:ea typeface="Calibri" panose="020F0502020204030204" pitchFamily="34" charset="0"/>
              <a:cs typeface="Shruti" panose="020B0502040204020203" pitchFamily="34" charset="0"/>
            </a:endParaRPr>
          </a:p>
        </p:txBody>
      </p:sp>
      <p:sp>
        <p:nvSpPr>
          <p:cNvPr id="5" name="Rectangle 4"/>
          <p:cNvSpPr/>
          <p:nvPr/>
        </p:nvSpPr>
        <p:spPr>
          <a:xfrm>
            <a:off x="794199" y="3827396"/>
            <a:ext cx="2472600"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Operating Systems</a:t>
            </a:r>
            <a:endParaRPr lang="en-GB" sz="2000" dirty="0"/>
          </a:p>
        </p:txBody>
      </p:sp>
      <p:sp>
        <p:nvSpPr>
          <p:cNvPr id="6" name="Rectangle 5"/>
          <p:cNvSpPr/>
          <p:nvPr/>
        </p:nvSpPr>
        <p:spPr>
          <a:xfrm>
            <a:off x="774140" y="4516107"/>
            <a:ext cx="3625608"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Web Servers and Applications</a:t>
            </a:r>
            <a:endParaRPr lang="en-GB" sz="2000" dirty="0"/>
          </a:p>
        </p:txBody>
      </p:sp>
      <p:sp>
        <p:nvSpPr>
          <p:cNvPr id="7" name="Rectangle 6"/>
          <p:cNvSpPr/>
          <p:nvPr/>
        </p:nvSpPr>
        <p:spPr>
          <a:xfrm>
            <a:off x="774140" y="4160339"/>
            <a:ext cx="4125873"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Development Tools and Languages</a:t>
            </a:r>
            <a:endParaRPr lang="en-GB" sz="2000" dirty="0"/>
          </a:p>
        </p:txBody>
      </p:sp>
      <p:sp>
        <p:nvSpPr>
          <p:cNvPr id="8" name="Rectangle 7"/>
          <p:cNvSpPr/>
          <p:nvPr/>
        </p:nvSpPr>
        <p:spPr>
          <a:xfrm>
            <a:off x="774140" y="4857767"/>
            <a:ext cx="4187300"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Office Suites and Productivity Tools</a:t>
            </a:r>
            <a:endParaRPr lang="en-GB" sz="2000" dirty="0"/>
          </a:p>
        </p:txBody>
      </p:sp>
      <p:sp>
        <p:nvSpPr>
          <p:cNvPr id="9" name="Rectangle 8"/>
          <p:cNvSpPr/>
          <p:nvPr/>
        </p:nvSpPr>
        <p:spPr>
          <a:xfrm>
            <a:off x="774140" y="5196229"/>
            <a:ext cx="2625591"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Graphics and design</a:t>
            </a:r>
            <a:endParaRPr lang="en-GB" sz="2000" dirty="0"/>
          </a:p>
        </p:txBody>
      </p:sp>
      <p:sp>
        <p:nvSpPr>
          <p:cNvPr id="10" name="Rectangle 9"/>
          <p:cNvSpPr/>
          <p:nvPr/>
        </p:nvSpPr>
        <p:spPr>
          <a:xfrm>
            <a:off x="774140" y="5551765"/>
            <a:ext cx="3887411"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Database management systems </a:t>
            </a:r>
            <a:endParaRPr lang="en-GB" sz="2000" dirty="0"/>
          </a:p>
        </p:txBody>
      </p:sp>
      <p:sp>
        <p:nvSpPr>
          <p:cNvPr id="11" name="Rectangle 10"/>
          <p:cNvSpPr/>
          <p:nvPr/>
        </p:nvSpPr>
        <p:spPr>
          <a:xfrm>
            <a:off x="793379" y="5902781"/>
            <a:ext cx="3095206" cy="400110"/>
          </a:xfrm>
          <a:prstGeom prst="rect">
            <a:avLst/>
          </a:prstGeom>
        </p:spPr>
        <p:txBody>
          <a:bodyPr wrap="none">
            <a:spAutoFit/>
          </a:bodyPr>
          <a:lstStyle/>
          <a:p>
            <a:pPr marL="342900" indent="-342900">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Shruti" panose="020B0502040204020203" pitchFamily="34" charset="0"/>
              </a:rPr>
              <a:t>Networking and Security</a:t>
            </a:r>
            <a:endParaRPr lang="en-GB" sz="2000" dirty="0"/>
          </a:p>
        </p:txBody>
      </p:sp>
    </p:spTree>
    <p:extLst>
      <p:ext uri="{BB962C8B-B14F-4D97-AF65-F5344CB8AC3E}">
        <p14:creationId xmlns:p14="http://schemas.microsoft.com/office/powerpoint/2010/main" val="496863156"/>
      </p:ext>
    </p:extLst>
  </p:cSld>
  <p:clrMapOvr>
    <a:masterClrMapping/>
  </p:clrMapOvr>
  <p:transition advTm="6630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endParaRPr lang="en-US" sz="3000" b="1" dirty="0">
              <a:solidFill>
                <a:schemeClr val="bg1"/>
              </a:solidFill>
              <a:latin typeface="Calibri"/>
              <a:cs typeface="Times New Roman" pitchFamily="18" charset="0"/>
            </a:endParaRPr>
          </a:p>
          <a:p>
            <a:r>
              <a:rPr lang="en-GB" sz="3000" b="1" dirty="0">
                <a:solidFill>
                  <a:schemeClr val="bg1"/>
                </a:solidFill>
                <a:latin typeface="+mn-lt"/>
              </a:rPr>
              <a:t>FOSS does not mean no cost</a:t>
            </a:r>
            <a:endParaRPr lang="en-GB" sz="3000" dirty="0">
              <a:solidFill>
                <a:schemeClr val="bg1"/>
              </a:solidFill>
              <a:latin typeface="+mn-lt"/>
            </a:endParaRPr>
          </a:p>
          <a:p>
            <a:endParaRPr lang="en-US" altLang="en-US" sz="3000" b="1" dirty="0">
              <a:solidFill>
                <a:schemeClr val="bg1"/>
              </a:solidFill>
              <a:latin typeface="Calibri"/>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04417" y="2330450"/>
            <a:ext cx="8645525" cy="4320480"/>
          </a:xfrm>
          <a:prstGeom prst="rect">
            <a:avLst/>
          </a:prstGeom>
          <a:noFill/>
          <a:ln w="9525" algn="ctr">
            <a:noFill/>
            <a:miter lim="800000"/>
            <a:headEnd/>
            <a:tailEnd/>
          </a:ln>
        </p:spPr>
        <p:txBody>
          <a:bodyPr/>
          <a:lstStyle/>
          <a:p>
            <a:pPr algn="just"/>
            <a:endParaRPr lang="en-GB" sz="2000" dirty="0"/>
          </a:p>
          <a:p>
            <a:pPr algn="just"/>
            <a:r>
              <a:rPr lang="en-GB" sz="2000" dirty="0">
                <a:latin typeface="+mn-lt"/>
              </a:rPr>
              <a:t>You are entirely correct, and I apologize for any misunderstanding. It is true that "FOSS" (Free and Open-Source Software) does not always imply "no cost." In the context of FOSS, the word "free" alludes to the idea of freedom rather than necessarily having a financial cost.</a:t>
            </a:r>
          </a:p>
          <a:p>
            <a:pPr algn="just"/>
            <a:endParaRPr lang="en-US" altLang="en-US" sz="2000" dirty="0">
              <a:solidFill>
                <a:schemeClr val="tx2"/>
              </a:solidFill>
              <a:latin typeface="+mn-lt"/>
              <a:cs typeface="Times New Roman" pitchFamily="18" charset="0"/>
            </a:endParaRPr>
          </a:p>
        </p:txBody>
      </p:sp>
      <p:sp>
        <p:nvSpPr>
          <p:cNvPr id="2" name="Rectangle 1"/>
          <p:cNvSpPr/>
          <p:nvPr/>
        </p:nvSpPr>
        <p:spPr>
          <a:xfrm>
            <a:off x="-180528" y="3970129"/>
            <a:ext cx="9324528" cy="2382960"/>
          </a:xfrm>
          <a:prstGeom prst="rect">
            <a:avLst/>
          </a:prstGeom>
        </p:spPr>
        <p:txBody>
          <a:bodyPr wrap="square">
            <a:spAutoFit/>
          </a:bodyPr>
          <a:lstStyle/>
          <a:p>
            <a:pPr marL="457200" marR="0" algn="just">
              <a:lnSpc>
                <a:spcPct val="107000"/>
              </a:lnSpc>
              <a:spcBef>
                <a:spcPts val="0"/>
              </a:spcBef>
              <a:spcAft>
                <a:spcPts val="0"/>
              </a:spcAft>
            </a:pPr>
            <a:r>
              <a:rPr lang="en-GB" sz="2000" dirty="0">
                <a:latin typeface="Calibri" panose="020F0502020204030204" pitchFamily="34" charset="0"/>
                <a:ea typeface="Calibri" panose="020F0502020204030204" pitchFamily="34" charset="0"/>
                <a:cs typeface="Shruti" panose="020B0502040204020203" pitchFamily="34" charset="0"/>
              </a:rPr>
              <a:t>When referring to software, the term "free" denotes that users have the following fundamental freedoms:</a:t>
            </a:r>
          </a:p>
          <a:p>
            <a:pPr marL="457200" marR="0">
              <a:lnSpc>
                <a:spcPct val="107000"/>
              </a:lnSpc>
              <a:spcBef>
                <a:spcPts val="0"/>
              </a:spcBef>
              <a:spcAft>
                <a:spcPts val="0"/>
              </a:spcAft>
            </a:pPr>
            <a:endParaRPr lang="en-GB" sz="2000" dirty="0">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GB" sz="2000" dirty="0">
                <a:latin typeface="Calibri" panose="020F0502020204030204" pitchFamily="34" charset="0"/>
                <a:ea typeface="Calibri" panose="020F0502020204030204" pitchFamily="34" charset="0"/>
                <a:cs typeface="Shruti" panose="020B0502040204020203" pitchFamily="34" charset="0"/>
              </a:rPr>
              <a:t>1. The ability to use the program however you choose.</a:t>
            </a:r>
          </a:p>
          <a:p>
            <a:pPr marL="457200" marR="0">
              <a:lnSpc>
                <a:spcPct val="107000"/>
              </a:lnSpc>
              <a:spcBef>
                <a:spcPts val="0"/>
              </a:spcBef>
              <a:spcAft>
                <a:spcPts val="0"/>
              </a:spcAft>
            </a:pPr>
            <a:r>
              <a:rPr lang="en-GB" sz="2000" dirty="0">
                <a:latin typeface="Calibri" panose="020F0502020204030204" pitchFamily="34" charset="0"/>
                <a:ea typeface="Calibri" panose="020F0502020204030204" pitchFamily="34" charset="0"/>
                <a:cs typeface="Shruti" panose="020B0502040204020203" pitchFamily="34" charset="0"/>
              </a:rPr>
              <a:t>2. The ability to read, analyse, and edit the program's source code.</a:t>
            </a:r>
          </a:p>
          <a:p>
            <a:pPr marL="457200" marR="0">
              <a:lnSpc>
                <a:spcPct val="107000"/>
              </a:lnSpc>
              <a:spcBef>
                <a:spcPts val="0"/>
              </a:spcBef>
              <a:spcAft>
                <a:spcPts val="0"/>
              </a:spcAft>
            </a:pPr>
            <a:r>
              <a:rPr lang="en-GB" sz="2000" dirty="0">
                <a:latin typeface="Calibri" panose="020F0502020204030204" pitchFamily="34" charset="0"/>
                <a:ea typeface="Calibri" panose="020F0502020204030204" pitchFamily="34" charset="0"/>
                <a:cs typeface="Shruti" panose="020B0502040204020203" pitchFamily="34" charset="0"/>
              </a:rPr>
              <a:t>3. The ability to charge a fee or distribute copies for free.</a:t>
            </a:r>
          </a:p>
          <a:p>
            <a:pPr marL="457200" marR="0">
              <a:lnSpc>
                <a:spcPct val="107000"/>
              </a:lnSpc>
              <a:spcBef>
                <a:spcPts val="0"/>
              </a:spcBef>
              <a:spcAft>
                <a:spcPts val="800"/>
              </a:spcAft>
            </a:pPr>
            <a:r>
              <a:rPr lang="en-GB" sz="2000" dirty="0">
                <a:latin typeface="Calibri" panose="020F0502020204030204" pitchFamily="34" charset="0"/>
                <a:ea typeface="Calibri" panose="020F0502020204030204" pitchFamily="34" charset="0"/>
                <a:cs typeface="Shruti" panose="020B0502040204020203" pitchFamily="34" charset="0"/>
              </a:rPr>
              <a:t>4. The ability to distribute software that has been modified.</a:t>
            </a:r>
            <a:endParaRPr lang="en-GB" sz="20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68054866"/>
      </p:ext>
    </p:extLst>
  </p:cSld>
  <p:clrMapOvr>
    <a:masterClrMapping/>
  </p:clrMapOvr>
  <p:transition advTm="6630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GB" sz="3200" b="1" dirty="0"/>
              <a:t> </a:t>
            </a:r>
            <a:r>
              <a:rPr lang="en-GB" sz="3000" b="1" dirty="0">
                <a:solidFill>
                  <a:schemeClr val="bg1"/>
                </a:solidFill>
                <a:latin typeface="+mn-lt"/>
              </a:rPr>
              <a:t>History of BSD:</a:t>
            </a:r>
            <a:endParaRPr lang="en-GB" sz="3000" dirty="0">
              <a:solidFill>
                <a:schemeClr val="bg1"/>
              </a:solidFill>
              <a:latin typeface="+mn-lt"/>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4038" y="2329575"/>
            <a:ext cx="9144000" cy="4022640"/>
          </a:xfrm>
          <a:prstGeom prst="rect">
            <a:avLst/>
          </a:prstGeom>
        </p:spPr>
        <p:txBody>
          <a:bodyPr wrap="square">
            <a:spAutoFit/>
          </a:bodyPr>
          <a:lstStyle/>
          <a:p>
            <a:pPr marL="285750" indent="-285750" algn="just">
              <a:lnSpc>
                <a:spcPct val="107000"/>
              </a:lnSpc>
              <a:spcBef>
                <a:spcPts val="0"/>
              </a:spcBef>
              <a:spcAft>
                <a:spcPts val="800"/>
              </a:spcAft>
              <a:buFont typeface="Arial" panose="020B0604020202020204" pitchFamily="34" charset="0"/>
              <a:buChar char="•"/>
            </a:pPr>
            <a:r>
              <a:rPr lang="en-GB" sz="2000" dirty="0">
                <a:latin typeface="+mn-lt"/>
              </a:rPr>
              <a:t>Berkeley Software Distribution, which has a long history dating to the early days of UNIX, has been crucial to the advancement of operating systems. Here is a quick synopsis of BSD's history:</a:t>
            </a:r>
          </a:p>
          <a:p>
            <a:pPr marL="285750" indent="-285750" algn="just">
              <a:lnSpc>
                <a:spcPct val="107000"/>
              </a:lnSpc>
              <a:spcBef>
                <a:spcPts val="0"/>
              </a:spcBef>
              <a:spcAft>
                <a:spcPts val="800"/>
              </a:spcAft>
              <a:buFont typeface="Arial" panose="020B0604020202020204" pitchFamily="34" charset="0"/>
              <a:buChar char="•"/>
            </a:pPr>
            <a:r>
              <a:rPr lang="en-GB" sz="2000" dirty="0">
                <a:latin typeface="+mn-lt"/>
              </a:rPr>
              <a:t>UNIX's origins:  Ken Thompson, Dennis Ritchie, and others created UNIX at Bell Labs in the late 1960s and early 1970s. In academic and research settings, it became a well-liked operating system.</a:t>
            </a:r>
          </a:p>
          <a:p>
            <a:pPr marL="285750" indent="-285750" algn="just">
              <a:lnSpc>
                <a:spcPct val="107000"/>
              </a:lnSpc>
              <a:spcBef>
                <a:spcPts val="0"/>
              </a:spcBef>
              <a:spcAft>
                <a:spcPts val="800"/>
              </a:spcAft>
              <a:buFont typeface="Arial" panose="020B0604020202020204" pitchFamily="34" charset="0"/>
              <a:buChar char="•"/>
            </a:pPr>
            <a:r>
              <a:rPr lang="en-GB" sz="2000" dirty="0">
                <a:latin typeface="+mn-lt"/>
              </a:rPr>
              <a:t>UC Berkeley's Involvement: Bill Joy, a graduate student at UC Berkeley (UCB), made substantial contributions to the creation of UNIX at UCB in the late 1970s. The "C Shell" (</a:t>
            </a:r>
            <a:r>
              <a:rPr lang="en-GB" sz="2000" dirty="0" err="1">
                <a:latin typeface="+mn-lt"/>
              </a:rPr>
              <a:t>csh</a:t>
            </a:r>
            <a:r>
              <a:rPr lang="en-GB" sz="2000" dirty="0">
                <a:latin typeface="+mn-lt"/>
              </a:rPr>
              <a:t>) and the "vi" text editor are just two of the many additional features that he added.</a:t>
            </a:r>
          </a:p>
          <a:p>
            <a:pPr marL="285750" marR="0" lvl="0" indent="-285750" algn="just">
              <a:lnSpc>
                <a:spcPct val="107000"/>
              </a:lnSpc>
              <a:spcBef>
                <a:spcPts val="0"/>
              </a:spcBef>
              <a:spcAft>
                <a:spcPts val="800"/>
              </a:spcAft>
              <a:buFont typeface="Arial" panose="020B0604020202020204" pitchFamily="34" charset="0"/>
              <a:buChar char="•"/>
            </a:pPr>
            <a:endParaRPr lang="en-GB" sz="2000" dirty="0">
              <a:latin typeface="+mn-lt"/>
            </a:endParaRPr>
          </a:p>
        </p:txBody>
      </p:sp>
    </p:spTree>
    <p:extLst>
      <p:ext uri="{BB962C8B-B14F-4D97-AF65-F5344CB8AC3E}">
        <p14:creationId xmlns:p14="http://schemas.microsoft.com/office/powerpoint/2010/main" val="3379938656"/>
      </p:ext>
    </p:extLst>
  </p:cSld>
  <p:clrMapOvr>
    <a:masterClrMapping/>
  </p:clrMapOvr>
  <p:transition advTm="6630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3" name="Rectangle 2"/>
          <p:cNvSpPr/>
          <p:nvPr/>
        </p:nvSpPr>
        <p:spPr>
          <a:xfrm>
            <a:off x="0" y="2493744"/>
            <a:ext cx="9144000" cy="4125232"/>
          </a:xfrm>
          <a:prstGeom prst="rect">
            <a:avLst/>
          </a:prstGeom>
        </p:spPr>
        <p:txBody>
          <a:bodyPr wrap="square">
            <a:spAutoFit/>
          </a:bodyPr>
          <a:lstStyle/>
          <a:p>
            <a:pPr marL="285750" indent="-285750" algn="just">
              <a:lnSpc>
                <a:spcPct val="107000"/>
              </a:lnSpc>
              <a:spcBef>
                <a:spcPts val="0"/>
              </a:spcBef>
              <a:spcAft>
                <a:spcPts val="800"/>
              </a:spcAft>
              <a:buFont typeface="Arial" panose="020B0604020202020204" pitchFamily="34" charset="0"/>
              <a:buChar char="•"/>
            </a:pPr>
            <a:r>
              <a:rPr lang="en-GB" sz="2000" dirty="0">
                <a:latin typeface="+mn-lt"/>
              </a:rPr>
              <a:t>BSD Releases: The first official BSD version, also referred to as 1BSD, was made available by UCB in 1977. Later versions, such 2BSD and 3BSD, came after.</a:t>
            </a:r>
          </a:p>
          <a:p>
            <a:pPr marL="285750" indent="-285750" algn="just">
              <a:lnSpc>
                <a:spcPct val="107000"/>
              </a:lnSpc>
              <a:spcBef>
                <a:spcPts val="0"/>
              </a:spcBef>
              <a:spcAft>
                <a:spcPts val="800"/>
              </a:spcAft>
              <a:buFont typeface="Arial" panose="020B0604020202020204" pitchFamily="34" charset="0"/>
              <a:buChar char="•"/>
            </a:pPr>
            <a:r>
              <a:rPr lang="en-GB" sz="2000" dirty="0">
                <a:latin typeface="+mn-lt"/>
              </a:rPr>
              <a:t>Net/1 and Net/2: In 1989, UCB published 4.3BSD (Net/1), which had important networking advancements. Later BSD versions used this version as their starting point.</a:t>
            </a:r>
          </a:p>
          <a:p>
            <a:pPr marL="285750" lvl="0" indent="-285750" algn="just">
              <a:lnSpc>
                <a:spcPct val="107000"/>
              </a:lnSpc>
              <a:spcBef>
                <a:spcPts val="0"/>
              </a:spcBef>
              <a:spcAft>
                <a:spcPts val="800"/>
              </a:spcAft>
              <a:buFont typeface="Arial" panose="020B0604020202020204" pitchFamily="34" charset="0"/>
              <a:buChar char="•"/>
            </a:pPr>
            <a:r>
              <a:rPr lang="en-GB" sz="2000" dirty="0">
                <a:latin typeface="+mn-lt"/>
              </a:rPr>
              <a:t>Following the settlement, the BSD source was forked, leading to the creation of other BSD-based operating systems, including FreeBSD (1993), </a:t>
            </a:r>
            <a:r>
              <a:rPr lang="en-GB" sz="2000" dirty="0" err="1">
                <a:latin typeface="+mn-lt"/>
              </a:rPr>
              <a:t>NetBSD</a:t>
            </a:r>
            <a:r>
              <a:rPr lang="en-GB" sz="2000" dirty="0">
                <a:latin typeface="+mn-lt"/>
              </a:rPr>
              <a:t> (1993), and </a:t>
            </a:r>
            <a:r>
              <a:rPr lang="en-GB" sz="2000" dirty="0" err="1">
                <a:latin typeface="+mn-lt"/>
              </a:rPr>
              <a:t>OpenBSD</a:t>
            </a:r>
            <a:r>
              <a:rPr lang="en-GB" sz="2000" dirty="0">
                <a:latin typeface="+mn-lt"/>
              </a:rPr>
              <a:t> (1995). With their individual focuses and objectives, these projects each continued to improve and develop the BSD source.</a:t>
            </a:r>
          </a:p>
          <a:p>
            <a:pPr marL="285750" indent="-285750" algn="just">
              <a:lnSpc>
                <a:spcPct val="107000"/>
              </a:lnSpc>
              <a:spcBef>
                <a:spcPts val="0"/>
              </a:spcBef>
              <a:spcAft>
                <a:spcPts val="800"/>
              </a:spcAft>
              <a:buFont typeface="Arial" panose="020B0604020202020204" pitchFamily="34" charset="0"/>
              <a:buChar char="•"/>
            </a:pPr>
            <a:endParaRPr lang="en-GB" sz="2000" dirty="0"/>
          </a:p>
          <a:p>
            <a:pPr marL="285750" marR="0" lvl="0" indent="-285750" algn="just">
              <a:lnSpc>
                <a:spcPct val="107000"/>
              </a:lnSpc>
              <a:spcBef>
                <a:spcPts val="0"/>
              </a:spcBef>
              <a:spcAft>
                <a:spcPts val="800"/>
              </a:spcAft>
              <a:buFont typeface="Arial" panose="020B0604020202020204" pitchFamily="34" charset="0"/>
              <a:buChar char="•"/>
            </a:pP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31534267"/>
      </p:ext>
    </p:extLst>
  </p:cSld>
  <p:clrMapOvr>
    <a:masterClrMapping/>
  </p:clrMapOvr>
  <p:transition advTm="6630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a:t>
            </a:r>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Ongoing Development and Modernization: • The many BSD variations have continuously changed and adapted over time to contemporary computing settings. They increased performance, added security measures, and added compatibility for new hardware architectures.</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a:p>
            <a:pPr marL="342900" lvl="0" indent="-342900" algn="just">
              <a:buFont typeface="Arial" panose="020B0604020202020204" pitchFamily="34" charset="0"/>
              <a:buChar char="•"/>
            </a:pPr>
            <a:r>
              <a:rPr lang="en-GB" sz="2000" dirty="0">
                <a:latin typeface="+mn-lt"/>
              </a:rPr>
              <a:t>Impact on Contemporary Operating Systems: The BSD operating systems have had a major impact on the evolution of contemporary operating systems. Other operating systems, such as Linux, have included many of the networking, security, and performance features featured in BSD.</a:t>
            </a:r>
          </a:p>
          <a:p>
            <a:pPr algn="just"/>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3450536028"/>
      </p:ext>
    </p:extLst>
  </p:cSld>
  <p:clrMapOvr>
    <a:masterClrMapping/>
  </p:clrMapOvr>
  <p:transition advTm="6630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What is Open-Source Software.</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US" sz="2000" dirty="0">
                <a:latin typeface="+mn-lt"/>
              </a:rPr>
              <a:t>Open-source indicate to those software whose source code is available to any one and every one. Mean it is publically available. </a:t>
            </a:r>
          </a:p>
          <a:p>
            <a:pPr marL="342900" indent="-342900" algn="just">
              <a:buFont typeface="Arial" panose="020B0604020202020204" pitchFamily="34" charset="0"/>
              <a:buChar char="•"/>
            </a:pPr>
            <a:r>
              <a:rPr lang="en-US" sz="2000" dirty="0">
                <a:latin typeface="+mn-lt"/>
              </a:rPr>
              <a:t>If there is a licensed then it is also in that way that allow users modify the software easily. </a:t>
            </a:r>
          </a:p>
          <a:p>
            <a:pPr marL="342900" indent="-342900" algn="just">
              <a:buFont typeface="Arial" panose="020B0604020202020204" pitchFamily="34" charset="0"/>
              <a:buChar char="•"/>
            </a:pPr>
            <a:r>
              <a:rPr lang="en-US" sz="2000" dirty="0">
                <a:latin typeface="+mn-lt"/>
              </a:rPr>
              <a:t>That means one can view, can modify, can  distribute, can also improve the code with the limits of specific terms and conditions of the open-source license. </a:t>
            </a: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cSld>
  <p:clrMapOvr>
    <a:masterClrMapping/>
  </p:clrMapOvr>
  <p:transition advTm="6630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GB" sz="3000" b="1" dirty="0">
                <a:solidFill>
                  <a:schemeClr val="bg1"/>
                </a:solidFill>
                <a:latin typeface="+mn-lt"/>
              </a:rPr>
              <a:t>The free software Foundation and the GNU Project</a:t>
            </a:r>
            <a:endParaRPr lang="en-US" altLang="en-US" sz="3000" b="1" dirty="0">
              <a:solidFill>
                <a:schemeClr val="bg1"/>
              </a:solidFill>
              <a:latin typeface="+mn-lt"/>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r>
              <a:rPr lang="en-GB" sz="2000" dirty="0">
                <a:latin typeface="+mn-lt"/>
              </a:rPr>
              <a:t>Free Software Foundation (FSF): Richard Stallman established the Free Software Foundation (FSF) as a non-profit organization in 1985. The use, creation, and distribution of free software are the FSF's main goals. According to the FSF, "free software" is software that upholds users' fundamental liberties as outlined by the "Four Freedoms":</a:t>
            </a:r>
          </a:p>
          <a:p>
            <a:pPr lvl="0"/>
            <a:endParaRPr lang="en-GB" sz="2000" dirty="0">
              <a:latin typeface="+mn-lt"/>
            </a:endParaRPr>
          </a:p>
          <a:p>
            <a:pPr marL="800100" lvl="1" indent="-342900">
              <a:buFont typeface="Wingdings" panose="05000000000000000000" pitchFamily="2" charset="2"/>
              <a:buChar char="q"/>
            </a:pPr>
            <a:r>
              <a:rPr lang="en-GB" sz="2000" dirty="0">
                <a:latin typeface="+mn-lt"/>
              </a:rPr>
              <a:t>The freedom to run the program for any purpose.</a:t>
            </a:r>
          </a:p>
          <a:p>
            <a:pPr marL="800100" lvl="1" indent="-342900">
              <a:buFont typeface="Wingdings" panose="05000000000000000000" pitchFamily="2" charset="2"/>
              <a:buChar char="q"/>
            </a:pPr>
            <a:r>
              <a:rPr lang="en-GB" sz="2000" dirty="0">
                <a:latin typeface="+mn-lt"/>
              </a:rPr>
              <a:t>The freedom to study and modify the program's source code.</a:t>
            </a:r>
          </a:p>
          <a:p>
            <a:pPr marL="800100" lvl="1" indent="-342900">
              <a:buFont typeface="Wingdings" panose="05000000000000000000" pitchFamily="2" charset="2"/>
              <a:buChar char="q"/>
            </a:pPr>
            <a:r>
              <a:rPr lang="en-GB" sz="2000" dirty="0">
                <a:latin typeface="+mn-lt"/>
              </a:rPr>
              <a:t>The freedom to redistribute copies, either for free or for a fee.</a:t>
            </a:r>
          </a:p>
          <a:p>
            <a:pPr marL="800100" lvl="1" indent="-342900">
              <a:buFont typeface="Wingdings" panose="05000000000000000000" pitchFamily="2" charset="2"/>
              <a:buChar char="q"/>
            </a:pPr>
            <a:r>
              <a:rPr lang="en-GB" sz="2000" dirty="0">
                <a:latin typeface="+mn-lt"/>
              </a:rPr>
              <a:t>The freedom to distribute modified versions of the software.</a:t>
            </a:r>
          </a:p>
          <a:p>
            <a:pPr lvl="1"/>
            <a:endParaRPr lang="en-GB" sz="2000" dirty="0">
              <a:latin typeface="+mn-lt"/>
            </a:endParaRPr>
          </a:p>
          <a:p>
            <a:pPr marL="342900" indent="-342900">
              <a:buFont typeface="Arial" panose="020B0604020202020204" pitchFamily="34" charset="0"/>
              <a:buChar char="•"/>
            </a:pPr>
            <a:r>
              <a:rPr lang="en-GB" sz="2000" dirty="0">
                <a:latin typeface="+mn-lt"/>
              </a:rPr>
              <a:t>The FSF is a vocal supporter of these rights and aims to spread knowledge about the value of user choice, community cooperation, and moral considerations in software design.</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2932958638"/>
      </p:ext>
    </p:extLst>
  </p:cSld>
  <p:clrMapOvr>
    <a:masterClrMapping/>
  </p:clrMapOvr>
  <p:transition advTm="6630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0937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GNU Project: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330450"/>
            <a:ext cx="8953501" cy="4524187"/>
          </a:xfrm>
          <a:prstGeom prst="rect">
            <a:avLst/>
          </a:prstGeom>
        </p:spPr>
        <p:txBody>
          <a:bodyPr wrap="square">
            <a:spAutoFit/>
          </a:bodyPr>
          <a:lstStyle/>
          <a:p>
            <a:pPr marL="342900" indent="-342900" algn="just">
              <a:lnSpc>
                <a:spcPct val="107000"/>
              </a:lnSpc>
              <a:spcBef>
                <a:spcPts val="0"/>
              </a:spcBef>
              <a:spcAft>
                <a:spcPts val="800"/>
              </a:spcAft>
              <a:buFont typeface="Arial" panose="020B0604020202020204" pitchFamily="34" charset="0"/>
              <a:buChar char="•"/>
            </a:pPr>
            <a:r>
              <a:rPr lang="en-GB" sz="2000" dirty="0">
                <a:latin typeface="+mn-lt"/>
              </a:rPr>
              <a:t>Richard Stallman launched the GNU Project in 1983. Its objective was to construct a fully functional, free operating system that was akin to Unix, complete with a kernel, utilities, and applications that were all distributed under a free software license.</a:t>
            </a:r>
          </a:p>
          <a:p>
            <a:pPr algn="just">
              <a:lnSpc>
                <a:spcPct val="107000"/>
              </a:lnSpc>
              <a:spcBef>
                <a:spcPts val="0"/>
              </a:spcBef>
              <a:spcAft>
                <a:spcPts val="800"/>
              </a:spcAft>
            </a:pPr>
            <a:endParaRPr lang="en-GB" sz="2000" dirty="0">
              <a:latin typeface="+mn-lt"/>
            </a:endParaRPr>
          </a:p>
          <a:p>
            <a:pPr marL="342900" indent="-342900" algn="just">
              <a:lnSpc>
                <a:spcPct val="107000"/>
              </a:lnSpc>
              <a:spcBef>
                <a:spcPts val="0"/>
              </a:spcBef>
              <a:spcAft>
                <a:spcPts val="800"/>
              </a:spcAft>
              <a:buFont typeface="Arial" panose="020B0604020202020204" pitchFamily="34" charset="0"/>
              <a:buChar char="•"/>
            </a:pPr>
            <a:r>
              <a:rPr lang="en-GB" sz="2000" dirty="0">
                <a:latin typeface="+mn-lt"/>
              </a:rPr>
              <a:t>The acronym "GNU" stands for "GNU's Not Unix," denoting that while the GNU Project was influenced by the Unix operating system, it was not a precise clone of Unix. By creating a complementary free software ecosystem, Stallman and the GNU Project aimed to provide users with an alternative to proprietary software.</a:t>
            </a:r>
            <a:endParaRPr lang="en-GB" sz="2000" dirty="0">
              <a:solidFill>
                <a:srgbClr val="000000"/>
              </a:solidFill>
              <a:latin typeface="+mn-lt"/>
              <a:ea typeface="Times New Roman" panose="02020603050405020304" pitchFamily="18" charset="0"/>
              <a:cs typeface="Segoe UI" panose="020B0502040204020203" pitchFamily="34" charset="0"/>
            </a:endParaRPr>
          </a:p>
          <a:p>
            <a:pPr algn="just">
              <a:lnSpc>
                <a:spcPct val="107000"/>
              </a:lnSpc>
              <a:spcBef>
                <a:spcPts val="0"/>
              </a:spcBef>
              <a:spcAft>
                <a:spcPts val="800"/>
              </a:spcAft>
            </a:pPr>
            <a:endParaRPr lang="en-US" sz="2000" dirty="0">
              <a:latin typeface="+mn-lt"/>
            </a:endParaRPr>
          </a:p>
          <a:p>
            <a:pPr algn="just">
              <a:lnSpc>
                <a:spcPct val="107000"/>
              </a:lnSpc>
              <a:spcBef>
                <a:spcPts val="0"/>
              </a:spcBef>
              <a:spcAft>
                <a:spcPts val="800"/>
              </a:spcAft>
            </a:pPr>
            <a:endParaRPr lang="en-GB" sz="2000" dirty="0">
              <a:latin typeface="+mn-lt"/>
            </a:endParaRPr>
          </a:p>
          <a:p>
            <a:pPr marL="0" marR="0">
              <a:lnSpc>
                <a:spcPct val="107000"/>
              </a:lnSpc>
              <a:spcBef>
                <a:spcPts val="0"/>
              </a:spcBef>
              <a:spcAft>
                <a:spcPts val="800"/>
              </a:spcAft>
            </a:pPr>
            <a:r>
              <a:rPr lang="en-GB" dirty="0">
                <a:solidFill>
                  <a:srgbClr val="000000"/>
                </a:solidFill>
                <a:latin typeface="Calibri" panose="020F0502020204030204" pitchFamily="34" charset="0"/>
                <a:ea typeface="Times New Roman" panose="02020603050405020304" pitchFamily="18" charset="0"/>
                <a:cs typeface="Segoe UI" panose="020B0502040204020203" pitchFamily="34" charset="0"/>
              </a:rPr>
              <a:t> </a:t>
            </a:r>
            <a:endParaRPr lang="en-GB" sz="105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900239116"/>
      </p:ext>
    </p:extLst>
  </p:cSld>
  <p:clrMapOvr>
    <a:masterClrMapping/>
  </p:clrMapOvr>
  <p:transition advTm="6630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0937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 GNU Project: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2330450"/>
            <a:ext cx="8953501" cy="4330288"/>
          </a:xfrm>
          <a:prstGeom prst="rect">
            <a:avLst/>
          </a:prstGeom>
        </p:spPr>
        <p:txBody>
          <a:bodyPr wrap="square">
            <a:spAutoFit/>
          </a:bodyPr>
          <a:lstStyle/>
          <a:p>
            <a:pPr marL="342900" indent="-342900">
              <a:buFont typeface="Arial" panose="020B0604020202020204" pitchFamily="34" charset="0"/>
              <a:buChar char="•"/>
            </a:pPr>
            <a:r>
              <a:rPr lang="en-GB" sz="2000" dirty="0">
                <a:latin typeface="+mn-lt"/>
              </a:rPr>
              <a:t>With the exception of the kernel, the GNU Project successfully created the majority of an entire operating system's components. The GNU/Linux operating system, also known as Linux, was developed in 1991 by Linus Torvalds using the Linux kernel and GNU tools.</a:t>
            </a:r>
          </a:p>
          <a:p>
            <a:pPr marL="342900" indent="-342900">
              <a:buFont typeface="Arial" panose="020B0604020202020204" pitchFamily="34" charset="0"/>
              <a:buChar char="•"/>
            </a:pPr>
            <a:endParaRPr lang="en-GB" sz="2000" dirty="0">
              <a:latin typeface="+mn-lt"/>
            </a:endParaRPr>
          </a:p>
          <a:p>
            <a:pPr marL="342900" indent="-342900">
              <a:buFont typeface="Arial" panose="020B0604020202020204" pitchFamily="34" charset="0"/>
              <a:buChar char="•"/>
            </a:pPr>
            <a:r>
              <a:rPr lang="en-GB" sz="2000" dirty="0">
                <a:latin typeface="+mn-lt"/>
              </a:rPr>
              <a:t>Legacy and Impact: The GNU Project and the Free Software Foundation have contributed significantly to the advancement of the free software and open-source development ideologies. Beyond only software, their influence affects other aspects of digital freedom and promotes a digital age ethos of openness, cooperation, and user empowerment.</a:t>
            </a:r>
          </a:p>
          <a:p>
            <a:pPr algn="just">
              <a:lnSpc>
                <a:spcPct val="107000"/>
              </a:lnSpc>
              <a:spcBef>
                <a:spcPts val="0"/>
              </a:spcBef>
              <a:spcAft>
                <a:spcPts val="800"/>
              </a:spcAft>
            </a:pPr>
            <a:endParaRPr lang="en-US" sz="2000" dirty="0">
              <a:latin typeface="+mn-lt"/>
            </a:endParaRPr>
          </a:p>
          <a:p>
            <a:pPr algn="just">
              <a:lnSpc>
                <a:spcPct val="107000"/>
              </a:lnSpc>
              <a:spcBef>
                <a:spcPts val="0"/>
              </a:spcBef>
              <a:spcAft>
                <a:spcPts val="800"/>
              </a:spcAft>
            </a:pPr>
            <a:endParaRPr lang="en-GB" sz="2000" dirty="0">
              <a:latin typeface="+mn-lt"/>
            </a:endParaRPr>
          </a:p>
          <a:p>
            <a:pPr marL="0" marR="0">
              <a:lnSpc>
                <a:spcPct val="107000"/>
              </a:lnSpc>
              <a:spcBef>
                <a:spcPts val="0"/>
              </a:spcBef>
              <a:spcAft>
                <a:spcPts val="800"/>
              </a:spcAft>
            </a:pPr>
            <a:r>
              <a:rPr lang="en-GB" dirty="0">
                <a:solidFill>
                  <a:srgbClr val="000000"/>
                </a:solidFill>
                <a:latin typeface="Calibri" panose="020F0502020204030204" pitchFamily="34" charset="0"/>
                <a:ea typeface="Times New Roman" panose="02020603050405020304" pitchFamily="18" charset="0"/>
                <a:cs typeface="Segoe UI" panose="020B0502040204020203" pitchFamily="34" charset="0"/>
              </a:rPr>
              <a:t> </a:t>
            </a:r>
            <a:endParaRPr lang="en-GB" sz="105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80441521"/>
      </p:ext>
    </p:extLst>
  </p:cSld>
  <p:clrMapOvr>
    <a:masterClrMapping/>
  </p:clrMapOvr>
  <p:transition advTm="6630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907704" y="2996952"/>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References</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59532" y="2855737"/>
            <a:ext cx="8784468" cy="1015663"/>
          </a:xfrm>
          <a:prstGeom prst="rect">
            <a:avLst/>
          </a:prstGeom>
        </p:spPr>
        <p:txBody>
          <a:bodyPr wrap="square">
            <a:spAutoFit/>
          </a:bodyPr>
          <a:lstStyle/>
          <a:p>
            <a:r>
              <a:rPr lang="en-GB" sz="2000" dirty="0">
                <a:latin typeface="+mn-lt"/>
                <a:hlinkClick r:id="rId9"/>
              </a:rPr>
              <a:t>https://www.copyrightlaws.com/what-is-the-public-domain/</a:t>
            </a:r>
            <a:endParaRPr lang="en-GB" sz="2000" dirty="0">
              <a:latin typeface="+mn-lt"/>
            </a:endParaRPr>
          </a:p>
          <a:p>
            <a:r>
              <a:rPr lang="en-US" sz="2000" u="sng" dirty="0">
                <a:latin typeface="Times New Roman" panose="02020603050405020304" pitchFamily="18" charset="0"/>
                <a:cs typeface="Times New Roman" panose="02020603050405020304" pitchFamily="18" charset="0"/>
                <a:hlinkClick r:id="rId10"/>
              </a:rPr>
              <a:t>https://vsoch.github.io/</a:t>
            </a:r>
            <a:endParaRPr lang="en-GB" sz="2000" dirty="0">
              <a:latin typeface="Times New Roman" panose="02020603050405020304" pitchFamily="18" charset="0"/>
              <a:cs typeface="Times New Roman" panose="02020603050405020304" pitchFamily="18" charset="0"/>
            </a:endParaRPr>
          </a:p>
          <a:p>
            <a:endParaRPr lang="en-GB" sz="2000" dirty="0">
              <a:latin typeface="+mn-lt"/>
            </a:endParaRPr>
          </a:p>
        </p:txBody>
      </p:sp>
      <p:sp>
        <p:nvSpPr>
          <p:cNvPr id="2" name="Rectangle 1"/>
          <p:cNvSpPr/>
          <p:nvPr/>
        </p:nvSpPr>
        <p:spPr>
          <a:xfrm>
            <a:off x="336800" y="3515371"/>
            <a:ext cx="4572000" cy="1015663"/>
          </a:xfrm>
          <a:prstGeom prst="rect">
            <a:avLst/>
          </a:prstGeom>
        </p:spPr>
        <p:txBody>
          <a:bodyPr>
            <a:spAutoFit/>
          </a:bodyPr>
          <a:lstStyle/>
          <a:p>
            <a:r>
              <a:rPr lang="en-GB" sz="2000" u="sng" dirty="0">
                <a:latin typeface="+mn-lt"/>
                <a:hlinkClick r:id="rId11"/>
              </a:rPr>
              <a:t>https://www.gnu.org/</a:t>
            </a:r>
            <a:endParaRPr lang="en-GB" sz="2000" dirty="0">
              <a:latin typeface="+mn-lt"/>
            </a:endParaRPr>
          </a:p>
          <a:p>
            <a:r>
              <a:rPr lang="en-GB" sz="2000" u="sng" dirty="0">
                <a:latin typeface="+mn-lt"/>
                <a:hlinkClick r:id="rId12"/>
              </a:rPr>
              <a:t>https://www.npmjs.com/</a:t>
            </a:r>
            <a:endParaRPr lang="en-GB" sz="2000" dirty="0">
              <a:latin typeface="+mn-lt"/>
            </a:endParaRPr>
          </a:p>
          <a:p>
            <a:r>
              <a:rPr lang="en-GB" sz="2000" u="sng" dirty="0">
                <a:latin typeface="+mn-lt"/>
                <a:hlinkClick r:id="rId13"/>
              </a:rPr>
              <a:t>https://opensource.org/</a:t>
            </a:r>
            <a:endParaRPr lang="en-GB" sz="2000" dirty="0">
              <a:latin typeface="+mn-lt"/>
            </a:endParaRPr>
          </a:p>
        </p:txBody>
      </p:sp>
    </p:spTree>
    <p:extLst>
      <p:ext uri="{BB962C8B-B14F-4D97-AF65-F5344CB8AC3E}">
        <p14:creationId xmlns:p14="http://schemas.microsoft.com/office/powerpoint/2010/main" val="282900053"/>
      </p:ext>
    </p:extLst>
  </p:cSld>
  <p:clrMapOvr>
    <a:masterClrMapping/>
  </p:clrMapOvr>
  <p:transition advTm="6630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907704" y="2996952"/>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References</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59532" y="2962215"/>
            <a:ext cx="8784468" cy="1631216"/>
          </a:xfrm>
          <a:prstGeom prst="rect">
            <a:avLst/>
          </a:prstGeom>
        </p:spPr>
        <p:txBody>
          <a:bodyPr wrap="square">
            <a:spAutoFit/>
          </a:bodyPr>
          <a:lstStyle/>
          <a:p>
            <a:r>
              <a:rPr lang="en-GB" sz="2000" dirty="0">
                <a:latin typeface="+mn-lt"/>
                <a:hlinkClick r:id="rId9"/>
              </a:rPr>
              <a:t>https://en.wikipedia.org/wiki/Public_domain</a:t>
            </a:r>
            <a:endParaRPr lang="en-GB" sz="2000" dirty="0">
              <a:latin typeface="+mn-lt"/>
            </a:endParaRPr>
          </a:p>
          <a:p>
            <a:r>
              <a:rPr lang="en-GB" sz="2000" dirty="0">
                <a:latin typeface="+mn-lt"/>
                <a:hlinkClick r:id="rId10"/>
              </a:rPr>
              <a:t>https://www.copyrightlaws.com/what-is-the-public-domain/</a:t>
            </a:r>
            <a:endParaRPr lang="en-GB" sz="2000" dirty="0">
              <a:latin typeface="+mn-lt"/>
            </a:endParaRPr>
          </a:p>
          <a:p>
            <a:r>
              <a:rPr lang="en-GB" sz="2000" u="sng" dirty="0">
                <a:latin typeface="+mn-lt"/>
                <a:hlinkClick r:id="rId11"/>
              </a:rPr>
              <a:t>https://sourceforge.net/</a:t>
            </a:r>
            <a:endParaRPr lang="en-GB" sz="2000" dirty="0">
              <a:latin typeface="+mn-lt"/>
            </a:endParaRPr>
          </a:p>
          <a:p>
            <a:r>
              <a:rPr lang="en-GB" sz="2000" u="sng" dirty="0">
                <a:latin typeface="+mn-lt"/>
                <a:hlinkClick r:id="rId12"/>
              </a:rPr>
              <a:t>https://www.apache.org/</a:t>
            </a:r>
            <a:endParaRPr lang="en-GB" sz="2000" dirty="0">
              <a:latin typeface="+mn-lt"/>
            </a:endParaRPr>
          </a:p>
          <a:p>
            <a:endParaRPr lang="en-GB" sz="2000" dirty="0">
              <a:latin typeface="+mn-lt"/>
            </a:endParaRPr>
          </a:p>
        </p:txBody>
      </p:sp>
    </p:spTree>
    <p:extLst>
      <p:ext uri="{BB962C8B-B14F-4D97-AF65-F5344CB8AC3E}">
        <p14:creationId xmlns:p14="http://schemas.microsoft.com/office/powerpoint/2010/main" val="4277119171"/>
      </p:ext>
    </p:extLst>
  </p:cSld>
  <p:clrMapOvr>
    <a:masterClrMapping/>
  </p:clrMapOvr>
  <p:transition advTm="6630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3000" b="1" dirty="0">
                <a:solidFill>
                  <a:schemeClr val="bg1"/>
                </a:solidFill>
                <a:latin typeface="+mn-lt"/>
                <a:cs typeface="Times New Roman" panose="02020603050405020304" pitchFamily="18" charset="0"/>
              </a:rPr>
              <a:t>Benefits and </a:t>
            </a:r>
            <a:r>
              <a:rPr lang="en-GB" sz="3000" b="1" dirty="0">
                <a:solidFill>
                  <a:schemeClr val="bg1"/>
                </a:solidFill>
                <a:latin typeface="+mn-lt"/>
                <a:cs typeface="Times New Roman" panose="02020603050405020304" pitchFamily="18" charset="0"/>
              </a:rPr>
              <a:t>characteristics of open source software. </a:t>
            </a:r>
            <a:endParaRPr lang="en-US" altLang="en-US" sz="3000" b="1" dirty="0">
              <a:solidFill>
                <a:schemeClr val="bg1"/>
              </a:solidFill>
              <a:latin typeface="+mn-lt"/>
              <a:cs typeface="Times New Roman" panose="02020603050405020304"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r>
              <a:rPr lang="en-GB" sz="2000" b="1" dirty="0">
                <a:latin typeface="+mn-lt"/>
              </a:rPr>
              <a:t>Transparency:</a:t>
            </a:r>
            <a:endParaRPr lang="en-GB" sz="2000" dirty="0">
              <a:latin typeface="+mn-lt"/>
            </a:endParaRPr>
          </a:p>
          <a:p>
            <a:pPr marL="342900" indent="-342900" algn="just">
              <a:buFont typeface="Arial" panose="020B0604020202020204" pitchFamily="34" charset="0"/>
              <a:buChar char="•"/>
            </a:pPr>
            <a:r>
              <a:rPr lang="en-GB" sz="2000" dirty="0">
                <a:latin typeface="+mn-lt"/>
              </a:rPr>
              <a:t>Culture of openness make new community. Every one have access of code that allows transparency. So whether we are creating a software or solving a problem then every one has access to get Information about doing best work.</a:t>
            </a:r>
          </a:p>
          <a:p>
            <a:pPr algn="just"/>
            <a:endParaRPr lang="en-US" altLang="en-US" sz="2000" dirty="0">
              <a:solidFill>
                <a:schemeClr val="tx2"/>
              </a:solidFill>
              <a:latin typeface="+mn-lt"/>
              <a:cs typeface="Times New Roman" pitchFamily="18" charset="0"/>
            </a:endParaRPr>
          </a:p>
        </p:txBody>
      </p:sp>
      <p:sp>
        <p:nvSpPr>
          <p:cNvPr id="2" name="Rectangle 1"/>
          <p:cNvSpPr/>
          <p:nvPr/>
        </p:nvSpPr>
        <p:spPr>
          <a:xfrm>
            <a:off x="274211" y="4473575"/>
            <a:ext cx="8561814" cy="1182888"/>
          </a:xfrm>
          <a:prstGeom prst="rect">
            <a:avLst/>
          </a:prstGeom>
        </p:spPr>
        <p:txBody>
          <a:bodyPr wrap="square">
            <a:spAutoFit/>
          </a:bodyPr>
          <a:lstStyle/>
          <a:p>
            <a:pPr marL="0" marR="0">
              <a:lnSpc>
                <a:spcPct val="107000"/>
              </a:lnSpc>
              <a:spcBef>
                <a:spcPts val="0"/>
              </a:spcBef>
              <a:spcAft>
                <a:spcPts val="800"/>
              </a:spcAft>
            </a:pPr>
            <a:r>
              <a:rPr lang="en-GB" sz="2000" b="1" dirty="0">
                <a:latin typeface="+mn-lt"/>
                <a:ea typeface="Calibri" panose="020F0502020204030204" pitchFamily="34" charset="0"/>
                <a:cs typeface="Shruti" panose="020B0502040204020203" pitchFamily="34" charset="0"/>
              </a:rPr>
              <a:t>Accessibility:</a:t>
            </a: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hruti" panose="020B0502040204020203" pitchFamily="34" charset="0"/>
              </a:rPr>
              <a:t>Open source software is available to all, any one can download it and can use it.</a:t>
            </a:r>
            <a:endParaRPr lang="en-GB" sz="2000" dirty="0">
              <a:effectLst/>
              <a:latin typeface="+mn-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830910049"/>
      </p:ext>
    </p:extLst>
  </p:cSld>
  <p:clrMapOvr>
    <a:masterClrMapping/>
  </p:clrMapOvr>
  <p:transition advTm="6630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758187"/>
            <a:ext cx="8645525" cy="4320480"/>
          </a:xfrm>
          <a:prstGeom prst="rect">
            <a:avLst/>
          </a:prstGeom>
          <a:noFill/>
          <a:ln w="9525" algn="ctr">
            <a:noFill/>
            <a:miter lim="800000"/>
            <a:headEnd/>
            <a:tailEnd/>
          </a:ln>
        </p:spPr>
        <p:txBody>
          <a:bodyPr/>
          <a:lstStyle/>
          <a:p>
            <a:r>
              <a:rPr lang="en-GB" sz="2000" b="1" dirty="0">
                <a:latin typeface="+mn-lt"/>
              </a:rPr>
              <a:t>Collaboration:</a:t>
            </a:r>
          </a:p>
          <a:p>
            <a:pPr marL="342900" indent="-342900" algn="just">
              <a:buFont typeface="Arial" panose="020B0604020202020204" pitchFamily="34" charset="0"/>
              <a:buChar char="•"/>
            </a:pPr>
            <a:r>
              <a:rPr lang="en-GB" sz="2000" dirty="0">
                <a:latin typeface="+mn-lt"/>
              </a:rPr>
              <a:t>The open-source community allow all developers from all around the world to contribute in the improvement and expansion of the software</a:t>
            </a:r>
            <a:r>
              <a:rPr lang="en-GB" sz="2000" dirty="0"/>
              <a:t>.</a:t>
            </a:r>
          </a:p>
          <a:p>
            <a:pPr algn="just"/>
            <a:endParaRPr lang="en-US" sz="2000" dirty="0"/>
          </a:p>
          <a:p>
            <a:pPr algn="just"/>
            <a:endParaRPr lang="en-GB" sz="2000" dirty="0"/>
          </a:p>
          <a:p>
            <a:pPr algn="just"/>
            <a:r>
              <a:rPr lang="en-GB" sz="2000" b="1" dirty="0">
                <a:latin typeface="+mn-lt"/>
              </a:rPr>
              <a:t>Stability and Reliability:</a:t>
            </a:r>
          </a:p>
          <a:p>
            <a:pPr marL="342900" indent="-342900" algn="just">
              <a:buFont typeface="Arial" panose="020B0604020202020204" pitchFamily="34" charset="0"/>
              <a:buChar char="•"/>
            </a:pPr>
            <a:r>
              <a:rPr lang="en-GB" sz="2000" dirty="0">
                <a:latin typeface="+mn-lt"/>
              </a:rPr>
              <a:t>In the Open source there is large count of developers are engaged for review the code and testing. So there is much rapid bug fixes and updates of security.</a:t>
            </a: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1268207532"/>
      </p:ext>
    </p:extLst>
  </p:cSld>
  <p:clrMapOvr>
    <a:masterClrMapping/>
  </p:clrMapOvr>
  <p:transition advTm="6630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algn="just"/>
            <a:r>
              <a:rPr lang="en-GB" sz="2000" b="1" dirty="0">
                <a:latin typeface="+mn-lt"/>
              </a:rPr>
              <a:t>Cost-Effectiveness: </a:t>
            </a:r>
            <a:endParaRPr lang="en-GB" sz="2000" dirty="0">
              <a:latin typeface="+mn-lt"/>
            </a:endParaRPr>
          </a:p>
          <a:p>
            <a:pPr marL="342900" indent="-342900" algn="just">
              <a:buFont typeface="Arial" panose="020B0604020202020204" pitchFamily="34" charset="0"/>
              <a:buChar char="•"/>
            </a:pPr>
            <a:r>
              <a:rPr lang="en-GB" sz="2000" dirty="0">
                <a:latin typeface="+mn-lt"/>
              </a:rPr>
              <a:t>Generally open source software are free to use. So it is very cost effective for businesses, organization as well as for individuals.</a:t>
            </a:r>
          </a:p>
          <a:p>
            <a:pPr algn="just"/>
            <a:endParaRPr lang="en-GB" sz="2000" dirty="0">
              <a:latin typeface="+mn-lt"/>
            </a:endParaRPr>
          </a:p>
          <a:p>
            <a:pPr algn="just"/>
            <a:r>
              <a:rPr lang="en-GB" sz="2000" b="1" dirty="0">
                <a:latin typeface="+mn-lt"/>
              </a:rPr>
              <a:t>Customization:</a:t>
            </a:r>
            <a:endParaRPr lang="en-GB" sz="2000" dirty="0">
              <a:latin typeface="+mn-lt"/>
            </a:endParaRPr>
          </a:p>
          <a:p>
            <a:pPr marL="342900" indent="-342900" algn="just">
              <a:buFont typeface="Arial" panose="020B0604020202020204" pitchFamily="34" charset="0"/>
              <a:buChar char="•"/>
            </a:pPr>
            <a:r>
              <a:rPr lang="en-GB" sz="2000" dirty="0">
                <a:latin typeface="+mn-lt"/>
              </a:rPr>
              <a:t>Use can modify the code  as per their need, can fix bug and can add new features.</a:t>
            </a:r>
          </a:p>
          <a:p>
            <a:pPr marL="342900" indent="-342900" algn="just">
              <a:buFont typeface="Arial" panose="020B0604020202020204" pitchFamily="34" charset="0"/>
              <a:buChar char="•"/>
            </a:pPr>
            <a:endParaRPr lang="en-US" sz="2000" dirty="0">
              <a:latin typeface="+mn-lt"/>
            </a:endParaRPr>
          </a:p>
          <a:p>
            <a:pPr algn="just"/>
            <a:r>
              <a:rPr lang="en-GB" sz="2000" b="1" dirty="0">
                <a:latin typeface="+mn-lt"/>
              </a:rPr>
              <a:t>Transparency:</a:t>
            </a:r>
            <a:endParaRPr lang="en-GB" sz="2000" dirty="0">
              <a:latin typeface="+mn-lt"/>
            </a:endParaRPr>
          </a:p>
          <a:p>
            <a:pPr marL="342900" indent="-342900" algn="just">
              <a:buFont typeface="Arial" panose="020B0604020202020204" pitchFamily="34" charset="0"/>
              <a:buChar char="•"/>
            </a:pPr>
            <a:r>
              <a:rPr lang="en-GB" sz="2000" dirty="0">
                <a:latin typeface="+mn-lt"/>
              </a:rPr>
              <a:t>Having a open community or open culture inspire trust in each other. They all work together and share all messages. In this all user have access to code, which gives transparency and allow verification of functionalities.</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4001092388"/>
      </p:ext>
    </p:extLst>
  </p:cSld>
  <p:clrMapOvr>
    <a:masterClrMapping/>
  </p:clrMapOvr>
  <p:transition advTm="6630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endParaRPr lang="en-US" sz="3000" b="1" dirty="0">
              <a:solidFill>
                <a:schemeClr val="bg1"/>
              </a:solidFill>
              <a:latin typeface="Calibri"/>
              <a:cs typeface="Times New Roman" pitchFamily="18" charset="0"/>
            </a:endParaRPr>
          </a:p>
          <a:p>
            <a:r>
              <a:rPr lang="en-GB" sz="3200" b="1" dirty="0">
                <a:solidFill>
                  <a:schemeClr val="bg1"/>
                </a:solidFill>
              </a:rPr>
              <a:t>Need Of open source Software</a:t>
            </a:r>
            <a:endParaRPr lang="en-GB" sz="3200" dirty="0">
              <a:solidFill>
                <a:schemeClr val="bg1"/>
              </a:solidFill>
            </a:endParaRPr>
          </a:p>
          <a:p>
            <a:endParaRPr lang="en-US" altLang="en-US" sz="3000" b="1" dirty="0">
              <a:solidFill>
                <a:schemeClr val="bg1"/>
              </a:solidFill>
              <a:latin typeface="Calibri"/>
              <a:cs typeface="Times New Roman"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GB" sz="2000" dirty="0">
                <a:latin typeface="+mn-lt"/>
              </a:rPr>
              <a:t>Many Critical needs are fulfilled by open source software. And it also give many benefits to everyone.</a:t>
            </a:r>
          </a:p>
          <a:p>
            <a:pPr marL="342900" indent="-342900" algn="just">
              <a:buFont typeface="Arial" panose="020B0604020202020204" pitchFamily="34" charset="0"/>
              <a:buChar char="•"/>
            </a:pPr>
            <a:r>
              <a:rPr lang="en-GB" sz="2000" dirty="0">
                <a:latin typeface="+mn-lt"/>
              </a:rPr>
              <a:t>There are some key constrain that why we need OSS.</a:t>
            </a:r>
          </a:p>
          <a:p>
            <a:pPr marL="342900" indent="-342900">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
        <p:nvSpPr>
          <p:cNvPr id="2" name="Rectangle 1"/>
          <p:cNvSpPr/>
          <p:nvPr/>
        </p:nvSpPr>
        <p:spPr>
          <a:xfrm>
            <a:off x="190500" y="3541882"/>
            <a:ext cx="8953500" cy="2046714"/>
          </a:xfrm>
          <a:prstGeom prst="rect">
            <a:avLst/>
          </a:prstGeom>
        </p:spPr>
        <p:txBody>
          <a:bodyPr wrap="square">
            <a:spAutoFit/>
          </a:bodyPr>
          <a:lstStyle/>
          <a:p>
            <a:pPr marL="0" marR="0">
              <a:lnSpc>
                <a:spcPct val="107000"/>
              </a:lnSpc>
              <a:spcBef>
                <a:spcPts val="0"/>
              </a:spcBef>
              <a:spcAft>
                <a:spcPts val="800"/>
              </a:spcAft>
            </a:pPr>
            <a:r>
              <a:rPr lang="en-GB" sz="2000" b="1" dirty="0">
                <a:latin typeface="+mn-lt"/>
                <a:ea typeface="Calibri" panose="020F0502020204030204" pitchFamily="34" charset="0"/>
                <a:cs typeface="Segoe UI" panose="020B0502040204020203" pitchFamily="34" charset="0"/>
              </a:rPr>
              <a:t>Continue innovations:</a:t>
            </a:r>
            <a:endParaRPr lang="en-GB" sz="2000" b="1"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The openness nature of open source encourage developers for new innovations.</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The open source community share their idea with the each other.</a:t>
            </a:r>
            <a:endParaRPr lang="en-GB" sz="2000" dirty="0">
              <a:latin typeface="+mn-lt"/>
              <a:ea typeface="Calibri" panose="020F0502020204030204" pitchFamily="34" charset="0"/>
              <a:cs typeface="Shruti" panose="020B0502040204020203"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GB" sz="2000" dirty="0">
                <a:latin typeface="+mn-lt"/>
                <a:ea typeface="Calibri" panose="020F0502020204030204" pitchFamily="34" charset="0"/>
                <a:cs typeface="Segoe UI" panose="020B0502040204020203" pitchFamily="34" charset="0"/>
              </a:rPr>
              <a:t>They try to make new features. And this all activities leads to new achievement and advancement in the software</a:t>
            </a:r>
            <a:r>
              <a:rPr lang="en-GB" dirty="0">
                <a:latin typeface="Calibri" panose="020F0502020204030204" pitchFamily="34" charset="0"/>
                <a:ea typeface="Calibri" panose="020F0502020204030204" pitchFamily="34" charset="0"/>
                <a:cs typeface="Segoe UI" panose="020B0502040204020203" pitchFamily="34" charset="0"/>
              </a:rPr>
              <a:t>.</a:t>
            </a:r>
            <a:endParaRPr lang="en-GB" sz="105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191101186"/>
      </p:ext>
    </p:extLst>
  </p:cSld>
  <p:clrMapOvr>
    <a:masterClrMapping/>
  </p:clrMapOvr>
  <p:transition advTm="663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err="1">
                <a:solidFill>
                  <a:schemeClr val="bg1"/>
                </a:solidFill>
                <a:latin typeface="Calibri"/>
                <a:cs typeface="Times New Roman" pitchFamily="18" charset="0"/>
              </a:rPr>
              <a:t>Cont</a:t>
            </a:r>
            <a:r>
              <a:rPr lang="en-US" altLang="en-US" sz="3000" b="1" dirty="0">
                <a:solidFill>
                  <a:schemeClr val="bg1"/>
                </a:solidFill>
                <a:latin typeface="Calibri"/>
                <a:cs typeface="Times New Roman" pitchFamily="18" charset="0"/>
              </a:rPr>
              <a: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90500" y="2429976"/>
            <a:ext cx="8645525" cy="4320480"/>
          </a:xfrm>
          <a:prstGeom prst="rect">
            <a:avLst/>
          </a:prstGeom>
          <a:noFill/>
          <a:ln w="9525" algn="ctr">
            <a:noFill/>
            <a:miter lim="800000"/>
            <a:headEnd/>
            <a:tailEnd/>
          </a:ln>
        </p:spPr>
        <p:txBody>
          <a:bodyPr/>
          <a:lstStyle/>
          <a:p>
            <a:r>
              <a:rPr lang="en-GB" sz="2000" b="1" dirty="0">
                <a:latin typeface="+mn-lt"/>
              </a:rPr>
              <a:t>Cost effective:</a:t>
            </a:r>
          </a:p>
          <a:p>
            <a:pPr marL="342900" indent="-342900" algn="just">
              <a:buFont typeface="Arial" panose="020B0604020202020204" pitchFamily="34" charset="0"/>
              <a:buChar char="•"/>
            </a:pPr>
            <a:r>
              <a:rPr lang="en-GB" sz="2000" dirty="0">
                <a:latin typeface="+mn-lt"/>
              </a:rPr>
              <a:t>In general open source software are free to use. That software are available to everyone. So this can benefits to the individual and organization from the developing nations as well as from where there as no sufficient budgets. This will allow everyone to use high-quality software.</a:t>
            </a:r>
          </a:p>
          <a:p>
            <a:pPr algn="just"/>
            <a:endParaRPr lang="en-GB" sz="2000" dirty="0">
              <a:latin typeface="+mn-lt"/>
            </a:endParaRPr>
          </a:p>
          <a:p>
            <a:pPr algn="just"/>
            <a:r>
              <a:rPr lang="en-GB" sz="2000" b="1" dirty="0">
                <a:latin typeface="+mn-lt"/>
              </a:rPr>
              <a:t>Security and Transparency:</a:t>
            </a:r>
            <a:endParaRPr lang="en-GB" sz="2000" dirty="0">
              <a:latin typeface="+mn-lt"/>
            </a:endParaRPr>
          </a:p>
          <a:p>
            <a:pPr marL="342900" indent="-342900" algn="just">
              <a:buFont typeface="Arial" panose="020B0604020202020204" pitchFamily="34" charset="0"/>
              <a:buChar char="•"/>
            </a:pPr>
            <a:r>
              <a:rPr lang="en-GB" sz="2000" dirty="0">
                <a:latin typeface="+mn-lt"/>
              </a:rPr>
              <a:t>With having transparent nature of open source allow users to inspect the code for the security issue and verify that the given software is working as they claimed. The large amount of developers check the code often results in quick identification  of security issues.</a:t>
            </a:r>
          </a:p>
          <a:p>
            <a:pPr marL="342900" indent="-342900" algn="just">
              <a:buFont typeface="Arial" panose="020B0604020202020204" pitchFamily="34" charset="0"/>
              <a:buChar char="•"/>
            </a:pPr>
            <a:endParaRPr lang="en-GB" sz="2000" dirty="0">
              <a:latin typeface="+mn-lt"/>
            </a:endParaRPr>
          </a:p>
          <a:p>
            <a:pPr marL="342900" indent="-342900" algn="just">
              <a:buFont typeface="Arial" panose="020B0604020202020204" pitchFamily="34" charset="0"/>
              <a:buChar char="•"/>
            </a:pPr>
            <a:endParaRPr lang="en-US" altLang="en-US" sz="2000" dirty="0">
              <a:solidFill>
                <a:schemeClr val="tx2"/>
              </a:solidFill>
              <a:latin typeface="+mn-lt"/>
              <a:cs typeface="Times New Roman" pitchFamily="18" charset="0"/>
            </a:endParaRPr>
          </a:p>
        </p:txBody>
      </p:sp>
    </p:spTree>
    <p:extLst>
      <p:ext uri="{BB962C8B-B14F-4D97-AF65-F5344CB8AC3E}">
        <p14:creationId xmlns:p14="http://schemas.microsoft.com/office/powerpoint/2010/main" val="1971352308"/>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60"/>
</p:tagLst>
</file>

<file path=ppt/tags/tag101.xml><?xml version="1.0" encoding="utf-8"?>
<p:tagLst xmlns:a="http://schemas.openxmlformats.org/drawingml/2006/main" xmlns:r="http://schemas.openxmlformats.org/officeDocument/2006/relationships" xmlns:p="http://schemas.openxmlformats.org/presentationml/2006/main">
  <p:tag name="AS_UNIQUEID" val="61"/>
</p:tagLst>
</file>

<file path=ppt/tags/tag102.xml><?xml version="1.0" encoding="utf-8"?>
<p:tagLst xmlns:a="http://schemas.openxmlformats.org/drawingml/2006/main" xmlns:r="http://schemas.openxmlformats.org/officeDocument/2006/relationships" xmlns:p="http://schemas.openxmlformats.org/presentationml/2006/main">
  <p:tag name="AS_UNIQUEID" val="62"/>
</p:tagLst>
</file>

<file path=ppt/tags/tag103.xml><?xml version="1.0" encoding="utf-8"?>
<p:tagLst xmlns:a="http://schemas.openxmlformats.org/drawingml/2006/main" xmlns:r="http://schemas.openxmlformats.org/officeDocument/2006/relationships" xmlns:p="http://schemas.openxmlformats.org/presentationml/2006/main">
  <p:tag name="AS_UNIQUEID" val="63"/>
</p:tagLst>
</file>

<file path=ppt/tags/tag104.xml><?xml version="1.0" encoding="utf-8"?>
<p:tagLst xmlns:a="http://schemas.openxmlformats.org/drawingml/2006/main" xmlns:r="http://schemas.openxmlformats.org/officeDocument/2006/relationships" xmlns:p="http://schemas.openxmlformats.org/presentationml/2006/main">
  <p:tag name="AS_UNIQUEID" val="59"/>
</p:tagLst>
</file>

<file path=ppt/tags/tag105.xml><?xml version="1.0" encoding="utf-8"?>
<p:tagLst xmlns:a="http://schemas.openxmlformats.org/drawingml/2006/main" xmlns:r="http://schemas.openxmlformats.org/officeDocument/2006/relationships" xmlns:p="http://schemas.openxmlformats.org/presentationml/2006/main">
  <p:tag name="AS_UNIQUEID" val="60"/>
</p:tagLst>
</file>

<file path=ppt/tags/tag106.xml><?xml version="1.0" encoding="utf-8"?>
<p:tagLst xmlns:a="http://schemas.openxmlformats.org/drawingml/2006/main" xmlns:r="http://schemas.openxmlformats.org/officeDocument/2006/relationships" xmlns:p="http://schemas.openxmlformats.org/presentationml/2006/main">
  <p:tag name="AS_UNIQUEID" val="61"/>
</p:tagLst>
</file>

<file path=ppt/tags/tag107.xml><?xml version="1.0" encoding="utf-8"?>
<p:tagLst xmlns:a="http://schemas.openxmlformats.org/drawingml/2006/main" xmlns:r="http://schemas.openxmlformats.org/officeDocument/2006/relationships" xmlns:p="http://schemas.openxmlformats.org/presentationml/2006/main">
  <p:tag name="AS_UNIQUEID" val="62"/>
</p:tagLst>
</file>

<file path=ppt/tags/tag108.xml><?xml version="1.0" encoding="utf-8"?>
<p:tagLst xmlns:a="http://schemas.openxmlformats.org/drawingml/2006/main" xmlns:r="http://schemas.openxmlformats.org/officeDocument/2006/relationships" xmlns:p="http://schemas.openxmlformats.org/presentationml/2006/main">
  <p:tag name="AS_UNIQUEID" val="63"/>
</p:tagLst>
</file>

<file path=ppt/tags/tag109.xml><?xml version="1.0" encoding="utf-8"?>
<p:tagLst xmlns:a="http://schemas.openxmlformats.org/drawingml/2006/main" xmlns:r="http://schemas.openxmlformats.org/officeDocument/2006/relationships" xmlns:p="http://schemas.openxmlformats.org/presentationml/2006/main">
  <p:tag name="AS_UNIQUEID" val="59"/>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60"/>
</p:tagLst>
</file>

<file path=ppt/tags/tag111.xml><?xml version="1.0" encoding="utf-8"?>
<p:tagLst xmlns:a="http://schemas.openxmlformats.org/drawingml/2006/main" xmlns:r="http://schemas.openxmlformats.org/officeDocument/2006/relationships" xmlns:p="http://schemas.openxmlformats.org/presentationml/2006/main">
  <p:tag name="AS_UNIQUEID" val="61"/>
</p:tagLst>
</file>

<file path=ppt/tags/tag112.xml><?xml version="1.0" encoding="utf-8"?>
<p:tagLst xmlns:a="http://schemas.openxmlformats.org/drawingml/2006/main" xmlns:r="http://schemas.openxmlformats.org/officeDocument/2006/relationships" xmlns:p="http://schemas.openxmlformats.org/presentationml/2006/main">
  <p:tag name="AS_UNIQUEID" val="62"/>
</p:tagLst>
</file>

<file path=ppt/tags/tag113.xml><?xml version="1.0" encoding="utf-8"?>
<p:tagLst xmlns:a="http://schemas.openxmlformats.org/drawingml/2006/main" xmlns:r="http://schemas.openxmlformats.org/officeDocument/2006/relationships" xmlns:p="http://schemas.openxmlformats.org/presentationml/2006/main">
  <p:tag name="AS_UNIQUEID" val="63"/>
</p:tagLst>
</file>

<file path=ppt/tags/tag114.xml><?xml version="1.0" encoding="utf-8"?>
<p:tagLst xmlns:a="http://schemas.openxmlformats.org/drawingml/2006/main" xmlns:r="http://schemas.openxmlformats.org/officeDocument/2006/relationships" xmlns:p="http://schemas.openxmlformats.org/presentationml/2006/main">
  <p:tag name="AS_UNIQUEID" val="59"/>
</p:tagLst>
</file>

<file path=ppt/tags/tag115.xml><?xml version="1.0" encoding="utf-8"?>
<p:tagLst xmlns:a="http://schemas.openxmlformats.org/drawingml/2006/main" xmlns:r="http://schemas.openxmlformats.org/officeDocument/2006/relationships" xmlns:p="http://schemas.openxmlformats.org/presentationml/2006/main">
  <p:tag name="AS_UNIQUEID" val="60"/>
</p:tagLst>
</file>

<file path=ppt/tags/tag116.xml><?xml version="1.0" encoding="utf-8"?>
<p:tagLst xmlns:a="http://schemas.openxmlformats.org/drawingml/2006/main" xmlns:r="http://schemas.openxmlformats.org/officeDocument/2006/relationships" xmlns:p="http://schemas.openxmlformats.org/presentationml/2006/main">
  <p:tag name="AS_UNIQUEID" val="61"/>
</p:tagLst>
</file>

<file path=ppt/tags/tag117.xml><?xml version="1.0" encoding="utf-8"?>
<p:tagLst xmlns:a="http://schemas.openxmlformats.org/drawingml/2006/main" xmlns:r="http://schemas.openxmlformats.org/officeDocument/2006/relationships" xmlns:p="http://schemas.openxmlformats.org/presentationml/2006/main">
  <p:tag name="AS_UNIQUEID" val="62"/>
</p:tagLst>
</file>

<file path=ppt/tags/tag118.xml><?xml version="1.0" encoding="utf-8"?>
<p:tagLst xmlns:a="http://schemas.openxmlformats.org/drawingml/2006/main" xmlns:r="http://schemas.openxmlformats.org/officeDocument/2006/relationships" xmlns:p="http://schemas.openxmlformats.org/presentationml/2006/main">
  <p:tag name="AS_UNIQUEID" val="63"/>
</p:tagLst>
</file>

<file path=ppt/tags/tag119.xml><?xml version="1.0" encoding="utf-8"?>
<p:tagLst xmlns:a="http://schemas.openxmlformats.org/drawingml/2006/main" xmlns:r="http://schemas.openxmlformats.org/officeDocument/2006/relationships" xmlns:p="http://schemas.openxmlformats.org/presentationml/2006/main">
  <p:tag name="AS_UNIQUEID" val="59"/>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60"/>
</p:tagLst>
</file>

<file path=ppt/tags/tag121.xml><?xml version="1.0" encoding="utf-8"?>
<p:tagLst xmlns:a="http://schemas.openxmlformats.org/drawingml/2006/main" xmlns:r="http://schemas.openxmlformats.org/officeDocument/2006/relationships" xmlns:p="http://schemas.openxmlformats.org/presentationml/2006/main">
  <p:tag name="AS_UNIQUEID" val="61"/>
</p:tagLst>
</file>

<file path=ppt/tags/tag122.xml><?xml version="1.0" encoding="utf-8"?>
<p:tagLst xmlns:a="http://schemas.openxmlformats.org/drawingml/2006/main" xmlns:r="http://schemas.openxmlformats.org/officeDocument/2006/relationships" xmlns:p="http://schemas.openxmlformats.org/presentationml/2006/main">
  <p:tag name="AS_UNIQUEID" val="62"/>
</p:tagLst>
</file>

<file path=ppt/tags/tag123.xml><?xml version="1.0" encoding="utf-8"?>
<p:tagLst xmlns:a="http://schemas.openxmlformats.org/drawingml/2006/main" xmlns:r="http://schemas.openxmlformats.org/officeDocument/2006/relationships" xmlns:p="http://schemas.openxmlformats.org/presentationml/2006/main">
  <p:tag name="AS_UNIQUEID" val="63"/>
</p:tagLst>
</file>

<file path=ppt/tags/tag124.xml><?xml version="1.0" encoding="utf-8"?>
<p:tagLst xmlns:a="http://schemas.openxmlformats.org/drawingml/2006/main" xmlns:r="http://schemas.openxmlformats.org/officeDocument/2006/relationships" xmlns:p="http://schemas.openxmlformats.org/presentationml/2006/main">
  <p:tag name="AS_UNIQUEID" val="59"/>
</p:tagLst>
</file>

<file path=ppt/tags/tag125.xml><?xml version="1.0" encoding="utf-8"?>
<p:tagLst xmlns:a="http://schemas.openxmlformats.org/drawingml/2006/main" xmlns:r="http://schemas.openxmlformats.org/officeDocument/2006/relationships" xmlns:p="http://schemas.openxmlformats.org/presentationml/2006/main">
  <p:tag name="AS_UNIQUEID" val="60"/>
</p:tagLst>
</file>

<file path=ppt/tags/tag126.xml><?xml version="1.0" encoding="utf-8"?>
<p:tagLst xmlns:a="http://schemas.openxmlformats.org/drawingml/2006/main" xmlns:r="http://schemas.openxmlformats.org/officeDocument/2006/relationships" xmlns:p="http://schemas.openxmlformats.org/presentationml/2006/main">
  <p:tag name="AS_UNIQUEID" val="61"/>
</p:tagLst>
</file>

<file path=ppt/tags/tag127.xml><?xml version="1.0" encoding="utf-8"?>
<p:tagLst xmlns:a="http://schemas.openxmlformats.org/drawingml/2006/main" xmlns:r="http://schemas.openxmlformats.org/officeDocument/2006/relationships" xmlns:p="http://schemas.openxmlformats.org/presentationml/2006/main">
  <p:tag name="AS_UNIQUEID" val="62"/>
</p:tagLst>
</file>

<file path=ppt/tags/tag128.xml><?xml version="1.0" encoding="utf-8"?>
<p:tagLst xmlns:a="http://schemas.openxmlformats.org/drawingml/2006/main" xmlns:r="http://schemas.openxmlformats.org/officeDocument/2006/relationships" xmlns:p="http://schemas.openxmlformats.org/presentationml/2006/main">
  <p:tag name="AS_UNIQUEID" val="63"/>
</p:tagLst>
</file>

<file path=ppt/tags/tag129.xml><?xml version="1.0" encoding="utf-8"?>
<p:tagLst xmlns:a="http://schemas.openxmlformats.org/drawingml/2006/main" xmlns:r="http://schemas.openxmlformats.org/officeDocument/2006/relationships" xmlns:p="http://schemas.openxmlformats.org/presentationml/2006/main">
  <p:tag name="AS_UNIQUEID" val="59"/>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60"/>
</p:tagLst>
</file>

<file path=ppt/tags/tag131.xml><?xml version="1.0" encoding="utf-8"?>
<p:tagLst xmlns:a="http://schemas.openxmlformats.org/drawingml/2006/main" xmlns:r="http://schemas.openxmlformats.org/officeDocument/2006/relationships" xmlns:p="http://schemas.openxmlformats.org/presentationml/2006/main">
  <p:tag name="AS_UNIQUEID" val="61"/>
</p:tagLst>
</file>

<file path=ppt/tags/tag132.xml><?xml version="1.0" encoding="utf-8"?>
<p:tagLst xmlns:a="http://schemas.openxmlformats.org/drawingml/2006/main" xmlns:r="http://schemas.openxmlformats.org/officeDocument/2006/relationships" xmlns:p="http://schemas.openxmlformats.org/presentationml/2006/main">
  <p:tag name="AS_UNIQUEID" val="62"/>
</p:tagLst>
</file>

<file path=ppt/tags/tag133.xml><?xml version="1.0" encoding="utf-8"?>
<p:tagLst xmlns:a="http://schemas.openxmlformats.org/drawingml/2006/main" xmlns:r="http://schemas.openxmlformats.org/officeDocument/2006/relationships" xmlns:p="http://schemas.openxmlformats.org/presentationml/2006/main">
  <p:tag name="AS_UNIQUEID" val="63"/>
</p:tagLst>
</file>

<file path=ppt/tags/tag134.xml><?xml version="1.0" encoding="utf-8"?>
<p:tagLst xmlns:a="http://schemas.openxmlformats.org/drawingml/2006/main" xmlns:r="http://schemas.openxmlformats.org/officeDocument/2006/relationships" xmlns:p="http://schemas.openxmlformats.org/presentationml/2006/main">
  <p:tag name="AS_UNIQUEID" val="59"/>
</p:tagLst>
</file>

<file path=ppt/tags/tag135.xml><?xml version="1.0" encoding="utf-8"?>
<p:tagLst xmlns:a="http://schemas.openxmlformats.org/drawingml/2006/main" xmlns:r="http://schemas.openxmlformats.org/officeDocument/2006/relationships" xmlns:p="http://schemas.openxmlformats.org/presentationml/2006/main">
  <p:tag name="AS_UNIQUEID" val="60"/>
</p:tagLst>
</file>

<file path=ppt/tags/tag136.xml><?xml version="1.0" encoding="utf-8"?>
<p:tagLst xmlns:a="http://schemas.openxmlformats.org/drawingml/2006/main" xmlns:r="http://schemas.openxmlformats.org/officeDocument/2006/relationships" xmlns:p="http://schemas.openxmlformats.org/presentationml/2006/main">
  <p:tag name="AS_UNIQUEID" val="61"/>
</p:tagLst>
</file>

<file path=ppt/tags/tag137.xml><?xml version="1.0" encoding="utf-8"?>
<p:tagLst xmlns:a="http://schemas.openxmlformats.org/drawingml/2006/main" xmlns:r="http://schemas.openxmlformats.org/officeDocument/2006/relationships" xmlns:p="http://schemas.openxmlformats.org/presentationml/2006/main">
  <p:tag name="AS_UNIQUEID" val="62"/>
</p:tagLst>
</file>

<file path=ppt/tags/tag138.xml><?xml version="1.0" encoding="utf-8"?>
<p:tagLst xmlns:a="http://schemas.openxmlformats.org/drawingml/2006/main" xmlns:r="http://schemas.openxmlformats.org/officeDocument/2006/relationships" xmlns:p="http://schemas.openxmlformats.org/presentationml/2006/main">
  <p:tag name="AS_UNIQUEID" val="63"/>
</p:tagLst>
</file>

<file path=ppt/tags/tag139.xml><?xml version="1.0" encoding="utf-8"?>
<p:tagLst xmlns:a="http://schemas.openxmlformats.org/drawingml/2006/main" xmlns:r="http://schemas.openxmlformats.org/officeDocument/2006/relationships" xmlns:p="http://schemas.openxmlformats.org/presentationml/2006/main">
  <p:tag name="AS_UNIQUEID" val="59"/>
</p:tagLst>
</file>

<file path=ppt/tags/tag14.xml><?xml version="1.0" encoding="utf-8"?>
<p:tagLst xmlns:a="http://schemas.openxmlformats.org/drawingml/2006/main" xmlns:r="http://schemas.openxmlformats.org/officeDocument/2006/relationships" xmlns:p="http://schemas.openxmlformats.org/presentationml/2006/main">
  <p:tag name="AS_UNIQUEID" val="59"/>
</p:tagLst>
</file>

<file path=ppt/tags/tag140.xml><?xml version="1.0" encoding="utf-8"?>
<p:tagLst xmlns:a="http://schemas.openxmlformats.org/drawingml/2006/main" xmlns:r="http://schemas.openxmlformats.org/officeDocument/2006/relationships" xmlns:p="http://schemas.openxmlformats.org/presentationml/2006/main">
  <p:tag name="AS_UNIQUEID" val="60"/>
</p:tagLst>
</file>

<file path=ppt/tags/tag141.xml><?xml version="1.0" encoding="utf-8"?>
<p:tagLst xmlns:a="http://schemas.openxmlformats.org/drawingml/2006/main" xmlns:r="http://schemas.openxmlformats.org/officeDocument/2006/relationships" xmlns:p="http://schemas.openxmlformats.org/presentationml/2006/main">
  <p:tag name="AS_UNIQUEID" val="61"/>
</p:tagLst>
</file>

<file path=ppt/tags/tag142.xml><?xml version="1.0" encoding="utf-8"?>
<p:tagLst xmlns:a="http://schemas.openxmlformats.org/drawingml/2006/main" xmlns:r="http://schemas.openxmlformats.org/officeDocument/2006/relationships" xmlns:p="http://schemas.openxmlformats.org/presentationml/2006/main">
  <p:tag name="AS_UNIQUEID" val="62"/>
</p:tagLst>
</file>

<file path=ppt/tags/tag143.xml><?xml version="1.0" encoding="utf-8"?>
<p:tagLst xmlns:a="http://schemas.openxmlformats.org/drawingml/2006/main" xmlns:r="http://schemas.openxmlformats.org/officeDocument/2006/relationships" xmlns:p="http://schemas.openxmlformats.org/presentationml/2006/main">
  <p:tag name="AS_UNIQUEID" val="63"/>
</p:tagLst>
</file>

<file path=ppt/tags/tag144.xml><?xml version="1.0" encoding="utf-8"?>
<p:tagLst xmlns:a="http://schemas.openxmlformats.org/drawingml/2006/main" xmlns:r="http://schemas.openxmlformats.org/officeDocument/2006/relationships" xmlns:p="http://schemas.openxmlformats.org/presentationml/2006/main">
  <p:tag name="AS_UNIQUEID" val="59"/>
</p:tagLst>
</file>

<file path=ppt/tags/tag145.xml><?xml version="1.0" encoding="utf-8"?>
<p:tagLst xmlns:a="http://schemas.openxmlformats.org/drawingml/2006/main" xmlns:r="http://schemas.openxmlformats.org/officeDocument/2006/relationships" xmlns:p="http://schemas.openxmlformats.org/presentationml/2006/main">
  <p:tag name="AS_UNIQUEID" val="60"/>
</p:tagLst>
</file>

<file path=ppt/tags/tag146.xml><?xml version="1.0" encoding="utf-8"?>
<p:tagLst xmlns:a="http://schemas.openxmlformats.org/drawingml/2006/main" xmlns:r="http://schemas.openxmlformats.org/officeDocument/2006/relationships" xmlns:p="http://schemas.openxmlformats.org/presentationml/2006/main">
  <p:tag name="AS_UNIQUEID" val="61"/>
</p:tagLst>
</file>

<file path=ppt/tags/tag147.xml><?xml version="1.0" encoding="utf-8"?>
<p:tagLst xmlns:a="http://schemas.openxmlformats.org/drawingml/2006/main" xmlns:r="http://schemas.openxmlformats.org/officeDocument/2006/relationships" xmlns:p="http://schemas.openxmlformats.org/presentationml/2006/main">
  <p:tag name="AS_UNIQUEID" val="62"/>
</p:tagLst>
</file>

<file path=ppt/tags/tag148.xml><?xml version="1.0" encoding="utf-8"?>
<p:tagLst xmlns:a="http://schemas.openxmlformats.org/drawingml/2006/main" xmlns:r="http://schemas.openxmlformats.org/officeDocument/2006/relationships" xmlns:p="http://schemas.openxmlformats.org/presentationml/2006/main">
  <p:tag name="AS_UNIQUEID" val="63"/>
</p:tagLst>
</file>

<file path=ppt/tags/tag149.xml><?xml version="1.0" encoding="utf-8"?>
<p:tagLst xmlns:a="http://schemas.openxmlformats.org/drawingml/2006/main" xmlns:r="http://schemas.openxmlformats.org/officeDocument/2006/relationships" xmlns:p="http://schemas.openxmlformats.org/presentationml/2006/main">
  <p:tag name="AS_UNIQUEID" val="59"/>
</p:tagLst>
</file>

<file path=ppt/tags/tag15.xml><?xml version="1.0" encoding="utf-8"?>
<p:tagLst xmlns:a="http://schemas.openxmlformats.org/drawingml/2006/main" xmlns:r="http://schemas.openxmlformats.org/officeDocument/2006/relationships" xmlns:p="http://schemas.openxmlformats.org/presentationml/2006/main">
  <p:tag name="AS_UNIQUEID" val="60"/>
</p:tagLst>
</file>

<file path=ppt/tags/tag150.xml><?xml version="1.0" encoding="utf-8"?>
<p:tagLst xmlns:a="http://schemas.openxmlformats.org/drawingml/2006/main" xmlns:r="http://schemas.openxmlformats.org/officeDocument/2006/relationships" xmlns:p="http://schemas.openxmlformats.org/presentationml/2006/main">
  <p:tag name="AS_UNIQUEID" val="60"/>
</p:tagLst>
</file>

<file path=ppt/tags/tag151.xml><?xml version="1.0" encoding="utf-8"?>
<p:tagLst xmlns:a="http://schemas.openxmlformats.org/drawingml/2006/main" xmlns:r="http://schemas.openxmlformats.org/officeDocument/2006/relationships" xmlns:p="http://schemas.openxmlformats.org/presentationml/2006/main">
  <p:tag name="AS_UNIQUEID" val="61"/>
</p:tagLst>
</file>

<file path=ppt/tags/tag152.xml><?xml version="1.0" encoding="utf-8"?>
<p:tagLst xmlns:a="http://schemas.openxmlformats.org/drawingml/2006/main" xmlns:r="http://schemas.openxmlformats.org/officeDocument/2006/relationships" xmlns:p="http://schemas.openxmlformats.org/presentationml/2006/main">
  <p:tag name="AS_UNIQUEID" val="62"/>
</p:tagLst>
</file>

<file path=ppt/tags/tag153.xml><?xml version="1.0" encoding="utf-8"?>
<p:tagLst xmlns:a="http://schemas.openxmlformats.org/drawingml/2006/main" xmlns:r="http://schemas.openxmlformats.org/officeDocument/2006/relationships" xmlns:p="http://schemas.openxmlformats.org/presentationml/2006/main">
  <p:tag name="AS_UNIQUEID" val="63"/>
</p:tagLst>
</file>

<file path=ppt/tags/tag154.xml><?xml version="1.0" encoding="utf-8"?>
<p:tagLst xmlns:a="http://schemas.openxmlformats.org/drawingml/2006/main" xmlns:r="http://schemas.openxmlformats.org/officeDocument/2006/relationships" xmlns:p="http://schemas.openxmlformats.org/presentationml/2006/main">
  <p:tag name="AS_UNIQUEID" val="59"/>
</p:tagLst>
</file>

<file path=ppt/tags/tag155.xml><?xml version="1.0" encoding="utf-8"?>
<p:tagLst xmlns:a="http://schemas.openxmlformats.org/drawingml/2006/main" xmlns:r="http://schemas.openxmlformats.org/officeDocument/2006/relationships" xmlns:p="http://schemas.openxmlformats.org/presentationml/2006/main">
  <p:tag name="AS_UNIQUEID" val="60"/>
</p:tagLst>
</file>

<file path=ppt/tags/tag156.xml><?xml version="1.0" encoding="utf-8"?>
<p:tagLst xmlns:a="http://schemas.openxmlformats.org/drawingml/2006/main" xmlns:r="http://schemas.openxmlformats.org/officeDocument/2006/relationships" xmlns:p="http://schemas.openxmlformats.org/presentationml/2006/main">
  <p:tag name="AS_UNIQUEID" val="61"/>
</p:tagLst>
</file>

<file path=ppt/tags/tag157.xml><?xml version="1.0" encoding="utf-8"?>
<p:tagLst xmlns:a="http://schemas.openxmlformats.org/drawingml/2006/main" xmlns:r="http://schemas.openxmlformats.org/officeDocument/2006/relationships" xmlns:p="http://schemas.openxmlformats.org/presentationml/2006/main">
  <p:tag name="AS_UNIQUEID" val="62"/>
</p:tagLst>
</file>

<file path=ppt/tags/tag158.xml><?xml version="1.0" encoding="utf-8"?>
<p:tagLst xmlns:a="http://schemas.openxmlformats.org/drawingml/2006/main" xmlns:r="http://schemas.openxmlformats.org/officeDocument/2006/relationships" xmlns:p="http://schemas.openxmlformats.org/presentationml/2006/main">
  <p:tag name="AS_UNIQUEID" val="63"/>
</p:tagLst>
</file>

<file path=ppt/tags/tag159.xml><?xml version="1.0" encoding="utf-8"?>
<p:tagLst xmlns:a="http://schemas.openxmlformats.org/drawingml/2006/main" xmlns:r="http://schemas.openxmlformats.org/officeDocument/2006/relationships" xmlns:p="http://schemas.openxmlformats.org/presentationml/2006/main">
  <p:tag name="AS_UNIQUEID" val="59"/>
</p:tagLst>
</file>

<file path=ppt/tags/tag16.xml><?xml version="1.0" encoding="utf-8"?>
<p:tagLst xmlns:a="http://schemas.openxmlformats.org/drawingml/2006/main" xmlns:r="http://schemas.openxmlformats.org/officeDocument/2006/relationships" xmlns:p="http://schemas.openxmlformats.org/presentationml/2006/main">
  <p:tag name="AS_UNIQUEID" val="61"/>
</p:tagLst>
</file>

<file path=ppt/tags/tag160.xml><?xml version="1.0" encoding="utf-8"?>
<p:tagLst xmlns:a="http://schemas.openxmlformats.org/drawingml/2006/main" xmlns:r="http://schemas.openxmlformats.org/officeDocument/2006/relationships" xmlns:p="http://schemas.openxmlformats.org/presentationml/2006/main">
  <p:tag name="AS_UNIQUEID" val="60"/>
</p:tagLst>
</file>

<file path=ppt/tags/tag161.xml><?xml version="1.0" encoding="utf-8"?>
<p:tagLst xmlns:a="http://schemas.openxmlformats.org/drawingml/2006/main" xmlns:r="http://schemas.openxmlformats.org/officeDocument/2006/relationships" xmlns:p="http://schemas.openxmlformats.org/presentationml/2006/main">
  <p:tag name="AS_UNIQUEID" val="61"/>
</p:tagLst>
</file>

<file path=ppt/tags/tag162.xml><?xml version="1.0" encoding="utf-8"?>
<p:tagLst xmlns:a="http://schemas.openxmlformats.org/drawingml/2006/main" xmlns:r="http://schemas.openxmlformats.org/officeDocument/2006/relationships" xmlns:p="http://schemas.openxmlformats.org/presentationml/2006/main">
  <p:tag name="AS_UNIQUEID" val="62"/>
</p:tagLst>
</file>

<file path=ppt/tags/tag163.xml><?xml version="1.0" encoding="utf-8"?>
<p:tagLst xmlns:a="http://schemas.openxmlformats.org/drawingml/2006/main" xmlns:r="http://schemas.openxmlformats.org/officeDocument/2006/relationships" xmlns:p="http://schemas.openxmlformats.org/presentationml/2006/main">
  <p:tag name="AS_UNIQUEID" val="63"/>
</p:tagLst>
</file>

<file path=ppt/tags/tag164.xml><?xml version="1.0" encoding="utf-8"?>
<p:tagLst xmlns:a="http://schemas.openxmlformats.org/drawingml/2006/main" xmlns:r="http://schemas.openxmlformats.org/officeDocument/2006/relationships" xmlns:p="http://schemas.openxmlformats.org/presentationml/2006/main">
  <p:tag name="AS_UNIQUEID" val="59"/>
</p:tagLst>
</file>

<file path=ppt/tags/tag165.xml><?xml version="1.0" encoding="utf-8"?>
<p:tagLst xmlns:a="http://schemas.openxmlformats.org/drawingml/2006/main" xmlns:r="http://schemas.openxmlformats.org/officeDocument/2006/relationships" xmlns:p="http://schemas.openxmlformats.org/presentationml/2006/main">
  <p:tag name="AS_UNIQUEID" val="60"/>
</p:tagLst>
</file>

<file path=ppt/tags/tag166.xml><?xml version="1.0" encoding="utf-8"?>
<p:tagLst xmlns:a="http://schemas.openxmlformats.org/drawingml/2006/main" xmlns:r="http://schemas.openxmlformats.org/officeDocument/2006/relationships" xmlns:p="http://schemas.openxmlformats.org/presentationml/2006/main">
  <p:tag name="AS_UNIQUEID" val="61"/>
</p:tagLst>
</file>

<file path=ppt/tags/tag167.xml><?xml version="1.0" encoding="utf-8"?>
<p:tagLst xmlns:a="http://schemas.openxmlformats.org/drawingml/2006/main" xmlns:r="http://schemas.openxmlformats.org/officeDocument/2006/relationships" xmlns:p="http://schemas.openxmlformats.org/presentationml/2006/main">
  <p:tag name="AS_UNIQUEID" val="62"/>
</p:tagLst>
</file>

<file path=ppt/tags/tag168.xml><?xml version="1.0" encoding="utf-8"?>
<p:tagLst xmlns:a="http://schemas.openxmlformats.org/drawingml/2006/main" xmlns:r="http://schemas.openxmlformats.org/officeDocument/2006/relationships" xmlns:p="http://schemas.openxmlformats.org/presentationml/2006/main">
  <p:tag name="AS_UNIQUEID" val="63"/>
</p:tagLst>
</file>

<file path=ppt/tags/tag169.xml><?xml version="1.0" encoding="utf-8"?>
<p:tagLst xmlns:a="http://schemas.openxmlformats.org/drawingml/2006/main" xmlns:r="http://schemas.openxmlformats.org/officeDocument/2006/relationships" xmlns:p="http://schemas.openxmlformats.org/presentationml/2006/main">
  <p:tag name="AS_UNIQUEID" val="59"/>
</p:tagLst>
</file>

<file path=ppt/tags/tag17.xml><?xml version="1.0" encoding="utf-8"?>
<p:tagLst xmlns:a="http://schemas.openxmlformats.org/drawingml/2006/main" xmlns:r="http://schemas.openxmlformats.org/officeDocument/2006/relationships" xmlns:p="http://schemas.openxmlformats.org/presentationml/2006/main">
  <p:tag name="AS_UNIQUEID" val="62"/>
</p:tagLst>
</file>

<file path=ppt/tags/tag170.xml><?xml version="1.0" encoding="utf-8"?>
<p:tagLst xmlns:a="http://schemas.openxmlformats.org/drawingml/2006/main" xmlns:r="http://schemas.openxmlformats.org/officeDocument/2006/relationships" xmlns:p="http://schemas.openxmlformats.org/presentationml/2006/main">
  <p:tag name="AS_UNIQUEID" val="60"/>
</p:tagLst>
</file>

<file path=ppt/tags/tag171.xml><?xml version="1.0" encoding="utf-8"?>
<p:tagLst xmlns:a="http://schemas.openxmlformats.org/drawingml/2006/main" xmlns:r="http://schemas.openxmlformats.org/officeDocument/2006/relationships" xmlns:p="http://schemas.openxmlformats.org/presentationml/2006/main">
  <p:tag name="AS_UNIQUEID" val="61"/>
</p:tagLst>
</file>

<file path=ppt/tags/tag172.xml><?xml version="1.0" encoding="utf-8"?>
<p:tagLst xmlns:a="http://schemas.openxmlformats.org/drawingml/2006/main" xmlns:r="http://schemas.openxmlformats.org/officeDocument/2006/relationships" xmlns:p="http://schemas.openxmlformats.org/presentationml/2006/main">
  <p:tag name="AS_UNIQUEID" val="62"/>
</p:tagLst>
</file>

<file path=ppt/tags/tag173.xml><?xml version="1.0" encoding="utf-8"?>
<p:tagLst xmlns:a="http://schemas.openxmlformats.org/drawingml/2006/main" xmlns:r="http://schemas.openxmlformats.org/officeDocument/2006/relationships" xmlns:p="http://schemas.openxmlformats.org/presentationml/2006/main">
  <p:tag name="AS_UNIQUEID" val="63"/>
</p:tagLst>
</file>

<file path=ppt/tags/tag174.xml><?xml version="1.0" encoding="utf-8"?>
<p:tagLst xmlns:a="http://schemas.openxmlformats.org/drawingml/2006/main" xmlns:r="http://schemas.openxmlformats.org/officeDocument/2006/relationships" xmlns:p="http://schemas.openxmlformats.org/presentationml/2006/main">
  <p:tag name="AS_UNIQUEID" val="59"/>
</p:tagLst>
</file>

<file path=ppt/tags/tag175.xml><?xml version="1.0" encoding="utf-8"?>
<p:tagLst xmlns:a="http://schemas.openxmlformats.org/drawingml/2006/main" xmlns:r="http://schemas.openxmlformats.org/officeDocument/2006/relationships" xmlns:p="http://schemas.openxmlformats.org/presentationml/2006/main">
  <p:tag name="AS_UNIQUEID" val="60"/>
</p:tagLst>
</file>

<file path=ppt/tags/tag176.xml><?xml version="1.0" encoding="utf-8"?>
<p:tagLst xmlns:a="http://schemas.openxmlformats.org/drawingml/2006/main" xmlns:r="http://schemas.openxmlformats.org/officeDocument/2006/relationships" xmlns:p="http://schemas.openxmlformats.org/presentationml/2006/main">
  <p:tag name="AS_UNIQUEID" val="61"/>
</p:tagLst>
</file>

<file path=ppt/tags/tag177.xml><?xml version="1.0" encoding="utf-8"?>
<p:tagLst xmlns:a="http://schemas.openxmlformats.org/drawingml/2006/main" xmlns:r="http://schemas.openxmlformats.org/officeDocument/2006/relationships" xmlns:p="http://schemas.openxmlformats.org/presentationml/2006/main">
  <p:tag name="AS_UNIQUEID" val="62"/>
</p:tagLst>
</file>

<file path=ppt/tags/tag178.xml><?xml version="1.0" encoding="utf-8"?>
<p:tagLst xmlns:a="http://schemas.openxmlformats.org/drawingml/2006/main" xmlns:r="http://schemas.openxmlformats.org/officeDocument/2006/relationships" xmlns:p="http://schemas.openxmlformats.org/presentationml/2006/main">
  <p:tag name="AS_UNIQUEID" val="63"/>
</p:tagLst>
</file>

<file path=ppt/tags/tag179.xml><?xml version="1.0" encoding="utf-8"?>
<p:tagLst xmlns:a="http://schemas.openxmlformats.org/drawingml/2006/main" xmlns:r="http://schemas.openxmlformats.org/officeDocument/2006/relationships" xmlns:p="http://schemas.openxmlformats.org/presentationml/2006/main">
  <p:tag name="AS_UNIQUEID" val="59"/>
</p:tagLst>
</file>

<file path=ppt/tags/tag18.xml><?xml version="1.0" encoding="utf-8"?>
<p:tagLst xmlns:a="http://schemas.openxmlformats.org/drawingml/2006/main" xmlns:r="http://schemas.openxmlformats.org/officeDocument/2006/relationships" xmlns:p="http://schemas.openxmlformats.org/presentationml/2006/main">
  <p:tag name="AS_UNIQUEID" val="63"/>
</p:tagLst>
</file>

<file path=ppt/tags/tag180.xml><?xml version="1.0" encoding="utf-8"?>
<p:tagLst xmlns:a="http://schemas.openxmlformats.org/drawingml/2006/main" xmlns:r="http://schemas.openxmlformats.org/officeDocument/2006/relationships" xmlns:p="http://schemas.openxmlformats.org/presentationml/2006/main">
  <p:tag name="AS_UNIQUEID" val="60"/>
</p:tagLst>
</file>

<file path=ppt/tags/tag181.xml><?xml version="1.0" encoding="utf-8"?>
<p:tagLst xmlns:a="http://schemas.openxmlformats.org/drawingml/2006/main" xmlns:r="http://schemas.openxmlformats.org/officeDocument/2006/relationships" xmlns:p="http://schemas.openxmlformats.org/presentationml/2006/main">
  <p:tag name="AS_UNIQUEID" val="61"/>
</p:tagLst>
</file>

<file path=ppt/tags/tag182.xml><?xml version="1.0" encoding="utf-8"?>
<p:tagLst xmlns:a="http://schemas.openxmlformats.org/drawingml/2006/main" xmlns:r="http://schemas.openxmlformats.org/officeDocument/2006/relationships" xmlns:p="http://schemas.openxmlformats.org/presentationml/2006/main">
  <p:tag name="AS_UNIQUEID" val="62"/>
</p:tagLst>
</file>

<file path=ppt/tags/tag183.xml><?xml version="1.0" encoding="utf-8"?>
<p:tagLst xmlns:a="http://schemas.openxmlformats.org/drawingml/2006/main" xmlns:r="http://schemas.openxmlformats.org/officeDocument/2006/relationships" xmlns:p="http://schemas.openxmlformats.org/presentationml/2006/main">
  <p:tag name="AS_UNIQUEID" val="63"/>
</p:tagLst>
</file>

<file path=ppt/tags/tag184.xml><?xml version="1.0" encoding="utf-8"?>
<p:tagLst xmlns:a="http://schemas.openxmlformats.org/drawingml/2006/main" xmlns:r="http://schemas.openxmlformats.org/officeDocument/2006/relationships" xmlns:p="http://schemas.openxmlformats.org/presentationml/2006/main">
  <p:tag name="AS_UNIQUEID" val="59"/>
</p:tagLst>
</file>

<file path=ppt/tags/tag185.xml><?xml version="1.0" encoding="utf-8"?>
<p:tagLst xmlns:a="http://schemas.openxmlformats.org/drawingml/2006/main" xmlns:r="http://schemas.openxmlformats.org/officeDocument/2006/relationships" xmlns:p="http://schemas.openxmlformats.org/presentationml/2006/main">
  <p:tag name="AS_UNIQUEID" val="60"/>
</p:tagLst>
</file>

<file path=ppt/tags/tag186.xml><?xml version="1.0" encoding="utf-8"?>
<p:tagLst xmlns:a="http://schemas.openxmlformats.org/drawingml/2006/main" xmlns:r="http://schemas.openxmlformats.org/officeDocument/2006/relationships" xmlns:p="http://schemas.openxmlformats.org/presentationml/2006/main">
  <p:tag name="AS_UNIQUEID" val="61"/>
</p:tagLst>
</file>

<file path=ppt/tags/tag187.xml><?xml version="1.0" encoding="utf-8"?>
<p:tagLst xmlns:a="http://schemas.openxmlformats.org/drawingml/2006/main" xmlns:r="http://schemas.openxmlformats.org/officeDocument/2006/relationships" xmlns:p="http://schemas.openxmlformats.org/presentationml/2006/main">
  <p:tag name="AS_UNIQUEID" val="62"/>
</p:tagLst>
</file>

<file path=ppt/tags/tag188.xml><?xml version="1.0" encoding="utf-8"?>
<p:tagLst xmlns:a="http://schemas.openxmlformats.org/drawingml/2006/main" xmlns:r="http://schemas.openxmlformats.org/officeDocument/2006/relationships" xmlns:p="http://schemas.openxmlformats.org/presentationml/2006/main">
  <p:tag name="AS_UNIQUEID" val="63"/>
</p:tagLst>
</file>

<file path=ppt/tags/tag189.xml><?xml version="1.0" encoding="utf-8"?>
<p:tagLst xmlns:a="http://schemas.openxmlformats.org/drawingml/2006/main" xmlns:r="http://schemas.openxmlformats.org/officeDocument/2006/relationships" xmlns:p="http://schemas.openxmlformats.org/presentationml/2006/main">
  <p:tag name="AS_UNIQUEID" val="59"/>
</p:tagLst>
</file>

<file path=ppt/tags/tag19.xml><?xml version="1.0" encoding="utf-8"?>
<p:tagLst xmlns:a="http://schemas.openxmlformats.org/drawingml/2006/main" xmlns:r="http://schemas.openxmlformats.org/officeDocument/2006/relationships" xmlns:p="http://schemas.openxmlformats.org/presentationml/2006/main">
  <p:tag name="AS_UNIQUEID" val="59"/>
</p:tagLst>
</file>

<file path=ppt/tags/tag190.xml><?xml version="1.0" encoding="utf-8"?>
<p:tagLst xmlns:a="http://schemas.openxmlformats.org/drawingml/2006/main" xmlns:r="http://schemas.openxmlformats.org/officeDocument/2006/relationships" xmlns:p="http://schemas.openxmlformats.org/presentationml/2006/main">
  <p:tag name="AS_UNIQUEID" val="60"/>
</p:tagLst>
</file>

<file path=ppt/tags/tag191.xml><?xml version="1.0" encoding="utf-8"?>
<p:tagLst xmlns:a="http://schemas.openxmlformats.org/drawingml/2006/main" xmlns:r="http://schemas.openxmlformats.org/officeDocument/2006/relationships" xmlns:p="http://schemas.openxmlformats.org/presentationml/2006/main">
  <p:tag name="AS_UNIQUEID" val="61"/>
</p:tagLst>
</file>

<file path=ppt/tags/tag192.xml><?xml version="1.0" encoding="utf-8"?>
<p:tagLst xmlns:a="http://schemas.openxmlformats.org/drawingml/2006/main" xmlns:r="http://schemas.openxmlformats.org/officeDocument/2006/relationships" xmlns:p="http://schemas.openxmlformats.org/presentationml/2006/main">
  <p:tag name="AS_UNIQUEID" val="62"/>
</p:tagLst>
</file>

<file path=ppt/tags/tag193.xml><?xml version="1.0" encoding="utf-8"?>
<p:tagLst xmlns:a="http://schemas.openxmlformats.org/drawingml/2006/main" xmlns:r="http://schemas.openxmlformats.org/officeDocument/2006/relationships" xmlns:p="http://schemas.openxmlformats.org/presentationml/2006/main">
  <p:tag name="AS_UNIQUEID" val="63"/>
</p:tagLst>
</file>

<file path=ppt/tags/tag194.xml><?xml version="1.0" encoding="utf-8"?>
<p:tagLst xmlns:a="http://schemas.openxmlformats.org/drawingml/2006/main" xmlns:r="http://schemas.openxmlformats.org/officeDocument/2006/relationships" xmlns:p="http://schemas.openxmlformats.org/presentationml/2006/main">
  <p:tag name="AS_UNIQUEID" val="59"/>
</p:tagLst>
</file>

<file path=ppt/tags/tag195.xml><?xml version="1.0" encoding="utf-8"?>
<p:tagLst xmlns:a="http://schemas.openxmlformats.org/drawingml/2006/main" xmlns:r="http://schemas.openxmlformats.org/officeDocument/2006/relationships" xmlns:p="http://schemas.openxmlformats.org/presentationml/2006/main">
  <p:tag name="AS_UNIQUEID" val="60"/>
</p:tagLst>
</file>

<file path=ppt/tags/tag196.xml><?xml version="1.0" encoding="utf-8"?>
<p:tagLst xmlns:a="http://schemas.openxmlformats.org/drawingml/2006/main" xmlns:r="http://schemas.openxmlformats.org/officeDocument/2006/relationships" xmlns:p="http://schemas.openxmlformats.org/presentationml/2006/main">
  <p:tag name="AS_UNIQUEID" val="61"/>
</p:tagLst>
</file>

<file path=ppt/tags/tag197.xml><?xml version="1.0" encoding="utf-8"?>
<p:tagLst xmlns:a="http://schemas.openxmlformats.org/drawingml/2006/main" xmlns:r="http://schemas.openxmlformats.org/officeDocument/2006/relationships" xmlns:p="http://schemas.openxmlformats.org/presentationml/2006/main">
  <p:tag name="AS_UNIQUEID" val="62"/>
</p:tagLst>
</file>

<file path=ppt/tags/tag198.xml><?xml version="1.0" encoding="utf-8"?>
<p:tagLst xmlns:a="http://schemas.openxmlformats.org/drawingml/2006/main" xmlns:r="http://schemas.openxmlformats.org/officeDocument/2006/relationships" xmlns:p="http://schemas.openxmlformats.org/presentationml/2006/main">
  <p:tag name="AS_UNIQUEID" val="63"/>
</p:tagLst>
</file>

<file path=ppt/tags/tag199.xml><?xml version="1.0" encoding="utf-8"?>
<p:tagLst xmlns:a="http://schemas.openxmlformats.org/drawingml/2006/main" xmlns:r="http://schemas.openxmlformats.org/officeDocument/2006/relationships" xmlns:p="http://schemas.openxmlformats.org/presentationml/2006/main">
  <p:tag name="AS_UNIQUEID" val="59"/>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60"/>
</p:tagLst>
</file>

<file path=ppt/tags/tag200.xml><?xml version="1.0" encoding="utf-8"?>
<p:tagLst xmlns:a="http://schemas.openxmlformats.org/drawingml/2006/main" xmlns:r="http://schemas.openxmlformats.org/officeDocument/2006/relationships" xmlns:p="http://schemas.openxmlformats.org/presentationml/2006/main">
  <p:tag name="AS_UNIQUEID" val="60"/>
</p:tagLst>
</file>

<file path=ppt/tags/tag201.xml><?xml version="1.0" encoding="utf-8"?>
<p:tagLst xmlns:a="http://schemas.openxmlformats.org/drawingml/2006/main" xmlns:r="http://schemas.openxmlformats.org/officeDocument/2006/relationships" xmlns:p="http://schemas.openxmlformats.org/presentationml/2006/main">
  <p:tag name="AS_UNIQUEID" val="61"/>
</p:tagLst>
</file>

<file path=ppt/tags/tag202.xml><?xml version="1.0" encoding="utf-8"?>
<p:tagLst xmlns:a="http://schemas.openxmlformats.org/drawingml/2006/main" xmlns:r="http://schemas.openxmlformats.org/officeDocument/2006/relationships" xmlns:p="http://schemas.openxmlformats.org/presentationml/2006/main">
  <p:tag name="AS_UNIQUEID" val="62"/>
</p:tagLst>
</file>

<file path=ppt/tags/tag203.xml><?xml version="1.0" encoding="utf-8"?>
<p:tagLst xmlns:a="http://schemas.openxmlformats.org/drawingml/2006/main" xmlns:r="http://schemas.openxmlformats.org/officeDocument/2006/relationships" xmlns:p="http://schemas.openxmlformats.org/presentationml/2006/main">
  <p:tag name="AS_UNIQUEID" val="63"/>
</p:tagLst>
</file>

<file path=ppt/tags/tag204.xml><?xml version="1.0" encoding="utf-8"?>
<p:tagLst xmlns:a="http://schemas.openxmlformats.org/drawingml/2006/main" xmlns:r="http://schemas.openxmlformats.org/officeDocument/2006/relationships" xmlns:p="http://schemas.openxmlformats.org/presentationml/2006/main">
  <p:tag name="AS_UNIQUEID" val="59"/>
</p:tagLst>
</file>

<file path=ppt/tags/tag205.xml><?xml version="1.0" encoding="utf-8"?>
<p:tagLst xmlns:a="http://schemas.openxmlformats.org/drawingml/2006/main" xmlns:r="http://schemas.openxmlformats.org/officeDocument/2006/relationships" xmlns:p="http://schemas.openxmlformats.org/presentationml/2006/main">
  <p:tag name="AS_UNIQUEID" val="60"/>
</p:tagLst>
</file>

<file path=ppt/tags/tag206.xml><?xml version="1.0" encoding="utf-8"?>
<p:tagLst xmlns:a="http://schemas.openxmlformats.org/drawingml/2006/main" xmlns:r="http://schemas.openxmlformats.org/officeDocument/2006/relationships" xmlns:p="http://schemas.openxmlformats.org/presentationml/2006/main">
  <p:tag name="AS_UNIQUEID" val="61"/>
</p:tagLst>
</file>

<file path=ppt/tags/tag207.xml><?xml version="1.0" encoding="utf-8"?>
<p:tagLst xmlns:a="http://schemas.openxmlformats.org/drawingml/2006/main" xmlns:r="http://schemas.openxmlformats.org/officeDocument/2006/relationships" xmlns:p="http://schemas.openxmlformats.org/presentationml/2006/main">
  <p:tag name="AS_UNIQUEID" val="62"/>
</p:tagLst>
</file>

<file path=ppt/tags/tag208.xml><?xml version="1.0" encoding="utf-8"?>
<p:tagLst xmlns:a="http://schemas.openxmlformats.org/drawingml/2006/main" xmlns:r="http://schemas.openxmlformats.org/officeDocument/2006/relationships" xmlns:p="http://schemas.openxmlformats.org/presentationml/2006/main">
  <p:tag name="AS_UNIQUEID" val="63"/>
</p:tagLst>
</file>

<file path=ppt/tags/tag209.xml><?xml version="1.0" encoding="utf-8"?>
<p:tagLst xmlns:a="http://schemas.openxmlformats.org/drawingml/2006/main" xmlns:r="http://schemas.openxmlformats.org/officeDocument/2006/relationships" xmlns:p="http://schemas.openxmlformats.org/presentationml/2006/main">
  <p:tag name="AS_UNIQUEID" val="59"/>
</p:tagLst>
</file>

<file path=ppt/tags/tag21.xml><?xml version="1.0" encoding="utf-8"?>
<p:tagLst xmlns:a="http://schemas.openxmlformats.org/drawingml/2006/main" xmlns:r="http://schemas.openxmlformats.org/officeDocument/2006/relationships" xmlns:p="http://schemas.openxmlformats.org/presentationml/2006/main">
  <p:tag name="AS_UNIQUEID" val="61"/>
</p:tagLst>
</file>

<file path=ppt/tags/tag210.xml><?xml version="1.0" encoding="utf-8"?>
<p:tagLst xmlns:a="http://schemas.openxmlformats.org/drawingml/2006/main" xmlns:r="http://schemas.openxmlformats.org/officeDocument/2006/relationships" xmlns:p="http://schemas.openxmlformats.org/presentationml/2006/main">
  <p:tag name="AS_UNIQUEID" val="60"/>
</p:tagLst>
</file>

<file path=ppt/tags/tag211.xml><?xml version="1.0" encoding="utf-8"?>
<p:tagLst xmlns:a="http://schemas.openxmlformats.org/drawingml/2006/main" xmlns:r="http://schemas.openxmlformats.org/officeDocument/2006/relationships" xmlns:p="http://schemas.openxmlformats.org/presentationml/2006/main">
  <p:tag name="AS_UNIQUEID" val="61"/>
</p:tagLst>
</file>

<file path=ppt/tags/tag212.xml><?xml version="1.0" encoding="utf-8"?>
<p:tagLst xmlns:a="http://schemas.openxmlformats.org/drawingml/2006/main" xmlns:r="http://schemas.openxmlformats.org/officeDocument/2006/relationships" xmlns:p="http://schemas.openxmlformats.org/presentationml/2006/main">
  <p:tag name="AS_UNIQUEID" val="62"/>
</p:tagLst>
</file>

<file path=ppt/tags/tag213.xml><?xml version="1.0" encoding="utf-8"?>
<p:tagLst xmlns:a="http://schemas.openxmlformats.org/drawingml/2006/main" xmlns:r="http://schemas.openxmlformats.org/officeDocument/2006/relationships" xmlns:p="http://schemas.openxmlformats.org/presentationml/2006/main">
  <p:tag name="AS_UNIQUEID" val="63"/>
</p:tagLst>
</file>

<file path=ppt/tags/tag214.xml><?xml version="1.0" encoding="utf-8"?>
<p:tagLst xmlns:a="http://schemas.openxmlformats.org/drawingml/2006/main" xmlns:r="http://schemas.openxmlformats.org/officeDocument/2006/relationships" xmlns:p="http://schemas.openxmlformats.org/presentationml/2006/main">
  <p:tag name="AS_UNIQUEID" val="59"/>
</p:tagLst>
</file>

<file path=ppt/tags/tag215.xml><?xml version="1.0" encoding="utf-8"?>
<p:tagLst xmlns:a="http://schemas.openxmlformats.org/drawingml/2006/main" xmlns:r="http://schemas.openxmlformats.org/officeDocument/2006/relationships" xmlns:p="http://schemas.openxmlformats.org/presentationml/2006/main">
  <p:tag name="AS_UNIQUEID" val="60"/>
</p:tagLst>
</file>

<file path=ppt/tags/tag216.xml><?xml version="1.0" encoding="utf-8"?>
<p:tagLst xmlns:a="http://schemas.openxmlformats.org/drawingml/2006/main" xmlns:r="http://schemas.openxmlformats.org/officeDocument/2006/relationships" xmlns:p="http://schemas.openxmlformats.org/presentationml/2006/main">
  <p:tag name="AS_UNIQUEID" val="61"/>
</p:tagLst>
</file>

<file path=ppt/tags/tag217.xml><?xml version="1.0" encoding="utf-8"?>
<p:tagLst xmlns:a="http://schemas.openxmlformats.org/drawingml/2006/main" xmlns:r="http://schemas.openxmlformats.org/officeDocument/2006/relationships" xmlns:p="http://schemas.openxmlformats.org/presentationml/2006/main">
  <p:tag name="AS_UNIQUEID" val="62"/>
</p:tagLst>
</file>

<file path=ppt/tags/tag218.xml><?xml version="1.0" encoding="utf-8"?>
<p:tagLst xmlns:a="http://schemas.openxmlformats.org/drawingml/2006/main" xmlns:r="http://schemas.openxmlformats.org/officeDocument/2006/relationships" xmlns:p="http://schemas.openxmlformats.org/presentationml/2006/main">
  <p:tag name="AS_UNIQUEID" val="63"/>
</p:tagLst>
</file>

<file path=ppt/tags/tag219.xml><?xml version="1.0" encoding="utf-8"?>
<p:tagLst xmlns:a="http://schemas.openxmlformats.org/drawingml/2006/main" xmlns:r="http://schemas.openxmlformats.org/officeDocument/2006/relationships" xmlns:p="http://schemas.openxmlformats.org/presentationml/2006/main">
  <p:tag name="AS_UNIQUEID" val="59"/>
</p:tagLst>
</file>

<file path=ppt/tags/tag22.xml><?xml version="1.0" encoding="utf-8"?>
<p:tagLst xmlns:a="http://schemas.openxmlformats.org/drawingml/2006/main" xmlns:r="http://schemas.openxmlformats.org/officeDocument/2006/relationships" xmlns:p="http://schemas.openxmlformats.org/presentationml/2006/main">
  <p:tag name="AS_UNIQUEID" val="62"/>
</p:tagLst>
</file>

<file path=ppt/tags/tag220.xml><?xml version="1.0" encoding="utf-8"?>
<p:tagLst xmlns:a="http://schemas.openxmlformats.org/drawingml/2006/main" xmlns:r="http://schemas.openxmlformats.org/officeDocument/2006/relationships" xmlns:p="http://schemas.openxmlformats.org/presentationml/2006/main">
  <p:tag name="AS_UNIQUEID" val="60"/>
</p:tagLst>
</file>

<file path=ppt/tags/tag221.xml><?xml version="1.0" encoding="utf-8"?>
<p:tagLst xmlns:a="http://schemas.openxmlformats.org/drawingml/2006/main" xmlns:r="http://schemas.openxmlformats.org/officeDocument/2006/relationships" xmlns:p="http://schemas.openxmlformats.org/presentationml/2006/main">
  <p:tag name="AS_UNIQUEID" val="61"/>
</p:tagLst>
</file>

<file path=ppt/tags/tag222.xml><?xml version="1.0" encoding="utf-8"?>
<p:tagLst xmlns:a="http://schemas.openxmlformats.org/drawingml/2006/main" xmlns:r="http://schemas.openxmlformats.org/officeDocument/2006/relationships" xmlns:p="http://schemas.openxmlformats.org/presentationml/2006/main">
  <p:tag name="AS_UNIQUEID" val="62"/>
</p:tagLst>
</file>

<file path=ppt/tags/tag223.xml><?xml version="1.0" encoding="utf-8"?>
<p:tagLst xmlns:a="http://schemas.openxmlformats.org/drawingml/2006/main" xmlns:r="http://schemas.openxmlformats.org/officeDocument/2006/relationships" xmlns:p="http://schemas.openxmlformats.org/presentationml/2006/main">
  <p:tag name="AS_UNIQUEID" val="63"/>
</p:tagLst>
</file>

<file path=ppt/tags/tag224.xml><?xml version="1.0" encoding="utf-8"?>
<p:tagLst xmlns:a="http://schemas.openxmlformats.org/drawingml/2006/main" xmlns:r="http://schemas.openxmlformats.org/officeDocument/2006/relationships" xmlns:p="http://schemas.openxmlformats.org/presentationml/2006/main">
  <p:tag name="AS_UNIQUEID" val="92"/>
</p:tagLst>
</file>

<file path=ppt/tags/tag225.xml><?xml version="1.0" encoding="utf-8"?>
<p:tagLst xmlns:a="http://schemas.openxmlformats.org/drawingml/2006/main" xmlns:r="http://schemas.openxmlformats.org/officeDocument/2006/relationships" xmlns:p="http://schemas.openxmlformats.org/presentationml/2006/main">
  <p:tag name="AS_UNIQUEID" val="93"/>
</p:tagLst>
</file>

<file path=ppt/tags/tag226.xml><?xml version="1.0" encoding="utf-8"?>
<p:tagLst xmlns:a="http://schemas.openxmlformats.org/drawingml/2006/main" xmlns:r="http://schemas.openxmlformats.org/officeDocument/2006/relationships" xmlns:p="http://schemas.openxmlformats.org/presentationml/2006/main">
  <p:tag name="AS_UNIQUEID" val="94"/>
</p:tagLst>
</file>

<file path=ppt/tags/tag227.xml><?xml version="1.0" encoding="utf-8"?>
<p:tagLst xmlns:a="http://schemas.openxmlformats.org/drawingml/2006/main" xmlns:r="http://schemas.openxmlformats.org/officeDocument/2006/relationships" xmlns:p="http://schemas.openxmlformats.org/presentationml/2006/main">
  <p:tag name="AS_UNIQUEID" val="95"/>
</p:tagLst>
</file>

<file path=ppt/tags/tag228.xml><?xml version="1.0" encoding="utf-8"?>
<p:tagLst xmlns:a="http://schemas.openxmlformats.org/drawingml/2006/main" xmlns:r="http://schemas.openxmlformats.org/officeDocument/2006/relationships" xmlns:p="http://schemas.openxmlformats.org/presentationml/2006/main">
  <p:tag name="AS_UNIQUEID" val="96"/>
</p:tagLst>
</file>

<file path=ppt/tags/tag229.xml><?xml version="1.0" encoding="utf-8"?>
<p:tagLst xmlns:a="http://schemas.openxmlformats.org/drawingml/2006/main" xmlns:r="http://schemas.openxmlformats.org/officeDocument/2006/relationships" xmlns:p="http://schemas.openxmlformats.org/presentationml/2006/main">
  <p:tag name="AS_UNIQUEID" val="97"/>
</p:tagLst>
</file>

<file path=ppt/tags/tag23.xml><?xml version="1.0" encoding="utf-8"?>
<p:tagLst xmlns:a="http://schemas.openxmlformats.org/drawingml/2006/main" xmlns:r="http://schemas.openxmlformats.org/officeDocument/2006/relationships" xmlns:p="http://schemas.openxmlformats.org/presentationml/2006/main">
  <p:tag name="AS_UNIQUEID" val="63"/>
</p:tagLst>
</file>

<file path=ppt/tags/tag24.xml><?xml version="1.0" encoding="utf-8"?>
<p:tagLst xmlns:a="http://schemas.openxmlformats.org/drawingml/2006/main" xmlns:r="http://schemas.openxmlformats.org/officeDocument/2006/relationships" xmlns:p="http://schemas.openxmlformats.org/presentationml/2006/main">
  <p:tag name="AS_UNIQUEID" val="59"/>
</p:tagLst>
</file>

<file path=ppt/tags/tag25.xml><?xml version="1.0" encoding="utf-8"?>
<p:tagLst xmlns:a="http://schemas.openxmlformats.org/drawingml/2006/main" xmlns:r="http://schemas.openxmlformats.org/officeDocument/2006/relationships" xmlns:p="http://schemas.openxmlformats.org/presentationml/2006/main">
  <p:tag name="AS_UNIQUEID" val="60"/>
</p:tagLst>
</file>

<file path=ppt/tags/tag26.xml><?xml version="1.0" encoding="utf-8"?>
<p:tagLst xmlns:a="http://schemas.openxmlformats.org/drawingml/2006/main" xmlns:r="http://schemas.openxmlformats.org/officeDocument/2006/relationships" xmlns:p="http://schemas.openxmlformats.org/presentationml/2006/main">
  <p:tag name="AS_UNIQUEID" val="61"/>
</p:tagLst>
</file>

<file path=ppt/tags/tag27.xml><?xml version="1.0" encoding="utf-8"?>
<p:tagLst xmlns:a="http://schemas.openxmlformats.org/drawingml/2006/main" xmlns:r="http://schemas.openxmlformats.org/officeDocument/2006/relationships" xmlns:p="http://schemas.openxmlformats.org/presentationml/2006/main">
  <p:tag name="AS_UNIQUEID" val="62"/>
</p:tagLst>
</file>

<file path=ppt/tags/tag28.xml><?xml version="1.0" encoding="utf-8"?>
<p:tagLst xmlns:a="http://schemas.openxmlformats.org/drawingml/2006/main" xmlns:r="http://schemas.openxmlformats.org/officeDocument/2006/relationships" xmlns:p="http://schemas.openxmlformats.org/presentationml/2006/main">
  <p:tag name="AS_UNIQUEID" val="63"/>
</p:tagLst>
</file>

<file path=ppt/tags/tag29.xml><?xml version="1.0" encoding="utf-8"?>
<p:tagLst xmlns:a="http://schemas.openxmlformats.org/drawingml/2006/main" xmlns:r="http://schemas.openxmlformats.org/officeDocument/2006/relationships" xmlns:p="http://schemas.openxmlformats.org/presentationml/2006/main">
  <p:tag name="AS_UNIQUEID" val="59"/>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60"/>
</p:tagLst>
</file>

<file path=ppt/tags/tag31.xml><?xml version="1.0" encoding="utf-8"?>
<p:tagLst xmlns:a="http://schemas.openxmlformats.org/drawingml/2006/main" xmlns:r="http://schemas.openxmlformats.org/officeDocument/2006/relationships" xmlns:p="http://schemas.openxmlformats.org/presentationml/2006/main">
  <p:tag name="AS_UNIQUEID" val="61"/>
</p:tagLst>
</file>

<file path=ppt/tags/tag32.xml><?xml version="1.0" encoding="utf-8"?>
<p:tagLst xmlns:a="http://schemas.openxmlformats.org/drawingml/2006/main" xmlns:r="http://schemas.openxmlformats.org/officeDocument/2006/relationships" xmlns:p="http://schemas.openxmlformats.org/presentationml/2006/main">
  <p:tag name="AS_UNIQUEID" val="62"/>
</p:tagLst>
</file>

<file path=ppt/tags/tag33.xml><?xml version="1.0" encoding="utf-8"?>
<p:tagLst xmlns:a="http://schemas.openxmlformats.org/drawingml/2006/main" xmlns:r="http://schemas.openxmlformats.org/officeDocument/2006/relationships" xmlns:p="http://schemas.openxmlformats.org/presentationml/2006/main">
  <p:tag name="AS_UNIQUEID" val="63"/>
</p:tagLst>
</file>

<file path=ppt/tags/tag34.xml><?xml version="1.0" encoding="utf-8"?>
<p:tagLst xmlns:a="http://schemas.openxmlformats.org/drawingml/2006/main" xmlns:r="http://schemas.openxmlformats.org/officeDocument/2006/relationships" xmlns:p="http://schemas.openxmlformats.org/presentationml/2006/main">
  <p:tag name="AS_UNIQUEID" val="59"/>
</p:tagLst>
</file>

<file path=ppt/tags/tag35.xml><?xml version="1.0" encoding="utf-8"?>
<p:tagLst xmlns:a="http://schemas.openxmlformats.org/drawingml/2006/main" xmlns:r="http://schemas.openxmlformats.org/officeDocument/2006/relationships" xmlns:p="http://schemas.openxmlformats.org/presentationml/2006/main">
  <p:tag name="AS_UNIQUEID" val="60"/>
</p:tagLst>
</file>

<file path=ppt/tags/tag36.xml><?xml version="1.0" encoding="utf-8"?>
<p:tagLst xmlns:a="http://schemas.openxmlformats.org/drawingml/2006/main" xmlns:r="http://schemas.openxmlformats.org/officeDocument/2006/relationships" xmlns:p="http://schemas.openxmlformats.org/presentationml/2006/main">
  <p:tag name="AS_UNIQUEID" val="61"/>
</p:tagLst>
</file>

<file path=ppt/tags/tag37.xml><?xml version="1.0" encoding="utf-8"?>
<p:tagLst xmlns:a="http://schemas.openxmlformats.org/drawingml/2006/main" xmlns:r="http://schemas.openxmlformats.org/officeDocument/2006/relationships" xmlns:p="http://schemas.openxmlformats.org/presentationml/2006/main">
  <p:tag name="AS_UNIQUEID" val="62"/>
</p:tagLst>
</file>

<file path=ppt/tags/tag38.xml><?xml version="1.0" encoding="utf-8"?>
<p:tagLst xmlns:a="http://schemas.openxmlformats.org/drawingml/2006/main" xmlns:r="http://schemas.openxmlformats.org/officeDocument/2006/relationships" xmlns:p="http://schemas.openxmlformats.org/presentationml/2006/main">
  <p:tag name="AS_UNIQUEID" val="63"/>
</p:tagLst>
</file>

<file path=ppt/tags/tag39.xml><?xml version="1.0" encoding="utf-8"?>
<p:tagLst xmlns:a="http://schemas.openxmlformats.org/drawingml/2006/main" xmlns:r="http://schemas.openxmlformats.org/officeDocument/2006/relationships" xmlns:p="http://schemas.openxmlformats.org/presentationml/2006/main">
  <p:tag name="AS_UNIQUEID" val="5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60"/>
</p:tagLst>
</file>

<file path=ppt/tags/tag41.xml><?xml version="1.0" encoding="utf-8"?>
<p:tagLst xmlns:a="http://schemas.openxmlformats.org/drawingml/2006/main" xmlns:r="http://schemas.openxmlformats.org/officeDocument/2006/relationships" xmlns:p="http://schemas.openxmlformats.org/presentationml/2006/main">
  <p:tag name="AS_UNIQUEID" val="61"/>
</p:tagLst>
</file>

<file path=ppt/tags/tag42.xml><?xml version="1.0" encoding="utf-8"?>
<p:tagLst xmlns:a="http://schemas.openxmlformats.org/drawingml/2006/main" xmlns:r="http://schemas.openxmlformats.org/officeDocument/2006/relationships" xmlns:p="http://schemas.openxmlformats.org/presentationml/2006/main">
  <p:tag name="AS_UNIQUEID" val="62"/>
</p:tagLst>
</file>

<file path=ppt/tags/tag43.xml><?xml version="1.0" encoding="utf-8"?>
<p:tagLst xmlns:a="http://schemas.openxmlformats.org/drawingml/2006/main" xmlns:r="http://schemas.openxmlformats.org/officeDocument/2006/relationships" xmlns:p="http://schemas.openxmlformats.org/presentationml/2006/main">
  <p:tag name="AS_UNIQUEID" val="63"/>
</p:tagLst>
</file>

<file path=ppt/tags/tag44.xml><?xml version="1.0" encoding="utf-8"?>
<p:tagLst xmlns:a="http://schemas.openxmlformats.org/drawingml/2006/main" xmlns:r="http://schemas.openxmlformats.org/officeDocument/2006/relationships" xmlns:p="http://schemas.openxmlformats.org/presentationml/2006/main">
  <p:tag name="AS_UNIQUEID" val="59"/>
</p:tagLst>
</file>

<file path=ppt/tags/tag45.xml><?xml version="1.0" encoding="utf-8"?>
<p:tagLst xmlns:a="http://schemas.openxmlformats.org/drawingml/2006/main" xmlns:r="http://schemas.openxmlformats.org/officeDocument/2006/relationships" xmlns:p="http://schemas.openxmlformats.org/presentationml/2006/main">
  <p:tag name="AS_UNIQUEID" val="60"/>
</p:tagLst>
</file>

<file path=ppt/tags/tag46.xml><?xml version="1.0" encoding="utf-8"?>
<p:tagLst xmlns:a="http://schemas.openxmlformats.org/drawingml/2006/main" xmlns:r="http://schemas.openxmlformats.org/officeDocument/2006/relationships" xmlns:p="http://schemas.openxmlformats.org/presentationml/2006/main">
  <p:tag name="AS_UNIQUEID" val="61"/>
</p:tagLst>
</file>

<file path=ppt/tags/tag47.xml><?xml version="1.0" encoding="utf-8"?>
<p:tagLst xmlns:a="http://schemas.openxmlformats.org/drawingml/2006/main" xmlns:r="http://schemas.openxmlformats.org/officeDocument/2006/relationships" xmlns:p="http://schemas.openxmlformats.org/presentationml/2006/main">
  <p:tag name="AS_UNIQUEID" val="62"/>
</p:tagLst>
</file>

<file path=ppt/tags/tag48.xml><?xml version="1.0" encoding="utf-8"?>
<p:tagLst xmlns:a="http://schemas.openxmlformats.org/drawingml/2006/main" xmlns:r="http://schemas.openxmlformats.org/officeDocument/2006/relationships" xmlns:p="http://schemas.openxmlformats.org/presentationml/2006/main">
  <p:tag name="AS_UNIQUEID" val="63"/>
</p:tagLst>
</file>

<file path=ppt/tags/tag49.xml><?xml version="1.0" encoding="utf-8"?>
<p:tagLst xmlns:a="http://schemas.openxmlformats.org/drawingml/2006/main" xmlns:r="http://schemas.openxmlformats.org/officeDocument/2006/relationships" xmlns:p="http://schemas.openxmlformats.org/presentationml/2006/main">
  <p:tag name="AS_UNIQUEID" val="59"/>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60"/>
</p:tagLst>
</file>

<file path=ppt/tags/tag51.xml><?xml version="1.0" encoding="utf-8"?>
<p:tagLst xmlns:a="http://schemas.openxmlformats.org/drawingml/2006/main" xmlns:r="http://schemas.openxmlformats.org/officeDocument/2006/relationships" xmlns:p="http://schemas.openxmlformats.org/presentationml/2006/main">
  <p:tag name="AS_UNIQUEID" val="61"/>
</p:tagLst>
</file>

<file path=ppt/tags/tag52.xml><?xml version="1.0" encoding="utf-8"?>
<p:tagLst xmlns:a="http://schemas.openxmlformats.org/drawingml/2006/main" xmlns:r="http://schemas.openxmlformats.org/officeDocument/2006/relationships" xmlns:p="http://schemas.openxmlformats.org/presentationml/2006/main">
  <p:tag name="AS_UNIQUEID" val="62"/>
</p:tagLst>
</file>

<file path=ppt/tags/tag53.xml><?xml version="1.0" encoding="utf-8"?>
<p:tagLst xmlns:a="http://schemas.openxmlformats.org/drawingml/2006/main" xmlns:r="http://schemas.openxmlformats.org/officeDocument/2006/relationships" xmlns:p="http://schemas.openxmlformats.org/presentationml/2006/main">
  <p:tag name="AS_UNIQUEID" val="63"/>
</p:tagLst>
</file>

<file path=ppt/tags/tag54.xml><?xml version="1.0" encoding="utf-8"?>
<p:tagLst xmlns:a="http://schemas.openxmlformats.org/drawingml/2006/main" xmlns:r="http://schemas.openxmlformats.org/officeDocument/2006/relationships" xmlns:p="http://schemas.openxmlformats.org/presentationml/2006/main">
  <p:tag name="AS_UNIQUEID" val="59"/>
</p:tagLst>
</file>

<file path=ppt/tags/tag55.xml><?xml version="1.0" encoding="utf-8"?>
<p:tagLst xmlns:a="http://schemas.openxmlformats.org/drawingml/2006/main" xmlns:r="http://schemas.openxmlformats.org/officeDocument/2006/relationships" xmlns:p="http://schemas.openxmlformats.org/presentationml/2006/main">
  <p:tag name="AS_UNIQUEID" val="60"/>
</p:tagLst>
</file>

<file path=ppt/tags/tag56.xml><?xml version="1.0" encoding="utf-8"?>
<p:tagLst xmlns:a="http://schemas.openxmlformats.org/drawingml/2006/main" xmlns:r="http://schemas.openxmlformats.org/officeDocument/2006/relationships" xmlns:p="http://schemas.openxmlformats.org/presentationml/2006/main">
  <p:tag name="AS_UNIQUEID" val="61"/>
</p:tagLst>
</file>

<file path=ppt/tags/tag57.xml><?xml version="1.0" encoding="utf-8"?>
<p:tagLst xmlns:a="http://schemas.openxmlformats.org/drawingml/2006/main" xmlns:r="http://schemas.openxmlformats.org/officeDocument/2006/relationships" xmlns:p="http://schemas.openxmlformats.org/presentationml/2006/main">
  <p:tag name="AS_UNIQUEID" val="62"/>
</p:tagLst>
</file>

<file path=ppt/tags/tag58.xml><?xml version="1.0" encoding="utf-8"?>
<p:tagLst xmlns:a="http://schemas.openxmlformats.org/drawingml/2006/main" xmlns:r="http://schemas.openxmlformats.org/officeDocument/2006/relationships" xmlns:p="http://schemas.openxmlformats.org/presentationml/2006/main">
  <p:tag name="AS_UNIQUEID" val="63"/>
</p:tagLst>
</file>

<file path=ppt/tags/tag59.xml><?xml version="1.0" encoding="utf-8"?>
<p:tagLst xmlns:a="http://schemas.openxmlformats.org/drawingml/2006/main" xmlns:r="http://schemas.openxmlformats.org/officeDocument/2006/relationships" xmlns:p="http://schemas.openxmlformats.org/presentationml/2006/main">
  <p:tag name="AS_UNIQUEID" val="59"/>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60"/>
</p:tagLst>
</file>

<file path=ppt/tags/tag61.xml><?xml version="1.0" encoding="utf-8"?>
<p:tagLst xmlns:a="http://schemas.openxmlformats.org/drawingml/2006/main" xmlns:r="http://schemas.openxmlformats.org/officeDocument/2006/relationships" xmlns:p="http://schemas.openxmlformats.org/presentationml/2006/main">
  <p:tag name="AS_UNIQUEID" val="61"/>
</p:tagLst>
</file>

<file path=ppt/tags/tag62.xml><?xml version="1.0" encoding="utf-8"?>
<p:tagLst xmlns:a="http://schemas.openxmlformats.org/drawingml/2006/main" xmlns:r="http://schemas.openxmlformats.org/officeDocument/2006/relationships" xmlns:p="http://schemas.openxmlformats.org/presentationml/2006/main">
  <p:tag name="AS_UNIQUEID" val="62"/>
</p:tagLst>
</file>

<file path=ppt/tags/tag63.xml><?xml version="1.0" encoding="utf-8"?>
<p:tagLst xmlns:a="http://schemas.openxmlformats.org/drawingml/2006/main" xmlns:r="http://schemas.openxmlformats.org/officeDocument/2006/relationships" xmlns:p="http://schemas.openxmlformats.org/presentationml/2006/main">
  <p:tag name="AS_UNIQUEID" val="63"/>
</p:tagLst>
</file>

<file path=ppt/tags/tag64.xml><?xml version="1.0" encoding="utf-8"?>
<p:tagLst xmlns:a="http://schemas.openxmlformats.org/drawingml/2006/main" xmlns:r="http://schemas.openxmlformats.org/officeDocument/2006/relationships" xmlns:p="http://schemas.openxmlformats.org/presentationml/2006/main">
  <p:tag name="AS_UNIQUEID" val="59"/>
</p:tagLst>
</file>

<file path=ppt/tags/tag65.xml><?xml version="1.0" encoding="utf-8"?>
<p:tagLst xmlns:a="http://schemas.openxmlformats.org/drawingml/2006/main" xmlns:r="http://schemas.openxmlformats.org/officeDocument/2006/relationships" xmlns:p="http://schemas.openxmlformats.org/presentationml/2006/main">
  <p:tag name="AS_UNIQUEID" val="60"/>
</p:tagLst>
</file>

<file path=ppt/tags/tag66.xml><?xml version="1.0" encoding="utf-8"?>
<p:tagLst xmlns:a="http://schemas.openxmlformats.org/drawingml/2006/main" xmlns:r="http://schemas.openxmlformats.org/officeDocument/2006/relationships" xmlns:p="http://schemas.openxmlformats.org/presentationml/2006/main">
  <p:tag name="AS_UNIQUEID" val="61"/>
</p:tagLst>
</file>

<file path=ppt/tags/tag67.xml><?xml version="1.0" encoding="utf-8"?>
<p:tagLst xmlns:a="http://schemas.openxmlformats.org/drawingml/2006/main" xmlns:r="http://schemas.openxmlformats.org/officeDocument/2006/relationships" xmlns:p="http://schemas.openxmlformats.org/presentationml/2006/main">
  <p:tag name="AS_UNIQUEID" val="62"/>
</p:tagLst>
</file>

<file path=ppt/tags/tag68.xml><?xml version="1.0" encoding="utf-8"?>
<p:tagLst xmlns:a="http://schemas.openxmlformats.org/drawingml/2006/main" xmlns:r="http://schemas.openxmlformats.org/officeDocument/2006/relationships" xmlns:p="http://schemas.openxmlformats.org/presentationml/2006/main">
  <p:tag name="AS_UNIQUEID" val="63"/>
</p:tagLst>
</file>

<file path=ppt/tags/tag69.xml><?xml version="1.0" encoding="utf-8"?>
<p:tagLst xmlns:a="http://schemas.openxmlformats.org/drawingml/2006/main" xmlns:r="http://schemas.openxmlformats.org/officeDocument/2006/relationships" xmlns:p="http://schemas.openxmlformats.org/presentationml/2006/main">
  <p:tag name="AS_UNIQUEID" val="59"/>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60"/>
</p:tagLst>
</file>

<file path=ppt/tags/tag71.xml><?xml version="1.0" encoding="utf-8"?>
<p:tagLst xmlns:a="http://schemas.openxmlformats.org/drawingml/2006/main" xmlns:r="http://schemas.openxmlformats.org/officeDocument/2006/relationships" xmlns:p="http://schemas.openxmlformats.org/presentationml/2006/main">
  <p:tag name="AS_UNIQUEID" val="61"/>
</p:tagLst>
</file>

<file path=ppt/tags/tag72.xml><?xml version="1.0" encoding="utf-8"?>
<p:tagLst xmlns:a="http://schemas.openxmlformats.org/drawingml/2006/main" xmlns:r="http://schemas.openxmlformats.org/officeDocument/2006/relationships" xmlns:p="http://schemas.openxmlformats.org/presentationml/2006/main">
  <p:tag name="AS_UNIQUEID" val="62"/>
</p:tagLst>
</file>

<file path=ppt/tags/tag73.xml><?xml version="1.0" encoding="utf-8"?>
<p:tagLst xmlns:a="http://schemas.openxmlformats.org/drawingml/2006/main" xmlns:r="http://schemas.openxmlformats.org/officeDocument/2006/relationships" xmlns:p="http://schemas.openxmlformats.org/presentationml/2006/main">
  <p:tag name="AS_UNIQUEID" val="63"/>
</p:tagLst>
</file>

<file path=ppt/tags/tag74.xml><?xml version="1.0" encoding="utf-8"?>
<p:tagLst xmlns:a="http://schemas.openxmlformats.org/drawingml/2006/main" xmlns:r="http://schemas.openxmlformats.org/officeDocument/2006/relationships" xmlns:p="http://schemas.openxmlformats.org/presentationml/2006/main">
  <p:tag name="AS_UNIQUEID" val="59"/>
</p:tagLst>
</file>

<file path=ppt/tags/tag75.xml><?xml version="1.0" encoding="utf-8"?>
<p:tagLst xmlns:a="http://schemas.openxmlformats.org/drawingml/2006/main" xmlns:r="http://schemas.openxmlformats.org/officeDocument/2006/relationships" xmlns:p="http://schemas.openxmlformats.org/presentationml/2006/main">
  <p:tag name="AS_UNIQUEID" val="60"/>
</p:tagLst>
</file>

<file path=ppt/tags/tag76.xml><?xml version="1.0" encoding="utf-8"?>
<p:tagLst xmlns:a="http://schemas.openxmlformats.org/drawingml/2006/main" xmlns:r="http://schemas.openxmlformats.org/officeDocument/2006/relationships" xmlns:p="http://schemas.openxmlformats.org/presentationml/2006/main">
  <p:tag name="AS_UNIQUEID" val="61"/>
</p:tagLst>
</file>

<file path=ppt/tags/tag77.xml><?xml version="1.0" encoding="utf-8"?>
<p:tagLst xmlns:a="http://schemas.openxmlformats.org/drawingml/2006/main" xmlns:r="http://schemas.openxmlformats.org/officeDocument/2006/relationships" xmlns:p="http://schemas.openxmlformats.org/presentationml/2006/main">
  <p:tag name="AS_UNIQUEID" val="62"/>
</p:tagLst>
</file>

<file path=ppt/tags/tag78.xml><?xml version="1.0" encoding="utf-8"?>
<p:tagLst xmlns:a="http://schemas.openxmlformats.org/drawingml/2006/main" xmlns:r="http://schemas.openxmlformats.org/officeDocument/2006/relationships" xmlns:p="http://schemas.openxmlformats.org/presentationml/2006/main">
  <p:tag name="AS_UNIQUEID" val="63"/>
</p:tagLst>
</file>

<file path=ppt/tags/tag79.xml><?xml version="1.0" encoding="utf-8"?>
<p:tagLst xmlns:a="http://schemas.openxmlformats.org/drawingml/2006/main" xmlns:r="http://schemas.openxmlformats.org/officeDocument/2006/relationships" xmlns:p="http://schemas.openxmlformats.org/presentationml/2006/main">
  <p:tag name="AS_UNIQUEID" val="59"/>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60"/>
</p:tagLst>
</file>

<file path=ppt/tags/tag81.xml><?xml version="1.0" encoding="utf-8"?>
<p:tagLst xmlns:a="http://schemas.openxmlformats.org/drawingml/2006/main" xmlns:r="http://schemas.openxmlformats.org/officeDocument/2006/relationships" xmlns:p="http://schemas.openxmlformats.org/presentationml/2006/main">
  <p:tag name="AS_UNIQUEID" val="61"/>
</p:tagLst>
</file>

<file path=ppt/tags/tag82.xml><?xml version="1.0" encoding="utf-8"?>
<p:tagLst xmlns:a="http://schemas.openxmlformats.org/drawingml/2006/main" xmlns:r="http://schemas.openxmlformats.org/officeDocument/2006/relationships" xmlns:p="http://schemas.openxmlformats.org/presentationml/2006/main">
  <p:tag name="AS_UNIQUEID" val="62"/>
</p:tagLst>
</file>

<file path=ppt/tags/tag83.xml><?xml version="1.0" encoding="utf-8"?>
<p:tagLst xmlns:a="http://schemas.openxmlformats.org/drawingml/2006/main" xmlns:r="http://schemas.openxmlformats.org/officeDocument/2006/relationships" xmlns:p="http://schemas.openxmlformats.org/presentationml/2006/main">
  <p:tag name="AS_UNIQUEID" val="63"/>
</p:tagLst>
</file>

<file path=ppt/tags/tag84.xml><?xml version="1.0" encoding="utf-8"?>
<p:tagLst xmlns:a="http://schemas.openxmlformats.org/drawingml/2006/main" xmlns:r="http://schemas.openxmlformats.org/officeDocument/2006/relationships" xmlns:p="http://schemas.openxmlformats.org/presentationml/2006/main">
  <p:tag name="AS_UNIQUEID" val="59"/>
</p:tagLst>
</file>

<file path=ppt/tags/tag85.xml><?xml version="1.0" encoding="utf-8"?>
<p:tagLst xmlns:a="http://schemas.openxmlformats.org/drawingml/2006/main" xmlns:r="http://schemas.openxmlformats.org/officeDocument/2006/relationships" xmlns:p="http://schemas.openxmlformats.org/presentationml/2006/main">
  <p:tag name="AS_UNIQUEID" val="60"/>
</p:tagLst>
</file>

<file path=ppt/tags/tag86.xml><?xml version="1.0" encoding="utf-8"?>
<p:tagLst xmlns:a="http://schemas.openxmlformats.org/drawingml/2006/main" xmlns:r="http://schemas.openxmlformats.org/officeDocument/2006/relationships" xmlns:p="http://schemas.openxmlformats.org/presentationml/2006/main">
  <p:tag name="AS_UNIQUEID" val="61"/>
</p:tagLst>
</file>

<file path=ppt/tags/tag87.xml><?xml version="1.0" encoding="utf-8"?>
<p:tagLst xmlns:a="http://schemas.openxmlformats.org/drawingml/2006/main" xmlns:r="http://schemas.openxmlformats.org/officeDocument/2006/relationships" xmlns:p="http://schemas.openxmlformats.org/presentationml/2006/main">
  <p:tag name="AS_UNIQUEID" val="62"/>
</p:tagLst>
</file>

<file path=ppt/tags/tag88.xml><?xml version="1.0" encoding="utf-8"?>
<p:tagLst xmlns:a="http://schemas.openxmlformats.org/drawingml/2006/main" xmlns:r="http://schemas.openxmlformats.org/officeDocument/2006/relationships" xmlns:p="http://schemas.openxmlformats.org/presentationml/2006/main">
  <p:tag name="AS_UNIQUEID" val="63"/>
</p:tagLst>
</file>

<file path=ppt/tags/tag89.xml><?xml version="1.0" encoding="utf-8"?>
<p:tagLst xmlns:a="http://schemas.openxmlformats.org/drawingml/2006/main" xmlns:r="http://schemas.openxmlformats.org/officeDocument/2006/relationships" xmlns:p="http://schemas.openxmlformats.org/presentationml/2006/main">
  <p:tag name="AS_UNIQUEID" val="59"/>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60"/>
</p:tagLst>
</file>

<file path=ppt/tags/tag91.xml><?xml version="1.0" encoding="utf-8"?>
<p:tagLst xmlns:a="http://schemas.openxmlformats.org/drawingml/2006/main" xmlns:r="http://schemas.openxmlformats.org/officeDocument/2006/relationships" xmlns:p="http://schemas.openxmlformats.org/presentationml/2006/main">
  <p:tag name="AS_UNIQUEID" val="61"/>
</p:tagLst>
</file>

<file path=ppt/tags/tag92.xml><?xml version="1.0" encoding="utf-8"?>
<p:tagLst xmlns:a="http://schemas.openxmlformats.org/drawingml/2006/main" xmlns:r="http://schemas.openxmlformats.org/officeDocument/2006/relationships" xmlns:p="http://schemas.openxmlformats.org/presentationml/2006/main">
  <p:tag name="AS_UNIQUEID" val="62"/>
</p:tagLst>
</file>

<file path=ppt/tags/tag93.xml><?xml version="1.0" encoding="utf-8"?>
<p:tagLst xmlns:a="http://schemas.openxmlformats.org/drawingml/2006/main" xmlns:r="http://schemas.openxmlformats.org/officeDocument/2006/relationships" xmlns:p="http://schemas.openxmlformats.org/presentationml/2006/main">
  <p:tag name="AS_UNIQUEID" val="63"/>
</p:tagLst>
</file>

<file path=ppt/tags/tag94.xml><?xml version="1.0" encoding="utf-8"?>
<p:tagLst xmlns:a="http://schemas.openxmlformats.org/drawingml/2006/main" xmlns:r="http://schemas.openxmlformats.org/officeDocument/2006/relationships" xmlns:p="http://schemas.openxmlformats.org/presentationml/2006/main">
  <p:tag name="AS_UNIQUEID" val="59"/>
</p:tagLst>
</file>

<file path=ppt/tags/tag95.xml><?xml version="1.0" encoding="utf-8"?>
<p:tagLst xmlns:a="http://schemas.openxmlformats.org/drawingml/2006/main" xmlns:r="http://schemas.openxmlformats.org/officeDocument/2006/relationships" xmlns:p="http://schemas.openxmlformats.org/presentationml/2006/main">
  <p:tag name="AS_UNIQUEID" val="60"/>
</p:tagLst>
</file>

<file path=ppt/tags/tag96.xml><?xml version="1.0" encoding="utf-8"?>
<p:tagLst xmlns:a="http://schemas.openxmlformats.org/drawingml/2006/main" xmlns:r="http://schemas.openxmlformats.org/officeDocument/2006/relationships" xmlns:p="http://schemas.openxmlformats.org/presentationml/2006/main">
  <p:tag name="AS_UNIQUEID" val="61"/>
</p:tagLst>
</file>

<file path=ppt/tags/tag97.xml><?xml version="1.0" encoding="utf-8"?>
<p:tagLst xmlns:a="http://schemas.openxmlformats.org/drawingml/2006/main" xmlns:r="http://schemas.openxmlformats.org/officeDocument/2006/relationships" xmlns:p="http://schemas.openxmlformats.org/presentationml/2006/main">
  <p:tag name="AS_UNIQUEID" val="62"/>
</p:tagLst>
</file>

<file path=ppt/tags/tag98.xml><?xml version="1.0" encoding="utf-8"?>
<p:tagLst xmlns:a="http://schemas.openxmlformats.org/drawingml/2006/main" xmlns:r="http://schemas.openxmlformats.org/officeDocument/2006/relationships" xmlns:p="http://schemas.openxmlformats.org/presentationml/2006/main">
  <p:tag name="AS_UNIQUEID" val="63"/>
</p:tagLst>
</file>

<file path=ppt/tags/tag99.xml><?xml version="1.0" encoding="utf-8"?>
<p:tagLst xmlns:a="http://schemas.openxmlformats.org/drawingml/2006/main" xmlns:r="http://schemas.openxmlformats.org/officeDocument/2006/relationships" xmlns:p="http://schemas.openxmlformats.org/presentationml/2006/main">
  <p:tag name="AS_UNIQUEID" val="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2815</TotalTime>
  <Words>3445</Words>
  <Application>Microsoft Office PowerPoint</Application>
  <PresentationFormat>On-screen Show (4:3)</PresentationFormat>
  <Paragraphs>278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jinansh mehta</cp:lastModifiedBy>
  <cp:revision>397</cp:revision>
  <cp:lastPrinted>1601-01-01T00:00:00Z</cp:lastPrinted>
  <dcterms:created xsi:type="dcterms:W3CDTF">2020-05-18T10:32:41Z</dcterms:created>
  <dcterms:modified xsi:type="dcterms:W3CDTF">2023-11-23T11:18:11Z</dcterms:modified>
</cp:coreProperties>
</file>