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0" r:id="rId2"/>
    <p:sldId id="282" r:id="rId3"/>
    <p:sldId id="345" r:id="rId4"/>
    <p:sldId id="305" r:id="rId5"/>
    <p:sldId id="306" r:id="rId6"/>
    <p:sldId id="307" r:id="rId7"/>
    <p:sldId id="319" r:id="rId8"/>
    <p:sldId id="318" r:id="rId9"/>
    <p:sldId id="320" r:id="rId10"/>
    <p:sldId id="317" r:id="rId11"/>
    <p:sldId id="309" r:id="rId12"/>
    <p:sldId id="310" r:id="rId13"/>
    <p:sldId id="323" r:id="rId14"/>
    <p:sldId id="324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11" r:id="rId24"/>
    <p:sldId id="312" r:id="rId25"/>
    <p:sldId id="334" r:id="rId26"/>
    <p:sldId id="335" r:id="rId27"/>
    <p:sldId id="313" r:id="rId28"/>
    <p:sldId id="315" r:id="rId29"/>
    <p:sldId id="336" r:id="rId30"/>
    <p:sldId id="343" r:id="rId31"/>
    <p:sldId id="344" r:id="rId32"/>
    <p:sldId id="339" r:id="rId33"/>
    <p:sldId id="342" r:id="rId34"/>
    <p:sldId id="337" r:id="rId35"/>
    <p:sldId id="341" r:id="rId36"/>
    <p:sldId id="346" r:id="rId37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9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13.jpeg"/><Relationship Id="rId14" Type="http://schemas.openxmlformats.org/officeDocument/2006/relationships/image" Target="../media/image8.png"/><Relationship Id="rId22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>
            <a:fillRect/>
          </a:stretch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A03E081-98B9-4B8E-8331-440C0FB88792}"/>
                </a:ext>
              </a:extLst>
            </p:cNvPr>
            <p:cNvCxnSpPr/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90EADFF-8FC1-4B8C-966E-C3EFBAA8B797}"/>
              </a:ext>
            </a:extLst>
          </p:cNvPr>
          <p:cNvGrpSpPr/>
          <p:nvPr userDrawn="1"/>
        </p:nvGrpSpPr>
        <p:grpSpPr>
          <a:xfrm>
            <a:off x="359430" y="5214355"/>
            <a:ext cx="6048474" cy="1319203"/>
            <a:chOff x="230726" y="5351395"/>
            <a:chExt cx="6048474" cy="1319203"/>
          </a:xfrm>
        </p:grpSpPr>
        <p:pic>
          <p:nvPicPr>
            <p:cNvPr id="20" name="Picture 19">
              <a:hlinkClick r:id="rId8"/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B36642D-0DC1-4604-ABB5-6FEE7E7A9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726" y="5436661"/>
              <a:ext cx="1354234" cy="1183701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9A2022C-B0CC-4ECB-BFC2-88B26F8EFEF7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 smtClean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Mr. Rahul Sharma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 err="1">
                  <a:solidFill>
                    <a:schemeClr val="bg1"/>
                  </a:solidFill>
                </a:rPr>
                <a:t>Darshan</a:t>
              </a:r>
              <a:r>
                <a:rPr lang="en-US" sz="1400" dirty="0">
                  <a:solidFill>
                    <a:schemeClr val="bg1"/>
                  </a:solidFill>
                </a:rPr>
                <a:t>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8CB397E-25CD-48A8-A4EE-6377A4E5AD46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B8FB672-8407-4DB3-8BC2-562F565E2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8E6FE4C-5850-4B89-9820-80BCD44D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1AA922-9C3F-457F-B54C-16B68506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B26A37B-6852-42F0-A270-DA0478808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27B100F-FAC5-4F9C-AABB-FBF095CE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4F6D9E-5D28-41B7-8465-A28C941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A12D8E0-9801-4A0F-B30E-12278B8C0329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D9867F4-D28C-42B0-A13F-19DCD41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A8812F0-0704-4B44-AFD5-1C4823F3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7C3B119-F942-4018-BD99-E347EE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079E08F-43CA-4BCF-8035-BB6E028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30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FE567BE-E4C2-46BC-B29E-774DBDC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C632672-DC12-41EE-9E15-2A48DAE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6B790D7-5D92-41A1-9462-4A7AAC5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17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70411BC-CF40-498F-8C70-05E34E1485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F9036A6-C066-404B-8B7C-3E95A693C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746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307C7B1-056B-4ECD-90DF-2F3B4B966E9C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C747AB9-FF27-462D-B1FD-56032095BC4F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46D7B54-36A0-4F3E-B9D8-2A8122C670EB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EF3C23B-BDCE-4EC8-BC06-CD0AC24D938E}"/>
                </a:ext>
              </a:extLst>
            </p:cNvPr>
            <p:cNvCxnSpPr/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6736201-E1A0-4336-B4BA-6A1797775339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C73533C-F640-4398-BED2-4A2DE41B31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48AB85-3217-46B3-9F75-2A9DDE4B3C5A}"/>
              </a:ext>
            </a:extLst>
          </p:cNvPr>
          <p:cNvGrpSpPr/>
          <p:nvPr userDrawn="1"/>
        </p:nvGrpSpPr>
        <p:grpSpPr>
          <a:xfrm>
            <a:off x="359430" y="5214355"/>
            <a:ext cx="6048474" cy="1354234"/>
            <a:chOff x="230726" y="5351395"/>
            <a:chExt cx="6048474" cy="1354234"/>
          </a:xfrm>
        </p:grpSpPr>
        <p:pic>
          <p:nvPicPr>
            <p:cNvPr id="42" name="Picture 41" descr="Dr. Nilesh Maganbhai Gambhava - Darshan Institute of Engineering &amp; Technology">
              <a:hlinkClick r:id="rId8"/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87AFEC6-2868-4835-974C-7E856283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688" r="3125" b="5563"/>
            <a:stretch>
              <a:fillRect/>
            </a:stretch>
          </p:blipFill>
          <p:spPr bwMode="auto">
            <a:xfrm>
              <a:off x="230726" y="5351395"/>
              <a:ext cx="1354234" cy="1354234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7386FFC-5D00-486F-899A-5337D704CCAF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 smtClean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Mr. Rahul Sharma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 err="1">
                  <a:solidFill>
                    <a:schemeClr val="bg1"/>
                  </a:solidFill>
                </a:rPr>
                <a:t>Darshan</a:t>
              </a:r>
              <a:r>
                <a:rPr lang="en-US" sz="1400" dirty="0">
                  <a:solidFill>
                    <a:schemeClr val="bg1"/>
                  </a:solidFill>
                </a:rPr>
                <a:t>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13AB953-3B7B-4CDF-9B64-E944D2ABB1B8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AD6BA34-8EE4-492B-9CC1-D14738DD5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8DA572B-B70D-476B-8F41-AC514C1F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EC45B27-858D-42A8-93F8-0D242438F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27747DE-ACED-4241-AB7D-A4A740D4D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DD94AD-0975-4231-9419-84ABDC50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82A4175-19A1-41A3-992D-517BC14B6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29A22FB-7FDF-4C4A-BA0D-5F2ED2862C1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28136" b="35023"/>
          <a:stretch>
            <a:fillRect/>
          </a:stretch>
        </p:blipFill>
        <p:spPr>
          <a:xfrm rot="8100000">
            <a:off x="-1837606" y="51160"/>
            <a:ext cx="4266251" cy="340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37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-543947" y="401568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3A51277-8BA2-4248-806F-605F8C2E9118}"/>
              </a:ext>
            </a:extLst>
          </p:cNvPr>
          <p:cNvCxnSpPr/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485C0A7-787E-45A1-8E8C-93F9F6DB1AC3}"/>
              </a:ext>
            </a:extLst>
          </p:cNvPr>
          <p:cNvSpPr txBox="1"/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Mr. Rahul Sharma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EDD71C4-1457-4CC0-9AA5-C39D42AD6DFC}"/>
              </a:ext>
            </a:extLst>
          </p:cNvPr>
          <p:cNvSpPr txBox="1"/>
          <p:nvPr userDrawn="1"/>
        </p:nvSpPr>
        <p:spPr>
          <a:xfrm>
            <a:off x="4038600" y="6494001"/>
            <a:ext cx="266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IN" dirty="0" smtClean="0"/>
              <a:t>Fundamentals of C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9C17831-BD8C-469B-A484-FA4EA682184B}"/>
              </a:ext>
            </a:extLst>
          </p:cNvPr>
          <p:cNvSpPr txBox="1"/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7883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69594E3-7C01-42C3-8C5B-2BF2263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91D76C0-BAB5-49BB-9768-5120B4D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6B790A4-DB25-4C60-AF5E-59A0D76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ABD0EE4-7153-44DE-95F1-C256BCB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6233262-1FB3-4406-A773-81C5ACD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6E75D38-B554-4405-8C15-46E280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5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7D59354-88C5-4D02-9434-68B15E2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CE2CDEA-D171-434D-954D-51EC0BD0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7FD2D19-FA09-438D-8159-11D2AA69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F893724-746B-4205-A3E5-ECD904B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07FE6B3-6CAA-4CFE-87C8-3F279B45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1D6C9CF-BEE0-4655-8278-90A1359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82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AA10D58-3E25-489B-9B8D-7A1D0FC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1C3E0A7-F05C-4BB3-9093-E4D595B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37034A0-8966-4A86-A0B5-9C59D57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6BE69BF-6112-4CCB-A581-49B210B0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DEB1B0B-748C-4039-AFDB-8842F5C80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E613CCD-D6EE-4231-A57E-B8A58EF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565E853-B54D-4978-8732-411CED0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486A8BC-F5C1-41F9-AD03-06771C6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1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64" r:id="rId4"/>
    <p:sldLayoutId id="2147483663" r:id="rId5"/>
    <p:sldLayoutId id="2147483649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C15B710-C307-4678-9275-77A72D62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98" y="3142445"/>
            <a:ext cx="9672033" cy="180304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dirty="0" smtClean="0"/>
              <a:t>    Fundamentals of C</a:t>
            </a:r>
            <a:br>
              <a:rPr lang="en-IN" sz="8000" dirty="0" smtClean="0"/>
            </a:br>
            <a:r>
              <a:rPr lang="en-IN" sz="8000" dirty="0"/>
              <a:t/>
            </a:r>
            <a:br>
              <a:rPr lang="en-IN" sz="8000" dirty="0"/>
            </a:br>
            <a:r>
              <a:rPr lang="en-IN" sz="8000" dirty="0" smtClean="0"/>
              <a:t/>
            </a:r>
            <a:br>
              <a:rPr lang="en-IN" sz="8000" dirty="0" smtClean="0"/>
            </a:br>
            <a:r>
              <a:rPr lang="en-IN" sz="3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Rahul Sharma</a:t>
            </a:r>
            <a:b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</a:t>
            </a:r>
            <a:r>
              <a:rPr lang="en-IN" sz="3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(CSE)</a:t>
            </a:r>
            <a:b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 ,Vadodara</a:t>
            </a:r>
            <a:b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Variables and Constants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Variable is a </a:t>
            </a:r>
            <a:r>
              <a:rPr lang="en-IN">
                <a:solidFill>
                  <a:srgbClr val="92D050"/>
                </a:solidFill>
              </a:rPr>
              <a:t>symbolic name </a:t>
            </a:r>
            <a:r>
              <a:rPr lang="en-IN"/>
              <a:t>given to some value which can be </a:t>
            </a:r>
            <a:r>
              <a:rPr lang="en-IN" smtClean="0"/>
              <a:t>changed.</a:t>
            </a:r>
            <a:endParaRPr lang="en-IN"/>
          </a:p>
          <a:p>
            <a:pPr algn="just"/>
            <a:r>
              <a:rPr lang="en-IN"/>
              <a:t>𝑥, 𝑦, 𝑎, 𝑐𝑜𝑢𝑛𝑡, 𝑒𝑡𝑐. can be variable </a:t>
            </a:r>
            <a:r>
              <a:rPr lang="en-IN" smtClean="0"/>
              <a:t>names.</a:t>
            </a:r>
            <a:endParaRPr lang="en-IN"/>
          </a:p>
          <a:p>
            <a:pPr algn="just"/>
            <a:r>
              <a:rPr lang="en-IN"/>
              <a:t>𝑥=5    𝑎=𝑏+𝑐  </a:t>
            </a:r>
          </a:p>
          <a:p>
            <a:pPr algn="just"/>
            <a:r>
              <a:rPr lang="en-IN"/>
              <a:t>Constant is a fixed value which cannot be </a:t>
            </a:r>
            <a:r>
              <a:rPr lang="en-IN" smtClean="0"/>
              <a:t>changed.</a:t>
            </a:r>
            <a:endParaRPr lang="en-IN"/>
          </a:p>
          <a:p>
            <a:pPr algn="just"/>
            <a:r>
              <a:rPr lang="en-IN"/>
              <a:t>5, −7.5, 1452, 0, 3.14, 𝑒𝑡𝑐</a:t>
            </a:r>
            <a:r>
              <a:rPr lang="en-IN" smtClean="0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55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Tokens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The </a:t>
            </a:r>
            <a:r>
              <a:rPr lang="en-IN">
                <a:solidFill>
                  <a:srgbClr val="92D050"/>
                </a:solidFill>
              </a:rPr>
              <a:t>smallest individual unit </a:t>
            </a:r>
            <a:r>
              <a:rPr lang="en-IN"/>
              <a:t>of a program is known as token.</a:t>
            </a:r>
          </a:p>
          <a:p>
            <a:pPr algn="just"/>
            <a:r>
              <a:rPr lang="en-IN"/>
              <a:t>C has the following tokens:</a:t>
            </a:r>
          </a:p>
          <a:p>
            <a:pPr lvl="1" algn="just"/>
            <a:r>
              <a:rPr lang="en-IN" smtClean="0"/>
              <a:t>Keywords</a:t>
            </a:r>
          </a:p>
          <a:p>
            <a:pPr lvl="2" algn="just"/>
            <a:r>
              <a:rPr lang="en-IN"/>
              <a:t>C reserves a set of 32 words for its own use</a:t>
            </a:r>
            <a:r>
              <a:rPr lang="en-IN" smtClean="0"/>
              <a:t>. These </a:t>
            </a:r>
            <a:r>
              <a:rPr lang="en-IN"/>
              <a:t>words are called keywords (or reserved words), and each of these keywords has a special meaning within the C language</a:t>
            </a:r>
            <a:r>
              <a:rPr lang="en-IN" smtClean="0"/>
              <a:t>.</a:t>
            </a:r>
            <a:endParaRPr lang="en-IN"/>
          </a:p>
          <a:p>
            <a:pPr lvl="1" algn="just"/>
            <a:r>
              <a:rPr lang="en-IN" smtClean="0"/>
              <a:t>Identifiers</a:t>
            </a:r>
          </a:p>
          <a:p>
            <a:pPr lvl="2" algn="just"/>
            <a:r>
              <a:rPr lang="en-IN"/>
              <a:t>Identifiers are names that are given to various user defined program elements, such as variable, function and arrays</a:t>
            </a:r>
            <a:r>
              <a:rPr lang="en-IN" smtClean="0"/>
              <a:t>.</a:t>
            </a:r>
            <a:endParaRPr lang="en-IN"/>
          </a:p>
          <a:p>
            <a:pPr lvl="1" algn="just"/>
            <a:r>
              <a:rPr lang="en-IN" smtClean="0"/>
              <a:t>Constants</a:t>
            </a:r>
          </a:p>
          <a:p>
            <a:pPr lvl="2" algn="just"/>
            <a:r>
              <a:rPr lang="en-IN"/>
              <a:t>Constants </a:t>
            </a:r>
            <a:r>
              <a:rPr lang="en-IN" smtClean="0"/>
              <a:t>refer </a:t>
            </a:r>
            <a:r>
              <a:rPr lang="en-IN"/>
              <a:t>to fixed values that do not change during execution of </a:t>
            </a:r>
            <a:r>
              <a:rPr lang="en-IN" smtClean="0"/>
              <a:t>program.</a:t>
            </a:r>
            <a:endParaRPr lang="en-IN"/>
          </a:p>
          <a:p>
            <a:pPr lvl="1" algn="just"/>
            <a:r>
              <a:rPr lang="en-IN" smtClean="0"/>
              <a:t>Strings</a:t>
            </a:r>
          </a:p>
          <a:p>
            <a:pPr lvl="2" algn="just"/>
            <a:r>
              <a:rPr lang="en-IN" smtClean="0"/>
              <a:t>A</a:t>
            </a:r>
            <a:r>
              <a:rPr lang="en-IN"/>
              <a:t> string is a sequence of characters terminated with a null character \</a:t>
            </a:r>
            <a:r>
              <a:rPr lang="en-IN" smtClean="0"/>
              <a:t>0.</a:t>
            </a:r>
            <a:endParaRPr lang="en-IN"/>
          </a:p>
          <a:p>
            <a:pPr lvl="1" algn="just"/>
            <a:r>
              <a:rPr lang="en-IN"/>
              <a:t>Special </a:t>
            </a:r>
            <a:r>
              <a:rPr lang="en-IN" smtClean="0"/>
              <a:t>Symbols</a:t>
            </a:r>
          </a:p>
          <a:p>
            <a:pPr lvl="2" algn="just"/>
            <a:r>
              <a:rPr lang="en-IN" smtClean="0"/>
              <a:t>Symbols such as #, &amp;, =, * </a:t>
            </a:r>
            <a:r>
              <a:rPr lang="en-IN"/>
              <a:t>are used in </a:t>
            </a:r>
            <a:r>
              <a:rPr lang="en-IN" smtClean="0"/>
              <a:t>C for </a:t>
            </a:r>
            <a:r>
              <a:rPr lang="en-IN"/>
              <a:t>some specific function are called as </a:t>
            </a:r>
            <a:r>
              <a:rPr lang="en-IN" smtClean="0"/>
              <a:t>special symbols</a:t>
            </a:r>
            <a:r>
              <a:rPr lang="en-IN"/>
              <a:t>.</a:t>
            </a:r>
          </a:p>
          <a:p>
            <a:pPr lvl="1" algn="just"/>
            <a:r>
              <a:rPr lang="en-IN" smtClean="0"/>
              <a:t>Operators</a:t>
            </a:r>
          </a:p>
          <a:p>
            <a:pPr lvl="2" algn="just"/>
            <a:r>
              <a:rPr lang="en-IN"/>
              <a:t>An operator is a symbol that tells the compiler to perform certain mathematical or logical operation</a:t>
            </a:r>
            <a:r>
              <a:rPr lang="en-IN" smtClean="0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2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Arithmetic operators  (+, - , *, /, %)</a:t>
            </a:r>
          </a:p>
          <a:p>
            <a:pPr algn="just"/>
            <a:r>
              <a:rPr lang="en-IN"/>
              <a:t>Relational operators  (&lt;, &lt;=, &gt;, &gt;=, ==, !=)</a:t>
            </a:r>
          </a:p>
          <a:p>
            <a:pPr algn="just"/>
            <a:r>
              <a:rPr lang="en-IN"/>
              <a:t>Logical operators (&amp;&amp;, ||, !)</a:t>
            </a:r>
          </a:p>
          <a:p>
            <a:pPr algn="just"/>
            <a:r>
              <a:rPr lang="en-IN"/>
              <a:t>Assignment operators (+=, -=, *=, /=)</a:t>
            </a:r>
          </a:p>
          <a:p>
            <a:pPr algn="just"/>
            <a:r>
              <a:rPr lang="en-IN"/>
              <a:t>Increment and decrement operators  (++, --)</a:t>
            </a:r>
          </a:p>
          <a:p>
            <a:pPr algn="just"/>
            <a:r>
              <a:rPr lang="en-IN"/>
              <a:t>Conditional operators (?:)</a:t>
            </a:r>
          </a:p>
          <a:p>
            <a:pPr algn="just"/>
            <a:r>
              <a:rPr lang="en-IN"/>
              <a:t>Bitwise operators (&amp;, |, ^, &lt;&lt;, &gt;&gt;)</a:t>
            </a:r>
          </a:p>
          <a:p>
            <a:pPr algn="just"/>
            <a:r>
              <a:rPr lang="en-IN"/>
              <a:t>Special operators ()</a:t>
            </a: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039885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Arithmetic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Arithmetic operators are used for </a:t>
            </a:r>
            <a:r>
              <a:rPr lang="en-IN">
                <a:solidFill>
                  <a:srgbClr val="92D050"/>
                </a:solidFill>
              </a:rPr>
              <a:t>mathematical calculation</a:t>
            </a:r>
            <a:r>
              <a:rPr lang="en-IN" smtClean="0"/>
              <a:t>.</a:t>
            </a:r>
            <a:endParaRPr lang="en-IN"/>
          </a:p>
        </p:txBody>
      </p:sp>
      <p:graphicFrame>
        <p:nvGraphicFramePr>
          <p:cNvPr id="4" name="Content Placeholder 3"/>
          <p:cNvGraphicFramePr/>
          <p:nvPr>
            <p:extLst>
              <p:ext uri="{D42A27DB-BD31-4B8C-83A1-F6EECF244321}">
                <p14:modId xmlns:p14="http://schemas.microsoft.com/office/powerpoint/2010/main" val="1578115122"/>
              </p:ext>
            </p:extLst>
          </p:nvPr>
        </p:nvGraphicFramePr>
        <p:xfrm>
          <a:off x="635638" y="1698151"/>
          <a:ext cx="9294334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3379915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  <a:gridCol w="1201703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2"/>
                    </a:ext>
                  </a:extLst>
                </a:gridCol>
                <a:gridCol w="3379915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FF1744"/>
                          </a:solidFill>
                        </a:rPr>
                        <a:t>Operator</a:t>
                      </a:r>
                      <a:endParaRPr lang="en-IN" sz="2000" b="1">
                        <a:solidFill>
                          <a:srgbClr val="FF17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FF1744"/>
                          </a:solidFill>
                        </a:rPr>
                        <a:t>Meaning</a:t>
                      </a:r>
                      <a:endParaRPr lang="en-IN" sz="2000" b="1">
                        <a:solidFill>
                          <a:srgbClr val="FF17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FF1744"/>
                          </a:solidFill>
                        </a:rPr>
                        <a:t>Example</a:t>
                      </a:r>
                      <a:endParaRPr lang="en-IN" sz="2000" b="1">
                        <a:solidFill>
                          <a:srgbClr val="FF17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FF1744"/>
                          </a:solidFill>
                        </a:rPr>
                        <a:t>Description</a:t>
                      </a:r>
                      <a:endParaRPr lang="en-IN" sz="2000" b="1">
                        <a:solidFill>
                          <a:srgbClr val="FF174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Addition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+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Addition of a and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Subtraction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– b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Subtraction of b from a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Multiplication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* b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Multiplication of a and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Division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/ b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Division of a by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Modulo division- remainder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% b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Modulo of a by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242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Relational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Relational operators are used to </a:t>
            </a:r>
            <a:r>
              <a:rPr lang="en-IN">
                <a:solidFill>
                  <a:srgbClr val="92D050"/>
                </a:solidFill>
              </a:rPr>
              <a:t>compare two numbers and taking decisions </a:t>
            </a:r>
            <a:r>
              <a:rPr lang="en-IN"/>
              <a:t>based on their relation. </a:t>
            </a:r>
            <a:endParaRPr lang="en-IN" smtClean="0"/>
          </a:p>
          <a:p>
            <a:pPr algn="just"/>
            <a:r>
              <a:rPr lang="en-IN" smtClean="0"/>
              <a:t>Relational </a:t>
            </a:r>
            <a:r>
              <a:rPr lang="en-IN"/>
              <a:t>expressions are used in decision statements such as if, for, while, etc…</a:t>
            </a:r>
          </a:p>
        </p:txBody>
      </p:sp>
      <p:graphicFrame>
        <p:nvGraphicFramePr>
          <p:cNvPr id="6" name="Content Placeholder 3"/>
          <p:cNvGraphicFramePr/>
          <p:nvPr>
            <p:extLst>
              <p:ext uri="{D42A27DB-BD31-4B8C-83A1-F6EECF244321}">
                <p14:modId xmlns:p14="http://schemas.microsoft.com/office/powerpoint/2010/main" val="2769786552"/>
              </p:ext>
            </p:extLst>
          </p:nvPr>
        </p:nvGraphicFramePr>
        <p:xfrm>
          <a:off x="609880" y="2410631"/>
          <a:ext cx="11016064" cy="29451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1797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3513002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  <a:gridCol w="1616418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2"/>
                    </a:ext>
                  </a:extLst>
                </a:gridCol>
                <a:gridCol w="4054847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3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Is less than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&lt;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 is less than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1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&lt;=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Is less than or equal to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&lt;= b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 is less than or equal to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2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Is greater than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&gt; b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 is greater than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3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&gt;=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Is greater than or equal to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&gt;= b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 is greater than or equal to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4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Is equal to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= b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 is equal to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5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!=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Is not equal to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smtClean="0">
                          <a:solidFill>
                            <a:schemeClr val="bg1"/>
                          </a:solidFill>
                        </a:rPr>
                        <a:t> != b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 is not equal to b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355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Logical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Logical operators are used to </a:t>
            </a:r>
            <a:r>
              <a:rPr lang="en-IN">
                <a:solidFill>
                  <a:srgbClr val="92D050"/>
                </a:solidFill>
              </a:rPr>
              <a:t>test more than one condition </a:t>
            </a:r>
            <a:r>
              <a:rPr lang="en-IN"/>
              <a:t>and make </a:t>
            </a:r>
            <a:r>
              <a:rPr lang="en-IN" smtClean="0"/>
              <a:t>decisions.</a:t>
            </a:r>
          </a:p>
          <a:p>
            <a:pPr algn="just"/>
            <a:endParaRPr lang="en-IN"/>
          </a:p>
        </p:txBody>
      </p:sp>
      <p:graphicFrame>
        <p:nvGraphicFramePr>
          <p:cNvPr id="6" name="Content Placeholder 3"/>
          <p:cNvGraphicFramePr/>
          <p:nvPr>
            <p:extLst>
              <p:ext uri="{D42A27DB-BD31-4B8C-83A1-F6EECF244321}">
                <p14:modId xmlns:p14="http://schemas.microsoft.com/office/powerpoint/2010/main" val="595468262"/>
              </p:ext>
            </p:extLst>
          </p:nvPr>
        </p:nvGraphicFramePr>
        <p:xfrm>
          <a:off x="635638" y="1659019"/>
          <a:ext cx="8549513" cy="1584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7216712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&amp;&amp;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logical AND (Both non zero then true, either is zero then false)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| |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logical OR (Both zero then false, either is non zero then true)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Is greater than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/>
          <p:nvPr>
            <p:extLst>
              <p:ext uri="{D42A27DB-BD31-4B8C-83A1-F6EECF244321}">
                <p14:modId xmlns:p14="http://schemas.microsoft.com/office/powerpoint/2010/main" val="3623782993"/>
              </p:ext>
            </p:extLst>
          </p:nvPr>
        </p:nvGraphicFramePr>
        <p:xfrm>
          <a:off x="635636" y="3595249"/>
          <a:ext cx="4008934" cy="204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1787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801787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  <a:gridCol w="120268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2"/>
                    </a:ext>
                  </a:extLst>
                </a:gridCol>
                <a:gridCol w="120268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a&amp;&amp;b 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a||b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1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2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3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46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Assignment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Assignment </a:t>
            </a:r>
            <a:r>
              <a:rPr lang="en-IN" smtClean="0"/>
              <a:t>operators (=) is </a:t>
            </a:r>
            <a:r>
              <a:rPr lang="en-IN"/>
              <a:t>used to </a:t>
            </a:r>
            <a:r>
              <a:rPr lang="en-IN">
                <a:solidFill>
                  <a:srgbClr val="92D050"/>
                </a:solidFill>
              </a:rPr>
              <a:t>assign the result of an expression to a variable</a:t>
            </a:r>
            <a:r>
              <a:rPr lang="en-IN"/>
              <a:t>. </a:t>
            </a:r>
            <a:endParaRPr lang="en-IN" smtClean="0"/>
          </a:p>
          <a:p>
            <a:pPr algn="just"/>
            <a:r>
              <a:rPr lang="en-IN"/>
              <a:t>Assignment operator stores a value in memory.</a:t>
            </a:r>
            <a:endParaRPr lang="en-IN" smtClean="0"/>
          </a:p>
          <a:p>
            <a:pPr algn="just"/>
            <a:r>
              <a:rPr lang="en-IN" smtClean="0"/>
              <a:t>C </a:t>
            </a:r>
            <a:r>
              <a:rPr lang="en-IN"/>
              <a:t>also supports shorthand assignment operators which simplify operation </a:t>
            </a:r>
            <a:r>
              <a:rPr lang="en-IN" smtClean="0"/>
              <a:t>with assignment.</a:t>
            </a:r>
          </a:p>
        </p:txBody>
      </p:sp>
      <p:graphicFrame>
        <p:nvGraphicFramePr>
          <p:cNvPr id="6" name="Content Placeholder 3"/>
          <p:cNvGraphicFramePr/>
          <p:nvPr>
            <p:extLst>
              <p:ext uri="{D42A27DB-BD31-4B8C-83A1-F6EECF244321}">
                <p14:modId xmlns:p14="http://schemas.microsoft.com/office/powerpoint/2010/main" val="4251715963"/>
              </p:ext>
            </p:extLst>
          </p:nvPr>
        </p:nvGraphicFramePr>
        <p:xfrm>
          <a:off x="635638" y="2888204"/>
          <a:ext cx="5760466" cy="2773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4427665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Assigns value of right side to left side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+=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 += 1  is same as a = a + 1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-=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 -= 1  is same as a = a - 1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*=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 *= 1  is same as a = a * 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/=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 /= 1  is same as a = a / 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%=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 %= 1  is same as a = a % 1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56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Increment and Decrement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Increment </a:t>
            </a:r>
            <a:r>
              <a:rPr lang="en-IN" smtClean="0"/>
              <a:t>(++) operator </a:t>
            </a:r>
            <a:r>
              <a:rPr lang="en-IN"/>
              <a:t>used to </a:t>
            </a:r>
            <a:r>
              <a:rPr lang="en-IN">
                <a:solidFill>
                  <a:srgbClr val="92D050"/>
                </a:solidFill>
              </a:rPr>
              <a:t>increase the value of the variable by </a:t>
            </a:r>
            <a:r>
              <a:rPr lang="en-IN" smtClean="0">
                <a:solidFill>
                  <a:srgbClr val="92D050"/>
                </a:solidFill>
              </a:rPr>
              <a:t>one</a:t>
            </a:r>
            <a:r>
              <a:rPr lang="en-IN" smtClean="0"/>
              <a:t>.</a:t>
            </a:r>
            <a:endParaRPr lang="en-IN"/>
          </a:p>
          <a:p>
            <a:pPr algn="just"/>
            <a:r>
              <a:rPr lang="en-IN"/>
              <a:t>Decrement </a:t>
            </a:r>
            <a:r>
              <a:rPr lang="en-IN" smtClean="0"/>
              <a:t>(--) operator </a:t>
            </a:r>
            <a:r>
              <a:rPr lang="en-IN"/>
              <a:t>used to </a:t>
            </a:r>
            <a:r>
              <a:rPr lang="en-IN">
                <a:solidFill>
                  <a:srgbClr val="92D050"/>
                </a:solidFill>
              </a:rPr>
              <a:t>decrease the value of the variable by </a:t>
            </a:r>
            <a:r>
              <a:rPr lang="en-IN" smtClean="0">
                <a:solidFill>
                  <a:srgbClr val="92D050"/>
                </a:solidFill>
              </a:rPr>
              <a:t>one</a:t>
            </a:r>
            <a:r>
              <a:rPr lang="en-IN" smtClean="0"/>
              <a:t>.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926480" y="2550643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x=100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x++;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926480" y="222145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Example</a:t>
            </a:r>
            <a:endParaRPr lang="en-US" sz="160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5034841" y="2550643"/>
            <a:ext cx="3362184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After the execution the value of x will be 101.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5034841" y="2221459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Explanation</a:t>
            </a: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926480" y="3952976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x=100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--;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926480" y="362379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Example</a:t>
            </a:r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5034841" y="3952976"/>
            <a:ext cx="3362184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After the execution the value of x will be </a:t>
            </a:r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99.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5034841" y="3623792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Explanation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36441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Increment and Decrement Operators (cont…)</a:t>
            </a:r>
            <a:endParaRPr lang="en-US"/>
          </a:p>
        </p:txBody>
      </p:sp>
      <p:graphicFrame>
        <p:nvGraphicFramePr>
          <p:cNvPr id="6" name="Content Placeholder 3"/>
          <p:cNvGraphicFramePr/>
          <p:nvPr>
            <p:extLst>
              <p:ext uri="{D42A27DB-BD31-4B8C-83A1-F6EECF244321}">
                <p14:modId xmlns:p14="http://schemas.microsoft.com/office/powerpoint/2010/main" val="3485348306"/>
              </p:ext>
            </p:extLst>
          </p:nvPr>
        </p:nvGraphicFramePr>
        <p:xfrm>
          <a:off x="477714" y="1196168"/>
          <a:ext cx="11236573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04716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7031857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 increment operator (++x)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 of x is incremented before assigning it to the variable on the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/>
          <p:nvPr>
            <p:extLst>
              <p:ext uri="{D42A27DB-BD31-4B8C-83A1-F6EECF244321}">
                <p14:modId xmlns:p14="http://schemas.microsoft.com/office/powerpoint/2010/main" val="3360016898"/>
              </p:ext>
            </p:extLst>
          </p:nvPr>
        </p:nvGraphicFramePr>
        <p:xfrm>
          <a:off x="515814" y="3785600"/>
          <a:ext cx="11375321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43464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7031857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Post increment operator (x++)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 of x is incremented after assigning it to the variable on the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554151" y="2813469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x=10;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p=++x;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554151" y="248428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Example</a:t>
            </a:r>
            <a:endParaRPr lang="en-US" sz="160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3942618" y="2804225"/>
            <a:ext cx="3362184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First increment value of x by one then </a:t>
            </a:r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assign.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3942618" y="2475041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Explanation</a:t>
            </a:r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8336175" y="2754070"/>
            <a:ext cx="2450592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will be 11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p will be 11</a:t>
            </a: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8336175" y="2424886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Output</a:t>
            </a:r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554151" y="5444266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x=10;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p=x++;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554151" y="51150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Example</a:t>
            </a:r>
            <a:endParaRPr lang="en-US" sz="160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3942618" y="5435022"/>
            <a:ext cx="3362184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First assign value of x then increment </a:t>
            </a:r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value.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3942618" y="5105838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Explanation</a:t>
            </a:r>
            <a:endParaRPr lang="en-US" sz="160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8336175" y="5384867"/>
            <a:ext cx="2450592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x will be 11</a:t>
            </a:r>
          </a:p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p will be 10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8336175" y="5055683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Output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63494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Conditional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A ternary operator is known as </a:t>
            </a:r>
            <a:r>
              <a:rPr lang="en-IN" smtClean="0">
                <a:solidFill>
                  <a:srgbClr val="92D050"/>
                </a:solidFill>
              </a:rPr>
              <a:t>conditional operator</a:t>
            </a:r>
            <a:r>
              <a:rPr lang="en-IN"/>
              <a:t>.</a:t>
            </a:r>
          </a:p>
          <a:p>
            <a:r>
              <a:rPr lang="en-IN" smtClean="0"/>
              <a:t>Syntax:</a:t>
            </a:r>
            <a:r>
              <a:rPr lang="en-IN" i="1" smtClean="0"/>
              <a:t> exp1 ? exp2 : exp3</a:t>
            </a:r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630350" y="2438991"/>
            <a:ext cx="9784080" cy="14630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exp1 is evaluated first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if exp1 is true(nonzero) then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	- exp2 is evaluated and its value becomes the value of the expression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If exp1 is false(zero) then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	- exp3 is evaluated and its value becomes the value of the expression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630351" y="2109807"/>
            <a:ext cx="27432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Working of the </a:t>
            </a:r>
            <a:r>
              <a:rPr lang="en-US" sz="1600" smtClean="0"/>
              <a:t>? : </a:t>
            </a:r>
            <a:r>
              <a:rPr lang="en-US" sz="1600"/>
              <a:t>Operator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630350" y="4622652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EEFFFF"/>
                </a:solidFill>
                <a:latin typeface="Consolas" panose="020B0609020204030204" pitchFamily="49" charset="0"/>
              </a:rPr>
              <a:t>m=2, n=3;</a:t>
            </a:r>
          </a:p>
          <a:p>
            <a:r>
              <a:rPr lang="pt-BR">
                <a:solidFill>
                  <a:srgbClr val="EEFFFF"/>
                </a:solidFill>
                <a:latin typeface="Consolas" panose="020B0609020204030204" pitchFamily="49" charset="0"/>
              </a:rPr>
              <a:t>r=(m&gt;n) ? m : n</a:t>
            </a:r>
            <a:r>
              <a:rPr lang="pt-BR" smtClean="0">
                <a:solidFill>
                  <a:srgbClr val="EEFFFF"/>
                </a:solidFill>
                <a:latin typeface="Consolas" panose="020B0609020204030204" pitchFamily="49" charset="0"/>
              </a:rPr>
              <a:t>;</a:t>
            </a:r>
            <a:endParaRPr lang="pt-BR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630350" y="429346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Example</a:t>
            </a:r>
            <a:endParaRPr lang="en-US" sz="160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5978210" y="4622652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EEFFFF"/>
                </a:solidFill>
                <a:latin typeface="Consolas" panose="020B0609020204030204" pitchFamily="49" charset="0"/>
              </a:rPr>
              <a:t>m=2, n=3;</a:t>
            </a:r>
          </a:p>
          <a:p>
            <a:r>
              <a:rPr lang="pt-BR">
                <a:solidFill>
                  <a:srgbClr val="EEFFFF"/>
                </a:solidFill>
                <a:latin typeface="Consolas" panose="020B0609020204030204" pitchFamily="49" charset="0"/>
              </a:rPr>
              <a:t>r=(m&lt;n) ? m : n;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5978210" y="429346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Example</a:t>
            </a:r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630349" y="5664726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Value of r will be 3</a:t>
            </a:r>
            <a:endParaRPr lang="pt-BR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630350" y="5335542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Explanation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5978209" y="5664726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Value of r will be </a:t>
            </a:r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2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5978210" y="5335542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421143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mtClean="0"/>
              <a:t>Features </a:t>
            </a:r>
            <a:r>
              <a:rPr lang="en-IN"/>
              <a:t>of C </a:t>
            </a:r>
            <a:r>
              <a:rPr lang="en-IN" smtClean="0"/>
              <a:t>Language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Modularity</a:t>
            </a:r>
          </a:p>
          <a:p>
            <a:pPr algn="just"/>
            <a:r>
              <a:rPr lang="en-IN"/>
              <a:t>Extensibility</a:t>
            </a:r>
          </a:p>
          <a:p>
            <a:pPr algn="just"/>
            <a:r>
              <a:rPr lang="en-IN"/>
              <a:t>Elegant s</a:t>
            </a:r>
            <a:r>
              <a:rPr lang="en-IN" smtClean="0"/>
              <a:t>yntax</a:t>
            </a:r>
            <a:endParaRPr lang="en-IN"/>
          </a:p>
          <a:p>
            <a:pPr algn="just"/>
            <a:r>
              <a:rPr lang="en-IN"/>
              <a:t>Case </a:t>
            </a:r>
            <a:r>
              <a:rPr lang="en-IN" smtClean="0"/>
              <a:t>sensitive</a:t>
            </a:r>
            <a:endParaRPr lang="en-IN"/>
          </a:p>
          <a:p>
            <a:pPr algn="just"/>
            <a:r>
              <a:rPr lang="en-IN"/>
              <a:t>Less memory required</a:t>
            </a:r>
          </a:p>
          <a:p>
            <a:pPr algn="just"/>
            <a:r>
              <a:rPr lang="en-IN"/>
              <a:t>The standard library concept</a:t>
            </a:r>
          </a:p>
          <a:p>
            <a:pPr algn="just"/>
            <a:r>
              <a:rPr lang="en-IN"/>
              <a:t>The portability of the compiler</a:t>
            </a:r>
          </a:p>
          <a:p>
            <a:pPr algn="just"/>
            <a:r>
              <a:rPr lang="en-IN"/>
              <a:t>A powerful and varied range of operators</a:t>
            </a:r>
          </a:p>
          <a:p>
            <a:pPr algn="just"/>
            <a:r>
              <a:rPr lang="en-IN"/>
              <a:t>Ready access to the hardware when </a:t>
            </a:r>
            <a:r>
              <a:rPr lang="en-IN" smtClean="0"/>
              <a:t>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96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Bitwise Operators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Bitwise operators are used to perform </a:t>
            </a:r>
            <a:r>
              <a:rPr lang="en-IN">
                <a:solidFill>
                  <a:srgbClr val="92D050"/>
                </a:solidFill>
              </a:rPr>
              <a:t>operation bit by bit</a:t>
            </a:r>
            <a:r>
              <a:rPr lang="en-IN"/>
              <a:t>. </a:t>
            </a:r>
            <a:endParaRPr lang="en-IN" smtClean="0"/>
          </a:p>
          <a:p>
            <a:pPr algn="just"/>
            <a:r>
              <a:rPr lang="en-IN" smtClean="0"/>
              <a:t>Bitwise </a:t>
            </a:r>
            <a:r>
              <a:rPr lang="en-IN"/>
              <a:t>operators may not be applied to float or double</a:t>
            </a:r>
            <a:r>
              <a:rPr lang="en-IN" smtClean="0"/>
              <a:t>.</a:t>
            </a:r>
            <a:endParaRPr lang="en-IN"/>
          </a:p>
        </p:txBody>
      </p:sp>
      <p:graphicFrame>
        <p:nvGraphicFramePr>
          <p:cNvPr id="13" name="Content Placeholder 3"/>
          <p:cNvGraphicFramePr/>
          <p:nvPr>
            <p:extLst>
              <p:ext uri="{D42A27DB-BD31-4B8C-83A1-F6EECF244321}">
                <p14:modId xmlns:p14="http://schemas.microsoft.com/office/powerpoint/2010/main" val="2522980001"/>
              </p:ext>
            </p:extLst>
          </p:nvPr>
        </p:nvGraphicFramePr>
        <p:xfrm>
          <a:off x="635638" y="2090399"/>
          <a:ext cx="6074600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4741799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&amp;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bitwise AND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bitwise OR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IN" sz="20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bitwise exclusive OR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&lt;&lt;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shift left (shift left means multiply by 2)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&gt;&gt;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shift right (shift right means divide by 2)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278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Bitwise Operators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3169920" y="1239875"/>
            <a:ext cx="585216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D4D4D4"/>
                </a:solidFill>
                <a:latin typeface="Consolas" panose="020B0609020204030204" pitchFamily="49" charset="0"/>
              </a:rPr>
              <a:t>8 = 1000 (In Binary) and 6 = 0110 (In Binary)</a:t>
            </a:r>
            <a:endParaRPr lang="en-US" b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477949" y="2133606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int a=8, b=6, c;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 = a &amp; b;</a:t>
            </a: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printf("Output = %d", c);</a:t>
            </a:r>
            <a:endParaRPr lang="pt-BR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477950" y="1804422"/>
            <a:ext cx="256032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Example: Bitwise &amp; (AND)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5825809" y="2133605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int a=8, b=6, c;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c = a | b;</a:t>
            </a: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printf("Output = %d", c);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5825810" y="1804422"/>
            <a:ext cx="23774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Example</a:t>
            </a:r>
            <a:r>
              <a:rPr lang="en-US" sz="1600"/>
              <a:t>:  Bitwise | (OR)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477949" y="3421525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0</a:t>
            </a:r>
            <a:endParaRPr lang="pt-BR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477950" y="3092341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Output</a:t>
            </a:r>
            <a:endParaRPr lang="en-US" sz="160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5825809" y="3421525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14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5825810" y="3092341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Output</a:t>
            </a:r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477949" y="4512350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int a=8, b;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b = a &lt;&lt; 1;</a:t>
            </a: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printf("Output = %d", b);</a:t>
            </a:r>
            <a:endParaRPr lang="pt-BR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477950" y="4183166"/>
            <a:ext cx="301752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Example: Bitwise &lt;&lt; (Shift Left)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5825809" y="4512349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int a=8, b;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b = a </a:t>
            </a:r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&gt;&gt; </a:t>
            </a:r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printf("Output = %d", b);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5825810" y="4183166"/>
            <a:ext cx="32004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Example</a:t>
            </a:r>
            <a:r>
              <a:rPr lang="en-US" sz="1600"/>
              <a:t>:  Bitwise &gt;&gt; (Shift Right)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477948" y="5800269"/>
            <a:ext cx="475488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16 (multiplying a by a power of two)</a:t>
            </a:r>
            <a:endParaRPr lang="pt-BR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477950" y="5471085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Output</a:t>
            </a:r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5825807" y="5800269"/>
            <a:ext cx="475488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4 (dividing a by a power of two)</a:t>
            </a:r>
          </a:p>
        </p:txBody>
      </p:sp>
      <p:sp>
        <p:nvSpPr>
          <p:cNvPr id="27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5825810" y="5471085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Output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10825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Special Operators</a:t>
            </a:r>
            <a:endParaRPr lang="en-US"/>
          </a:p>
        </p:txBody>
      </p:sp>
      <p:graphicFrame>
        <p:nvGraphicFramePr>
          <p:cNvPr id="13" name="Content Placeholder 3"/>
          <p:cNvGraphicFramePr/>
          <p:nvPr>
            <p:extLst>
              <p:ext uri="{D42A27DB-BD31-4B8C-83A1-F6EECF244321}">
                <p14:modId xmlns:p14="http://schemas.microsoft.com/office/powerpoint/2010/main" val="1846207719"/>
              </p:ext>
            </p:extLst>
          </p:nvPr>
        </p:nvGraphicFramePr>
        <p:xfrm>
          <a:off x="635638" y="1224309"/>
          <a:ext cx="10287444" cy="2773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8954643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&amp;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Address operator, it is used to determine address of the variable.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Pointer operator, it is used to declare pointer variable and to get value from it.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IN" sz="20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Comma operator. It is used to link the related expressions together.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err="1" smtClean="0">
                          <a:solidFill>
                            <a:schemeClr val="bg1"/>
                          </a:solidFill>
                        </a:rPr>
                        <a:t>sizeof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It returns the number of bytes the operand occupies.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member selection operator, used in structure.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-&gt;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member selection operator, used in pointer to structure.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133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Expressions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An expression is a combination of operators, constants and variables. </a:t>
            </a:r>
            <a:endParaRPr lang="en-IN" smtClean="0"/>
          </a:p>
          <a:p>
            <a:pPr algn="just"/>
            <a:r>
              <a:rPr lang="en-IN" smtClean="0"/>
              <a:t>An </a:t>
            </a:r>
            <a:r>
              <a:rPr lang="en-IN"/>
              <a:t>expression may consist of one or more operands, and zero or more operators to produce a value</a:t>
            </a:r>
            <a:r>
              <a:rPr lang="en-IN" smtClean="0"/>
              <a:t>.</a:t>
            </a:r>
          </a:p>
          <a:p>
            <a:pPr marL="0" indent="0" algn="just">
              <a:buNone/>
            </a:pPr>
            <a:endParaRPr lang="en-IN" smtClean="0"/>
          </a:p>
        </p:txBody>
      </p:sp>
      <p:sp>
        <p:nvSpPr>
          <p:cNvPr id="4" name="Rectangle 3"/>
          <p:cNvSpPr/>
          <p:nvPr/>
        </p:nvSpPr>
        <p:spPr>
          <a:xfrm>
            <a:off x="3921123" y="3904795"/>
            <a:ext cx="3609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smtClean="0">
                <a:solidFill>
                  <a:schemeClr val="bg1"/>
                </a:solidFill>
              </a:rPr>
              <a:t>answer   =    a    +    b    *    c; </a:t>
            </a:r>
            <a:endParaRPr lang="en-IN" sz="2000" b="1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9626" y="2933395"/>
            <a:ext cx="13716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</a:rPr>
              <a:t>Operand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7017" y="5156097"/>
            <a:ext cx="2743200" cy="7315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</a:rPr>
              <a:t>Variable to store </a:t>
            </a:r>
            <a:r>
              <a:rPr lang="en-IN" b="1" smtClean="0">
                <a:solidFill>
                  <a:srgbClr val="D4D4D4"/>
                </a:solidFill>
                <a:latin typeface="Consolas" panose="020B0609020204030204" pitchFamily="49" charset="0"/>
              </a:rPr>
              <a:t>the expression 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</a:rPr>
              <a:t>value </a:t>
            </a:r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723525" y="4449997"/>
            <a:ext cx="851192" cy="561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51080" y="2936880"/>
            <a:ext cx="13716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</a:rPr>
              <a:t>Operand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72534" y="2947377"/>
            <a:ext cx="13716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</a:rPr>
              <a:t>Operand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74974" y="5149593"/>
            <a:ext cx="164592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</a:rPr>
              <a:t>Operator 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61891" y="5148643"/>
            <a:ext cx="13716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</a:rPr>
              <a:t>Operand 2</a:t>
            </a:r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5493758" y="4617539"/>
            <a:ext cx="928205" cy="134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0"/>
          </p:cNvCxnSpPr>
          <p:nvPr/>
        </p:nvCxnSpPr>
        <p:spPr>
          <a:xfrm rot="16200000" flipV="1">
            <a:off x="6786422" y="4287373"/>
            <a:ext cx="995743" cy="726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4961266" y="3401087"/>
            <a:ext cx="737457" cy="540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6128200" y="3638037"/>
            <a:ext cx="675615" cy="4990"/>
          </a:xfrm>
          <a:prstGeom prst="bentConnector3">
            <a:avLst>
              <a:gd name="adj1" fmla="val 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>
            <a:off x="7256046" y="3365862"/>
            <a:ext cx="723476" cy="625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630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Evaluation of Expressions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mtClean="0"/>
              <a:t>An </a:t>
            </a:r>
            <a:r>
              <a:rPr lang="en-IN"/>
              <a:t>expression is evaluated based on the </a:t>
            </a:r>
            <a:r>
              <a:rPr lang="en-IN">
                <a:solidFill>
                  <a:srgbClr val="92D050"/>
                </a:solidFill>
              </a:rPr>
              <a:t>operator precedence and associativity</a:t>
            </a:r>
            <a:r>
              <a:rPr lang="en-IN"/>
              <a:t>. </a:t>
            </a:r>
            <a:endParaRPr lang="en-IN" smtClean="0"/>
          </a:p>
          <a:p>
            <a:pPr algn="just"/>
            <a:r>
              <a:rPr lang="en-IN" smtClean="0"/>
              <a:t>When </a:t>
            </a:r>
            <a:r>
              <a:rPr lang="en-IN"/>
              <a:t>there are multiple operators in an expression, they are evaluated according to their precedence and associativity. </a:t>
            </a: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30893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Operator precedence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mtClean="0"/>
              <a:t>Precedence </a:t>
            </a:r>
            <a:r>
              <a:rPr lang="en-IN"/>
              <a:t>of an operator is its </a:t>
            </a:r>
            <a:r>
              <a:rPr lang="en-IN">
                <a:solidFill>
                  <a:srgbClr val="92D050"/>
                </a:solidFill>
              </a:rPr>
              <a:t>priority</a:t>
            </a:r>
            <a:r>
              <a:rPr lang="en-IN"/>
              <a:t> in an expression for evaluation</a:t>
            </a:r>
            <a:r>
              <a:rPr lang="en-IN" smtClean="0"/>
              <a:t>.</a:t>
            </a:r>
          </a:p>
          <a:p>
            <a:pPr algn="just"/>
            <a:r>
              <a:rPr lang="en-IN"/>
              <a:t>The operator with higher precedence is evaluated first and the operator with the least precedence is evaluated last.</a:t>
            </a:r>
          </a:p>
          <a:p>
            <a:pPr algn="just"/>
            <a:r>
              <a:rPr lang="en-IN" smtClean="0"/>
              <a:t>Operator </a:t>
            </a:r>
            <a:r>
              <a:rPr lang="en-IN"/>
              <a:t>precedence is why the expression 5 + 3 * 2 is calculated as 5 + (3 * 2), giving 11, and not </a:t>
            </a:r>
            <a:r>
              <a:rPr lang="en-IN" smtClean="0"/>
              <a:t>as (5 </a:t>
            </a:r>
            <a:r>
              <a:rPr lang="en-IN"/>
              <a:t>+ 3) * 2, giving 16</a:t>
            </a:r>
            <a:r>
              <a:rPr lang="en-IN" smtClean="0"/>
              <a:t>.</a:t>
            </a:r>
          </a:p>
          <a:p>
            <a:pPr algn="just"/>
            <a:r>
              <a:rPr lang="en-IN"/>
              <a:t>We say that the multiplication operator (*) has higher "precedence" or "priority" than the addition operator (+), so the </a:t>
            </a:r>
            <a:r>
              <a:rPr lang="en-IN" smtClean="0"/>
              <a:t>multiplic</a:t>
            </a:r>
            <a:r>
              <a:rPr lang="en-IN"/>
              <a:t>a</a:t>
            </a:r>
            <a:r>
              <a:rPr lang="en-IN" smtClean="0"/>
              <a:t>tion </a:t>
            </a:r>
            <a:r>
              <a:rPr lang="en-IN"/>
              <a:t>must be performed first.</a:t>
            </a: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328458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Operator associativity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Associativity is the </a:t>
            </a:r>
            <a:r>
              <a:rPr lang="en-IN">
                <a:solidFill>
                  <a:srgbClr val="92D050"/>
                </a:solidFill>
              </a:rPr>
              <a:t>left-to-right</a:t>
            </a:r>
            <a:r>
              <a:rPr lang="en-IN"/>
              <a:t> or </a:t>
            </a:r>
            <a:r>
              <a:rPr lang="en-IN">
                <a:solidFill>
                  <a:srgbClr val="92D050"/>
                </a:solidFill>
              </a:rPr>
              <a:t>right-to-left</a:t>
            </a:r>
            <a:r>
              <a:rPr lang="en-IN"/>
              <a:t> order for grouping operands to operators that have the same precedence.</a:t>
            </a:r>
          </a:p>
          <a:p>
            <a:pPr algn="just"/>
            <a:r>
              <a:rPr lang="en-IN" smtClean="0"/>
              <a:t>Operator </a:t>
            </a:r>
            <a:r>
              <a:rPr lang="en-IN"/>
              <a:t>associativity is why the expression 8 - 3 - 2 is calculated as (8 - 3) - 2, giving 3, </a:t>
            </a:r>
            <a:r>
              <a:rPr lang="en-IN" smtClean="0"/>
              <a:t>and </a:t>
            </a:r>
            <a:r>
              <a:rPr lang="en-IN"/>
              <a:t>not </a:t>
            </a:r>
            <a:r>
              <a:rPr lang="en-IN" smtClean="0"/>
              <a:t>as 8 </a:t>
            </a:r>
            <a:r>
              <a:rPr lang="en-IN"/>
              <a:t>- (3 - 2), giving 7</a:t>
            </a:r>
            <a:r>
              <a:rPr lang="en-IN" smtClean="0"/>
              <a:t>.</a:t>
            </a:r>
          </a:p>
          <a:p>
            <a:pPr algn="just"/>
            <a:r>
              <a:rPr lang="en-IN"/>
              <a:t>We say that the subtraction operator (-) is "left associative", so the left subtraction must be performed first. </a:t>
            </a:r>
            <a:endParaRPr lang="en-IN" smtClean="0"/>
          </a:p>
          <a:p>
            <a:pPr algn="just"/>
            <a:r>
              <a:rPr lang="en-IN" smtClean="0"/>
              <a:t>When </a:t>
            </a:r>
            <a:r>
              <a:rPr lang="en-IN"/>
              <a:t>we can't decide by operator precedence alone in which order to calculate an expression, we must use associativity.</a:t>
            </a:r>
          </a:p>
        </p:txBody>
      </p:sp>
    </p:spTree>
    <p:extLst>
      <p:ext uri="{BB962C8B-B14F-4D97-AF65-F5344CB8AC3E}">
        <p14:creationId xmlns:p14="http://schemas.microsoft.com/office/powerpoint/2010/main" val="3771496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Type conversion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Type conversion is converting one type of data to another type. </a:t>
            </a:r>
            <a:endParaRPr lang="en-US" smtClean="0"/>
          </a:p>
          <a:p>
            <a:pPr algn="just"/>
            <a:r>
              <a:rPr lang="en-US" smtClean="0"/>
              <a:t>It </a:t>
            </a:r>
            <a:r>
              <a:rPr lang="en-US"/>
              <a:t>is also known as </a:t>
            </a:r>
            <a:r>
              <a:rPr lang="en-US" smtClean="0">
                <a:solidFill>
                  <a:srgbClr val="92D050"/>
                </a:solidFill>
              </a:rPr>
              <a:t>Type Casting</a:t>
            </a:r>
            <a:r>
              <a:rPr lang="en-US" smtClean="0"/>
              <a:t>.</a:t>
            </a:r>
          </a:p>
          <a:p>
            <a:pPr algn="just"/>
            <a:r>
              <a:rPr lang="en-US"/>
              <a:t>There are two types of type conversion:</a:t>
            </a:r>
          </a:p>
          <a:p>
            <a:pPr lvl="1" algn="just"/>
            <a:r>
              <a:rPr lang="fr-FR" err="1">
                <a:solidFill>
                  <a:srgbClr val="92D050"/>
                </a:solidFill>
              </a:rPr>
              <a:t>Implicit </a:t>
            </a:r>
            <a:r>
              <a:rPr lang="fr-FR"/>
              <a:t>Type </a:t>
            </a:r>
            <a:r>
              <a:rPr lang="fr-FR" smtClean="0"/>
              <a:t>Conversion</a:t>
            </a:r>
          </a:p>
          <a:p>
            <a:pPr lvl="2" algn="just"/>
            <a:r>
              <a:rPr lang="en-US"/>
              <a:t>This type of conversion is usually performed by the compiler when necessary without any commands by the user. </a:t>
            </a:r>
            <a:endParaRPr lang="en-US" smtClean="0"/>
          </a:p>
          <a:p>
            <a:pPr lvl="2" algn="just"/>
            <a:r>
              <a:rPr lang="en-US" smtClean="0"/>
              <a:t>It </a:t>
            </a:r>
            <a:r>
              <a:rPr lang="en-US"/>
              <a:t>is also called </a:t>
            </a:r>
            <a:r>
              <a:rPr lang="en-US" smtClean="0"/>
              <a:t>Automatic </a:t>
            </a:r>
            <a:r>
              <a:rPr lang="en-US"/>
              <a:t>Type </a:t>
            </a:r>
            <a:r>
              <a:rPr lang="en-US" smtClean="0"/>
              <a:t>Conversion.</a:t>
            </a:r>
            <a:endParaRPr lang="fr-FR"/>
          </a:p>
          <a:p>
            <a:pPr lvl="1" algn="just"/>
            <a:r>
              <a:rPr lang="fr-FR">
                <a:solidFill>
                  <a:srgbClr val="92D050"/>
                </a:solidFill>
              </a:rPr>
              <a:t>Explicit</a:t>
            </a:r>
            <a:r>
              <a:rPr lang="fr-FR"/>
              <a:t> Type Conversion</a:t>
            </a:r>
            <a:endParaRPr lang="en-US"/>
          </a:p>
          <a:p>
            <a:pPr lvl="2" algn="just"/>
            <a:r>
              <a:rPr lang="en-US"/>
              <a:t>These conversions are done explicitly by users using the pre-defined functions.</a:t>
            </a:r>
            <a:endParaRPr lang="en-IN" smtClean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1039422" y="4665109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int a = 20;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double b = 20.5;</a:t>
            </a: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printf("%lf", a + b);</a:t>
            </a:r>
            <a:endParaRPr lang="pt-BR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1039423" y="4335925"/>
            <a:ext cx="3291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Example: Implicit Type Conversion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6387282" y="4665108"/>
            <a:ext cx="539496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double a = 4.5, b = 4.6, c = 4.9;</a:t>
            </a: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int result = (int)da + (int)db + (int)dc; </a:t>
            </a:r>
          </a:p>
          <a:p>
            <a:r>
              <a:rPr lang="en-US" err="1">
                <a:solidFill>
                  <a:srgbClr val="EEFFFF"/>
                </a:solidFill>
                <a:latin typeface="Consolas" panose="020B0609020204030204" pitchFamily="49" charset="0"/>
              </a:rPr>
              <a:t>printf("result = %d", result);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6387283" y="4335925"/>
            <a:ext cx="3291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Example</a:t>
            </a:r>
            <a:r>
              <a:rPr lang="en-US" sz="1600"/>
              <a:t>:  Explicit Type Conversion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1039422" y="5953028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40.500000</a:t>
            </a:r>
            <a:endParaRPr lang="pt-BR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1039423" y="562384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Output</a:t>
            </a:r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6387282" y="5953028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EEFFFF"/>
                </a:solidFill>
                <a:latin typeface="Consolas" panose="020B0609020204030204" pitchFamily="49" charset="0"/>
              </a:rPr>
              <a:t>12</a:t>
            </a:r>
            <a:endParaRPr lang="en-US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6387283" y="562384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smtClean="0"/>
              <a:t>Output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45998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err="1"/>
              <a:t>printf()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err="1" smtClean="0"/>
              <a:t>printf() </a:t>
            </a:r>
            <a:r>
              <a:rPr lang="en-US"/>
              <a:t>is a function defined in stdio.h file</a:t>
            </a:r>
          </a:p>
          <a:p>
            <a:pPr algn="just"/>
            <a:r>
              <a:rPr lang="en-US"/>
              <a:t>It </a:t>
            </a:r>
            <a:r>
              <a:rPr lang="en-US">
                <a:solidFill>
                  <a:srgbClr val="92D050"/>
                </a:solidFill>
              </a:rPr>
              <a:t>displays output </a:t>
            </a:r>
            <a:r>
              <a:rPr lang="en-US"/>
              <a:t>on standard output, mostly monitor</a:t>
            </a:r>
          </a:p>
          <a:p>
            <a:pPr algn="just"/>
            <a:r>
              <a:rPr lang="en-US"/>
              <a:t>Message and value of variable can be printed</a:t>
            </a:r>
          </a:p>
          <a:p>
            <a:pPr algn="just"/>
            <a:r>
              <a:rPr lang="en-US"/>
              <a:t>Let’s see few examples of printf</a:t>
            </a:r>
          </a:p>
          <a:p>
            <a:pPr lvl="1" algn="just"/>
            <a:r>
              <a:rPr lang="en-US" err="1"/>
              <a:t>printf</a:t>
            </a:r>
            <a:r>
              <a:rPr lang="en-US" smtClean="0"/>
              <a:t>(“ ”);</a:t>
            </a:r>
            <a:r>
              <a:rPr lang="en-US"/>
              <a:t>				</a:t>
            </a:r>
          </a:p>
          <a:p>
            <a:pPr lvl="1" algn="just"/>
            <a:r>
              <a:rPr lang="en-US" err="1"/>
              <a:t>printf(“Hello World”);	</a:t>
            </a:r>
            <a:r>
              <a:rPr lang="en-US" smtClean="0"/>
              <a:t>             </a:t>
            </a:r>
            <a:r>
              <a:rPr lang="en-US" smtClean="0">
                <a:solidFill>
                  <a:srgbClr val="92D050"/>
                </a:solidFill>
              </a:rPr>
              <a:t>// </a:t>
            </a:r>
            <a:r>
              <a:rPr lang="en-US">
                <a:solidFill>
                  <a:srgbClr val="92D050"/>
                </a:solidFill>
              </a:rPr>
              <a:t>Hello World</a:t>
            </a:r>
          </a:p>
          <a:p>
            <a:pPr lvl="1" algn="just"/>
            <a:r>
              <a:rPr lang="en-US" err="1"/>
              <a:t>printf(“%d</a:t>
            </a:r>
            <a:r>
              <a:rPr lang="en-US" smtClean="0"/>
              <a:t>”, c</a:t>
            </a:r>
            <a:r>
              <a:rPr lang="en-US"/>
              <a:t>);			</a:t>
            </a:r>
            <a:r>
              <a:rPr lang="en-US" smtClean="0">
                <a:solidFill>
                  <a:srgbClr val="92D050"/>
                </a:solidFill>
              </a:rPr>
              <a:t>// </a:t>
            </a:r>
            <a:r>
              <a:rPr lang="en-US">
                <a:solidFill>
                  <a:srgbClr val="92D050"/>
                </a:solidFill>
              </a:rPr>
              <a:t>15</a:t>
            </a:r>
          </a:p>
          <a:p>
            <a:pPr lvl="1" algn="just"/>
            <a:r>
              <a:rPr lang="en-US" err="1"/>
              <a:t>printf(“Sum = %d</a:t>
            </a:r>
            <a:r>
              <a:rPr lang="en-US" smtClean="0"/>
              <a:t>”, c</a:t>
            </a:r>
            <a:r>
              <a:rPr lang="en-US"/>
              <a:t>);	</a:t>
            </a:r>
            <a:r>
              <a:rPr lang="en-US" smtClean="0">
                <a:solidFill>
                  <a:srgbClr val="92D050"/>
                </a:solidFill>
              </a:rPr>
              <a:t>             // </a:t>
            </a:r>
            <a:r>
              <a:rPr lang="en-US">
                <a:solidFill>
                  <a:srgbClr val="92D050"/>
                </a:solidFill>
              </a:rPr>
              <a:t>Sum = 15</a:t>
            </a:r>
          </a:p>
          <a:p>
            <a:pPr lvl="1" algn="just"/>
            <a:r>
              <a:rPr lang="en-US" err="1"/>
              <a:t>printf(“%d+%d=%d</a:t>
            </a:r>
            <a:r>
              <a:rPr lang="en-US" smtClean="0"/>
              <a:t>”, a, b, c);        </a:t>
            </a:r>
            <a:r>
              <a:rPr lang="en-US" smtClean="0">
                <a:solidFill>
                  <a:srgbClr val="92D050"/>
                </a:solidFill>
              </a:rPr>
              <a:t>// </a:t>
            </a:r>
            <a:r>
              <a:rPr lang="en-US">
                <a:solidFill>
                  <a:srgbClr val="92D050"/>
                </a:solidFill>
              </a:rPr>
              <a:t>10+5=15</a:t>
            </a:r>
            <a:endParaRPr lang="en-IN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50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err="1"/>
              <a:t>scanf()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err="1" smtClean="0"/>
              <a:t>scanf() is </a:t>
            </a:r>
            <a:r>
              <a:rPr lang="en-US"/>
              <a:t>a function defined in stdio.h file</a:t>
            </a:r>
            <a:endParaRPr lang="en-US" smtClean="0"/>
          </a:p>
          <a:p>
            <a:pPr algn="just"/>
            <a:r>
              <a:rPr lang="en-US" err="1" smtClean="0"/>
              <a:t>scanf() </a:t>
            </a:r>
            <a:r>
              <a:rPr lang="en-US"/>
              <a:t>function is used to </a:t>
            </a:r>
            <a:r>
              <a:rPr lang="en-US">
                <a:solidFill>
                  <a:srgbClr val="92D050"/>
                </a:solidFill>
              </a:rPr>
              <a:t>read character, string, numeric data</a:t>
            </a:r>
            <a:r>
              <a:rPr lang="en-US"/>
              <a:t> from </a:t>
            </a:r>
            <a:r>
              <a:rPr lang="en-US" smtClean="0"/>
              <a:t>keyboard</a:t>
            </a:r>
          </a:p>
          <a:p>
            <a:pPr algn="just"/>
            <a:r>
              <a:rPr lang="en-US" smtClean="0"/>
              <a:t>Syntax of scanf</a:t>
            </a:r>
          </a:p>
          <a:p>
            <a:pPr lvl="1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"%X"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 &amp;variable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pPr lvl="2" algn="just"/>
            <a:r>
              <a:rPr lang="en-US" smtClean="0"/>
              <a:t>where </a:t>
            </a:r>
            <a:r>
              <a:rPr lang="en-US"/>
              <a:t>%X is the format specifier </a:t>
            </a:r>
            <a:r>
              <a:rPr lang="en-US" smtClean="0"/>
              <a:t>which tells </a:t>
            </a:r>
            <a:r>
              <a:rPr lang="en-US"/>
              <a:t>the compiler what type of data is in a </a:t>
            </a:r>
            <a:r>
              <a:rPr lang="en-US" smtClean="0"/>
              <a:t>variable.</a:t>
            </a:r>
            <a:endParaRPr lang="en-US"/>
          </a:p>
          <a:p>
            <a:pPr lvl="2" algn="just"/>
            <a:r>
              <a:rPr lang="en-US" smtClean="0"/>
              <a:t>&amp; refers to address of “variable” which is directing the input value to a address returned by &amp;variable.</a:t>
            </a:r>
          </a:p>
        </p:txBody>
      </p:sp>
      <p:graphicFrame>
        <p:nvGraphicFramePr>
          <p:cNvPr id="4" name="Content Placeholder 3"/>
          <p:cNvGraphicFramePr/>
          <p:nvPr>
            <p:extLst>
              <p:ext uri="{D42A27DB-BD31-4B8C-83A1-F6EECF244321}">
                <p14:modId xmlns:p14="http://schemas.microsoft.com/office/powerpoint/2010/main" val="2701874467"/>
              </p:ext>
            </p:extLst>
          </p:nvPr>
        </p:nvGraphicFramePr>
        <p:xfrm>
          <a:off x="952278" y="3503871"/>
          <a:ext cx="10667605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1590929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  <a:gridCol w="1975231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2"/>
                    </a:ext>
                  </a:extLst>
                </a:gridCol>
                <a:gridCol w="5472049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200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specifier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2000" b="1" kern="120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%d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Integer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 smtClean="0">
                          <a:solidFill>
                            <a:schemeClr val="bg1"/>
                          </a:solidFill>
                        </a:rPr>
                        <a:t>scanf(“%d”, &amp;a)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Accept integer value</a:t>
                      </a:r>
                      <a:r>
                        <a:rPr lang="en-IN" sz="2000" baseline="0" smtClean="0">
                          <a:solidFill>
                            <a:schemeClr val="bg1"/>
                          </a:solidFill>
                        </a:rPr>
                        <a:t> such as 1, 5, 25, 105 etc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%f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err="1" smtClean="0">
                          <a:solidFill>
                            <a:schemeClr val="bg1"/>
                          </a:solidFill>
                        </a:rPr>
                        <a:t>scanf(“%f”, &amp;b)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Accept floating value</a:t>
                      </a:r>
                      <a:r>
                        <a:rPr lang="en-IN" sz="2000" baseline="0" smtClean="0">
                          <a:solidFill>
                            <a:schemeClr val="bg1"/>
                          </a:solidFill>
                        </a:rPr>
                        <a:t> such as 1.5, 15.20 etc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  <a:endParaRPr lang="en-IN" sz="20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Character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err="1" smtClean="0">
                          <a:solidFill>
                            <a:schemeClr val="bg1"/>
                          </a:solidFill>
                        </a:rPr>
                        <a:t>scanf(“%c”, &amp;c)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Accept character value</a:t>
                      </a:r>
                      <a:r>
                        <a:rPr lang="en-IN" sz="2000" baseline="0" smtClean="0">
                          <a:solidFill>
                            <a:schemeClr val="bg1"/>
                          </a:solidFill>
                        </a:rPr>
                        <a:t> such as a, f, j, W, Z etc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en-IN" sz="2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err="1" smtClean="0">
                          <a:solidFill>
                            <a:schemeClr val="bg1"/>
                          </a:solidFill>
                        </a:rPr>
                        <a:t>scanf(“%s”, &amp;d)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Accept string value</a:t>
                      </a:r>
                      <a:r>
                        <a:rPr lang="en-IN" sz="2000" baseline="0" smtClean="0">
                          <a:solidFill>
                            <a:schemeClr val="bg1"/>
                          </a:solidFill>
                        </a:rPr>
                        <a:t> such as diet, india etc</a:t>
                      </a:r>
                      <a:endParaRPr lang="en-IN" sz="200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392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5">
                <a:solidFill>
                  <a:srgbClr val="FFFFFF"/>
                </a:solidFill>
                <a:cs typeface="Segoe UI Semibold"/>
              </a:rPr>
              <a:t>Structure </a:t>
            </a:r>
            <a:r>
              <a:rPr lang="en-IN" spc="-30">
                <a:solidFill>
                  <a:srgbClr val="FFFFFF"/>
                </a:solidFill>
                <a:cs typeface="Segoe UI Semibold"/>
              </a:rPr>
              <a:t>of </a:t>
            </a:r>
            <a:r>
              <a:rPr lang="en-IN">
                <a:solidFill>
                  <a:srgbClr val="FFFFFF"/>
                </a:solidFill>
                <a:cs typeface="Segoe UI Semibold"/>
              </a:rPr>
              <a:t>C</a:t>
            </a:r>
            <a:r>
              <a:rPr lang="en-IN" spc="-120">
                <a:solidFill>
                  <a:srgbClr val="FFFFFF"/>
                </a:solidFill>
                <a:cs typeface="Segoe UI Semibold"/>
              </a:rPr>
              <a:t> </a:t>
            </a:r>
            <a:r>
              <a:rPr lang="en-IN" spc="5">
                <a:solidFill>
                  <a:srgbClr val="FFFFFF"/>
                </a:solidFill>
                <a:cs typeface="Segoe UI Semibold"/>
              </a:rPr>
              <a:t>Program</a:t>
            </a:r>
            <a:endParaRPr lang="en-IN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ph idx="1"/>
          </p:nvPr>
        </p:nvGraphicFramePr>
        <p:xfrm>
          <a:off x="261938" y="1098550"/>
          <a:ext cx="4114800" cy="5076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</a:tblGrid>
              <a:tr h="652462">
                <a:tc>
                  <a:txBody>
                    <a:bodyPr/>
                    <a:lstStyle/>
                    <a:p>
                      <a:pPr marL="93345">
                        <a:lnSpc>
                          <a:spcPts val="2130"/>
                        </a:lnSpc>
                        <a:spcBef>
                          <a:spcPts val="280"/>
                        </a:spcBef>
                      </a:pPr>
                      <a:r>
                        <a:rPr sz="1800" spc="-1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Documentation</a:t>
                      </a:r>
                      <a:r>
                        <a:rPr sz="1800" spc="-4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1008380">
                        <a:lnSpc>
                          <a:spcPts val="2130"/>
                        </a:lnSpc>
                      </a:pPr>
                      <a:r>
                        <a:rPr sz="1800" spc="-1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(Used for</a:t>
                      </a:r>
                      <a:r>
                        <a:rPr sz="1800" spc="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comments)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5560" marB="0">
                    <a:lnB w="9525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  <a:tr h="661987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Link</a:t>
                      </a:r>
                      <a:r>
                        <a:rPr sz="1800" spc="-4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8260" marB="0">
                    <a:lnT w="9525">
                      <a:solidFill>
                        <a:srgbClr val="202020"/>
                      </a:solidFill>
                      <a:prstDash val="solid"/>
                    </a:lnT>
                    <a:lnB w="19050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Definition</a:t>
                      </a:r>
                      <a:r>
                        <a:rPr sz="1800" spc="-4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1435" marB="0">
                    <a:lnT w="19050">
                      <a:solidFill>
                        <a:srgbClr val="202020"/>
                      </a:solidFill>
                      <a:prstDash val="solid"/>
                    </a:lnT>
                    <a:lnB w="19050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2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marL="93345" marR="506095">
                        <a:lnSpc>
                          <a:spcPct val="99100"/>
                        </a:lnSpc>
                        <a:spcBef>
                          <a:spcPts val="409"/>
                        </a:spcBef>
                      </a:pPr>
                      <a:r>
                        <a:rPr sz="1800" spc="-2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Global </a:t>
                      </a:r>
                      <a:r>
                        <a:rPr sz="1800" spc="-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declaration </a:t>
                      </a:r>
                      <a:r>
                        <a:rPr sz="1800" spc="-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  (Variables </a:t>
                      </a:r>
                      <a:r>
                        <a:rPr sz="1800" spc="-1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used </a:t>
                      </a:r>
                      <a:r>
                        <a:rPr sz="1800" spc="-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in </a:t>
                      </a:r>
                      <a:r>
                        <a:rPr sz="1800" spc="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more</a:t>
                      </a:r>
                      <a:r>
                        <a:rPr sz="1800" spc="-1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than  </a:t>
                      </a:r>
                      <a:r>
                        <a:rPr sz="1800" spc="-1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sz="1800" spc="-4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functions)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2069" marB="0">
                    <a:lnT w="19050">
                      <a:solidFill>
                        <a:srgbClr val="202020"/>
                      </a:solidFill>
                      <a:prstDash val="solid"/>
                    </a:lnT>
                    <a:lnB w="19050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3"/>
                  </a:ext>
                </a:extLst>
              </a:tr>
              <a:tr h="1495425">
                <a:tc>
                  <a:txBody>
                    <a:bodyPr/>
                    <a:lstStyle/>
                    <a:p>
                      <a:pPr marL="93345">
                        <a:lnSpc>
                          <a:spcPts val="2130"/>
                        </a:lnSpc>
                        <a:spcBef>
                          <a:spcPts val="385"/>
                        </a:spcBef>
                      </a:pPr>
                      <a:r>
                        <a:rPr sz="1800" spc="-1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void main</a:t>
                      </a:r>
                      <a:r>
                        <a:rPr sz="1800" spc="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()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3345">
                        <a:lnSpc>
                          <a:spcPts val="2130"/>
                        </a:lnSpc>
                      </a:pPr>
                      <a:r>
                        <a:rPr sz="180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1008380" marR="1096010">
                        <a:lnSpc>
                          <a:spcPct val="100800"/>
                        </a:lnSpc>
                      </a:pPr>
                      <a:r>
                        <a:rPr sz="1800" spc="-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Declaration</a:t>
                      </a:r>
                      <a:r>
                        <a:rPr sz="1800" spc="-13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part  </a:t>
                      </a:r>
                      <a:r>
                        <a:rPr sz="1800" spc="-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Executable</a:t>
                      </a:r>
                      <a:r>
                        <a:rPr sz="1800" spc="-7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part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8895" marB="0">
                    <a:lnT w="19050">
                      <a:solidFill>
                        <a:srgbClr val="202020"/>
                      </a:solidFill>
                      <a:prstDash val="solid"/>
                    </a:lnT>
                    <a:lnB w="19050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93345">
                        <a:lnSpc>
                          <a:spcPts val="2130"/>
                        </a:lnSpc>
                        <a:spcBef>
                          <a:spcPts val="400"/>
                        </a:spcBef>
                      </a:pPr>
                      <a:r>
                        <a:rPr sz="1800" spc="-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Subprogram</a:t>
                      </a:r>
                      <a:r>
                        <a:rPr sz="1800" spc="-4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1008380">
                        <a:lnSpc>
                          <a:spcPts val="2130"/>
                        </a:lnSpc>
                      </a:pPr>
                      <a:r>
                        <a:rPr sz="1800" spc="-1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(User </a:t>
                      </a:r>
                      <a:r>
                        <a:rPr sz="1800" spc="-1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defined</a:t>
                      </a:r>
                      <a:r>
                        <a:rPr sz="1800" spc="-9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functions)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0800" marB="0">
                    <a:lnT w="19050">
                      <a:solidFill>
                        <a:srgbClr val="202020"/>
                      </a:solidFill>
                      <a:prstDash val="solid"/>
                    </a:lnT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5"/>
                  </a:ext>
                </a:extLst>
              </a:tr>
            </a:tbl>
          </a:graphicData>
        </a:graphic>
      </p:graphicFrame>
      <p:sp>
        <p:nvSpPr>
          <p:cNvPr id="6" name="object 8"/>
          <p:cNvSpPr/>
          <p:nvPr/>
        </p:nvSpPr>
        <p:spPr>
          <a:xfrm>
            <a:off x="4876800" y="904875"/>
            <a:ext cx="1085850" cy="333375"/>
          </a:xfrm>
          <a:custGeom>
            <a:avLst/>
            <a:gdLst/>
            <a:ahLst/>
            <a:cxnLst/>
            <a:rect l="l" t="t" r="r" b="b"/>
            <a:pathLst>
              <a:path w="1085850" h="333375">
                <a:moveTo>
                  <a:pt x="1030224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0" y="333375"/>
                </a:lnTo>
                <a:lnTo>
                  <a:pt x="1085850" y="333375"/>
                </a:lnTo>
                <a:lnTo>
                  <a:pt x="1085850" y="55625"/>
                </a:lnTo>
                <a:lnTo>
                  <a:pt x="1081480" y="33968"/>
                </a:lnTo>
                <a:lnTo>
                  <a:pt x="1069562" y="16287"/>
                </a:lnTo>
                <a:lnTo>
                  <a:pt x="1051881" y="4369"/>
                </a:lnTo>
                <a:lnTo>
                  <a:pt x="103022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 algn="ctr"/>
            <a:r>
              <a:rPr lang="en-IN">
                <a:solidFill>
                  <a:srgbClr val="FFFFFF"/>
                </a:solidFill>
                <a:cs typeface="Segoe UI"/>
              </a:rPr>
              <a:t>Program</a:t>
            </a:r>
            <a:endParaRPr/>
          </a:p>
        </p:txBody>
      </p:sp>
      <p:sp>
        <p:nvSpPr>
          <p:cNvPr id="10" name="object 6"/>
          <p:cNvSpPr/>
          <p:nvPr/>
        </p:nvSpPr>
        <p:spPr>
          <a:xfrm>
            <a:off x="4876800" y="1247775"/>
            <a:ext cx="495300" cy="5076825"/>
          </a:xfrm>
          <a:custGeom>
            <a:avLst/>
            <a:gdLst/>
            <a:ahLst/>
            <a:cxnLst/>
            <a:rect l="l" t="t" r="r" b="b"/>
            <a:pathLst>
              <a:path w="495300" h="5076825">
                <a:moveTo>
                  <a:pt x="0" y="5076825"/>
                </a:moveTo>
                <a:lnTo>
                  <a:pt x="495300" y="5076825"/>
                </a:lnTo>
                <a:lnTo>
                  <a:pt x="495300" y="0"/>
                </a:lnTo>
                <a:lnTo>
                  <a:pt x="0" y="0"/>
                </a:lnTo>
                <a:lnTo>
                  <a:pt x="0" y="5076825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5372100" y="1247775"/>
            <a:ext cx="6553200" cy="5076825"/>
          </a:xfrm>
          <a:custGeom>
            <a:avLst/>
            <a:gdLst/>
            <a:ahLst/>
            <a:cxnLst/>
            <a:rect l="l" t="t" r="r" b="b"/>
            <a:pathLst>
              <a:path w="6553200" h="5076825">
                <a:moveTo>
                  <a:pt x="0" y="5076825"/>
                </a:moveTo>
                <a:lnTo>
                  <a:pt x="6553200" y="5076825"/>
                </a:lnTo>
                <a:lnTo>
                  <a:pt x="6553200" y="0"/>
                </a:lnTo>
                <a:lnTo>
                  <a:pt x="0" y="0"/>
                </a:lnTo>
                <a:lnTo>
                  <a:pt x="0" y="5076825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 txBox="1"/>
          <p:nvPr/>
        </p:nvSpPr>
        <p:spPr>
          <a:xfrm>
            <a:off x="5035169" y="1272603"/>
            <a:ext cx="6709409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ts val="2130"/>
              </a:lnSpc>
              <a:spcBef>
                <a:spcPts val="100"/>
              </a:spcBef>
            </a:pPr>
            <a:r>
              <a:rPr sz="1800" b="1">
                <a:solidFill>
                  <a:srgbClr val="585858"/>
                </a:solidFill>
                <a:latin typeface="Consolas"/>
                <a:cs typeface="Consolas"/>
              </a:rPr>
              <a:t>1 </a:t>
            </a:r>
            <a:r>
              <a:rPr sz="1800" spc="-10">
                <a:solidFill>
                  <a:srgbClr val="6A9954"/>
                </a:solidFill>
                <a:latin typeface="Consolas"/>
                <a:cs typeface="Consolas"/>
              </a:rPr>
              <a:t>// Program for addition of </a:t>
            </a:r>
            <a:r>
              <a:rPr sz="180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r>
              <a:rPr sz="1800" spc="-53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20">
                <a:solidFill>
                  <a:srgbClr val="6A9954"/>
                </a:solidFill>
                <a:latin typeface="Consolas"/>
                <a:cs typeface="Consolas"/>
              </a:rPr>
              <a:t>nos</a:t>
            </a:r>
            <a:endParaRPr sz="1800">
              <a:latin typeface="Consolas"/>
              <a:cs typeface="Consolas"/>
            </a:endParaRPr>
          </a:p>
          <a:p>
            <a:pPr marL="123825">
              <a:lnSpc>
                <a:spcPts val="2130"/>
              </a:lnSpc>
            </a:pPr>
            <a:r>
              <a:rPr sz="1800" b="1">
                <a:solidFill>
                  <a:srgbClr val="585858"/>
                </a:solidFill>
                <a:latin typeface="Consolas"/>
                <a:cs typeface="Consolas"/>
              </a:rPr>
              <a:t>2</a:t>
            </a:r>
            <a:endParaRPr sz="1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20"/>
              </a:spcBef>
            </a:pPr>
            <a:r>
              <a:rPr sz="1800" b="1">
                <a:solidFill>
                  <a:srgbClr val="585858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1800" b="1">
                <a:solidFill>
                  <a:srgbClr val="585858"/>
                </a:solidFill>
                <a:latin typeface="Consolas"/>
                <a:cs typeface="Consolas"/>
              </a:rPr>
              <a:t>4</a:t>
            </a:r>
            <a:endParaRPr sz="1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20"/>
              </a:spcBef>
            </a:pPr>
            <a:r>
              <a:rPr sz="1800" b="1">
                <a:solidFill>
                  <a:srgbClr val="585858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123825">
              <a:lnSpc>
                <a:spcPts val="2130"/>
              </a:lnSpc>
              <a:spcBef>
                <a:spcPts val="20"/>
              </a:spcBef>
            </a:pPr>
            <a:r>
              <a:rPr sz="1800" b="1">
                <a:solidFill>
                  <a:srgbClr val="585858"/>
                </a:solidFill>
                <a:latin typeface="Consolas"/>
                <a:cs typeface="Consolas"/>
              </a:rPr>
              <a:t>6 </a:t>
            </a:r>
            <a:r>
              <a:rPr sz="1800" spc="-15">
                <a:solidFill>
                  <a:srgbClr val="559CD5"/>
                </a:solidFill>
                <a:latin typeface="Consolas"/>
                <a:cs typeface="Consolas"/>
              </a:rPr>
              <a:t>void</a:t>
            </a:r>
            <a:r>
              <a:rPr sz="1800" spc="-57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>
                <a:solidFill>
                  <a:srgbClr val="D3D3D3"/>
                </a:solidFill>
                <a:latin typeface="Consolas"/>
                <a:cs typeface="Consolas"/>
              </a:rPr>
              <a:t>fun();</a:t>
            </a:r>
            <a:endParaRPr sz="1800">
              <a:latin typeface="Consolas"/>
              <a:cs typeface="Consolas"/>
            </a:endParaRPr>
          </a:p>
          <a:p>
            <a:pPr marL="123825">
              <a:lnSpc>
                <a:spcPts val="2130"/>
              </a:lnSpc>
            </a:pPr>
            <a:r>
              <a:rPr sz="1800" b="1">
                <a:solidFill>
                  <a:srgbClr val="585858"/>
                </a:solidFill>
                <a:latin typeface="Consolas"/>
                <a:cs typeface="Consolas"/>
              </a:rPr>
              <a:t>7</a:t>
            </a:r>
            <a:endParaRPr sz="1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1800" b="1">
                <a:solidFill>
                  <a:srgbClr val="585858"/>
                </a:solidFill>
                <a:latin typeface="Consolas"/>
                <a:cs typeface="Consolas"/>
              </a:rPr>
              <a:t>8 </a:t>
            </a:r>
            <a:r>
              <a:rPr sz="1800" spc="-15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sz="1800" spc="-57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5">
                <a:solidFill>
                  <a:srgbClr val="D3D3D3"/>
                </a:solidFill>
                <a:latin typeface="Consolas"/>
                <a:cs typeface="Consolas"/>
              </a:rPr>
              <a:t>a=</a:t>
            </a:r>
            <a:r>
              <a:rPr sz="1800" spc="-15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sz="1800" spc="-15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20"/>
              </a:spcBef>
            </a:pPr>
            <a:r>
              <a:rPr sz="1800" b="1">
                <a:solidFill>
                  <a:srgbClr val="585858"/>
                </a:solidFill>
                <a:latin typeface="Consolas"/>
                <a:cs typeface="Consolas"/>
              </a:rPr>
              <a:t>9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800" b="1" spc="-15">
                <a:solidFill>
                  <a:srgbClr val="585858"/>
                </a:solidFill>
                <a:latin typeface="Consolas"/>
                <a:cs typeface="Consolas"/>
              </a:rPr>
              <a:t>10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2130"/>
              </a:lnSpc>
              <a:spcBef>
                <a:spcPts val="15"/>
              </a:spcBef>
            </a:pPr>
            <a:r>
              <a:rPr sz="1800" b="1" spc="-10">
                <a:solidFill>
                  <a:srgbClr val="585858"/>
                </a:solidFill>
                <a:latin typeface="Consolas"/>
                <a:cs typeface="Consolas"/>
              </a:rPr>
              <a:t>11 </a:t>
            </a:r>
            <a:r>
              <a:rPr sz="1800" spc="-15">
                <a:solidFill>
                  <a:srgbClr val="559CD5"/>
                </a:solidFill>
                <a:latin typeface="Consolas"/>
                <a:cs typeface="Consolas"/>
              </a:rPr>
              <a:t>void </a:t>
            </a:r>
            <a:r>
              <a:rPr sz="1800">
                <a:solidFill>
                  <a:srgbClr val="D3D3D3"/>
                </a:solidFill>
                <a:latin typeface="Consolas"/>
                <a:cs typeface="Consolas"/>
              </a:rPr>
              <a:t>main(</a:t>
            </a:r>
            <a:r>
              <a:rPr sz="1800" spc="-57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2130"/>
              </a:lnSpc>
            </a:pPr>
            <a:r>
              <a:rPr sz="1800" b="1" spc="-10">
                <a:solidFill>
                  <a:srgbClr val="585858"/>
                </a:solidFill>
                <a:latin typeface="Consolas"/>
                <a:cs typeface="Consolas"/>
              </a:rPr>
              <a:t>12</a:t>
            </a:r>
            <a:r>
              <a:rPr sz="1800" b="1" spc="45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57530" indent="-558165"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Consolas"/>
              <a:buAutoNum type="arabicPlain" startAt="13"/>
              <a:tabLst>
                <a:tab pos="557530" algn="l"/>
                <a:tab pos="558165" algn="l"/>
              </a:tabLst>
            </a:pPr>
            <a:r>
              <a:rPr sz="1800" spc="-10">
                <a:solidFill>
                  <a:srgbClr val="D3D3D3"/>
                </a:solidFill>
                <a:latin typeface="Consolas"/>
                <a:cs typeface="Consolas"/>
              </a:rPr>
              <a:t>printf(</a:t>
            </a:r>
            <a:r>
              <a:rPr sz="1800" spc="-10">
                <a:solidFill>
                  <a:srgbClr val="CE9178"/>
                </a:solidFill>
                <a:latin typeface="Consolas"/>
                <a:cs typeface="Consolas"/>
              </a:rPr>
              <a:t>"Value of </a:t>
            </a:r>
            <a:r>
              <a:rPr sz="1800">
                <a:solidFill>
                  <a:srgbClr val="CE9178"/>
                </a:solidFill>
                <a:latin typeface="Consolas"/>
                <a:cs typeface="Consolas"/>
              </a:rPr>
              <a:t>a inside </a:t>
            </a:r>
            <a:r>
              <a:rPr sz="1800" spc="-10">
                <a:solidFill>
                  <a:srgbClr val="CE9178"/>
                </a:solidFill>
                <a:latin typeface="Consolas"/>
                <a:cs typeface="Consolas"/>
              </a:rPr>
              <a:t>main </a:t>
            </a:r>
            <a:r>
              <a:rPr sz="1800">
                <a:solidFill>
                  <a:srgbClr val="CE9178"/>
                </a:solidFill>
                <a:latin typeface="Consolas"/>
                <a:cs typeface="Consolas"/>
              </a:rPr>
              <a:t>function: </a:t>
            </a:r>
            <a:r>
              <a:rPr sz="1800" spc="5">
                <a:solidFill>
                  <a:srgbClr val="CE9178"/>
                </a:solidFill>
                <a:latin typeface="Consolas"/>
                <a:cs typeface="Consolas"/>
              </a:rPr>
              <a:t>%d"</a:t>
            </a:r>
            <a:r>
              <a:rPr sz="1800" spc="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800" spc="-114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>
                <a:solidFill>
                  <a:srgbClr val="D3D3D3"/>
                </a:solidFill>
                <a:latin typeface="Consolas"/>
                <a:cs typeface="Consolas"/>
              </a:rPr>
              <a:t>a);</a:t>
            </a:r>
            <a:endParaRPr sz="1800">
              <a:latin typeface="Consolas"/>
              <a:cs typeface="Consolas"/>
            </a:endParaRPr>
          </a:p>
          <a:p>
            <a:pPr marL="557530" indent="-558165"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Consolas"/>
              <a:buAutoNum type="arabicPlain" startAt="13"/>
              <a:tabLst>
                <a:tab pos="557530" algn="l"/>
                <a:tab pos="558165" algn="l"/>
              </a:tabLst>
            </a:pPr>
            <a:r>
              <a:rPr sz="1800" spc="-15">
                <a:solidFill>
                  <a:srgbClr val="D3D3D3"/>
                </a:solidFill>
                <a:latin typeface="Consolas"/>
                <a:cs typeface="Consolas"/>
              </a:rPr>
              <a:t>fun();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800" b="1" spc="-10">
                <a:solidFill>
                  <a:srgbClr val="585858"/>
                </a:solidFill>
                <a:latin typeface="Consolas"/>
                <a:cs typeface="Consolas"/>
              </a:rPr>
              <a:t>15</a:t>
            </a:r>
            <a:r>
              <a:rPr sz="1800" b="1" spc="45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2130"/>
              </a:lnSpc>
              <a:spcBef>
                <a:spcPts val="20"/>
              </a:spcBef>
            </a:pPr>
            <a:r>
              <a:rPr sz="1800" b="1" spc="-15">
                <a:solidFill>
                  <a:srgbClr val="585858"/>
                </a:solidFill>
                <a:latin typeface="Consolas"/>
                <a:cs typeface="Consolas"/>
              </a:rPr>
              <a:t>16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2130"/>
              </a:lnSpc>
            </a:pPr>
            <a:r>
              <a:rPr sz="1800" b="1" spc="-10">
                <a:solidFill>
                  <a:srgbClr val="585858"/>
                </a:solidFill>
                <a:latin typeface="Consolas"/>
                <a:cs typeface="Consolas"/>
              </a:rPr>
              <a:t>14 </a:t>
            </a:r>
            <a:r>
              <a:rPr sz="1800" spc="-15">
                <a:solidFill>
                  <a:srgbClr val="559CD5"/>
                </a:solidFill>
                <a:latin typeface="Consolas"/>
                <a:cs typeface="Consolas"/>
              </a:rPr>
              <a:t>void</a:t>
            </a:r>
            <a:r>
              <a:rPr sz="1800" spc="-5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D3D3D3"/>
                </a:solidFill>
                <a:latin typeface="Consolas"/>
                <a:cs typeface="Consolas"/>
              </a:rPr>
              <a:t>fun()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b="1" spc="-10">
                <a:solidFill>
                  <a:srgbClr val="585858"/>
                </a:solidFill>
                <a:latin typeface="Consolas"/>
                <a:cs typeface="Consolas"/>
              </a:rPr>
              <a:t>18 </a:t>
            </a:r>
            <a:r>
              <a:rPr sz="1800" spc="-15">
                <a:solidFill>
                  <a:srgbClr val="D3D3D3"/>
                </a:solidFill>
                <a:latin typeface="Consolas"/>
                <a:cs typeface="Consolas"/>
              </a:rPr>
              <a:t>{printf(</a:t>
            </a:r>
            <a:r>
              <a:rPr sz="1800" spc="-15">
                <a:solidFill>
                  <a:srgbClr val="CE9178"/>
                </a:solidFill>
                <a:latin typeface="Consolas"/>
                <a:cs typeface="Consolas"/>
              </a:rPr>
              <a:t>"Value </a:t>
            </a:r>
            <a:r>
              <a:rPr sz="1800" spc="-10">
                <a:solidFill>
                  <a:srgbClr val="CE9178"/>
                </a:solidFill>
                <a:latin typeface="Consolas"/>
                <a:cs typeface="Consolas"/>
              </a:rPr>
              <a:t>of </a:t>
            </a:r>
            <a:r>
              <a:rPr sz="1800">
                <a:solidFill>
                  <a:srgbClr val="CE9178"/>
                </a:solidFill>
                <a:latin typeface="Consolas"/>
                <a:cs typeface="Consolas"/>
              </a:rPr>
              <a:t>a inside </a:t>
            </a:r>
            <a:r>
              <a:rPr sz="1800" spc="-10">
                <a:solidFill>
                  <a:srgbClr val="CE9178"/>
                </a:solidFill>
                <a:latin typeface="Consolas"/>
                <a:cs typeface="Consolas"/>
              </a:rPr>
              <a:t>fun </a:t>
            </a:r>
            <a:r>
              <a:rPr sz="1800">
                <a:solidFill>
                  <a:srgbClr val="CE9178"/>
                </a:solidFill>
                <a:latin typeface="Consolas"/>
                <a:cs typeface="Consolas"/>
              </a:rPr>
              <a:t>function: </a:t>
            </a:r>
            <a:r>
              <a:rPr sz="1800" spc="-15">
                <a:solidFill>
                  <a:srgbClr val="CE9178"/>
                </a:solidFill>
                <a:latin typeface="Consolas"/>
                <a:cs typeface="Consolas"/>
              </a:rPr>
              <a:t>%d"</a:t>
            </a:r>
            <a:r>
              <a:rPr sz="1800" spc="-15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800" spc="-46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>
                <a:solidFill>
                  <a:srgbClr val="D3D3D3"/>
                </a:solidFill>
                <a:latin typeface="Consolas"/>
                <a:cs typeface="Consolas"/>
              </a:rPr>
              <a:t>a);}</a:t>
            </a:r>
            <a:endParaRPr sz="18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296835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getchar and putchar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303520" cy="3786721"/>
          </a:xfrm>
        </p:spPr>
        <p:txBody>
          <a:bodyPr/>
          <a:lstStyle/>
          <a:p>
            <a:pPr algn="just"/>
            <a:r>
              <a:rPr lang="en-US" err="1"/>
              <a:t>getchar function reads a </a:t>
            </a:r>
            <a:r>
              <a:rPr lang="en-US" smtClean="0"/>
              <a:t>single character </a:t>
            </a:r>
            <a:r>
              <a:rPr lang="en-US"/>
              <a:t>from terminal</a:t>
            </a:r>
            <a:r>
              <a:rPr lang="en-US" smtClean="0"/>
              <a:t>.</a:t>
            </a:r>
          </a:p>
          <a:p>
            <a:pPr algn="just"/>
            <a:r>
              <a:rPr lang="en-US" err="1" smtClean="0"/>
              <a:t>putchar </a:t>
            </a:r>
            <a:r>
              <a:rPr lang="en-US"/>
              <a:t>function displays the character passed to it on the screen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1398A39-DA79-443A-B149-0FEF04D5E58D}"/>
              </a:ext>
            </a:extLst>
          </p:cNvPr>
          <p:cNvSpPr/>
          <p:nvPr/>
        </p:nvSpPr>
        <p:spPr>
          <a:xfrm>
            <a:off x="6608384" y="1332364"/>
            <a:ext cx="4886927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main( 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"Enter a </a:t>
            </a:r>
            <a:r>
              <a:rPr lang="en-US" smtClean="0">
                <a:solidFill>
                  <a:srgbClr val="CE9178"/>
                </a:solidFill>
                <a:latin typeface="Consolas" panose="020B0609020204030204" pitchFamily="49" charset="0"/>
              </a:rPr>
              <a:t>character: "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6A9955"/>
                </a:solidFill>
                <a:latin typeface="Consolas" panose="020B0609020204030204" pitchFamily="49" charset="0"/>
              </a:rPr>
              <a:t>/* Take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 a character as </a:t>
            </a:r>
            <a:r>
              <a:rPr lang="en-US" smtClean="0">
                <a:solidFill>
                  <a:srgbClr val="6A9955"/>
                </a:solidFill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 */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c = getchar();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 Display the </a:t>
            </a:r>
            <a:r>
              <a:rPr lang="en-US" smtClean="0">
                <a:solidFill>
                  <a:srgbClr val="6A9955"/>
                </a:solidFill>
                <a:latin typeface="Consolas" panose="020B0609020204030204" pitchFamily="49" charset="0"/>
              </a:rPr>
              <a:t>character */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err="1" smtClean="0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CE9178"/>
                </a:solidFill>
                <a:latin typeface="Consolas" panose="020B0609020204030204" pitchFamily="49" charset="0"/>
              </a:rPr>
              <a:t>Entered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CE9178"/>
                </a:solidFill>
                <a:latin typeface="Consolas" panose="020B0609020204030204" pitchFamily="49" charset="0"/>
              </a:rPr>
              <a:t>character is: "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  putchar(c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069A0A8-F683-4712-9714-F0527051DD3B}"/>
              </a:ext>
            </a:extLst>
          </p:cNvPr>
          <p:cNvSpPr/>
          <p:nvPr/>
        </p:nvSpPr>
        <p:spPr>
          <a:xfrm>
            <a:off x="6108392" y="1334315"/>
            <a:ext cx="499993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6108392" y="99428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6108392" y="5016139"/>
            <a:ext cx="538691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Enter a character: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Entered character is: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12" name="Rectangle: Top Corners Rounded 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4F07624-C23C-4B43-A144-CB0878CB992A}"/>
              </a:ext>
            </a:extLst>
          </p:cNvPr>
          <p:cNvSpPr/>
          <p:nvPr/>
        </p:nvSpPr>
        <p:spPr>
          <a:xfrm>
            <a:off x="6108392" y="468695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34651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gets and 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303520" cy="3786721"/>
          </a:xfrm>
        </p:spPr>
        <p:txBody>
          <a:bodyPr/>
          <a:lstStyle/>
          <a:p>
            <a:pPr algn="just"/>
            <a:r>
              <a:rPr lang="en-US"/>
              <a:t>gets function reads a line from stdin into the buffer pointed to by s until either a terminating newline or EOF (End of File) occurs.</a:t>
            </a:r>
          </a:p>
          <a:p>
            <a:pPr algn="just"/>
            <a:r>
              <a:rPr lang="en-US"/>
              <a:t>puts function writes the string 's' and 'a' trailing newline to stdout.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1398A39-DA79-443A-B149-0FEF04D5E58D}"/>
              </a:ext>
            </a:extLst>
          </p:cNvPr>
          <p:cNvSpPr/>
          <p:nvPr/>
        </p:nvSpPr>
        <p:spPr>
          <a:xfrm>
            <a:off x="6608384" y="1332364"/>
            <a:ext cx="4886927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main( 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6A9955"/>
                </a:solidFill>
                <a:latin typeface="Consolas" panose="020B0609020204030204" pitchFamily="49" charset="0"/>
              </a:rPr>
              <a:t>/*Character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 array of length </a:t>
            </a:r>
            <a:r>
              <a:rPr lang="en-US" smtClean="0">
                <a:solidFill>
                  <a:srgbClr val="6A9955"/>
                </a:solidFill>
                <a:latin typeface="Consolas" panose="020B0609020204030204" pitchFamily="49" charset="0"/>
              </a:rPr>
              <a:t>100*/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str[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"Enter a string: 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6A9955"/>
                </a:solidFill>
                <a:latin typeface="Consolas" panose="020B0609020204030204" pitchFamily="49" charset="0"/>
              </a:rPr>
              <a:t>/* Take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 a string as </a:t>
            </a:r>
            <a:r>
              <a:rPr lang="en-US" smtClean="0">
                <a:solidFill>
                  <a:srgbClr val="6A9955"/>
                </a:solidFill>
                <a:latin typeface="Consolas" panose="020B0609020204030204" pitchFamily="49" charset="0"/>
              </a:rPr>
              <a:t>input */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gets( str 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6A9955"/>
                </a:solidFill>
                <a:latin typeface="Consolas" panose="020B0609020204030204" pitchFamily="49" charset="0"/>
              </a:rPr>
              <a:t>/* Display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 the </a:t>
            </a:r>
            <a:r>
              <a:rPr lang="en-US" smtClean="0">
                <a:solidFill>
                  <a:srgbClr val="6A9955"/>
                </a:solidFill>
                <a:latin typeface="Consolas" panose="020B0609020204030204" pitchFamily="49" charset="0"/>
              </a:rPr>
              <a:t>string */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"Entered string is: 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puts( str );</a:t>
            </a:r>
          </a:p>
          <a:p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069A0A8-F683-4712-9714-F0527051DD3B}"/>
              </a:ext>
            </a:extLst>
          </p:cNvPr>
          <p:cNvSpPr/>
          <p:nvPr/>
        </p:nvSpPr>
        <p:spPr>
          <a:xfrm>
            <a:off x="6108392" y="1334315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DE2E865-9E82-412F-B6BA-A643E4B60DC8}"/>
              </a:ext>
            </a:extLst>
          </p:cNvPr>
          <p:cNvSpPr/>
          <p:nvPr/>
        </p:nvSpPr>
        <p:spPr>
          <a:xfrm>
            <a:off x="6108392" y="99428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D3284F-95E2-4F26-9D5F-AAD352CF22BD}"/>
              </a:ext>
            </a:extLst>
          </p:cNvPr>
          <p:cNvSpPr/>
          <p:nvPr/>
        </p:nvSpPr>
        <p:spPr>
          <a:xfrm>
            <a:off x="6108392" y="5342709"/>
            <a:ext cx="538691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Enter a string: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err="1" smtClean="0">
                <a:solidFill>
                  <a:schemeClr val="bg1"/>
                </a:solidFill>
                <a:latin typeface="Consolas" panose="020B0609020204030204" pitchFamily="49" charset="0"/>
              </a:rPr>
              <a:t>india</a:t>
            </a:r>
            <a:endParaRPr lang="en-US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Entered string is: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err="1" smtClean="0">
                <a:solidFill>
                  <a:schemeClr val="bg1"/>
                </a:solidFill>
                <a:latin typeface="Consolas" panose="020B0609020204030204" pitchFamily="49" charset="0"/>
              </a:rPr>
              <a:t>india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12" name="Rectangle: Top Corners Rounded 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4F07624-C23C-4B43-A144-CB0878CB992A}"/>
              </a:ext>
            </a:extLst>
          </p:cNvPr>
          <p:cNvSpPr/>
          <p:nvPr/>
        </p:nvSpPr>
        <p:spPr>
          <a:xfrm>
            <a:off x="6108392" y="501352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94911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Preprocessors </a:t>
            </a:r>
            <a:r>
              <a:rPr lang="en-US"/>
              <a:t>are programs that process our source code before compilation. </a:t>
            </a:r>
            <a:endParaRPr lang="en-US" smtClean="0"/>
          </a:p>
          <a:p>
            <a:pPr algn="just"/>
            <a:r>
              <a:rPr lang="en-US" smtClean="0"/>
              <a:t>There </a:t>
            </a:r>
            <a:r>
              <a:rPr lang="en-US"/>
              <a:t>are a number of steps involved between writing a program and executing a program in </a:t>
            </a:r>
            <a:r>
              <a:rPr lang="en-US" smtClean="0"/>
              <a:t>C. </a:t>
            </a:r>
          </a:p>
          <a:p>
            <a:pPr algn="just"/>
            <a:r>
              <a:rPr lang="en-US" smtClean="0"/>
              <a:t>Let </a:t>
            </a:r>
            <a:r>
              <a:rPr lang="en-US"/>
              <a:t>us have a look at these steps before we actually start learning about Preprocessors</a:t>
            </a:r>
            <a:r>
              <a:rPr lang="en-US" smtClean="0"/>
              <a:t>.</a:t>
            </a:r>
          </a:p>
          <a:p>
            <a:pPr algn="just"/>
            <a:endParaRPr lang="en-IN" smtClean="0"/>
          </a:p>
        </p:txBody>
      </p:sp>
      <p:sp>
        <p:nvSpPr>
          <p:cNvPr id="4" name="AutoShape 2" descr="https://media.geeksforgeeks.org/wp-content/cdn-uploads/Preprocessor-In-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www.geeksforgeeks.org/wp-content/uploads/Preprocessor-In-C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B8B84AF-B6D6-FD45-AFAD-4011C5E47EBA}"/>
              </a:ext>
            </a:extLst>
          </p:cNvPr>
          <p:cNvSpPr/>
          <p:nvPr/>
        </p:nvSpPr>
        <p:spPr>
          <a:xfrm>
            <a:off x="1613890" y="3214048"/>
            <a:ext cx="210312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mtClean="0"/>
              <a:t>C Program</a:t>
            </a:r>
            <a:endParaRPr lang="en-US" sz="2400" b="1" kern="1200">
              <a:solidFill>
                <a:srgbClr val="F92672"/>
              </a:solidFill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B8B84AF-B6D6-FD45-AFAD-4011C5E47EBA}"/>
              </a:ext>
            </a:extLst>
          </p:cNvPr>
          <p:cNvSpPr/>
          <p:nvPr/>
        </p:nvSpPr>
        <p:spPr>
          <a:xfrm>
            <a:off x="1302994" y="4138283"/>
            <a:ext cx="2778640" cy="1243614"/>
          </a:xfrm>
          <a:prstGeom prst="flowChartDecision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smtClean="0"/>
              <a:t>Are there preprocessor directive</a:t>
            </a:r>
            <a:r>
              <a:rPr lang="en-US" sz="2400" kern="1200" smtClean="0"/>
              <a:t> </a:t>
            </a:r>
            <a:endParaRPr lang="en-US" sz="2400" b="1" kern="1200">
              <a:solidFill>
                <a:srgbClr val="F9267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687806" y="3743918"/>
            <a:ext cx="0" cy="394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87806" y="5381897"/>
            <a:ext cx="0" cy="394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B8B84AF-B6D6-FD45-AFAD-4011C5E47EBA}"/>
              </a:ext>
            </a:extLst>
          </p:cNvPr>
          <p:cNvSpPr/>
          <p:nvPr/>
        </p:nvSpPr>
        <p:spPr>
          <a:xfrm>
            <a:off x="703391" y="5788918"/>
            <a:ext cx="393192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mtClean="0"/>
              <a:t>Preprocessor perform action</a:t>
            </a:r>
            <a:endParaRPr lang="en-US" sz="2400" b="1" kern="1200">
              <a:solidFill>
                <a:srgbClr val="F9267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4278817" y="4561280"/>
            <a:ext cx="0" cy="394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B8B84AF-B6D6-FD45-AFAD-4011C5E47EBA}"/>
              </a:ext>
            </a:extLst>
          </p:cNvPr>
          <p:cNvSpPr/>
          <p:nvPr/>
        </p:nvSpPr>
        <p:spPr>
          <a:xfrm>
            <a:off x="4476000" y="4501483"/>
            <a:ext cx="164592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mtClean="0"/>
              <a:t>Compiler</a:t>
            </a:r>
            <a:endParaRPr lang="en-US" sz="2400" b="1" kern="1200">
              <a:solidFill>
                <a:srgbClr val="F92672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B8B84AF-B6D6-FD45-AFAD-4011C5E47EBA}"/>
              </a:ext>
            </a:extLst>
          </p:cNvPr>
          <p:cNvSpPr/>
          <p:nvPr/>
        </p:nvSpPr>
        <p:spPr>
          <a:xfrm>
            <a:off x="7325758" y="4491524"/>
            <a:ext cx="164592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mtClean="0"/>
              <a:t>Linker</a:t>
            </a:r>
            <a:endParaRPr lang="en-US" sz="2400" b="1" kern="1200">
              <a:solidFill>
                <a:srgbClr val="F9267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6717672" y="4159767"/>
            <a:ext cx="0" cy="1188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B8B84AF-B6D6-FD45-AFAD-4011C5E47EBA}"/>
              </a:ext>
            </a:extLst>
          </p:cNvPr>
          <p:cNvSpPr/>
          <p:nvPr/>
        </p:nvSpPr>
        <p:spPr>
          <a:xfrm>
            <a:off x="2739864" y="5381897"/>
            <a:ext cx="457200" cy="27432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Yes</a:t>
            </a:r>
            <a:endParaRPr lang="en-US" sz="1600" b="1" kern="1200">
              <a:solidFill>
                <a:srgbClr val="F92672"/>
              </a:solidFill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B8B84AF-B6D6-FD45-AFAD-4011C5E47EBA}"/>
              </a:ext>
            </a:extLst>
          </p:cNvPr>
          <p:cNvSpPr/>
          <p:nvPr/>
        </p:nvSpPr>
        <p:spPr>
          <a:xfrm>
            <a:off x="4004165" y="4412480"/>
            <a:ext cx="457200" cy="27432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No</a:t>
            </a:r>
            <a:endParaRPr lang="en-US" sz="1600" b="1" kern="1200">
              <a:solidFill>
                <a:srgbClr val="F92672"/>
              </a:solidFill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B8B84AF-B6D6-FD45-AFAD-4011C5E47EBA}"/>
              </a:ext>
            </a:extLst>
          </p:cNvPr>
          <p:cNvSpPr/>
          <p:nvPr/>
        </p:nvSpPr>
        <p:spPr>
          <a:xfrm>
            <a:off x="6291436" y="4088688"/>
            <a:ext cx="822960" cy="64008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smtClean="0"/>
              <a:t>Object Code</a:t>
            </a:r>
            <a:endParaRPr lang="en-US" sz="2000" b="1" kern="1200">
              <a:solidFill>
                <a:srgbClr val="F92672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9751178" y="3964397"/>
            <a:ext cx="0" cy="15544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B8B84AF-B6D6-FD45-AFAD-4011C5E47EBA}"/>
              </a:ext>
            </a:extLst>
          </p:cNvPr>
          <p:cNvSpPr/>
          <p:nvPr/>
        </p:nvSpPr>
        <p:spPr>
          <a:xfrm>
            <a:off x="9202022" y="4076198"/>
            <a:ext cx="1280160" cy="64008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smtClean="0"/>
              <a:t>Executable Code</a:t>
            </a:r>
            <a:endParaRPr lang="en-US" sz="2000" b="1" kern="1200">
              <a:solidFill>
                <a:srgbClr val="F92672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4443588" y="5223077"/>
            <a:ext cx="1039663" cy="656217"/>
          </a:xfrm>
          <a:prstGeom prst="bentConnector3">
            <a:avLst>
              <a:gd name="adj1" fmla="val 9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54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Types of 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There are 4 main types of preprocessor directives:</a:t>
            </a:r>
          </a:p>
          <a:p>
            <a:pPr lvl="1" algn="just"/>
            <a:r>
              <a:rPr lang="en-US" smtClean="0"/>
              <a:t>Macros</a:t>
            </a:r>
            <a:endParaRPr lang="en-US"/>
          </a:p>
          <a:p>
            <a:pPr lvl="1" algn="just"/>
            <a:r>
              <a:rPr lang="en-US"/>
              <a:t>File </a:t>
            </a:r>
            <a:r>
              <a:rPr lang="en-US" smtClean="0"/>
              <a:t>inclusion</a:t>
            </a:r>
            <a:endParaRPr lang="en-US"/>
          </a:p>
          <a:p>
            <a:pPr lvl="1" algn="just"/>
            <a:r>
              <a:rPr lang="en-US"/>
              <a:t>Conditional </a:t>
            </a:r>
            <a:r>
              <a:rPr lang="en-US" smtClean="0"/>
              <a:t>compilation</a:t>
            </a:r>
            <a:endParaRPr lang="en-US"/>
          </a:p>
          <a:p>
            <a:pPr lvl="1" algn="just"/>
            <a:r>
              <a:rPr lang="en-US"/>
              <a:t>Other directives</a:t>
            </a:r>
            <a:endParaRPr lang="en-IN" smtClean="0"/>
          </a:p>
        </p:txBody>
      </p:sp>
      <p:sp>
        <p:nvSpPr>
          <p:cNvPr id="4" name="AutoShape 2" descr="https://media.geeksforgeeks.org/wp-content/cdn-uploads/Preprocessor-In-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www.geeksforgeeks.org/wp-content/uploads/Preprocessor-In-C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1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A macro is a fragment of code which has been given a name. Whenever the name is </a:t>
            </a:r>
            <a:r>
              <a:rPr lang="en-US" smtClean="0"/>
              <a:t>used in program, </a:t>
            </a:r>
            <a:r>
              <a:rPr lang="en-US"/>
              <a:t>it is replaced by the contents of the macro. </a:t>
            </a:r>
            <a:endParaRPr lang="en-US" smtClean="0"/>
          </a:p>
          <a:p>
            <a:pPr algn="just"/>
            <a:r>
              <a:rPr lang="en-US"/>
              <a:t>Macro definitions are not variables and cannot be changed by your program code like variables</a:t>
            </a:r>
            <a:r>
              <a:rPr lang="en-US" smtClean="0"/>
              <a:t>.</a:t>
            </a:r>
          </a:p>
          <a:p>
            <a:pPr algn="just"/>
            <a:r>
              <a:rPr lang="en-US" smtClean="0"/>
              <a:t>The </a:t>
            </a:r>
            <a:r>
              <a:rPr lang="en-US"/>
              <a:t>‘#define’ directive is used to define a </a:t>
            </a:r>
            <a:r>
              <a:rPr lang="en-US" smtClean="0"/>
              <a:t>macro.</a:t>
            </a:r>
          </a:p>
          <a:p>
            <a:pPr algn="just"/>
            <a:r>
              <a:rPr lang="en-US" smtClean="0"/>
              <a:t>Do not </a:t>
            </a:r>
            <a:r>
              <a:rPr lang="en-US"/>
              <a:t>put a semicolon </a:t>
            </a:r>
            <a:r>
              <a:rPr lang="en-US" smtClean="0"/>
              <a:t>( ; ) </a:t>
            </a:r>
            <a:r>
              <a:rPr lang="en-US"/>
              <a:t>at the end of #define statements.</a:t>
            </a:r>
            <a:endParaRPr lang="en-US" smtClean="0"/>
          </a:p>
          <a:p>
            <a:pPr algn="just"/>
            <a:r>
              <a:rPr lang="en-US" smtClean="0"/>
              <a:t>There </a:t>
            </a:r>
            <a:r>
              <a:rPr lang="en-US"/>
              <a:t>are two types of macros</a:t>
            </a:r>
            <a:r>
              <a:rPr lang="en-US" smtClean="0"/>
              <a:t>:</a:t>
            </a:r>
          </a:p>
          <a:p>
            <a:pPr lvl="1" algn="just"/>
            <a:r>
              <a:rPr lang="en-US"/>
              <a:t>Object-like Macros</a:t>
            </a:r>
          </a:p>
          <a:p>
            <a:pPr lvl="1" algn="just"/>
            <a:r>
              <a:rPr lang="en-US"/>
              <a:t>Function-like Macros</a:t>
            </a:r>
          </a:p>
        </p:txBody>
      </p:sp>
    </p:spTree>
    <p:extLst>
      <p:ext uri="{BB962C8B-B14F-4D97-AF65-F5344CB8AC3E}">
        <p14:creationId xmlns:p14="http://schemas.microsoft.com/office/powerpoint/2010/main" val="2409005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Macro</a:t>
            </a:r>
          </a:p>
        </p:txBody>
      </p:sp>
      <p:graphicFrame>
        <p:nvGraphicFramePr>
          <p:cNvPr id="4" name="Content Placeholder 3"/>
          <p:cNvGraphicFramePr/>
          <p:nvPr>
            <p:extLst>
              <p:ext uri="{D42A27DB-BD31-4B8C-83A1-F6EECF244321}">
                <p14:modId xmlns:p14="http://schemas.microsoft.com/office/powerpoint/2010/main" val="4277739239"/>
              </p:ext>
            </p:extLst>
          </p:nvPr>
        </p:nvGraphicFramePr>
        <p:xfrm>
          <a:off x="343542" y="1164090"/>
          <a:ext cx="115049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Object-like</a:t>
                      </a:r>
                      <a:r>
                        <a:rPr lang="en-IN" sz="200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2000" b="1" kern="120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Macros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Function-like</a:t>
                      </a:r>
                      <a:r>
                        <a:rPr lang="en-IN" sz="2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2000" b="1" kern="1200" dirty="0" smtClean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Macros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/>
          <p:nvPr>
            <p:extLst>
              <p:ext uri="{D42A27DB-BD31-4B8C-83A1-F6EECF244321}">
                <p14:modId xmlns:p14="http://schemas.microsoft.com/office/powerpoint/2010/main" val="2588115096"/>
              </p:ext>
            </p:extLst>
          </p:nvPr>
        </p:nvGraphicFramePr>
        <p:xfrm>
          <a:off x="343542" y="1618513"/>
          <a:ext cx="11504916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2"/>
                    </a:ext>
                  </a:extLst>
                </a:gridCol>
              </a:tblGrid>
              <a:tr h="279545">
                <a:tc>
                  <a:txBody>
                    <a:bodyPr/>
                    <a:lstStyle/>
                    <a:p>
                      <a:pPr algn="l"/>
                      <a:r>
                        <a:rPr lang="en-US" sz="2000" b="0" smtClean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en-IN" sz="2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smtClean="0">
                          <a:solidFill>
                            <a:schemeClr val="bg1"/>
                          </a:solidFill>
                        </a:rPr>
                        <a:t>The object-like macro is an identifier that is replaced by value.</a:t>
                      </a:r>
                      <a:endParaRPr lang="en-IN" sz="2000" b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smtClean="0">
                          <a:solidFill>
                            <a:schemeClr val="bg1"/>
                          </a:solidFill>
                        </a:rPr>
                        <a:t>The function-like macro looks like function call.</a:t>
                      </a:r>
                      <a:endParaRPr lang="en-IN" sz="2000" b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/>
          <p:nvPr>
            <p:extLst>
              <p:ext uri="{D42A27DB-BD31-4B8C-83A1-F6EECF244321}">
                <p14:modId xmlns:p14="http://schemas.microsoft.com/office/powerpoint/2010/main" val="575008930"/>
              </p:ext>
            </p:extLst>
          </p:nvPr>
        </p:nvGraphicFramePr>
        <p:xfrm>
          <a:off x="343542" y="2377736"/>
          <a:ext cx="115049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2"/>
                    </a:ext>
                  </a:extLst>
                </a:gridCol>
              </a:tblGrid>
              <a:tr h="279545">
                <a:tc>
                  <a:txBody>
                    <a:bodyPr/>
                    <a:lstStyle/>
                    <a:p>
                      <a:pPr algn="l"/>
                      <a:r>
                        <a:rPr lang="en-US" sz="2000" b="0" smtClean="0">
                          <a:solidFill>
                            <a:schemeClr val="bg1"/>
                          </a:solidFill>
                        </a:rPr>
                        <a:t>Use</a:t>
                      </a:r>
                      <a:endParaRPr lang="en-IN" sz="2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smtClean="0">
                          <a:solidFill>
                            <a:schemeClr val="bg1"/>
                          </a:solidFill>
                        </a:rPr>
                        <a:t>It is used to represent numeric constants.</a:t>
                      </a:r>
                      <a:endParaRPr lang="en-IN" sz="2000" b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smtClean="0">
                          <a:solidFill>
                            <a:schemeClr val="bg1"/>
                          </a:solidFill>
                        </a:rPr>
                        <a:t>It is used to represent function.</a:t>
                      </a:r>
                      <a:endParaRPr lang="en-IN" sz="2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/>
          <p:nvPr>
            <p:extLst>
              <p:ext uri="{D42A27DB-BD31-4B8C-83A1-F6EECF244321}">
                <p14:modId xmlns:p14="http://schemas.microsoft.com/office/powerpoint/2010/main" val="4031688257"/>
              </p:ext>
            </p:extLst>
          </p:nvPr>
        </p:nvGraphicFramePr>
        <p:xfrm>
          <a:off x="343542" y="2832159"/>
          <a:ext cx="115049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2"/>
                    </a:ext>
                  </a:extLst>
                </a:gridCol>
              </a:tblGrid>
              <a:tr h="279545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  <a:endParaRPr lang="en-IN" sz="2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b="0" smtClean="0">
                          <a:solidFill>
                            <a:schemeClr val="bg1"/>
                          </a:solidFill>
                        </a:rPr>
                        <a:t>#define CNAME value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b="0" smtClean="0">
                          <a:solidFill>
                            <a:schemeClr val="bg1"/>
                          </a:solidFill>
                        </a:rPr>
                        <a:t>#define CNAME (expression)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/>
          <p:nvPr>
            <p:extLst>
              <p:ext uri="{D42A27DB-BD31-4B8C-83A1-F6EECF244321}">
                <p14:modId xmlns:p14="http://schemas.microsoft.com/office/powerpoint/2010/main" val="995758348"/>
              </p:ext>
            </p:extLst>
          </p:nvPr>
        </p:nvGraphicFramePr>
        <p:xfrm>
          <a:off x="343542" y="3286582"/>
          <a:ext cx="115049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2"/>
                    </a:ext>
                  </a:extLst>
                </a:gridCol>
              </a:tblGrid>
              <a:tr h="279545">
                <a:tc>
                  <a:txBody>
                    <a:bodyPr/>
                    <a:lstStyle/>
                    <a:p>
                      <a:pPr algn="l"/>
                      <a:r>
                        <a:rPr lang="en-US" sz="2000" b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IN" sz="2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b="0" smtClean="0">
                          <a:solidFill>
                            <a:schemeClr val="bg1"/>
                          </a:solidFill>
                        </a:rPr>
                        <a:t>#define PI 3.14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b="0" smtClean="0">
                          <a:solidFill>
                            <a:schemeClr val="bg1"/>
                          </a:solidFill>
                        </a:rPr>
                        <a:t>#define MIN(a,b) ((a)&lt;(b)?(a):(b))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/>
          <p:cNvGraphicFramePr/>
          <p:nvPr>
            <p:extLst>
              <p:ext uri="{D42A27DB-BD31-4B8C-83A1-F6EECF244321}">
                <p14:modId xmlns:p14="http://schemas.microsoft.com/office/powerpoint/2010/main" val="2156644363"/>
              </p:ext>
            </p:extLst>
          </p:nvPr>
        </p:nvGraphicFramePr>
        <p:xfrm>
          <a:off x="343542" y="3741004"/>
          <a:ext cx="11504916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2"/>
                    </a:ext>
                  </a:extLst>
                </a:gridCol>
              </a:tblGrid>
              <a:tr h="2468880">
                <a:tc>
                  <a:txBody>
                    <a:bodyPr/>
                    <a:lstStyle/>
                    <a:p>
                      <a:pPr algn="l"/>
                      <a:r>
                        <a:rPr lang="en-US" sz="2000" b="0" smtClean="0">
                          <a:solidFill>
                            <a:schemeClr val="bg1"/>
                          </a:solidFill>
                        </a:rPr>
                        <a:t>Program</a:t>
                      </a:r>
                      <a:endParaRPr lang="en-IN" sz="20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000" b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2000" b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1398A39-DA79-443A-B149-0FEF04D5E58D}"/>
              </a:ext>
            </a:extLst>
          </p:cNvPr>
          <p:cNvSpPr/>
          <p:nvPr/>
        </p:nvSpPr>
        <p:spPr>
          <a:xfrm>
            <a:off x="2561041" y="3781122"/>
            <a:ext cx="3539957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#define PI 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3.14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main() 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   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r=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a;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a=PI*r*r;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"%f"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 a); </a:t>
            </a:r>
          </a:p>
          <a:p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069A0A8-F683-4712-9714-F0527051DD3B}"/>
              </a:ext>
            </a:extLst>
          </p:cNvPr>
          <p:cNvSpPr/>
          <p:nvPr/>
        </p:nvSpPr>
        <p:spPr>
          <a:xfrm>
            <a:off x="2061049" y="3781122"/>
            <a:ext cx="499993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1398A39-DA79-443A-B149-0FEF04D5E58D}"/>
              </a:ext>
            </a:extLst>
          </p:cNvPr>
          <p:cNvSpPr/>
          <p:nvPr/>
        </p:nvSpPr>
        <p:spPr>
          <a:xfrm>
            <a:off x="7375386" y="3781122"/>
            <a:ext cx="446227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#define MIN(a,b) ((a)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(b)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(a)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(b))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main() 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 MIN(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</a:p>
          <a:p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069A0A8-F683-4712-9714-F0527051DD3B}"/>
              </a:ext>
            </a:extLst>
          </p:cNvPr>
          <p:cNvSpPr/>
          <p:nvPr/>
        </p:nvSpPr>
        <p:spPr>
          <a:xfrm>
            <a:off x="6875394" y="3781122"/>
            <a:ext cx="553815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07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5400" dirty="0" smtClean="0"/>
              <a:t>                 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354408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89" y="964318"/>
            <a:ext cx="11667281" cy="5220000"/>
          </a:xfrm>
        </p:spPr>
        <p:txBody>
          <a:bodyPr/>
          <a:lstStyle/>
          <a:p>
            <a:pPr algn="just"/>
            <a:r>
              <a:rPr lang="en-US">
                <a:solidFill>
                  <a:srgbClr val="FFFFFF"/>
                </a:solidFill>
                <a:cs typeface="Segoe UI"/>
              </a:rPr>
              <a:t>A </a:t>
            </a:r>
            <a:r>
              <a:rPr lang="en-US" spc="10">
                <a:solidFill>
                  <a:srgbClr val="FFFFFF"/>
                </a:solidFill>
                <a:cs typeface="Segoe UI"/>
              </a:rPr>
              <a:t>comment </a:t>
            </a:r>
            <a:r>
              <a:rPr lang="en-US" spc="5">
                <a:solidFill>
                  <a:srgbClr val="FFFFFF"/>
                </a:solidFill>
                <a:cs typeface="Segoe UI"/>
              </a:rPr>
              <a:t>is </a:t>
            </a:r>
            <a:r>
              <a:rPr lang="en-US" spc="-15">
                <a:solidFill>
                  <a:srgbClr val="FFFFFF"/>
                </a:solidFill>
                <a:cs typeface="Segoe UI"/>
              </a:rPr>
              <a:t>an </a:t>
            </a:r>
            <a:r>
              <a:rPr lang="en-US">
                <a:solidFill>
                  <a:srgbClr val="FFFFFF"/>
                </a:solidFill>
                <a:cs typeface="Segoe UI"/>
              </a:rPr>
              <a:t>explanation </a:t>
            </a:r>
            <a:r>
              <a:rPr lang="en-US" spc="5">
                <a:solidFill>
                  <a:srgbClr val="FFFFFF"/>
                </a:solidFill>
                <a:cs typeface="Segoe UI"/>
              </a:rPr>
              <a:t>or description </a:t>
            </a:r>
            <a:r>
              <a:rPr lang="en-US" spc="-30">
                <a:solidFill>
                  <a:srgbClr val="FFFFFF"/>
                </a:solidFill>
                <a:cs typeface="Segoe UI"/>
              </a:rPr>
              <a:t>of </a:t>
            </a:r>
            <a:r>
              <a:rPr lang="en-US" spc="-5">
                <a:solidFill>
                  <a:srgbClr val="FFFFFF"/>
                </a:solidFill>
                <a:cs typeface="Segoe UI"/>
              </a:rPr>
              <a:t>the </a:t>
            </a:r>
            <a:r>
              <a:rPr lang="en-US">
                <a:solidFill>
                  <a:srgbClr val="FFFFFF"/>
                </a:solidFill>
                <a:cs typeface="Segoe UI"/>
              </a:rPr>
              <a:t>source </a:t>
            </a:r>
            <a:r>
              <a:rPr lang="en-US" spc="5">
                <a:solidFill>
                  <a:srgbClr val="FFFFFF"/>
                </a:solidFill>
                <a:cs typeface="Segoe UI"/>
              </a:rPr>
              <a:t>code </a:t>
            </a:r>
            <a:r>
              <a:rPr lang="en-US" spc="-30">
                <a:solidFill>
                  <a:srgbClr val="FFFFFF"/>
                </a:solidFill>
                <a:cs typeface="Segoe UI"/>
              </a:rPr>
              <a:t>of </a:t>
            </a:r>
            <a:r>
              <a:rPr lang="en-US" spc="-5">
                <a:solidFill>
                  <a:srgbClr val="FFFFFF"/>
                </a:solidFill>
                <a:cs typeface="Segoe UI"/>
              </a:rPr>
              <a:t>the</a:t>
            </a:r>
            <a:r>
              <a:rPr lang="en-US" spc="-135">
                <a:solidFill>
                  <a:srgbClr val="FFFFFF"/>
                </a:solidFill>
                <a:cs typeface="Segoe UI"/>
              </a:rPr>
              <a:t> </a:t>
            </a:r>
            <a:r>
              <a:rPr lang="en-US" smtClean="0">
                <a:solidFill>
                  <a:srgbClr val="FFFFFF"/>
                </a:solidFill>
                <a:cs typeface="Segoe UI"/>
              </a:rPr>
              <a:t>program</a:t>
            </a:r>
          </a:p>
          <a:p>
            <a:pPr algn="just"/>
            <a:r>
              <a:rPr lang="en-US" spc="15" smtClean="0">
                <a:solidFill>
                  <a:srgbClr val="FFFFFF"/>
                </a:solidFill>
                <a:cs typeface="Segoe UI"/>
              </a:rPr>
              <a:t>It </a:t>
            </a:r>
            <a:r>
              <a:rPr lang="en-US" spc="-10" smtClean="0">
                <a:solidFill>
                  <a:srgbClr val="FFFFFF"/>
                </a:solidFill>
                <a:cs typeface="Segoe UI"/>
              </a:rPr>
              <a:t>helps </a:t>
            </a:r>
            <a:r>
              <a:rPr lang="en-US" smtClean="0">
                <a:solidFill>
                  <a:srgbClr val="FFFFFF"/>
                </a:solidFill>
                <a:cs typeface="Segoe UI"/>
              </a:rPr>
              <a:t>a </a:t>
            </a:r>
            <a:r>
              <a:rPr lang="en-US" spc="-15" smtClean="0">
                <a:solidFill>
                  <a:srgbClr val="FFFFFF"/>
                </a:solidFill>
                <a:cs typeface="Segoe UI"/>
              </a:rPr>
              <a:t>programmer </a:t>
            </a:r>
            <a:r>
              <a:rPr lang="en-US" spc="-35" smtClean="0">
                <a:solidFill>
                  <a:srgbClr val="FFFFFF"/>
                </a:solidFill>
                <a:cs typeface="Segoe UI"/>
              </a:rPr>
              <a:t>to</a:t>
            </a:r>
            <a:r>
              <a:rPr lang="en-US" spc="-35">
                <a:solidFill>
                  <a:srgbClr val="FFFFFF"/>
                </a:solidFill>
                <a:cs typeface="Segoe UI"/>
              </a:rPr>
              <a:t>	</a:t>
            </a:r>
            <a:r>
              <a:rPr lang="en-US" spc="-5" smtClean="0">
                <a:solidFill>
                  <a:srgbClr val="FFFFFF"/>
                </a:solidFill>
                <a:cs typeface="Segoe UI"/>
              </a:rPr>
              <a:t>explain </a:t>
            </a:r>
            <a:r>
              <a:rPr lang="en-US" spc="10" smtClean="0">
                <a:solidFill>
                  <a:srgbClr val="FFFFFF"/>
                </a:solidFill>
                <a:cs typeface="Segoe UI"/>
              </a:rPr>
              <a:t>logic</a:t>
            </a:r>
            <a:r>
              <a:rPr lang="en-US" spc="10">
                <a:solidFill>
                  <a:srgbClr val="FFFFFF"/>
                </a:solidFill>
                <a:cs typeface="Segoe UI"/>
              </a:rPr>
              <a:t>	</a:t>
            </a:r>
            <a:r>
              <a:rPr lang="en-US" spc="-30" smtClean="0">
                <a:solidFill>
                  <a:srgbClr val="FFFFFF"/>
                </a:solidFill>
                <a:cs typeface="Segoe UI"/>
              </a:rPr>
              <a:t>of </a:t>
            </a:r>
            <a:r>
              <a:rPr lang="en-US" spc="-5" smtClean="0">
                <a:solidFill>
                  <a:srgbClr val="FFFFFF"/>
                </a:solidFill>
                <a:cs typeface="Segoe UI"/>
              </a:rPr>
              <a:t>the</a:t>
            </a:r>
            <a:r>
              <a:rPr lang="en-US" spc="-5">
                <a:solidFill>
                  <a:srgbClr val="FFFFFF"/>
                </a:solidFill>
                <a:cs typeface="Segoe UI"/>
              </a:rPr>
              <a:t>	</a:t>
            </a:r>
            <a:r>
              <a:rPr lang="en-US" spc="-10" smtClean="0">
                <a:solidFill>
                  <a:srgbClr val="FFFFFF"/>
                </a:solidFill>
                <a:cs typeface="Segoe UI"/>
              </a:rPr>
              <a:t>code and </a:t>
            </a:r>
            <a:r>
              <a:rPr lang="en-US" spc="-25" smtClean="0">
                <a:solidFill>
                  <a:srgbClr val="FFFFFF"/>
                </a:solidFill>
                <a:cs typeface="Segoe UI"/>
              </a:rPr>
              <a:t>improves	</a:t>
            </a:r>
            <a:r>
              <a:rPr lang="en-US" spc="-5" smtClean="0">
                <a:solidFill>
                  <a:srgbClr val="FFFFFF"/>
                </a:solidFill>
                <a:cs typeface="Segoe UI"/>
              </a:rPr>
              <a:t>program</a:t>
            </a:r>
            <a:r>
              <a:rPr lang="en-US">
                <a:cs typeface="Segoe UI"/>
              </a:rPr>
              <a:t> </a:t>
            </a:r>
            <a:r>
              <a:rPr lang="en-US" spc="-15" smtClean="0">
                <a:solidFill>
                  <a:srgbClr val="FFFFFF"/>
                </a:solidFill>
                <a:cs typeface="Segoe UI"/>
              </a:rPr>
              <a:t>readability</a:t>
            </a:r>
            <a:r>
              <a:rPr lang="en-US" spc="-15">
                <a:solidFill>
                  <a:srgbClr val="FFFFFF"/>
                </a:solidFill>
                <a:cs typeface="Segoe UI"/>
              </a:rPr>
              <a:t>.</a:t>
            </a:r>
            <a:endParaRPr lang="en-US">
              <a:cs typeface="Segoe UI"/>
            </a:endParaRPr>
          </a:p>
          <a:p>
            <a:pPr algn="just"/>
            <a:r>
              <a:rPr lang="en-US" spc="10">
                <a:solidFill>
                  <a:srgbClr val="FFFFFF"/>
                </a:solidFill>
                <a:cs typeface="Segoe UI"/>
              </a:rPr>
              <a:t>At </a:t>
            </a:r>
            <a:r>
              <a:rPr lang="en-US" spc="5">
                <a:solidFill>
                  <a:srgbClr val="FFFFFF"/>
                </a:solidFill>
                <a:cs typeface="Segoe UI"/>
              </a:rPr>
              <a:t>run-time, </a:t>
            </a:r>
            <a:r>
              <a:rPr lang="en-US">
                <a:solidFill>
                  <a:srgbClr val="FFFFFF"/>
                </a:solidFill>
                <a:cs typeface="Segoe UI"/>
              </a:rPr>
              <a:t>a </a:t>
            </a:r>
            <a:r>
              <a:rPr lang="en-US" spc="10">
                <a:solidFill>
                  <a:srgbClr val="FFFFFF"/>
                </a:solidFill>
                <a:cs typeface="Segoe UI"/>
              </a:rPr>
              <a:t>comment </a:t>
            </a:r>
            <a:r>
              <a:rPr lang="en-US" spc="5">
                <a:solidFill>
                  <a:srgbClr val="FFFFFF"/>
                </a:solidFill>
                <a:cs typeface="Segoe UI"/>
              </a:rPr>
              <a:t>is </a:t>
            </a:r>
            <a:r>
              <a:rPr lang="en-US">
                <a:solidFill>
                  <a:srgbClr val="FFFFFF"/>
                </a:solidFill>
                <a:cs typeface="Segoe UI"/>
              </a:rPr>
              <a:t>ignored </a:t>
            </a:r>
            <a:r>
              <a:rPr lang="en-US" spc="5">
                <a:solidFill>
                  <a:srgbClr val="FFFFFF"/>
                </a:solidFill>
                <a:cs typeface="Segoe UI"/>
              </a:rPr>
              <a:t>by </a:t>
            </a:r>
            <a:r>
              <a:rPr lang="en-US">
                <a:solidFill>
                  <a:srgbClr val="FFFFFF"/>
                </a:solidFill>
                <a:cs typeface="Segoe UI"/>
              </a:rPr>
              <a:t>the</a:t>
            </a:r>
            <a:r>
              <a:rPr lang="en-US" spc="-29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15">
                <a:solidFill>
                  <a:srgbClr val="FFFFFF"/>
                </a:solidFill>
                <a:cs typeface="Segoe UI"/>
              </a:rPr>
              <a:t>compiler.</a:t>
            </a:r>
            <a:endParaRPr lang="en-US">
              <a:cs typeface="Segoe UI"/>
            </a:endParaRPr>
          </a:p>
          <a:p>
            <a:pPr algn="just"/>
            <a:r>
              <a:rPr lang="en-US">
                <a:solidFill>
                  <a:srgbClr val="FFFFFF"/>
                </a:solidFill>
                <a:cs typeface="Segoe UI"/>
              </a:rPr>
              <a:t>There </a:t>
            </a:r>
            <a:r>
              <a:rPr lang="en-US" spc="-15">
                <a:solidFill>
                  <a:srgbClr val="FFFFFF"/>
                </a:solidFill>
                <a:cs typeface="Segoe UI"/>
              </a:rPr>
              <a:t>are </a:t>
            </a:r>
            <a:r>
              <a:rPr lang="en-US" spc="-5">
                <a:solidFill>
                  <a:srgbClr val="FFFFFF"/>
                </a:solidFill>
                <a:cs typeface="Segoe UI"/>
              </a:rPr>
              <a:t>two types </a:t>
            </a:r>
            <a:r>
              <a:rPr lang="en-US" spc="-30">
                <a:solidFill>
                  <a:srgbClr val="FFFFFF"/>
                </a:solidFill>
                <a:cs typeface="Segoe UI"/>
              </a:rPr>
              <a:t>of </a:t>
            </a:r>
            <a:r>
              <a:rPr lang="en-US" spc="10">
                <a:solidFill>
                  <a:srgbClr val="FFFFFF"/>
                </a:solidFill>
                <a:cs typeface="Segoe UI"/>
              </a:rPr>
              <a:t>comments </a:t>
            </a:r>
            <a:r>
              <a:rPr lang="en-US" spc="5">
                <a:solidFill>
                  <a:srgbClr val="FFFFFF"/>
                </a:solidFill>
                <a:cs typeface="Segoe UI"/>
              </a:rPr>
              <a:t>in</a:t>
            </a:r>
            <a:r>
              <a:rPr lang="en-US" spc="-75">
                <a:solidFill>
                  <a:srgbClr val="FFFFFF"/>
                </a:solidFill>
                <a:cs typeface="Segoe UI"/>
              </a:rPr>
              <a:t> </a:t>
            </a:r>
            <a:r>
              <a:rPr lang="en-US" spc="5">
                <a:solidFill>
                  <a:srgbClr val="FFFFFF"/>
                </a:solidFill>
                <a:cs typeface="Segoe UI"/>
              </a:rPr>
              <a:t>C:</a:t>
            </a:r>
            <a:endParaRPr lang="en-US">
              <a:cs typeface="Segoe UI"/>
            </a:endParaRPr>
          </a:p>
          <a:p>
            <a:pPr lvl="1" algn="just"/>
            <a:r>
              <a:rPr lang="en-IN" spc="10">
                <a:solidFill>
                  <a:srgbClr val="92D050"/>
                </a:solidFill>
                <a:cs typeface="Segoe UI"/>
              </a:rPr>
              <a:t>Single </a:t>
            </a:r>
            <a:r>
              <a:rPr lang="en-IN" spc="15">
                <a:solidFill>
                  <a:srgbClr val="92D050"/>
                </a:solidFill>
                <a:cs typeface="Segoe UI"/>
              </a:rPr>
              <a:t>line </a:t>
            </a:r>
            <a:r>
              <a:rPr lang="en-IN">
                <a:solidFill>
                  <a:srgbClr val="92D050"/>
                </a:solidFill>
                <a:cs typeface="Segoe UI"/>
              </a:rPr>
              <a:t>comment</a:t>
            </a:r>
            <a:endParaRPr lang="en-IN">
              <a:cs typeface="Segoe UI"/>
            </a:endParaRPr>
          </a:p>
          <a:p>
            <a:pPr lvl="2" algn="just"/>
            <a:r>
              <a:rPr lang="en-US" spc="-5">
                <a:solidFill>
                  <a:srgbClr val="FFFFFF"/>
                </a:solidFill>
                <a:cs typeface="Segoe UI"/>
              </a:rPr>
              <a:t>Represented </a:t>
            </a:r>
            <a:r>
              <a:rPr lang="en-US" spc="-10">
                <a:solidFill>
                  <a:srgbClr val="FFFFFF"/>
                </a:solidFill>
                <a:cs typeface="Segoe UI"/>
              </a:rPr>
              <a:t>as </a:t>
            </a:r>
            <a:r>
              <a:rPr lang="en-US" spc="-15">
                <a:solidFill>
                  <a:srgbClr val="FFFFFF"/>
                </a:solidFill>
                <a:cs typeface="Segoe UI"/>
              </a:rPr>
              <a:t>// </a:t>
            </a:r>
            <a:r>
              <a:rPr lang="en-US">
                <a:solidFill>
                  <a:srgbClr val="FFFFFF"/>
                </a:solidFill>
                <a:cs typeface="Segoe UI"/>
              </a:rPr>
              <a:t>double forward</a:t>
            </a:r>
            <a:r>
              <a:rPr lang="en-US" spc="-85">
                <a:solidFill>
                  <a:srgbClr val="FFFFFF"/>
                </a:solidFill>
                <a:cs typeface="Segoe UI"/>
              </a:rPr>
              <a:t> </a:t>
            </a:r>
            <a:r>
              <a:rPr lang="en-US" spc="-10">
                <a:solidFill>
                  <a:srgbClr val="FFFFFF"/>
                </a:solidFill>
                <a:cs typeface="Segoe UI"/>
              </a:rPr>
              <a:t>slash</a:t>
            </a:r>
            <a:endParaRPr lang="en-US">
              <a:cs typeface="Segoe UI"/>
            </a:endParaRPr>
          </a:p>
          <a:p>
            <a:pPr lvl="2" algn="just"/>
            <a:r>
              <a:rPr lang="en-US" spc="-15">
                <a:solidFill>
                  <a:srgbClr val="FFFFFF"/>
                </a:solidFill>
                <a:cs typeface="Segoe UI"/>
              </a:rPr>
              <a:t>It</a:t>
            </a:r>
            <a:r>
              <a:rPr lang="en-US" spc="15">
                <a:solidFill>
                  <a:srgbClr val="FFFFFF"/>
                </a:solidFill>
                <a:cs typeface="Segoe UI"/>
              </a:rPr>
              <a:t> </a:t>
            </a:r>
            <a:r>
              <a:rPr lang="en-US" spc="5">
                <a:solidFill>
                  <a:srgbClr val="FFFFFF"/>
                </a:solidFill>
                <a:cs typeface="Segoe UI"/>
              </a:rPr>
              <a:t>is</a:t>
            </a:r>
            <a:r>
              <a:rPr lang="en-US" spc="-60">
                <a:solidFill>
                  <a:srgbClr val="FFFFFF"/>
                </a:solidFill>
                <a:cs typeface="Segoe UI"/>
              </a:rPr>
              <a:t> </a:t>
            </a:r>
            <a:r>
              <a:rPr lang="en-US" spc="10">
                <a:solidFill>
                  <a:srgbClr val="FFFFFF"/>
                </a:solidFill>
                <a:cs typeface="Segoe UI"/>
              </a:rPr>
              <a:t>used</a:t>
            </a:r>
            <a:r>
              <a:rPr lang="en-US" spc="-5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5">
                <a:solidFill>
                  <a:srgbClr val="FFFFFF"/>
                </a:solidFill>
                <a:cs typeface="Segoe UI"/>
              </a:rPr>
              <a:t>to</a:t>
            </a:r>
            <a:r>
              <a:rPr lang="en-US" spc="25">
                <a:solidFill>
                  <a:srgbClr val="FFFFFF"/>
                </a:solidFill>
                <a:cs typeface="Segoe UI"/>
              </a:rPr>
              <a:t> </a:t>
            </a:r>
            <a:r>
              <a:rPr lang="en-US">
                <a:solidFill>
                  <a:srgbClr val="FFFFFF"/>
                </a:solidFill>
                <a:cs typeface="Segoe UI"/>
              </a:rPr>
              <a:t>denote</a:t>
            </a:r>
            <a:r>
              <a:rPr lang="en-US" spc="-85">
                <a:solidFill>
                  <a:srgbClr val="FFFFFF"/>
                </a:solidFill>
                <a:cs typeface="Segoe UI"/>
              </a:rPr>
              <a:t> </a:t>
            </a:r>
            <a:r>
              <a:rPr lang="en-US">
                <a:solidFill>
                  <a:srgbClr val="FFFFFF"/>
                </a:solidFill>
                <a:cs typeface="Segoe UI"/>
              </a:rPr>
              <a:t>a</a:t>
            </a:r>
            <a:r>
              <a:rPr lang="en-US" spc="15">
                <a:solidFill>
                  <a:srgbClr val="FFFFFF"/>
                </a:solidFill>
                <a:cs typeface="Segoe UI"/>
              </a:rPr>
              <a:t> </a:t>
            </a:r>
            <a:r>
              <a:rPr lang="en-US" spc="5">
                <a:solidFill>
                  <a:srgbClr val="FFFFFF"/>
                </a:solidFill>
                <a:cs typeface="Segoe UI"/>
              </a:rPr>
              <a:t>single</a:t>
            </a:r>
            <a:r>
              <a:rPr lang="en-US" spc="-85">
                <a:solidFill>
                  <a:srgbClr val="FFFFFF"/>
                </a:solidFill>
                <a:cs typeface="Segoe UI"/>
              </a:rPr>
              <a:t> </a:t>
            </a:r>
            <a:r>
              <a:rPr lang="en-US" spc="10">
                <a:solidFill>
                  <a:srgbClr val="FFFFFF"/>
                </a:solidFill>
                <a:cs typeface="Segoe UI"/>
              </a:rPr>
              <a:t>line</a:t>
            </a:r>
            <a:r>
              <a:rPr lang="en-US" spc="-85">
                <a:solidFill>
                  <a:srgbClr val="FFFFFF"/>
                </a:solidFill>
                <a:cs typeface="Segoe UI"/>
              </a:rPr>
              <a:t> </a:t>
            </a:r>
            <a:r>
              <a:rPr lang="en-US" spc="10">
                <a:solidFill>
                  <a:srgbClr val="FFFFFF"/>
                </a:solidFill>
                <a:cs typeface="Segoe UI"/>
              </a:rPr>
              <a:t>comment</a:t>
            </a:r>
            <a:r>
              <a:rPr lang="en-US" spc="-12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5">
                <a:solidFill>
                  <a:srgbClr val="FFFFFF"/>
                </a:solidFill>
                <a:cs typeface="Segoe UI"/>
              </a:rPr>
              <a:t>only.</a:t>
            </a:r>
            <a:endParaRPr lang="en-US">
              <a:cs typeface="Segoe UI"/>
            </a:endParaRPr>
          </a:p>
          <a:p>
            <a:pPr lvl="2" algn="just"/>
            <a:r>
              <a:rPr lang="en-IN">
                <a:solidFill>
                  <a:srgbClr val="FFFFFF"/>
                </a:solidFill>
                <a:cs typeface="Segoe UI"/>
              </a:rPr>
              <a:t>Example: </a:t>
            </a:r>
            <a:r>
              <a:rPr lang="en-IN" spc="-10">
                <a:solidFill>
                  <a:srgbClr val="6A9954"/>
                </a:solidFill>
                <a:latin typeface="Consolas"/>
                <a:cs typeface="Consolas"/>
              </a:rPr>
              <a:t>// </a:t>
            </a:r>
            <a:r>
              <a:rPr lang="en-IN" spc="-15">
                <a:solidFill>
                  <a:srgbClr val="6A9954"/>
                </a:solidFill>
                <a:latin typeface="Consolas"/>
                <a:cs typeface="Consolas"/>
              </a:rPr>
              <a:t>Single </a:t>
            </a:r>
            <a:r>
              <a:rPr lang="en-IN" spc="-10">
                <a:solidFill>
                  <a:srgbClr val="6A9954"/>
                </a:solidFill>
                <a:latin typeface="Consolas"/>
                <a:cs typeface="Consolas"/>
              </a:rPr>
              <a:t>line</a:t>
            </a:r>
            <a:r>
              <a:rPr lang="en-IN" spc="8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lang="en-IN" spc="-20" smtClean="0">
                <a:solidFill>
                  <a:srgbClr val="6A9954"/>
                </a:solidFill>
                <a:latin typeface="Consolas"/>
                <a:cs typeface="Consolas"/>
              </a:rPr>
              <a:t>comment</a:t>
            </a:r>
            <a:endParaRPr lang="en-US" smtClean="0">
              <a:solidFill>
                <a:srgbClr val="FFFFFF"/>
              </a:solidFill>
              <a:cs typeface="Segoe UI"/>
            </a:endParaRPr>
          </a:p>
          <a:p>
            <a:pPr marL="899477" lvl="1" indent="-342900">
              <a:lnSpc>
                <a:spcPts val="2755"/>
              </a:lnSpc>
              <a:spcBef>
                <a:spcPts val="725"/>
              </a:spcBef>
              <a:buClr>
                <a:srgbClr val="B84642"/>
              </a:buClr>
              <a:tabLst>
                <a:tab pos="280035" algn="l"/>
                <a:tab pos="650875" algn="l"/>
                <a:tab pos="1546860" algn="l"/>
                <a:tab pos="1880870" algn="l"/>
                <a:tab pos="3930650" algn="l"/>
                <a:tab pos="4387850" algn="l"/>
                <a:tab pos="5521960" algn="l"/>
                <a:tab pos="6351905" algn="l"/>
                <a:tab pos="6799580" algn="l"/>
                <a:tab pos="7419340" algn="l"/>
                <a:tab pos="8258175" algn="l"/>
                <a:tab pos="8944610" algn="l"/>
                <a:tab pos="10345420" algn="l"/>
              </a:tabLst>
            </a:pPr>
            <a:r>
              <a:rPr lang="en-IN" spc="15">
                <a:solidFill>
                  <a:srgbClr val="92D050"/>
                </a:solidFill>
                <a:cs typeface="Segoe UI"/>
              </a:rPr>
              <a:t>Multi-line </a:t>
            </a:r>
            <a:r>
              <a:rPr lang="en-IN">
                <a:solidFill>
                  <a:srgbClr val="92D050"/>
                </a:solidFill>
                <a:cs typeface="Segoe UI"/>
              </a:rPr>
              <a:t>comment</a:t>
            </a:r>
            <a:endParaRPr lang="en-IN">
              <a:cs typeface="Segoe UI"/>
            </a:endParaRPr>
          </a:p>
          <a:p>
            <a:pPr marL="1232852" lvl="2" indent="-342900">
              <a:lnSpc>
                <a:spcPts val="2755"/>
              </a:lnSpc>
              <a:spcBef>
                <a:spcPts val="725"/>
              </a:spcBef>
              <a:buClr>
                <a:srgbClr val="B84642"/>
              </a:buClr>
              <a:tabLst>
                <a:tab pos="280035" algn="l"/>
                <a:tab pos="650875" algn="l"/>
                <a:tab pos="1546860" algn="l"/>
                <a:tab pos="1880870" algn="l"/>
                <a:tab pos="3930650" algn="l"/>
                <a:tab pos="4387850" algn="l"/>
                <a:tab pos="5521960" algn="l"/>
                <a:tab pos="6351905" algn="l"/>
                <a:tab pos="6799580" algn="l"/>
                <a:tab pos="7419340" algn="l"/>
                <a:tab pos="8258175" algn="l"/>
                <a:tab pos="8944610" algn="l"/>
                <a:tab pos="10345420" algn="l"/>
              </a:tabLst>
            </a:pPr>
            <a:r>
              <a:rPr lang="en-US" spc="-10">
                <a:solidFill>
                  <a:srgbClr val="FFFFFF"/>
                </a:solidFill>
                <a:cs typeface="Segoe UI"/>
              </a:rPr>
              <a:t>Represented as </a:t>
            </a:r>
            <a:r>
              <a:rPr lang="en-US" spc="-15">
                <a:solidFill>
                  <a:srgbClr val="FFFFFF"/>
                </a:solidFill>
                <a:cs typeface="Segoe UI"/>
              </a:rPr>
              <a:t>/* any_text </a:t>
            </a:r>
            <a:r>
              <a:rPr lang="en-US" spc="-5">
                <a:solidFill>
                  <a:srgbClr val="FFFFFF"/>
                </a:solidFill>
                <a:cs typeface="Segoe UI"/>
              </a:rPr>
              <a:t>*/ </a:t>
            </a:r>
            <a:r>
              <a:rPr lang="en-US">
                <a:solidFill>
                  <a:srgbClr val="FFFFFF"/>
                </a:solidFill>
                <a:cs typeface="Segoe UI"/>
              </a:rPr>
              <a:t>start </a:t>
            </a:r>
            <a:r>
              <a:rPr lang="en-US" spc="-10">
                <a:solidFill>
                  <a:srgbClr val="FFFFFF"/>
                </a:solidFill>
                <a:cs typeface="Segoe UI"/>
              </a:rPr>
              <a:t>with </a:t>
            </a:r>
            <a:r>
              <a:rPr lang="en-US" spc="-5">
                <a:solidFill>
                  <a:srgbClr val="FFFFFF"/>
                </a:solidFill>
                <a:cs typeface="Segoe UI"/>
              </a:rPr>
              <a:t>forward </a:t>
            </a:r>
            <a:r>
              <a:rPr lang="en-US" spc="-10">
                <a:solidFill>
                  <a:srgbClr val="FFFFFF"/>
                </a:solidFill>
                <a:cs typeface="Segoe UI"/>
              </a:rPr>
              <a:t>slash </a:t>
            </a:r>
            <a:r>
              <a:rPr lang="en-US">
                <a:solidFill>
                  <a:srgbClr val="FFFFFF"/>
                </a:solidFill>
                <a:cs typeface="Segoe UI"/>
              </a:rPr>
              <a:t>and </a:t>
            </a:r>
            <a:r>
              <a:rPr lang="en-US" spc="-15">
                <a:solidFill>
                  <a:srgbClr val="FFFFFF"/>
                </a:solidFill>
                <a:cs typeface="Segoe UI"/>
              </a:rPr>
              <a:t>asterisk (/*) </a:t>
            </a:r>
            <a:r>
              <a:rPr lang="en-US">
                <a:solidFill>
                  <a:srgbClr val="FFFFFF"/>
                </a:solidFill>
                <a:cs typeface="Segoe UI"/>
              </a:rPr>
              <a:t>and </a:t>
            </a:r>
            <a:r>
              <a:rPr lang="en-US" spc="-10">
                <a:solidFill>
                  <a:srgbClr val="FFFFFF"/>
                </a:solidFill>
                <a:cs typeface="Segoe UI"/>
              </a:rPr>
              <a:t>end with </a:t>
            </a:r>
            <a:r>
              <a:rPr lang="en-US" spc="-20">
                <a:solidFill>
                  <a:srgbClr val="FFFFFF"/>
                </a:solidFill>
                <a:cs typeface="Segoe UI"/>
              </a:rPr>
              <a:t>asterisk </a:t>
            </a:r>
            <a:r>
              <a:rPr lang="en-US" spc="5">
                <a:solidFill>
                  <a:srgbClr val="FFFFFF"/>
                </a:solidFill>
                <a:cs typeface="Segoe UI"/>
              </a:rPr>
              <a:t>and  </a:t>
            </a:r>
            <a:r>
              <a:rPr lang="en-US" spc="-5">
                <a:solidFill>
                  <a:srgbClr val="FFFFFF"/>
                </a:solidFill>
                <a:cs typeface="Segoe UI"/>
              </a:rPr>
              <a:t>forward </a:t>
            </a:r>
            <a:r>
              <a:rPr lang="en-US" spc="-10">
                <a:solidFill>
                  <a:srgbClr val="FFFFFF"/>
                </a:solidFill>
                <a:cs typeface="Segoe UI"/>
              </a:rPr>
              <a:t>slash</a:t>
            </a:r>
            <a:r>
              <a:rPr lang="en-US" spc="15">
                <a:solidFill>
                  <a:srgbClr val="FFFFFF"/>
                </a:solidFill>
                <a:cs typeface="Segoe UI"/>
              </a:rPr>
              <a:t> </a:t>
            </a:r>
            <a:r>
              <a:rPr lang="en-US" spc="-15">
                <a:solidFill>
                  <a:srgbClr val="FFFFFF"/>
                </a:solidFill>
                <a:cs typeface="Segoe UI"/>
              </a:rPr>
              <a:t>(*/).</a:t>
            </a:r>
            <a:endParaRPr lang="en-US">
              <a:cs typeface="Segoe UI"/>
            </a:endParaRPr>
          </a:p>
          <a:p>
            <a:pPr marL="1156335" lvl="1" indent="-229235">
              <a:lnSpc>
                <a:spcPct val="100000"/>
              </a:lnSpc>
              <a:spcBef>
                <a:spcPts val="215"/>
              </a:spcBef>
              <a:buClr>
                <a:srgbClr val="B84642"/>
              </a:buClr>
              <a:buFont typeface="Wingdings"/>
              <a:buChar char=""/>
              <a:tabLst>
                <a:tab pos="1156970" algn="l"/>
              </a:tabLst>
            </a:pPr>
            <a:r>
              <a:rPr lang="en-US" sz="1800" spc="-15">
                <a:solidFill>
                  <a:srgbClr val="FFFFFF"/>
                </a:solidFill>
                <a:cs typeface="Segoe UI"/>
              </a:rPr>
              <a:t>It </a:t>
            </a:r>
            <a:r>
              <a:rPr lang="en-US" sz="1800" spc="5">
                <a:solidFill>
                  <a:srgbClr val="FFFFFF"/>
                </a:solidFill>
                <a:cs typeface="Segoe UI"/>
              </a:rPr>
              <a:t>is </a:t>
            </a:r>
            <a:r>
              <a:rPr lang="en-US" sz="1800" spc="10">
                <a:solidFill>
                  <a:srgbClr val="FFFFFF"/>
                </a:solidFill>
                <a:cs typeface="Segoe UI"/>
              </a:rPr>
              <a:t>used </a:t>
            </a:r>
            <a:r>
              <a:rPr lang="en-US" sz="1800" spc="-5">
                <a:solidFill>
                  <a:srgbClr val="FFFFFF"/>
                </a:solidFill>
                <a:cs typeface="Segoe UI"/>
              </a:rPr>
              <a:t>to </a:t>
            </a:r>
            <a:r>
              <a:rPr lang="en-US" sz="1800">
                <a:solidFill>
                  <a:srgbClr val="FFFFFF"/>
                </a:solidFill>
                <a:cs typeface="Segoe UI"/>
              </a:rPr>
              <a:t>denote single </a:t>
            </a:r>
            <a:r>
              <a:rPr lang="en-US" sz="1800" spc="-10">
                <a:solidFill>
                  <a:srgbClr val="FFFFFF"/>
                </a:solidFill>
                <a:cs typeface="Segoe UI"/>
              </a:rPr>
              <a:t>as </a:t>
            </a:r>
            <a:r>
              <a:rPr lang="en-US" sz="1800">
                <a:solidFill>
                  <a:srgbClr val="FFFFFF"/>
                </a:solidFill>
                <a:cs typeface="Segoe UI"/>
              </a:rPr>
              <a:t>well </a:t>
            </a:r>
            <a:r>
              <a:rPr lang="en-US" sz="1800" spc="-10">
                <a:solidFill>
                  <a:srgbClr val="FFFFFF"/>
                </a:solidFill>
                <a:cs typeface="Segoe UI"/>
              </a:rPr>
              <a:t>as </a:t>
            </a:r>
            <a:r>
              <a:rPr lang="en-US" sz="1800" spc="10">
                <a:solidFill>
                  <a:srgbClr val="FFFFFF"/>
                </a:solidFill>
                <a:cs typeface="Segoe UI"/>
              </a:rPr>
              <a:t>multi-line</a:t>
            </a:r>
            <a:r>
              <a:rPr lang="en-US" sz="1800" spc="-370">
                <a:solidFill>
                  <a:srgbClr val="FFFFFF"/>
                </a:solidFill>
                <a:cs typeface="Segoe UI"/>
              </a:rPr>
              <a:t> </a:t>
            </a:r>
            <a:r>
              <a:rPr lang="en-US" sz="1800" spc="10">
                <a:solidFill>
                  <a:srgbClr val="FFFFFF"/>
                </a:solidFill>
                <a:cs typeface="Segoe UI"/>
              </a:rPr>
              <a:t>comment.</a:t>
            </a:r>
            <a:endParaRPr lang="en-US" sz="1800">
              <a:cs typeface="Segoe UI"/>
            </a:endParaRPr>
          </a:p>
          <a:p>
            <a:pPr marL="1156335" lvl="1" indent="-229235">
              <a:lnSpc>
                <a:spcPct val="100000"/>
              </a:lnSpc>
              <a:spcBef>
                <a:spcPts val="245"/>
              </a:spcBef>
              <a:buClr>
                <a:srgbClr val="B84642"/>
              </a:buClr>
              <a:buFont typeface="Wingdings"/>
              <a:buChar char=""/>
              <a:tabLst>
                <a:tab pos="1156970" algn="l"/>
              </a:tabLst>
            </a:pPr>
            <a:r>
              <a:rPr lang="en-US" sz="1800">
                <a:solidFill>
                  <a:srgbClr val="FFFFFF"/>
                </a:solidFill>
                <a:cs typeface="Segoe UI"/>
              </a:rPr>
              <a:t>Example: </a:t>
            </a:r>
            <a:r>
              <a:rPr lang="en-US" sz="1800" spc="-10">
                <a:solidFill>
                  <a:srgbClr val="6A9954"/>
                </a:solidFill>
                <a:latin typeface="Consolas"/>
                <a:cs typeface="Consolas"/>
              </a:rPr>
              <a:t>/* </a:t>
            </a:r>
            <a:r>
              <a:rPr lang="en-US" sz="1800" spc="-15">
                <a:solidFill>
                  <a:srgbClr val="6A9954"/>
                </a:solidFill>
                <a:latin typeface="Consolas"/>
                <a:cs typeface="Consolas"/>
              </a:rPr>
              <a:t>multi line </a:t>
            </a:r>
            <a:r>
              <a:rPr lang="en-US" sz="1800" spc="-20">
                <a:solidFill>
                  <a:srgbClr val="6A9954"/>
                </a:solidFill>
                <a:latin typeface="Consolas"/>
                <a:cs typeface="Consolas"/>
              </a:rPr>
              <a:t>comment </a:t>
            </a:r>
            <a:r>
              <a:rPr lang="en-US" sz="1800" spc="-15">
                <a:solidFill>
                  <a:srgbClr val="6A9954"/>
                </a:solidFill>
                <a:latin typeface="Consolas"/>
                <a:cs typeface="Consolas"/>
              </a:rPr>
              <a:t>line</a:t>
            </a:r>
            <a:r>
              <a:rPr lang="en-US" sz="1800" spc="2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lang="en-US" sz="1800" spc="-10">
                <a:solidFill>
                  <a:srgbClr val="6A9954"/>
                </a:solidFill>
                <a:latin typeface="Consolas"/>
                <a:cs typeface="Consolas"/>
              </a:rPr>
              <a:t>-1</a:t>
            </a:r>
            <a:endParaRPr lang="en-US" sz="1800">
              <a:latin typeface="Consolas"/>
              <a:cs typeface="Consolas"/>
            </a:endParaRPr>
          </a:p>
          <a:p>
            <a:pPr marL="2423795">
              <a:lnSpc>
                <a:spcPct val="100000"/>
              </a:lnSpc>
              <a:spcBef>
                <a:spcPts val="320"/>
              </a:spcBef>
            </a:pPr>
            <a:r>
              <a:rPr lang="en-US" sz="1800">
                <a:solidFill>
                  <a:srgbClr val="6A9954"/>
                </a:solidFill>
                <a:latin typeface="Consolas"/>
                <a:cs typeface="Consolas"/>
              </a:rPr>
              <a:t>multi </a:t>
            </a:r>
            <a:r>
              <a:rPr lang="en-US" sz="1800" spc="5">
                <a:solidFill>
                  <a:srgbClr val="6A9954"/>
                </a:solidFill>
                <a:latin typeface="Consolas"/>
                <a:cs typeface="Consolas"/>
              </a:rPr>
              <a:t>line </a:t>
            </a:r>
            <a:r>
              <a:rPr lang="en-US" sz="1800" spc="-5">
                <a:solidFill>
                  <a:srgbClr val="6A9954"/>
                </a:solidFill>
                <a:latin typeface="Consolas"/>
                <a:cs typeface="Consolas"/>
              </a:rPr>
              <a:t>comment </a:t>
            </a:r>
            <a:r>
              <a:rPr lang="en-US" sz="1800" spc="5">
                <a:solidFill>
                  <a:srgbClr val="6A9954"/>
                </a:solidFill>
                <a:latin typeface="Consolas"/>
                <a:cs typeface="Consolas"/>
              </a:rPr>
              <a:t>line </a:t>
            </a:r>
            <a:r>
              <a:rPr lang="en-US" sz="1800" spc="-10">
                <a:solidFill>
                  <a:srgbClr val="6A9954"/>
                </a:solidFill>
                <a:latin typeface="Consolas"/>
                <a:cs typeface="Consolas"/>
              </a:rPr>
              <a:t>-2</a:t>
            </a:r>
            <a:r>
              <a:rPr lang="en-US" sz="1800" spc="-9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lang="en-US" sz="1800" spc="-10">
                <a:solidFill>
                  <a:srgbClr val="6A9954"/>
                </a:solidFill>
                <a:latin typeface="Consolas"/>
                <a:cs typeface="Consolas"/>
              </a:rPr>
              <a:t>*/</a:t>
            </a:r>
            <a:endParaRPr lang="en-US" sz="1800">
              <a:latin typeface="Consolas"/>
              <a:cs typeface="Consolas"/>
            </a:endParaRPr>
          </a:p>
          <a:p>
            <a:pPr marL="1232852" lvl="2" indent="-342900">
              <a:lnSpc>
                <a:spcPts val="2755"/>
              </a:lnSpc>
              <a:spcBef>
                <a:spcPts val="725"/>
              </a:spcBef>
              <a:buClr>
                <a:srgbClr val="B84642"/>
              </a:buClr>
              <a:tabLst>
                <a:tab pos="280035" algn="l"/>
                <a:tab pos="650875" algn="l"/>
                <a:tab pos="1546860" algn="l"/>
                <a:tab pos="1880870" algn="l"/>
                <a:tab pos="3930650" algn="l"/>
                <a:tab pos="4387850" algn="l"/>
                <a:tab pos="5521960" algn="l"/>
                <a:tab pos="6351905" algn="l"/>
                <a:tab pos="6799580" algn="l"/>
                <a:tab pos="7419340" algn="l"/>
                <a:tab pos="8258175" algn="l"/>
                <a:tab pos="8944610" algn="l"/>
                <a:tab pos="10345420" algn="l"/>
              </a:tabLst>
            </a:pPr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7766055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Header files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header file is a file with extension .h which contains the set of predefined standard </a:t>
            </a:r>
            <a:r>
              <a:rPr lang="en-US"/>
              <a:t>library functions</a:t>
            </a:r>
            <a:r>
              <a:rPr lang="en-US" smtClean="0"/>
              <a:t>.</a:t>
            </a:r>
            <a:endParaRPr lang="en-IN"/>
          </a:p>
          <a:p>
            <a:pPr marL="354965" indent="-342900">
              <a:lnSpc>
                <a:spcPts val="2715"/>
              </a:lnSpc>
              <a:spcBef>
                <a:spcPts val="725"/>
              </a:spcBef>
              <a:buClr>
                <a:srgbClr val="B84642"/>
              </a:buClr>
              <a:tabLst>
                <a:tab pos="280035" algn="l"/>
              </a:tabLst>
            </a:pPr>
            <a:r>
              <a:rPr lang="en-US">
                <a:solidFill>
                  <a:srgbClr val="FFFFFF"/>
                </a:solidFill>
                <a:cs typeface="Segoe UI"/>
              </a:rPr>
              <a:t>The </a:t>
            </a:r>
            <a:r>
              <a:rPr lang="en-US" spc="-5">
                <a:solidFill>
                  <a:srgbClr val="FFFFFF"/>
                </a:solidFill>
                <a:cs typeface="Segoe UI"/>
              </a:rPr>
              <a:t>“#include” preprocessing </a:t>
            </a:r>
            <a:r>
              <a:rPr lang="en-US" spc="-15">
                <a:solidFill>
                  <a:srgbClr val="FFFFFF"/>
                </a:solidFill>
                <a:cs typeface="Segoe UI"/>
              </a:rPr>
              <a:t>directive </a:t>
            </a:r>
            <a:r>
              <a:rPr lang="en-US" spc="-30">
                <a:solidFill>
                  <a:srgbClr val="FFFFFF"/>
                </a:solidFill>
                <a:cs typeface="Segoe UI"/>
              </a:rPr>
              <a:t>is </a:t>
            </a:r>
            <a:r>
              <a:rPr lang="en-US" spc="5">
                <a:solidFill>
                  <a:srgbClr val="FFFFFF"/>
                </a:solidFill>
                <a:cs typeface="Segoe UI"/>
              </a:rPr>
              <a:t>used </a:t>
            </a:r>
            <a:r>
              <a:rPr lang="en-US" spc="-35">
                <a:solidFill>
                  <a:srgbClr val="FFFFFF"/>
                </a:solidFill>
                <a:cs typeface="Segoe UI"/>
              </a:rPr>
              <a:t>to </a:t>
            </a:r>
            <a:r>
              <a:rPr lang="en-US" spc="-5">
                <a:solidFill>
                  <a:srgbClr val="FFFFFF"/>
                </a:solidFill>
                <a:cs typeface="Segoe UI"/>
              </a:rPr>
              <a:t>include </a:t>
            </a:r>
            <a:r>
              <a:rPr lang="en-US">
                <a:solidFill>
                  <a:srgbClr val="FFFFFF"/>
                </a:solidFill>
                <a:cs typeface="Segoe UI"/>
              </a:rPr>
              <a:t>the header </a:t>
            </a:r>
            <a:r>
              <a:rPr lang="en-US" spc="-25">
                <a:solidFill>
                  <a:srgbClr val="FFFFFF"/>
                </a:solidFill>
                <a:cs typeface="Segoe UI"/>
              </a:rPr>
              <a:t>files </a:t>
            </a:r>
            <a:r>
              <a:rPr lang="en-US" spc="-20">
                <a:solidFill>
                  <a:srgbClr val="FFFFFF"/>
                </a:solidFill>
                <a:cs typeface="Segoe UI"/>
              </a:rPr>
              <a:t>with</a:t>
            </a:r>
            <a:r>
              <a:rPr lang="en-US" spc="260">
                <a:solidFill>
                  <a:srgbClr val="FFFFFF"/>
                </a:solidFill>
                <a:cs typeface="Segoe UI"/>
              </a:rPr>
              <a:t> </a:t>
            </a:r>
            <a:r>
              <a:rPr lang="en-US" spc="10" smtClean="0">
                <a:solidFill>
                  <a:srgbClr val="FFFFFF"/>
                </a:solidFill>
                <a:cs typeface="Segoe UI"/>
              </a:rPr>
              <a:t>extension </a:t>
            </a:r>
            <a:r>
              <a:rPr lang="en-US" spc="5">
                <a:solidFill>
                  <a:srgbClr val="FFFFFF"/>
                </a:solidFill>
                <a:cs typeface="Segoe UI"/>
              </a:rPr>
              <a:t>in </a:t>
            </a:r>
            <a:r>
              <a:rPr lang="en-US" spc="-5">
                <a:solidFill>
                  <a:srgbClr val="FFFFFF"/>
                </a:solidFill>
                <a:cs typeface="Segoe UI"/>
              </a:rPr>
              <a:t>the</a:t>
            </a:r>
            <a:r>
              <a:rPr lang="en-US" spc="-165">
                <a:solidFill>
                  <a:srgbClr val="FFFFFF"/>
                </a:solidFill>
                <a:cs typeface="Segoe UI"/>
              </a:rPr>
              <a:t> </a:t>
            </a:r>
            <a:r>
              <a:rPr lang="en-US">
                <a:solidFill>
                  <a:srgbClr val="FFFFFF"/>
                </a:solidFill>
                <a:cs typeface="Segoe UI"/>
              </a:rPr>
              <a:t>program</a:t>
            </a:r>
            <a:r>
              <a:rPr lang="en-US" smtClean="0">
                <a:solidFill>
                  <a:srgbClr val="FFFFFF"/>
                </a:solidFill>
                <a:cs typeface="Segoe UI"/>
              </a:rPr>
              <a:t>.</a:t>
            </a:r>
            <a:endParaRPr lang="en-US">
              <a:cs typeface="Segoe UI"/>
            </a:endParaRPr>
          </a:p>
          <a:p>
            <a:pPr marL="556577" lvl="1" indent="0">
              <a:lnSpc>
                <a:spcPts val="2715"/>
              </a:lnSpc>
              <a:spcBef>
                <a:spcPts val="725"/>
              </a:spcBef>
              <a:buClr>
                <a:srgbClr val="B84642"/>
              </a:buClr>
              <a:buNone/>
              <a:tabLst>
                <a:tab pos="280035" algn="l"/>
              </a:tabLst>
            </a:pPr>
            <a:endParaRPr lang="en-US" smtClean="0">
              <a:solidFill>
                <a:srgbClr val="FFFFFF"/>
              </a:solidFill>
              <a:cs typeface="Segoe UI"/>
            </a:endParaRPr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82563"/>
              </p:ext>
            </p:extLst>
          </p:nvPr>
        </p:nvGraphicFramePr>
        <p:xfrm>
          <a:off x="658906" y="2718189"/>
          <a:ext cx="8784590" cy="1981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035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0"/>
                    </a:ext>
                  </a:extLst>
                </a:gridCol>
                <a:gridCol w="7234555">
                  <a:extLst>
                    <a:ext uri="{9D8B030D-6E8A-4147-A177-3AD203B41FA5}">
                      <a16:col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30">
                          <a:solidFill>
                            <a:srgbClr val="FF1744"/>
                          </a:solidFill>
                          <a:latin typeface="Segoe UI"/>
                          <a:cs typeface="Segoe UI"/>
                        </a:rPr>
                        <a:t>Header</a:t>
                      </a:r>
                      <a:r>
                        <a:rPr sz="2000" b="1" spc="-260">
                          <a:solidFill>
                            <a:srgbClr val="FF174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10">
                          <a:solidFill>
                            <a:srgbClr val="FF1744"/>
                          </a:solidFill>
                          <a:latin typeface="Segoe UI"/>
                          <a:cs typeface="Segoe UI"/>
                        </a:rPr>
                        <a:t>file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909090"/>
                      </a:solidFill>
                      <a:prstDash val="solid"/>
                    </a:lnT>
                    <a:lnB w="12700">
                      <a:solidFill>
                        <a:srgbClr val="909090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20">
                          <a:solidFill>
                            <a:srgbClr val="FF1744"/>
                          </a:solidFill>
                          <a:latin typeface="Segoe UI"/>
                          <a:cs typeface="Segoe UI"/>
                        </a:rPr>
                        <a:t>Description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909090"/>
                      </a:solidFill>
                      <a:prstDash val="solid"/>
                    </a:lnT>
                    <a:lnB w="12700">
                      <a:solidFill>
                        <a:srgbClr val="909090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stdio.h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909090"/>
                      </a:solidFill>
                      <a:prstDash val="solid"/>
                    </a:lnT>
                    <a:solidFill>
                      <a:srgbClr val="90909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Input/Output </a:t>
                      </a:r>
                      <a:r>
                        <a:rPr sz="2000" spc="-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functions </a:t>
                      </a:r>
                      <a:r>
                        <a:rPr sz="20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(printf </a:t>
                      </a:r>
                      <a:r>
                        <a:rPr sz="2000" spc="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spc="-8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scanf)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909090"/>
                      </a:solidFill>
                      <a:prstDash val="solid"/>
                    </a:lnT>
                    <a:solidFill>
                      <a:srgbClr val="90909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conio.h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Console </a:t>
                      </a:r>
                      <a:r>
                        <a:rPr sz="20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Input/Output </a:t>
                      </a:r>
                      <a:r>
                        <a:rPr sz="2000" spc="-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functions </a:t>
                      </a:r>
                      <a:r>
                        <a:rPr sz="20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(getch </a:t>
                      </a:r>
                      <a:r>
                        <a:rPr sz="2000" spc="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spc="-17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clrscr)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solidFill>
                      <a:srgbClr val="20202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math.h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45085" marB="0">
                    <a:solidFill>
                      <a:srgbClr val="90909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Mathematics </a:t>
                      </a:r>
                      <a:r>
                        <a:rPr sz="2000" spc="-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functions </a:t>
                      </a:r>
                      <a:r>
                        <a:rPr sz="2000" spc="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(pow, </a:t>
                      </a:r>
                      <a:r>
                        <a:rPr sz="20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exp, </a:t>
                      </a:r>
                      <a:r>
                        <a:rPr sz="2000" spc="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sqrt</a:t>
                      </a:r>
                      <a:r>
                        <a:rPr sz="2000" spc="-16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etc…)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45085" marB="0">
                    <a:solidFill>
                      <a:srgbClr val="90909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string.h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909090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String </a:t>
                      </a:r>
                      <a:r>
                        <a:rPr sz="2000" spc="-5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functions (strlen, </a:t>
                      </a:r>
                      <a:r>
                        <a:rPr sz="2000" spc="-1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strcmp, strcat</a:t>
                      </a:r>
                      <a:r>
                        <a:rPr sz="2000" spc="12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etc…)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909090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6403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Data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mtClean="0"/>
              <a:t>Data </a:t>
            </a:r>
            <a:r>
              <a:rPr lang="en-IN"/>
              <a:t>types </a:t>
            </a:r>
            <a:r>
              <a:rPr lang="en-IN" smtClean="0"/>
              <a:t>are </a:t>
            </a:r>
            <a:r>
              <a:rPr lang="en-IN"/>
              <a:t>defined as the </a:t>
            </a:r>
            <a:r>
              <a:rPr lang="en-IN">
                <a:solidFill>
                  <a:srgbClr val="92D050"/>
                </a:solidFill>
              </a:rPr>
              <a:t>data storage format </a:t>
            </a:r>
            <a:r>
              <a:rPr lang="en-IN"/>
              <a:t>that a variable can store a </a:t>
            </a:r>
            <a:r>
              <a:rPr lang="en-IN" smtClean="0"/>
              <a:t>data.</a:t>
            </a:r>
          </a:p>
          <a:p>
            <a:pPr algn="just"/>
            <a:r>
              <a:rPr lang="en-IN" smtClean="0"/>
              <a:t>It </a:t>
            </a:r>
            <a:r>
              <a:rPr lang="en-IN" smtClean="0">
                <a:solidFill>
                  <a:srgbClr val="92D050"/>
                </a:solidFill>
              </a:rPr>
              <a:t>determines </a:t>
            </a:r>
            <a:r>
              <a:rPr lang="en-IN">
                <a:solidFill>
                  <a:srgbClr val="92D050"/>
                </a:solidFill>
              </a:rPr>
              <a:t>the type and size </a:t>
            </a:r>
            <a:r>
              <a:rPr lang="en-IN"/>
              <a:t>of data associated with variables.</a:t>
            </a:r>
            <a:endParaRPr lang="en-IN" sz="1800" b="1">
              <a:solidFill>
                <a:srgbClr val="F9267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C4E2ACA-5419-4BF4-8EE0-6291E03D8AF6}"/>
              </a:ext>
            </a:extLst>
          </p:cNvPr>
          <p:cNvSpPr/>
          <p:nvPr/>
        </p:nvSpPr>
        <p:spPr>
          <a:xfrm>
            <a:off x="3688863" y="2414429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Data types in C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C4E2ACA-5419-4BF4-8EE0-6291E03D8AF6}"/>
              </a:ext>
            </a:extLst>
          </p:cNvPr>
          <p:cNvSpPr/>
          <p:nvPr/>
        </p:nvSpPr>
        <p:spPr>
          <a:xfrm>
            <a:off x="262360" y="3718569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Primary Data type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(</a:t>
            </a:r>
            <a:r>
              <a:rPr lang="en-US" b="1" err="1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mtClean="0">
                <a:solidFill>
                  <a:schemeClr val="bg1"/>
                </a:solidFill>
              </a:rPr>
              <a:t>, </a:t>
            </a:r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  <a:r>
              <a:rPr lang="en-US" smtClean="0">
                <a:solidFill>
                  <a:schemeClr val="bg1"/>
                </a:solidFill>
              </a:rPr>
              <a:t>, </a:t>
            </a:r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US" smtClean="0">
                <a:solidFill>
                  <a:schemeClr val="bg1"/>
                </a:solidFill>
              </a:rPr>
              <a:t>)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C4E2ACA-5419-4BF4-8EE0-6291E03D8AF6}"/>
              </a:ext>
            </a:extLst>
          </p:cNvPr>
          <p:cNvSpPr/>
          <p:nvPr/>
        </p:nvSpPr>
        <p:spPr>
          <a:xfrm>
            <a:off x="7115368" y="3718569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Secondary Data type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C4E2ACA-5419-4BF4-8EE0-6291E03D8AF6}"/>
              </a:ext>
            </a:extLst>
          </p:cNvPr>
          <p:cNvSpPr/>
          <p:nvPr/>
        </p:nvSpPr>
        <p:spPr>
          <a:xfrm>
            <a:off x="5135461" y="4976883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Derived Data type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(</a:t>
            </a:r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</a:t>
            </a:r>
            <a:r>
              <a:rPr lang="en-US" smtClean="0">
                <a:solidFill>
                  <a:schemeClr val="bg1"/>
                </a:solidFill>
              </a:rPr>
              <a:t>, </a:t>
            </a:r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pointer</a:t>
            </a:r>
            <a:r>
              <a:rPr lang="en-US" smtClean="0">
                <a:solidFill>
                  <a:schemeClr val="bg1"/>
                </a:solidFill>
              </a:rPr>
              <a:t>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C4E2ACA-5419-4BF4-8EE0-6291E03D8AF6}"/>
              </a:ext>
            </a:extLst>
          </p:cNvPr>
          <p:cNvSpPr/>
          <p:nvPr/>
        </p:nvSpPr>
        <p:spPr>
          <a:xfrm>
            <a:off x="9036546" y="4976883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User definer Data </a:t>
            </a:r>
            <a:r>
              <a:rPr lang="en-US" sz="2000">
                <a:solidFill>
                  <a:schemeClr val="bg1"/>
                </a:solidFill>
              </a:rPr>
              <a:t>type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(</a:t>
            </a:r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structure</a:t>
            </a:r>
            <a:r>
              <a:rPr lang="en-US" smtClean="0">
                <a:solidFill>
                  <a:schemeClr val="bg1"/>
                </a:solidFill>
              </a:rPr>
              <a:t>, </a:t>
            </a:r>
            <a:r>
              <a:rPr lang="en-US" b="1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union</a:t>
            </a:r>
            <a:r>
              <a:rPr lang="en-US" smtClean="0">
                <a:solidFill>
                  <a:schemeClr val="bg1"/>
                </a:solidFill>
              </a:rPr>
              <a:t>, </a:t>
            </a:r>
            <a:r>
              <a:rPr lang="en-US" b="1" err="1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enum</a:t>
            </a:r>
            <a:r>
              <a:rPr lang="en-US" smtClean="0">
                <a:solidFill>
                  <a:schemeClr val="bg1"/>
                </a:solidFill>
              </a:rPr>
              <a:t>)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Elbow Connector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6F7AE6B-FA07-4029-819A-7180D7D063DD}"/>
              </a:ext>
            </a:extLst>
          </p:cNvPr>
          <p:cNvCxnSpPr/>
          <p:nvPr/>
        </p:nvCxnSpPr>
        <p:spPr>
          <a:xfrm>
            <a:off x="6604151" y="2842777"/>
            <a:ext cx="1965257" cy="85171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6F7AE6B-FA07-4029-819A-7180D7D063DD}"/>
              </a:ext>
            </a:extLst>
          </p:cNvPr>
          <p:cNvCxnSpPr/>
          <p:nvPr/>
        </p:nvCxnSpPr>
        <p:spPr>
          <a:xfrm flipH="1">
            <a:off x="1701747" y="2842776"/>
            <a:ext cx="1965257" cy="85171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6F7AE6B-FA07-4029-819A-7180D7D063DD}"/>
              </a:ext>
            </a:extLst>
          </p:cNvPr>
          <p:cNvCxnSpPr/>
          <p:nvPr/>
        </p:nvCxnSpPr>
        <p:spPr>
          <a:xfrm>
            <a:off x="10037865" y="4126627"/>
            <a:ext cx="720000" cy="85171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6F7AE6B-FA07-4029-819A-7180D7D063DD}"/>
              </a:ext>
            </a:extLst>
          </p:cNvPr>
          <p:cNvCxnSpPr/>
          <p:nvPr/>
        </p:nvCxnSpPr>
        <p:spPr>
          <a:xfrm flipH="1">
            <a:off x="6388061" y="4126626"/>
            <a:ext cx="720000" cy="85171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Primary Data 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Primary data types are </a:t>
            </a:r>
            <a:r>
              <a:rPr lang="en-IN">
                <a:solidFill>
                  <a:srgbClr val="92D050"/>
                </a:solidFill>
              </a:rPr>
              <a:t>built in data </a:t>
            </a:r>
            <a:r>
              <a:rPr lang="en-IN" smtClean="0">
                <a:solidFill>
                  <a:srgbClr val="92D050"/>
                </a:solidFill>
              </a:rPr>
              <a:t>types </a:t>
            </a:r>
            <a:r>
              <a:rPr lang="en-IN" smtClean="0"/>
              <a:t>which </a:t>
            </a:r>
            <a:r>
              <a:rPr lang="en-IN"/>
              <a:t>are </a:t>
            </a:r>
            <a:r>
              <a:rPr lang="en-IN">
                <a:solidFill>
                  <a:srgbClr val="92D050"/>
                </a:solidFill>
              </a:rPr>
              <a:t>directly supported by machine</a:t>
            </a:r>
            <a:r>
              <a:rPr lang="en-IN"/>
              <a:t>. </a:t>
            </a:r>
            <a:endParaRPr lang="en-IN" smtClean="0"/>
          </a:p>
          <a:p>
            <a:pPr algn="just"/>
            <a:r>
              <a:rPr lang="en-IN" smtClean="0"/>
              <a:t>They are also known as fundamental data types.</a:t>
            </a:r>
          </a:p>
          <a:p>
            <a:pPr lvl="1" algn="just"/>
            <a:r>
              <a:rPr lang="en-IN" b="1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smtClean="0">
                <a:solidFill>
                  <a:srgbClr val="92D050"/>
                </a:solidFill>
              </a:rPr>
              <a:t>:</a:t>
            </a:r>
            <a:r>
              <a:rPr lang="en-IN" smtClean="0"/>
              <a:t> </a:t>
            </a:r>
          </a:p>
          <a:p>
            <a:pPr lvl="2" algn="just"/>
            <a:r>
              <a:rPr lang="en-IN" b="1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smtClean="0"/>
              <a:t> datatype can store integer number which </a:t>
            </a:r>
            <a:r>
              <a:rPr lang="en-IN"/>
              <a:t>is whole number without fraction </a:t>
            </a:r>
            <a:r>
              <a:rPr lang="en-IN" smtClean="0"/>
              <a:t>part such as 10, 105 etc. </a:t>
            </a:r>
          </a:p>
          <a:p>
            <a:pPr lvl="2" algn="just"/>
            <a:r>
              <a:rPr lang="en-IN" smtClean="0"/>
              <a:t>C language has </a:t>
            </a:r>
            <a:r>
              <a:rPr lang="en-IN"/>
              <a:t>3 classes of integer storage namely </a:t>
            </a:r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short int,</a:t>
            </a:r>
            <a:r>
              <a:rPr lang="en-IN"/>
              <a:t> </a:t>
            </a:r>
            <a:r>
              <a:rPr lang="en-IN" b="1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/>
              <a:t> and </a:t>
            </a:r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long int</a:t>
            </a:r>
            <a:r>
              <a:rPr lang="en-IN"/>
              <a:t>. All of these data types have signed and unsigned forms</a:t>
            </a:r>
            <a:r>
              <a:rPr lang="en-IN" smtClean="0"/>
              <a:t>.</a:t>
            </a:r>
          </a:p>
          <a:p>
            <a:pPr lvl="2" algn="just"/>
            <a:r>
              <a:rPr lang="en-IN" smtClean="0"/>
              <a:t>Example: </a:t>
            </a:r>
            <a:r>
              <a:rPr lang="en-IN" b="1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smtClean="0"/>
              <a:t> a=10;</a:t>
            </a:r>
          </a:p>
          <a:p>
            <a:pPr lvl="1" algn="just"/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float</a:t>
            </a:r>
            <a:r>
              <a:rPr lang="en-IN" smtClean="0">
                <a:solidFill>
                  <a:srgbClr val="92D050"/>
                </a:solidFill>
              </a:rPr>
              <a:t>: </a:t>
            </a:r>
          </a:p>
          <a:p>
            <a:pPr lvl="2" algn="just"/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float</a:t>
            </a:r>
            <a:r>
              <a:rPr lang="en-IN" smtClean="0"/>
              <a:t> </a:t>
            </a:r>
            <a:r>
              <a:rPr lang="en-IN"/>
              <a:t>data type can store floating point number which represents a real number with decimal point and fractional </a:t>
            </a:r>
            <a:r>
              <a:rPr lang="en-IN" smtClean="0"/>
              <a:t>part such as 10.50, 155.25 etc.  </a:t>
            </a:r>
          </a:p>
          <a:p>
            <a:pPr lvl="2" algn="just"/>
            <a:r>
              <a:rPr lang="en-IN" smtClean="0"/>
              <a:t>When </a:t>
            </a:r>
            <a:r>
              <a:rPr lang="en-IN"/>
              <a:t>the accuracy of the floating point number is insufficient, we </a:t>
            </a:r>
            <a:r>
              <a:rPr lang="en-IN" smtClean="0"/>
              <a:t>can use </a:t>
            </a:r>
            <a:r>
              <a:rPr lang="en-IN"/>
              <a:t>the </a:t>
            </a:r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double</a:t>
            </a:r>
            <a:r>
              <a:rPr lang="en-IN"/>
              <a:t> to define the number. The double is same as float but with longer precision. </a:t>
            </a:r>
            <a:endParaRPr lang="en-IN" smtClean="0"/>
          </a:p>
          <a:p>
            <a:pPr lvl="2" algn="just"/>
            <a:r>
              <a:rPr lang="en-IN" smtClean="0"/>
              <a:t>To extend </a:t>
            </a:r>
            <a:r>
              <a:rPr lang="en-IN"/>
              <a:t>the precision further we can use </a:t>
            </a:r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long double </a:t>
            </a:r>
            <a:r>
              <a:rPr lang="en-IN"/>
              <a:t>which consumes 80 bits of memory space</a:t>
            </a:r>
            <a:r>
              <a:rPr lang="en-IN" smtClean="0"/>
              <a:t>.</a:t>
            </a:r>
          </a:p>
          <a:p>
            <a:pPr lvl="2" algn="just"/>
            <a:r>
              <a:rPr lang="en-IN"/>
              <a:t>Example: </a:t>
            </a:r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float</a:t>
            </a:r>
            <a:r>
              <a:rPr lang="en-IN" smtClean="0"/>
              <a:t> a=10.50;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43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Primary Data Type (cont…)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IN" b="1" smtClean="0">
                <a:solidFill>
                  <a:srgbClr val="F92672"/>
                </a:solidFill>
                <a:latin typeface="Consolas" panose="020B0609020204030204" pitchFamily="49" charset="0"/>
              </a:rPr>
              <a:t>char</a:t>
            </a:r>
            <a:r>
              <a:rPr lang="en-IN">
                <a:solidFill>
                  <a:srgbClr val="92D050"/>
                </a:solidFill>
              </a:rPr>
              <a:t>:</a:t>
            </a:r>
          </a:p>
          <a:p>
            <a:pPr lvl="2" algn="just"/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Char</a:t>
            </a:r>
            <a:r>
              <a:rPr lang="en-IN"/>
              <a:t> data type can store single character of alphabet or digit or special </a:t>
            </a:r>
            <a:r>
              <a:rPr lang="en-IN" smtClean="0"/>
              <a:t>symbol such as ‘a’, ‘5’ </a:t>
            </a:r>
            <a:r>
              <a:rPr lang="en-IN"/>
              <a:t>e</a:t>
            </a:r>
            <a:r>
              <a:rPr lang="en-IN" smtClean="0"/>
              <a:t>tc. </a:t>
            </a:r>
            <a:endParaRPr lang="en-IN"/>
          </a:p>
          <a:p>
            <a:pPr lvl="2" algn="just"/>
            <a:r>
              <a:rPr lang="en-IN"/>
              <a:t>Each character is assigned some integer value which is known as ASCII values</a:t>
            </a:r>
            <a:r>
              <a:rPr lang="en-IN" smtClean="0"/>
              <a:t>.</a:t>
            </a:r>
          </a:p>
          <a:p>
            <a:pPr lvl="2" algn="just"/>
            <a:r>
              <a:rPr lang="en-IN"/>
              <a:t>Example: </a:t>
            </a:r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char</a:t>
            </a:r>
            <a:r>
              <a:rPr lang="en-IN" smtClean="0"/>
              <a:t> a=‘a’;</a:t>
            </a:r>
            <a:endParaRPr lang="en-IN"/>
          </a:p>
          <a:p>
            <a:pPr lvl="1" algn="just"/>
            <a:r>
              <a:rPr lang="en-IN" b="1" smtClean="0">
                <a:solidFill>
                  <a:srgbClr val="F92672"/>
                </a:solidFill>
                <a:latin typeface="Consolas" panose="020B0609020204030204" pitchFamily="49" charset="0"/>
              </a:rPr>
              <a:t>void</a:t>
            </a:r>
            <a:r>
              <a:rPr lang="en-IN" smtClean="0">
                <a:solidFill>
                  <a:srgbClr val="92D050"/>
                </a:solidFill>
              </a:rPr>
              <a:t>:</a:t>
            </a:r>
            <a:r>
              <a:rPr lang="en-IN" smtClean="0"/>
              <a:t> </a:t>
            </a:r>
          </a:p>
          <a:p>
            <a:pPr lvl="2" algn="just"/>
            <a:r>
              <a:rPr lang="en-IN"/>
              <a:t>The </a:t>
            </a:r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void</a:t>
            </a:r>
            <a:r>
              <a:rPr lang="en-IN"/>
              <a:t> type has no value therefore we cannot declare it as variable as we did in case of </a:t>
            </a:r>
            <a:r>
              <a:rPr lang="en-IN" b="1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/>
              <a:t> or </a:t>
            </a:r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float</a:t>
            </a:r>
            <a:r>
              <a:rPr lang="en-IN"/>
              <a:t> or </a:t>
            </a:r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char</a:t>
            </a:r>
            <a:r>
              <a:rPr lang="en-IN" smtClean="0"/>
              <a:t>.</a:t>
            </a:r>
          </a:p>
          <a:p>
            <a:pPr lvl="2" algn="just"/>
            <a:r>
              <a:rPr lang="en-IN" smtClean="0"/>
              <a:t>The </a:t>
            </a:r>
            <a:r>
              <a:rPr lang="en-IN" b="1">
                <a:solidFill>
                  <a:srgbClr val="F92672"/>
                </a:solidFill>
                <a:latin typeface="Consolas" panose="020B0609020204030204" pitchFamily="49" charset="0"/>
              </a:rPr>
              <a:t>void</a:t>
            </a:r>
            <a:r>
              <a:rPr lang="en-IN"/>
              <a:t> data type is used to indicate that function is not returning </a:t>
            </a:r>
            <a:r>
              <a:rPr lang="en-IN" smtClean="0"/>
              <a:t>anything</a:t>
            </a:r>
            <a:r>
              <a:rPr lang="en-IN"/>
              <a:t>.</a:t>
            </a:r>
          </a:p>
          <a:p>
            <a:pPr lvl="1" algn="just"/>
            <a:endParaRPr lang="en-IN"/>
          </a:p>
          <a:p>
            <a:pPr lvl="1" algn="just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445404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Secondary Data Type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Secondary data types are </a:t>
            </a:r>
            <a:r>
              <a:rPr lang="en-IN">
                <a:solidFill>
                  <a:srgbClr val="92D050"/>
                </a:solidFill>
              </a:rPr>
              <a:t>not directly supported by the machine</a:t>
            </a:r>
            <a:r>
              <a:rPr lang="en-IN"/>
              <a:t>. </a:t>
            </a:r>
            <a:endParaRPr lang="en-IN" smtClean="0"/>
          </a:p>
          <a:p>
            <a:pPr algn="just"/>
            <a:r>
              <a:rPr lang="en-IN" smtClean="0"/>
              <a:t>It </a:t>
            </a:r>
            <a:r>
              <a:rPr lang="en-IN"/>
              <a:t>is </a:t>
            </a:r>
            <a:r>
              <a:rPr lang="en-IN">
                <a:solidFill>
                  <a:srgbClr val="92D050"/>
                </a:solidFill>
              </a:rPr>
              <a:t>combination of primary data types </a:t>
            </a:r>
            <a:r>
              <a:rPr lang="en-IN"/>
              <a:t>to handle real life data in more convenient way. </a:t>
            </a:r>
            <a:endParaRPr lang="en-IN" smtClean="0"/>
          </a:p>
          <a:p>
            <a:pPr algn="just"/>
            <a:r>
              <a:rPr lang="en-IN" smtClean="0"/>
              <a:t>It </a:t>
            </a:r>
            <a:r>
              <a:rPr lang="en-IN"/>
              <a:t>can be further divided in two categories</a:t>
            </a:r>
            <a:r>
              <a:rPr lang="en-IN" smtClean="0"/>
              <a:t>,</a:t>
            </a:r>
          </a:p>
          <a:p>
            <a:pPr lvl="1" algn="just"/>
            <a:r>
              <a:rPr lang="en-IN">
                <a:solidFill>
                  <a:srgbClr val="92D050"/>
                </a:solidFill>
              </a:rPr>
              <a:t>Derived data </a:t>
            </a:r>
            <a:r>
              <a:rPr lang="en-IN" smtClean="0">
                <a:solidFill>
                  <a:srgbClr val="92D050"/>
                </a:solidFill>
              </a:rPr>
              <a:t>types: </a:t>
            </a:r>
            <a:r>
              <a:rPr lang="en-IN" smtClean="0"/>
              <a:t>Derived </a:t>
            </a:r>
            <a:r>
              <a:rPr lang="en-IN"/>
              <a:t>data type is extension of primary data type. It is built-in system and its structure cannot be changed. </a:t>
            </a:r>
            <a:r>
              <a:rPr lang="en-IN">
                <a:solidFill>
                  <a:srgbClr val="92D050"/>
                </a:solidFill>
              </a:rPr>
              <a:t>Examples: </a:t>
            </a:r>
            <a:r>
              <a:rPr lang="en-IN" smtClean="0">
                <a:solidFill>
                  <a:srgbClr val="92D050"/>
                </a:solidFill>
              </a:rPr>
              <a:t>Array and Pointer.</a:t>
            </a:r>
            <a:endParaRPr lang="en-IN">
              <a:solidFill>
                <a:srgbClr val="92D050"/>
              </a:solidFill>
            </a:endParaRPr>
          </a:p>
          <a:p>
            <a:pPr lvl="2" algn="just"/>
            <a:r>
              <a:rPr lang="en-IN" smtClean="0"/>
              <a:t>Array</a:t>
            </a:r>
            <a:r>
              <a:rPr lang="en-IN"/>
              <a:t>: An array is a fixed-size sequenced collection of elements of the same data type. </a:t>
            </a:r>
            <a:endParaRPr lang="en-IN" smtClean="0"/>
          </a:p>
          <a:p>
            <a:pPr lvl="2" algn="just"/>
            <a:r>
              <a:rPr lang="en-IN" smtClean="0"/>
              <a:t>Pointer</a:t>
            </a:r>
            <a:r>
              <a:rPr lang="en-IN"/>
              <a:t>: Pointer is a special variable which contains memory address of another </a:t>
            </a:r>
            <a:r>
              <a:rPr lang="en-IN" smtClean="0"/>
              <a:t>variable.</a:t>
            </a:r>
            <a:endParaRPr lang="en-IN"/>
          </a:p>
          <a:p>
            <a:pPr lvl="1" algn="just"/>
            <a:r>
              <a:rPr lang="en-IN">
                <a:solidFill>
                  <a:srgbClr val="92D050"/>
                </a:solidFill>
              </a:rPr>
              <a:t>User defined data </a:t>
            </a:r>
            <a:r>
              <a:rPr lang="en-IN" smtClean="0">
                <a:solidFill>
                  <a:srgbClr val="92D050"/>
                </a:solidFill>
              </a:rPr>
              <a:t>types:</a:t>
            </a:r>
            <a:r>
              <a:rPr lang="en-IN" smtClean="0"/>
              <a:t> User </a:t>
            </a:r>
            <a:r>
              <a:rPr lang="en-IN"/>
              <a:t>defined data type can be created by programmer using combination of primary data type and/or derived data type. </a:t>
            </a:r>
            <a:r>
              <a:rPr lang="en-IN">
                <a:solidFill>
                  <a:srgbClr val="92D050"/>
                </a:solidFill>
              </a:rPr>
              <a:t>Examples: </a:t>
            </a:r>
            <a:r>
              <a:rPr lang="en-IN" smtClean="0">
                <a:solidFill>
                  <a:srgbClr val="92D050"/>
                </a:solidFill>
              </a:rPr>
              <a:t>Structure, Union, Enum</a:t>
            </a:r>
            <a:r>
              <a:rPr lang="en-IN" smtClean="0"/>
              <a:t>.</a:t>
            </a:r>
          </a:p>
          <a:p>
            <a:pPr lvl="2" algn="just"/>
            <a:r>
              <a:rPr lang="en-IN"/>
              <a:t>S</a:t>
            </a:r>
            <a:r>
              <a:rPr lang="en-IN" smtClean="0"/>
              <a:t>tructure</a:t>
            </a:r>
            <a:r>
              <a:rPr lang="en-IN"/>
              <a:t>: Structure is a collection of logically related data items of different data types grouped together </a:t>
            </a:r>
            <a:r>
              <a:rPr lang="en-IN" smtClean="0"/>
              <a:t>under a </a:t>
            </a:r>
            <a:r>
              <a:rPr lang="en-IN"/>
              <a:t>single </a:t>
            </a:r>
            <a:r>
              <a:rPr lang="en-IN" smtClean="0"/>
              <a:t>name.</a:t>
            </a:r>
          </a:p>
          <a:p>
            <a:pPr lvl="2" algn="just"/>
            <a:r>
              <a:rPr lang="en-IN" smtClean="0"/>
              <a:t>Union</a:t>
            </a:r>
            <a:r>
              <a:rPr lang="en-IN"/>
              <a:t>: Union is like a structure, except that each element shares the </a:t>
            </a:r>
            <a:r>
              <a:rPr lang="en-IN" smtClean="0"/>
              <a:t>common </a:t>
            </a:r>
            <a:r>
              <a:rPr lang="en-IN"/>
              <a:t>memory. </a:t>
            </a:r>
            <a:endParaRPr lang="en-IN" smtClean="0"/>
          </a:p>
          <a:p>
            <a:pPr lvl="2" algn="just"/>
            <a:r>
              <a:rPr lang="en-IN" err="1" smtClean="0"/>
              <a:t>Enum</a:t>
            </a:r>
            <a:r>
              <a:rPr lang="en-IN"/>
              <a:t>: Enum </a:t>
            </a:r>
            <a:r>
              <a:rPr lang="en-US" smtClean="0"/>
              <a:t>is used </a:t>
            </a:r>
            <a:r>
              <a:rPr lang="en-US"/>
              <a:t>to assign names to integral </a:t>
            </a:r>
            <a:r>
              <a:rPr lang="en-US" smtClean="0"/>
              <a:t>constants, </a:t>
            </a:r>
            <a:r>
              <a:rPr lang="en-US"/>
              <a:t>the names make a program easy to read and maintain</a:t>
            </a:r>
            <a:r>
              <a:rPr lang="en-IN" smtClean="0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21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5"/>
  <p:tag name="AS_OS" val="Microsoft Windows NT 10.0.17763.0"/>
  <p:tag name="AS_RELEASE_DATE" val="2021.11.14"/>
  <p:tag name="AS_TITLE" val="Aspose.Slides for .NET5"/>
  <p:tag name="AS_VERSION" val="21.11"/>
</p:tagLst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Segoe UI Semibold"/>
        <a:cs typeface="Arial"/>
      </a:majorFont>
      <a:minorFont>
        <a:latin typeface="Segoe UI"/>
        <a:ea typeface="Segoe U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2815</Words>
  <Application>Microsoft Office PowerPoint</Application>
  <PresentationFormat>Widescreen</PresentationFormat>
  <Paragraphs>578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Segoe UI</vt:lpstr>
      <vt:lpstr>Segoe UI Black</vt:lpstr>
      <vt:lpstr>Segoe UI Light</vt:lpstr>
      <vt:lpstr>Segoe UI Semibold</vt:lpstr>
      <vt:lpstr>Times New Roman</vt:lpstr>
      <vt:lpstr>Wingdings</vt:lpstr>
      <vt:lpstr>Wingdings 3</vt:lpstr>
      <vt:lpstr>Office Theme</vt:lpstr>
      <vt:lpstr>    Fundamentals of C   Mr. Rahul Sharma Asst. Prof.(CSE) PIT ,Vadodara </vt:lpstr>
      <vt:lpstr>Features of C Language</vt:lpstr>
      <vt:lpstr>Structure of C Program</vt:lpstr>
      <vt:lpstr>Comments</vt:lpstr>
      <vt:lpstr>Header files</vt:lpstr>
      <vt:lpstr>Data Types</vt:lpstr>
      <vt:lpstr>Primary Data Type</vt:lpstr>
      <vt:lpstr>Primary Data Type (cont…)</vt:lpstr>
      <vt:lpstr>Secondary Data Type</vt:lpstr>
      <vt:lpstr>Variables and Constants</vt:lpstr>
      <vt:lpstr>Tokens</vt:lpstr>
      <vt:lpstr>Operators</vt:lpstr>
      <vt:lpstr>Arithmetic Operators</vt:lpstr>
      <vt:lpstr>Relational Operators</vt:lpstr>
      <vt:lpstr>Logical Operators</vt:lpstr>
      <vt:lpstr>Assignment Operators</vt:lpstr>
      <vt:lpstr>Increment and Decrement Operators</vt:lpstr>
      <vt:lpstr>Increment and Decrement Operators (cont…)</vt:lpstr>
      <vt:lpstr>Conditional Operators</vt:lpstr>
      <vt:lpstr>Bitwise Operators</vt:lpstr>
      <vt:lpstr>Bitwise Operators</vt:lpstr>
      <vt:lpstr>Special Operators</vt:lpstr>
      <vt:lpstr>Expressions</vt:lpstr>
      <vt:lpstr>Evaluation of Expressions</vt:lpstr>
      <vt:lpstr>Operator precedence </vt:lpstr>
      <vt:lpstr>Operator associativity</vt:lpstr>
      <vt:lpstr>Type conversion</vt:lpstr>
      <vt:lpstr>printf()</vt:lpstr>
      <vt:lpstr>scanf()</vt:lpstr>
      <vt:lpstr>getchar and putchar</vt:lpstr>
      <vt:lpstr>gets and puts</vt:lpstr>
      <vt:lpstr>Preprocessor</vt:lpstr>
      <vt:lpstr>Types of Preprocessor</vt:lpstr>
      <vt:lpstr>Macro</vt:lpstr>
      <vt:lpstr>Macro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</cp:lastModifiedBy>
  <cp:revision>529</cp:revision>
  <dcterms:created xsi:type="dcterms:W3CDTF">2020-05-01T05:09:15Z</dcterms:created>
  <dcterms:modified xsi:type="dcterms:W3CDTF">2022-12-12T13:39:04Z</dcterms:modified>
</cp:coreProperties>
</file>