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exe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exend-regular.fntdata"/><Relationship Id="rId23" Type="http://schemas.openxmlformats.org/officeDocument/2006/relationships/font" Target="fonts/Raleway-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exen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6b6a2197d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6b6a2197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6b6a2197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6b6a2197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6b6a2197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6b6a2197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6b6a2197d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6b6a2197d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6b6a2197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6b6a2197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6b6a2197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6b6a2197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These two graphs compares the total claim amount and the monthly premium rate between different vehicle class/types. From our analyzed data, it’s shown that: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Luxury car and SUV have the highest monthly premium rate: could be due to higher repair cost which could be supported by it having the highest total claim amount compare to other vehicle class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6b6a2197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6b6a2197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Monthly Premium Rate:</a:t>
            </a:r>
            <a:r>
              <a:rPr lang="en">
                <a:solidFill>
                  <a:schemeClr val="dk1"/>
                </a:solidFill>
              </a:rPr>
              <a:t> </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Luxury cars and luxury SUVs have the highest monthly premium rates. This phenomenon is likely attributable to the higher initial cost of these vehicles, resulting in elevated repair expenses. There is minimal variation in monthly premium rates across different vehicle sizes within the same vehicle class.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Total Claim Amount:</a:t>
            </a:r>
            <a:r>
              <a:rPr lang="en">
                <a:solidFill>
                  <a:schemeClr val="dk1"/>
                </a:solidFill>
              </a:rPr>
              <a:t> </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Larger and luxury vehicles typically have higher total claim amounts. This trend may be attributed to the potential for larger vehicles to cause more extensive damage, resulting in increased claim amounts. Luxury cars also have higher total claim amounts due to their higher repair costs.</a:t>
            </a:r>
            <a:endParaRPr>
              <a:solidFill>
                <a:schemeClr val="dk1"/>
              </a:solidFill>
            </a:endParaRPr>
          </a:p>
          <a:p>
            <a:pPr indent="-317500" lvl="0" marL="457200" rtl="0" algn="l">
              <a:lnSpc>
                <a:spcPct val="115000"/>
              </a:lnSpc>
              <a:spcBef>
                <a:spcPts val="1000"/>
              </a:spcBef>
              <a:spcAft>
                <a:spcPts val="0"/>
              </a:spcAft>
              <a:buClr>
                <a:schemeClr val="dk1"/>
              </a:buClr>
              <a:buSzPts val="1400"/>
              <a:buChar char="-"/>
            </a:pPr>
            <a:r>
              <a:rPr lang="en">
                <a:solidFill>
                  <a:schemeClr val="dk1"/>
                </a:solidFill>
              </a:rPr>
              <a:t>The total claim amount for large and medium-sized two-door and four-door vehicles is approximately the same, with small-sized vehicles having the highest total claim amount. This trend may be due to the larger market presence of small two-door and four-door vehicles.</a:t>
            </a:r>
            <a:endParaRPr>
              <a:solidFill>
                <a:schemeClr val="dk1"/>
              </a:solidFill>
            </a:endParaRPr>
          </a:p>
          <a:p>
            <a:pPr indent="0" lvl="0" marL="457200" rtl="0" algn="l">
              <a:spcBef>
                <a:spcPts val="1200"/>
              </a:spcBef>
              <a:spcAft>
                <a:spcPts val="0"/>
              </a:spcAft>
              <a:buNone/>
            </a:pPr>
            <a: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6b6a2197d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6b6a2197d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6b6a2197d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6b6a2197d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6b6a2197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6b6a2197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6b6a2197d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6b6a2197d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19.png"/><Relationship Id="rId5" Type="http://schemas.openxmlformats.org/officeDocument/2006/relationships/image" Target="../media/image13.jpg"/><Relationship Id="rId6"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21.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rot="-1113924">
            <a:off x="524803" y="715190"/>
            <a:ext cx="4541643" cy="299121"/>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i="1" lang="en" sz="2900">
                <a:solidFill>
                  <a:schemeClr val="dk2"/>
                </a:solidFill>
              </a:rPr>
              <a:t>Car Insurance Rates</a:t>
            </a:r>
            <a:endParaRPr b="1" i="1" sz="2900">
              <a:solidFill>
                <a:schemeClr val="dk2"/>
              </a:solidFill>
            </a:endParaRPr>
          </a:p>
        </p:txBody>
      </p:sp>
      <p:sp>
        <p:nvSpPr>
          <p:cNvPr id="100" name="Google Shape;100;p25"/>
          <p:cNvSpPr txBox="1"/>
          <p:nvPr>
            <p:ph idx="1" type="subTitle"/>
          </p:nvPr>
        </p:nvSpPr>
        <p:spPr>
          <a:xfrm>
            <a:off x="0" y="4126350"/>
            <a:ext cx="8705400" cy="124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solidFill>
                  <a:schemeClr val="dk2"/>
                </a:solidFill>
              </a:rPr>
              <a:t>Factors that Determine your Monthly Premiums</a:t>
            </a:r>
            <a:endParaRPr b="1" sz="3100">
              <a:solidFill>
                <a:schemeClr val="dk2"/>
              </a:solidFill>
            </a:endParaRPr>
          </a:p>
        </p:txBody>
      </p:sp>
      <p:sp>
        <p:nvSpPr>
          <p:cNvPr id="101" name="Google Shape;101;p25"/>
          <p:cNvSpPr txBox="1"/>
          <p:nvPr/>
        </p:nvSpPr>
        <p:spPr>
          <a:xfrm>
            <a:off x="7081100" y="1556650"/>
            <a:ext cx="1930500" cy="252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53535"/>
                </a:solidFill>
                <a:highlight>
                  <a:srgbClr val="BF9000"/>
                </a:highlight>
              </a:rPr>
              <a:t>Group Members</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Dhruv</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Jinseo</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Rachel</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Devi</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Ardeshir </a:t>
            </a:r>
            <a:endParaRPr sz="1800">
              <a:solidFill>
                <a:srgbClr val="353535"/>
              </a:solidFill>
              <a:highlight>
                <a:srgbClr val="BF9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4"/>
          <p:cNvPicPr preferRelativeResize="0"/>
          <p:nvPr/>
        </p:nvPicPr>
        <p:blipFill>
          <a:blip r:embed="rId3">
            <a:alphaModFix/>
          </a:blip>
          <a:stretch>
            <a:fillRect/>
          </a:stretch>
        </p:blipFill>
        <p:spPr>
          <a:xfrm>
            <a:off x="381800" y="958450"/>
            <a:ext cx="4285275" cy="3403050"/>
          </a:xfrm>
          <a:prstGeom prst="rect">
            <a:avLst/>
          </a:prstGeom>
          <a:noFill/>
          <a:ln>
            <a:noFill/>
          </a:ln>
        </p:spPr>
      </p:pic>
      <p:sp>
        <p:nvSpPr>
          <p:cNvPr id="169" name="Google Shape;169;p34"/>
          <p:cNvSpPr txBox="1"/>
          <p:nvPr/>
        </p:nvSpPr>
        <p:spPr>
          <a:xfrm>
            <a:off x="2495550" y="177500"/>
            <a:ext cx="4152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Total Number of Claims by State</a:t>
            </a:r>
            <a:endParaRPr b="1" sz="1800">
              <a:solidFill>
                <a:schemeClr val="dk1"/>
              </a:solidFill>
            </a:endParaRPr>
          </a:p>
        </p:txBody>
      </p:sp>
      <p:sp>
        <p:nvSpPr>
          <p:cNvPr id="170" name="Google Shape;170;p34"/>
          <p:cNvSpPr txBox="1"/>
          <p:nvPr/>
        </p:nvSpPr>
        <p:spPr>
          <a:xfrm>
            <a:off x="5542150" y="682550"/>
            <a:ext cx="2541000" cy="134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chemeClr val="dk2"/>
                </a:solidFill>
              </a:rPr>
              <a:t>Arizona </a:t>
            </a:r>
            <a:r>
              <a:rPr lang="en" sz="1000">
                <a:solidFill>
                  <a:schemeClr val="dk2"/>
                </a:solidFill>
                <a:latin typeface="Courier New"/>
                <a:ea typeface="Courier New"/>
                <a:cs typeface="Courier New"/>
                <a:sym typeface="Courier New"/>
              </a:rPr>
              <a:t>1,273</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California </a:t>
            </a:r>
            <a:r>
              <a:rPr lang="en" sz="1000">
                <a:solidFill>
                  <a:schemeClr val="dk2"/>
                </a:solidFill>
                <a:latin typeface="Courier New"/>
                <a:ea typeface="Courier New"/>
                <a:cs typeface="Courier New"/>
                <a:sym typeface="Courier New"/>
              </a:rPr>
              <a:t>2,346</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Nevada </a:t>
            </a:r>
            <a:r>
              <a:rPr lang="en" sz="1000">
                <a:solidFill>
                  <a:schemeClr val="dk2"/>
                </a:solidFill>
                <a:latin typeface="Courier New"/>
                <a:ea typeface="Courier New"/>
                <a:cs typeface="Courier New"/>
                <a:sym typeface="Courier New"/>
              </a:rPr>
              <a:t>665</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Oregon </a:t>
            </a:r>
            <a:r>
              <a:rPr lang="en" sz="1000">
                <a:solidFill>
                  <a:schemeClr val="dk2"/>
                </a:solidFill>
                <a:latin typeface="Courier New"/>
                <a:ea typeface="Courier New"/>
                <a:cs typeface="Courier New"/>
                <a:sym typeface="Courier New"/>
              </a:rPr>
              <a:t>1,937</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Washington </a:t>
            </a:r>
            <a:r>
              <a:rPr lang="en" sz="1000">
                <a:solidFill>
                  <a:schemeClr val="dk2"/>
                </a:solidFill>
                <a:latin typeface="Courier New"/>
                <a:ea typeface="Courier New"/>
                <a:cs typeface="Courier New"/>
                <a:sym typeface="Courier New"/>
              </a:rPr>
              <a:t>596</a:t>
            </a:r>
            <a:endParaRPr sz="1600">
              <a:solidFill>
                <a:schemeClr val="dk2"/>
              </a:solidFill>
            </a:endParaRPr>
          </a:p>
          <a:p>
            <a:pPr indent="0" lvl="0" marL="0" rtl="0" algn="ctr">
              <a:lnSpc>
                <a:spcPct val="115000"/>
              </a:lnSpc>
              <a:spcBef>
                <a:spcPts val="0"/>
              </a:spcBef>
              <a:spcAft>
                <a:spcPts val="0"/>
              </a:spcAft>
              <a:buNone/>
            </a:pPr>
            <a:r>
              <a:t/>
            </a:r>
            <a:endParaRPr sz="1500">
              <a:solidFill>
                <a:schemeClr val="dk2"/>
              </a:solidFill>
            </a:endParaRPr>
          </a:p>
          <a:p>
            <a:pPr indent="0" lvl="0" marL="0" rtl="0" algn="ctr">
              <a:lnSpc>
                <a:spcPct val="115000"/>
              </a:lnSpc>
              <a:spcBef>
                <a:spcPts val="0"/>
              </a:spcBef>
              <a:spcAft>
                <a:spcPts val="0"/>
              </a:spcAft>
              <a:buNone/>
            </a:pPr>
            <a:r>
              <a:t/>
            </a:r>
            <a:endParaRPr sz="1500">
              <a:solidFill>
                <a:schemeClr val="dk2"/>
              </a:solidFill>
            </a:endParaRPr>
          </a:p>
        </p:txBody>
      </p:sp>
      <p:cxnSp>
        <p:nvCxnSpPr>
          <p:cNvPr id="171" name="Google Shape;171;p34"/>
          <p:cNvCxnSpPr/>
          <p:nvPr/>
        </p:nvCxnSpPr>
        <p:spPr>
          <a:xfrm>
            <a:off x="6810950" y="2317100"/>
            <a:ext cx="4800" cy="6705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34"/>
          <p:cNvSpPr txBox="1"/>
          <p:nvPr/>
        </p:nvSpPr>
        <p:spPr>
          <a:xfrm>
            <a:off x="5704150" y="2911400"/>
            <a:ext cx="22233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73" name="Google Shape;173;p34"/>
          <p:cNvPicPr preferRelativeResize="0"/>
          <p:nvPr/>
        </p:nvPicPr>
        <p:blipFill>
          <a:blip r:embed="rId4">
            <a:alphaModFix/>
          </a:blip>
          <a:stretch>
            <a:fillRect/>
          </a:stretch>
        </p:blipFill>
        <p:spPr>
          <a:xfrm>
            <a:off x="4698700" y="3115450"/>
            <a:ext cx="1656750" cy="1508659"/>
          </a:xfrm>
          <a:prstGeom prst="rect">
            <a:avLst/>
          </a:prstGeom>
          <a:noFill/>
          <a:ln>
            <a:noFill/>
          </a:ln>
        </p:spPr>
      </p:pic>
      <p:sp>
        <p:nvSpPr>
          <p:cNvPr id="174" name="Google Shape;174;p34"/>
          <p:cNvSpPr txBox="1"/>
          <p:nvPr/>
        </p:nvSpPr>
        <p:spPr>
          <a:xfrm>
            <a:off x="6126000" y="3387825"/>
            <a:ext cx="26115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Around 2,500 Claims </a:t>
            </a:r>
            <a:endParaRPr sz="1800">
              <a:solidFill>
                <a:schemeClr val="dk2"/>
              </a:solidFill>
            </a:endParaRPr>
          </a:p>
          <a:p>
            <a:pPr indent="0" lvl="0" marL="0" rtl="0" algn="ctr">
              <a:spcBef>
                <a:spcPts val="0"/>
              </a:spcBef>
              <a:spcAft>
                <a:spcPts val="0"/>
              </a:spcAft>
              <a:buNone/>
            </a:pPr>
            <a:r>
              <a:rPr lang="en" sz="1800">
                <a:solidFill>
                  <a:schemeClr val="dk2"/>
                </a:solidFill>
              </a:rPr>
              <a:t>a year</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pic>
        <p:nvPicPr>
          <p:cNvPr id="179" name="Google Shape;179;p35"/>
          <p:cNvPicPr preferRelativeResize="0"/>
          <p:nvPr/>
        </p:nvPicPr>
        <p:blipFill>
          <a:blip r:embed="rId3">
            <a:alphaModFix/>
          </a:blip>
          <a:stretch>
            <a:fillRect/>
          </a:stretch>
        </p:blipFill>
        <p:spPr>
          <a:xfrm>
            <a:off x="2731575" y="1045150"/>
            <a:ext cx="5677476" cy="3784974"/>
          </a:xfrm>
          <a:prstGeom prst="rect">
            <a:avLst/>
          </a:prstGeom>
          <a:noFill/>
          <a:ln>
            <a:noFill/>
          </a:ln>
        </p:spPr>
      </p:pic>
      <p:pic>
        <p:nvPicPr>
          <p:cNvPr id="180" name="Google Shape;180;p35"/>
          <p:cNvPicPr preferRelativeResize="0"/>
          <p:nvPr/>
        </p:nvPicPr>
        <p:blipFill>
          <a:blip r:embed="rId4">
            <a:alphaModFix/>
          </a:blip>
          <a:stretch>
            <a:fillRect/>
          </a:stretch>
        </p:blipFill>
        <p:spPr>
          <a:xfrm>
            <a:off x="1090813" y="3634850"/>
            <a:ext cx="1090075" cy="1090075"/>
          </a:xfrm>
          <a:prstGeom prst="rect">
            <a:avLst/>
          </a:prstGeom>
          <a:noFill/>
          <a:ln>
            <a:noFill/>
          </a:ln>
        </p:spPr>
      </p:pic>
      <p:pic>
        <p:nvPicPr>
          <p:cNvPr id="181" name="Google Shape;181;p35"/>
          <p:cNvPicPr preferRelativeResize="0"/>
          <p:nvPr/>
        </p:nvPicPr>
        <p:blipFill>
          <a:blip r:embed="rId5">
            <a:alphaModFix/>
          </a:blip>
          <a:stretch>
            <a:fillRect/>
          </a:stretch>
        </p:blipFill>
        <p:spPr>
          <a:xfrm>
            <a:off x="989624" y="2268463"/>
            <a:ext cx="1292475" cy="1292496"/>
          </a:xfrm>
          <a:prstGeom prst="rect">
            <a:avLst/>
          </a:prstGeom>
          <a:noFill/>
          <a:ln>
            <a:noFill/>
          </a:ln>
        </p:spPr>
      </p:pic>
      <p:pic>
        <p:nvPicPr>
          <p:cNvPr id="182" name="Google Shape;182;p35"/>
          <p:cNvPicPr preferRelativeResize="0"/>
          <p:nvPr/>
        </p:nvPicPr>
        <p:blipFill>
          <a:blip r:embed="rId6">
            <a:alphaModFix/>
          </a:blip>
          <a:stretch>
            <a:fillRect/>
          </a:stretch>
        </p:blipFill>
        <p:spPr>
          <a:xfrm>
            <a:off x="1135888" y="1014975"/>
            <a:ext cx="999900" cy="999900"/>
          </a:xfrm>
          <a:prstGeom prst="rect">
            <a:avLst/>
          </a:prstGeom>
          <a:noFill/>
          <a:ln>
            <a:noFill/>
          </a:ln>
        </p:spPr>
      </p:pic>
      <p:sp>
        <p:nvSpPr>
          <p:cNvPr id="183" name="Google Shape;183;p35"/>
          <p:cNvSpPr txBox="1"/>
          <p:nvPr/>
        </p:nvSpPr>
        <p:spPr>
          <a:xfrm>
            <a:off x="1723000" y="187825"/>
            <a:ext cx="61995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Fatalities, Total Vehicles, and Incidents by State</a:t>
            </a:r>
            <a:endParaRPr b="1" sz="1800">
              <a:solidFill>
                <a:schemeClr val="dk1"/>
              </a:solidFill>
            </a:endParaRPr>
          </a:p>
        </p:txBody>
      </p:sp>
      <p:sp>
        <p:nvSpPr>
          <p:cNvPr id="184" name="Google Shape;184;p35"/>
          <p:cNvSpPr txBox="1"/>
          <p:nvPr/>
        </p:nvSpPr>
        <p:spPr>
          <a:xfrm>
            <a:off x="1046275" y="684500"/>
            <a:ext cx="1408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of Fatals</a:t>
            </a:r>
            <a:endParaRPr sz="1600">
              <a:solidFill>
                <a:schemeClr val="dk2"/>
              </a:solidFill>
            </a:endParaRPr>
          </a:p>
        </p:txBody>
      </p:sp>
      <p:sp>
        <p:nvSpPr>
          <p:cNvPr id="185" name="Google Shape;185;p35"/>
          <p:cNvSpPr txBox="1"/>
          <p:nvPr/>
        </p:nvSpPr>
        <p:spPr>
          <a:xfrm>
            <a:off x="970075" y="2208500"/>
            <a:ext cx="1408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of Vehicles</a:t>
            </a:r>
            <a:endParaRPr sz="1600">
              <a:solidFill>
                <a:schemeClr val="dk2"/>
              </a:solidFill>
            </a:endParaRPr>
          </a:p>
        </p:txBody>
      </p:sp>
      <p:sp>
        <p:nvSpPr>
          <p:cNvPr id="186" name="Google Shape;186;p35"/>
          <p:cNvSpPr txBox="1"/>
          <p:nvPr/>
        </p:nvSpPr>
        <p:spPr>
          <a:xfrm>
            <a:off x="970075" y="3351500"/>
            <a:ext cx="1408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of Incidents</a:t>
            </a:r>
            <a:endParaRPr sz="16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000"/>
                                        <p:tgtEl>
                                          <p:spTgt spid="179"/>
                                        </p:tgtEl>
                                        <p:attrNameLst>
                                          <p:attrName>ppt_w</p:attrName>
                                        </p:attrNameLst>
                                      </p:cBhvr>
                                      <p:tavLst>
                                        <p:tav fmla="" tm="0">
                                          <p:val>
                                            <p:strVal val="0"/>
                                          </p:val>
                                        </p:tav>
                                        <p:tav fmla="" tm="100000">
                                          <p:val>
                                            <p:strVal val="#ppt_w"/>
                                          </p:val>
                                        </p:tav>
                                      </p:tavLst>
                                    </p:anim>
                                    <p:anim calcmode="lin" valueType="num">
                                      <p:cBhvr additive="base">
                                        <p:cTn dur="1000"/>
                                        <p:tgtEl>
                                          <p:spTgt spid="17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6"/>
          <p:cNvPicPr preferRelativeResize="0"/>
          <p:nvPr/>
        </p:nvPicPr>
        <p:blipFill>
          <a:blip r:embed="rId3">
            <a:alphaModFix/>
          </a:blip>
          <a:stretch>
            <a:fillRect/>
          </a:stretch>
        </p:blipFill>
        <p:spPr>
          <a:xfrm>
            <a:off x="952850" y="2490375"/>
            <a:ext cx="2653126" cy="2653126"/>
          </a:xfrm>
          <a:prstGeom prst="rect">
            <a:avLst/>
          </a:prstGeom>
          <a:noFill/>
          <a:ln>
            <a:noFill/>
          </a:ln>
        </p:spPr>
      </p:pic>
      <p:pic>
        <p:nvPicPr>
          <p:cNvPr id="192" name="Google Shape;192;p36"/>
          <p:cNvPicPr preferRelativeResize="0"/>
          <p:nvPr/>
        </p:nvPicPr>
        <p:blipFill>
          <a:blip r:embed="rId4">
            <a:alphaModFix/>
          </a:blip>
          <a:stretch>
            <a:fillRect/>
          </a:stretch>
        </p:blipFill>
        <p:spPr>
          <a:xfrm>
            <a:off x="4887575" y="2566575"/>
            <a:ext cx="2520850" cy="2520825"/>
          </a:xfrm>
          <a:prstGeom prst="rect">
            <a:avLst/>
          </a:prstGeom>
          <a:noFill/>
          <a:ln>
            <a:noFill/>
          </a:ln>
        </p:spPr>
      </p:pic>
      <p:pic>
        <p:nvPicPr>
          <p:cNvPr id="193" name="Google Shape;193;p36"/>
          <p:cNvPicPr preferRelativeResize="0"/>
          <p:nvPr/>
        </p:nvPicPr>
        <p:blipFill>
          <a:blip r:embed="rId5">
            <a:alphaModFix/>
          </a:blip>
          <a:stretch>
            <a:fillRect/>
          </a:stretch>
        </p:blipFill>
        <p:spPr>
          <a:xfrm>
            <a:off x="3138400" y="814463"/>
            <a:ext cx="2027038" cy="1845898"/>
          </a:xfrm>
          <a:prstGeom prst="rect">
            <a:avLst/>
          </a:prstGeom>
          <a:noFill/>
          <a:ln>
            <a:noFill/>
          </a:ln>
        </p:spPr>
      </p:pic>
      <p:sp>
        <p:nvSpPr>
          <p:cNvPr id="194" name="Google Shape;194;p36"/>
          <p:cNvSpPr txBox="1"/>
          <p:nvPr/>
        </p:nvSpPr>
        <p:spPr>
          <a:xfrm>
            <a:off x="3030425" y="220575"/>
            <a:ext cx="258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California, and Why?</a:t>
            </a:r>
            <a:endParaRPr b="1" sz="1800">
              <a:solidFill>
                <a:schemeClr val="dk1"/>
              </a:solidFill>
            </a:endParaRPr>
          </a:p>
        </p:txBody>
      </p:sp>
      <p:cxnSp>
        <p:nvCxnSpPr>
          <p:cNvPr id="195" name="Google Shape;195;p36"/>
          <p:cNvCxnSpPr>
            <a:stCxn id="193" idx="1"/>
            <a:endCxn id="191" idx="0"/>
          </p:cNvCxnSpPr>
          <p:nvPr/>
        </p:nvCxnSpPr>
        <p:spPr>
          <a:xfrm flipH="1">
            <a:off x="2279500" y="1737412"/>
            <a:ext cx="858900" cy="7530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36"/>
          <p:cNvCxnSpPr/>
          <p:nvPr/>
        </p:nvCxnSpPr>
        <p:spPr>
          <a:xfrm>
            <a:off x="3529776" y="3816938"/>
            <a:ext cx="1281600" cy="99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36"/>
          <p:cNvCxnSpPr>
            <a:stCxn id="192" idx="0"/>
            <a:endCxn id="193" idx="3"/>
          </p:cNvCxnSpPr>
          <p:nvPr/>
        </p:nvCxnSpPr>
        <p:spPr>
          <a:xfrm rot="10800000">
            <a:off x="5165500" y="1737375"/>
            <a:ext cx="982500" cy="8292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36"/>
          <p:cNvSpPr txBox="1"/>
          <p:nvPr/>
        </p:nvSpPr>
        <p:spPr>
          <a:xfrm>
            <a:off x="814100" y="1616325"/>
            <a:ext cx="1191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39 million</a:t>
            </a:r>
            <a:endParaRPr b="1" sz="1600">
              <a:solidFill>
                <a:schemeClr val="dk2"/>
              </a:solidFill>
            </a:endParaRPr>
          </a:p>
          <a:p>
            <a:pPr indent="0" lvl="0" marL="0" rtl="0" algn="ctr">
              <a:lnSpc>
                <a:spcPct val="115000"/>
              </a:lnSpc>
              <a:spcBef>
                <a:spcPts val="0"/>
              </a:spcBef>
              <a:spcAft>
                <a:spcPts val="0"/>
              </a:spcAft>
              <a:buClr>
                <a:schemeClr val="dk1"/>
              </a:buClr>
              <a:buSzPts val="1100"/>
              <a:buFont typeface="Arial"/>
              <a:buNone/>
            </a:pPr>
            <a:r>
              <a:t/>
            </a:r>
            <a:endParaRPr b="1" sz="1600">
              <a:solidFill>
                <a:schemeClr val="dk2"/>
              </a:solidFill>
            </a:endParaRPr>
          </a:p>
        </p:txBody>
      </p:sp>
      <p:sp>
        <p:nvSpPr>
          <p:cNvPr id="199" name="Google Shape;199;p36"/>
          <p:cNvSpPr txBox="1"/>
          <p:nvPr/>
        </p:nvSpPr>
        <p:spPr>
          <a:xfrm>
            <a:off x="5509225" y="1393575"/>
            <a:ext cx="3936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rPr>
              <a:t>A higher frequency of traffic incidents</a:t>
            </a:r>
            <a:endParaRPr b="1" sz="1500">
              <a:solidFill>
                <a:schemeClr val="dk2"/>
              </a:solidFill>
            </a:endParaRPr>
          </a:p>
        </p:txBody>
      </p:sp>
      <p:sp>
        <p:nvSpPr>
          <p:cNvPr id="200" name="Google Shape;200;p36"/>
          <p:cNvSpPr txBox="1"/>
          <p:nvPr/>
        </p:nvSpPr>
        <p:spPr>
          <a:xfrm>
            <a:off x="5449100" y="606075"/>
            <a:ext cx="3582000" cy="6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The sheer volume of vehicles, combined with various demographic and geographic factors</a:t>
            </a:r>
            <a:endParaRPr sz="1300">
              <a:solidFill>
                <a:schemeClr val="dk2"/>
              </a:solidFill>
            </a:endParaRPr>
          </a:p>
        </p:txBody>
      </p:sp>
      <p:sp>
        <p:nvSpPr>
          <p:cNvPr id="201" name="Google Shape;201;p36"/>
          <p:cNvSpPr txBox="1"/>
          <p:nvPr/>
        </p:nvSpPr>
        <p:spPr>
          <a:xfrm>
            <a:off x="6193375" y="1155750"/>
            <a:ext cx="296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02" name="Google Shape;202;p36"/>
          <p:cNvSpPr txBox="1"/>
          <p:nvPr/>
        </p:nvSpPr>
        <p:spPr>
          <a:xfrm>
            <a:off x="469850" y="535725"/>
            <a:ext cx="20271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rPr>
              <a:t>Arizona 7.3 million</a:t>
            </a:r>
            <a:endParaRPr sz="1300">
              <a:solidFill>
                <a:schemeClr val="dk2"/>
              </a:solidFill>
            </a:endParaRPr>
          </a:p>
          <a:p>
            <a:pPr indent="0" lvl="0" marL="0" rtl="0" algn="ctr">
              <a:spcBef>
                <a:spcPts val="0"/>
              </a:spcBef>
              <a:spcAft>
                <a:spcPts val="0"/>
              </a:spcAft>
              <a:buNone/>
            </a:pPr>
            <a:r>
              <a:rPr lang="en" sz="1300">
                <a:solidFill>
                  <a:schemeClr val="dk2"/>
                </a:solidFill>
              </a:rPr>
              <a:t>Washington 7.7 million</a:t>
            </a:r>
            <a:endParaRPr sz="1300">
              <a:solidFill>
                <a:schemeClr val="dk2"/>
              </a:solidFill>
            </a:endParaRPr>
          </a:p>
          <a:p>
            <a:pPr indent="0" lvl="0" marL="0" rtl="0" algn="ctr">
              <a:spcBef>
                <a:spcPts val="0"/>
              </a:spcBef>
              <a:spcAft>
                <a:spcPts val="0"/>
              </a:spcAft>
              <a:buNone/>
            </a:pPr>
            <a:r>
              <a:rPr lang="en" sz="1300">
                <a:solidFill>
                  <a:schemeClr val="dk2"/>
                </a:solidFill>
              </a:rPr>
              <a:t>Nevada 3.1 million</a:t>
            </a:r>
            <a:endParaRPr sz="1300">
              <a:solidFill>
                <a:schemeClr val="dk2"/>
              </a:solidFill>
            </a:endParaRPr>
          </a:p>
          <a:p>
            <a:pPr indent="0" lvl="0" marL="0" rtl="0" algn="ctr">
              <a:spcBef>
                <a:spcPts val="0"/>
              </a:spcBef>
              <a:spcAft>
                <a:spcPts val="0"/>
              </a:spcAft>
              <a:buNone/>
            </a:pPr>
            <a:r>
              <a:rPr lang="en" sz="1300">
                <a:solidFill>
                  <a:schemeClr val="dk2"/>
                </a:solidFill>
              </a:rPr>
              <a:t>Oregon 4.2 million</a:t>
            </a:r>
            <a:endParaRPr sz="1300">
              <a:solidFill>
                <a:schemeClr val="dk2"/>
              </a:solidFill>
            </a:endParaRPr>
          </a:p>
          <a:p>
            <a:pPr indent="0" lvl="0" marL="0" rtl="0" algn="ctr">
              <a:spcBef>
                <a:spcPts val="0"/>
              </a:spcBef>
              <a:spcAft>
                <a:spcPts val="0"/>
              </a:spcAft>
              <a:buNone/>
            </a:pPr>
            <a:r>
              <a:t/>
            </a:r>
            <a:endParaRPr sz="1300">
              <a:solidFill>
                <a:schemeClr val="dk2"/>
              </a:solidFill>
            </a:endParaRPr>
          </a:p>
          <a:p>
            <a:pPr indent="0" lvl="0" marL="0" rtl="0" algn="ctr">
              <a:spcBef>
                <a:spcPts val="0"/>
              </a:spcBef>
              <a:spcAft>
                <a:spcPts val="0"/>
              </a:spcAft>
              <a:buNone/>
            </a:pPr>
            <a:r>
              <a:t/>
            </a:r>
            <a:endParaRPr sz="13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ph type="ctrTitle"/>
          </p:nvPr>
        </p:nvSpPr>
        <p:spPr>
          <a:xfrm>
            <a:off x="311700" y="381650"/>
            <a:ext cx="8520600" cy="5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580"/>
              <a:t>Introduction</a:t>
            </a:r>
            <a:endParaRPr sz="4580"/>
          </a:p>
        </p:txBody>
      </p:sp>
      <p:sp>
        <p:nvSpPr>
          <p:cNvPr id="107" name="Google Shape;107;p26"/>
          <p:cNvSpPr txBox="1"/>
          <p:nvPr>
            <p:ph idx="1" type="subTitle"/>
          </p:nvPr>
        </p:nvSpPr>
        <p:spPr>
          <a:xfrm>
            <a:off x="210900" y="1310925"/>
            <a:ext cx="4611900" cy="3684900"/>
          </a:xfrm>
          <a:prstGeom prst="rect">
            <a:avLst/>
          </a:prstGeom>
        </p:spPr>
        <p:txBody>
          <a:bodyPr anchorCtr="0" anchor="t" bIns="91425" lIns="91425" spcFirstLastPara="1" rIns="91425" wrap="square" tIns="91425">
            <a:normAutofit/>
          </a:bodyPr>
          <a:lstStyle/>
          <a:p>
            <a:pPr indent="-374650" lvl="0" marL="457200" rtl="0" algn="l">
              <a:lnSpc>
                <a:spcPct val="180000"/>
              </a:lnSpc>
              <a:spcBef>
                <a:spcPts val="0"/>
              </a:spcBef>
              <a:spcAft>
                <a:spcPts val="0"/>
              </a:spcAft>
              <a:buClr>
                <a:srgbClr val="EFEFEF"/>
              </a:buClr>
              <a:buSzPts val="2300"/>
              <a:buChar char="●"/>
            </a:pPr>
            <a:r>
              <a:rPr lang="en" sz="2300">
                <a:solidFill>
                  <a:srgbClr val="EFEFEF"/>
                </a:solidFill>
              </a:rPr>
              <a:t>Informed decisions</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Affordability</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Premium Optimization</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Financial Protection</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Customized Coverage</a:t>
            </a:r>
            <a:endParaRPr sz="23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7"/>
          <p:cNvSpPr txBox="1"/>
          <p:nvPr>
            <p:ph idx="4294967295" type="title"/>
          </p:nvPr>
        </p:nvSpPr>
        <p:spPr>
          <a:xfrm>
            <a:off x="216950" y="143175"/>
            <a:ext cx="8156400" cy="768000"/>
          </a:xfrm>
          <a:prstGeom prst="rect">
            <a:avLst/>
          </a:prstGeom>
        </p:spPr>
        <p:txBody>
          <a:bodyPr anchorCtr="0" anchor="t" bIns="91425" lIns="91425" spcFirstLastPara="1" rIns="91425" wrap="square" tIns="91425">
            <a:normAutofit/>
          </a:bodyPr>
          <a:lstStyle/>
          <a:p>
            <a:pPr indent="0" lvl="0" marL="1828800" rtl="0" algn="l">
              <a:spcBef>
                <a:spcPts val="0"/>
              </a:spcBef>
              <a:spcAft>
                <a:spcPts val="1600"/>
              </a:spcAft>
              <a:buNone/>
            </a:pPr>
            <a:r>
              <a:rPr lang="en" sz="3600">
                <a:solidFill>
                  <a:srgbClr val="FF9900"/>
                </a:solidFill>
                <a:latin typeface="Lexend"/>
                <a:ea typeface="Lexend"/>
                <a:cs typeface="Lexend"/>
                <a:sym typeface="Lexend"/>
              </a:rPr>
              <a:t>Topics of Discussion</a:t>
            </a:r>
            <a:endParaRPr sz="2400">
              <a:solidFill>
                <a:srgbClr val="FF9900"/>
              </a:solidFill>
              <a:latin typeface="Lexend"/>
              <a:ea typeface="Lexend"/>
              <a:cs typeface="Lexend"/>
              <a:sym typeface="Lexend"/>
            </a:endParaRPr>
          </a:p>
        </p:txBody>
      </p:sp>
      <p:sp>
        <p:nvSpPr>
          <p:cNvPr id="113" name="Google Shape;113;p27"/>
          <p:cNvSpPr txBox="1"/>
          <p:nvPr>
            <p:ph idx="4294967295" type="title"/>
          </p:nvPr>
        </p:nvSpPr>
        <p:spPr>
          <a:xfrm>
            <a:off x="-108250" y="2949625"/>
            <a:ext cx="6483600" cy="21459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Lexend"/>
              <a:buChar char="●"/>
            </a:pPr>
            <a:r>
              <a:rPr lang="en" sz="1400">
                <a:highlight>
                  <a:schemeClr val="lt1"/>
                </a:highlight>
                <a:latin typeface="Lexend"/>
                <a:ea typeface="Lexend"/>
                <a:cs typeface="Lexend"/>
                <a:sym typeface="Lexend"/>
              </a:rPr>
              <a:t>Vehicle characteristics </a:t>
            </a:r>
            <a:endParaRPr sz="1400">
              <a:highlight>
                <a:schemeClr val="lt1"/>
              </a:highlight>
              <a:latin typeface="Lexend"/>
              <a:ea typeface="Lexend"/>
              <a:cs typeface="Lexend"/>
              <a:sym typeface="Lexend"/>
            </a:endParaRPr>
          </a:p>
          <a:p>
            <a:pPr indent="-317500" lvl="0" marL="457200" rtl="0" algn="l">
              <a:lnSpc>
                <a:spcPct val="200000"/>
              </a:lnSpc>
              <a:spcBef>
                <a:spcPts val="0"/>
              </a:spcBef>
              <a:spcAft>
                <a:spcPts val="0"/>
              </a:spcAft>
              <a:buSzPts val="1400"/>
              <a:buFont typeface="Lexend"/>
              <a:buChar char="●"/>
            </a:pPr>
            <a:r>
              <a:rPr lang="en" sz="1400">
                <a:highlight>
                  <a:schemeClr val="lt1"/>
                </a:highlight>
                <a:latin typeface="Lexend"/>
                <a:ea typeface="Lexend"/>
                <a:cs typeface="Lexend"/>
                <a:sym typeface="Lexend"/>
              </a:rPr>
              <a:t>Driver Characteristics</a:t>
            </a:r>
            <a:endParaRPr sz="1400">
              <a:highlight>
                <a:schemeClr val="lt1"/>
              </a:highlight>
              <a:latin typeface="Lexend"/>
              <a:ea typeface="Lexend"/>
              <a:cs typeface="Lexend"/>
              <a:sym typeface="Lexend"/>
            </a:endParaRPr>
          </a:p>
          <a:p>
            <a:pPr indent="-317500" lvl="0" marL="457200" rtl="0" algn="l">
              <a:lnSpc>
                <a:spcPct val="200000"/>
              </a:lnSpc>
              <a:spcBef>
                <a:spcPts val="0"/>
              </a:spcBef>
              <a:spcAft>
                <a:spcPts val="0"/>
              </a:spcAft>
              <a:buSzPts val="1400"/>
              <a:buFont typeface="Lexend"/>
              <a:buChar char="●"/>
            </a:pPr>
            <a:r>
              <a:rPr lang="en" sz="1400">
                <a:highlight>
                  <a:schemeClr val="lt1"/>
                </a:highlight>
                <a:latin typeface="Lexend"/>
                <a:ea typeface="Lexend"/>
                <a:cs typeface="Lexend"/>
                <a:sym typeface="Lexend"/>
              </a:rPr>
              <a:t>Correlation and creating a prediction model?</a:t>
            </a:r>
            <a:endParaRPr sz="1400">
              <a:highlight>
                <a:schemeClr val="lt1"/>
              </a:highlight>
              <a:latin typeface="Lexend"/>
              <a:ea typeface="Lexend"/>
              <a:cs typeface="Lexend"/>
              <a:sym typeface="Lexend"/>
            </a:endParaRPr>
          </a:p>
          <a:p>
            <a:pPr indent="-317500" lvl="0" marL="457200" rtl="0" algn="l">
              <a:lnSpc>
                <a:spcPct val="200000"/>
              </a:lnSpc>
              <a:spcBef>
                <a:spcPts val="0"/>
              </a:spcBef>
              <a:spcAft>
                <a:spcPts val="0"/>
              </a:spcAft>
              <a:buSzPts val="1400"/>
              <a:buFont typeface="Lexend"/>
              <a:buChar char="●"/>
            </a:pPr>
            <a:r>
              <a:rPr lang="en" sz="1400">
                <a:highlight>
                  <a:schemeClr val="lt1"/>
                </a:highlight>
                <a:latin typeface="Lexend"/>
                <a:ea typeface="Lexend"/>
                <a:cs typeface="Lexend"/>
                <a:sym typeface="Lexend"/>
              </a:rPr>
              <a:t>Which state has the most number of insurance claims and why?</a:t>
            </a:r>
            <a:endParaRPr sz="1400">
              <a:highlight>
                <a:schemeClr val="lt1"/>
              </a:highlight>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4715325" y="1082888"/>
            <a:ext cx="4178401" cy="3788891"/>
          </a:xfrm>
          <a:prstGeom prst="rect">
            <a:avLst/>
          </a:prstGeom>
          <a:noFill/>
          <a:ln>
            <a:noFill/>
          </a:ln>
        </p:spPr>
      </p:pic>
      <p:sp>
        <p:nvSpPr>
          <p:cNvPr id="119" name="Google Shape;119;p28"/>
          <p:cNvSpPr txBox="1"/>
          <p:nvPr>
            <p:ph type="title"/>
          </p:nvPr>
        </p:nvSpPr>
        <p:spPr>
          <a:xfrm>
            <a:off x="341925" y="51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562"/>
              <a:buFont typeface="Arial"/>
              <a:buNone/>
            </a:pPr>
            <a:r>
              <a:rPr lang="en" sz="2133">
                <a:solidFill>
                  <a:srgbClr val="B7B7B7"/>
                </a:solidFill>
                <a:latin typeface="Times New Roman"/>
                <a:ea typeface="Times New Roman"/>
                <a:cs typeface="Times New Roman"/>
                <a:sym typeface="Times New Roman"/>
              </a:rPr>
              <a:t>Analysis of Total Claim &amp; Monthly Premium Disparities Among Vehicle Classes</a:t>
            </a:r>
            <a:endParaRPr sz="2133">
              <a:solidFill>
                <a:srgbClr val="B7B7B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20" name="Google Shape;120;p28"/>
          <p:cNvPicPr preferRelativeResize="0"/>
          <p:nvPr/>
        </p:nvPicPr>
        <p:blipFill>
          <a:blip r:embed="rId4">
            <a:alphaModFix/>
          </a:blip>
          <a:stretch>
            <a:fillRect/>
          </a:stretch>
        </p:blipFill>
        <p:spPr>
          <a:xfrm>
            <a:off x="205275" y="1050225"/>
            <a:ext cx="4178400" cy="3854226"/>
          </a:xfrm>
          <a:prstGeom prst="rect">
            <a:avLst/>
          </a:prstGeom>
          <a:noFill/>
          <a:ln>
            <a:noFill/>
          </a:ln>
        </p:spPr>
      </p:pic>
      <p:sp>
        <p:nvSpPr>
          <p:cNvPr id="121" name="Google Shape;121;p28"/>
          <p:cNvSpPr txBox="1"/>
          <p:nvPr/>
        </p:nvSpPr>
        <p:spPr>
          <a:xfrm>
            <a:off x="3169425" y="81000"/>
            <a:ext cx="25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Vehicle Characteristics</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idx="2" type="body"/>
          </p:nvPr>
        </p:nvSpPr>
        <p:spPr>
          <a:xfrm>
            <a:off x="5574350" y="658500"/>
            <a:ext cx="3466200" cy="382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Monthly Premium Rate</a:t>
            </a:r>
            <a:endParaRPr b="1"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There is minimal variation in monthly premium rates across different vehicle sizes among same vehicle class.</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Luxury cars and SUVs command the highest monthly premium rates.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b="1" lang="en" sz="1300">
                <a:solidFill>
                  <a:schemeClr val="dk1"/>
                </a:solidFill>
                <a:latin typeface="Times New Roman"/>
                <a:ea typeface="Times New Roman"/>
                <a:cs typeface="Times New Roman"/>
                <a:sym typeface="Times New Roman"/>
              </a:rPr>
              <a:t>Total Claim Amount</a:t>
            </a:r>
            <a:endParaRPr b="1"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Large and luxury vehicles typically incur higher total claim amounts.</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Small four-door and two-door cars show comparatively higher total claim amounts when compared to other vehicle sizes.</a:t>
            </a:r>
            <a:endParaRPr sz="1300">
              <a:solidFill>
                <a:schemeClr val="dk1"/>
              </a:solidFill>
              <a:latin typeface="Times New Roman"/>
              <a:ea typeface="Times New Roman"/>
              <a:cs typeface="Times New Roman"/>
              <a:sym typeface="Times New Roman"/>
            </a:endParaRPr>
          </a:p>
        </p:txBody>
      </p:sp>
      <p:pic>
        <p:nvPicPr>
          <p:cNvPr id="127" name="Google Shape;127;p29"/>
          <p:cNvPicPr preferRelativeResize="0"/>
          <p:nvPr/>
        </p:nvPicPr>
        <p:blipFill>
          <a:blip r:embed="rId3">
            <a:alphaModFix/>
          </a:blip>
          <a:stretch>
            <a:fillRect/>
          </a:stretch>
        </p:blipFill>
        <p:spPr>
          <a:xfrm>
            <a:off x="163350" y="450813"/>
            <a:ext cx="5331875" cy="424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Impact of Driver’s Employment and Education on premium</a:t>
            </a:r>
            <a:endParaRPr/>
          </a:p>
          <a:p>
            <a:pPr indent="0" lvl="0" marL="0" rtl="0" algn="l">
              <a:spcBef>
                <a:spcPts val="0"/>
              </a:spcBef>
              <a:spcAft>
                <a:spcPts val="0"/>
              </a:spcAft>
              <a:buNone/>
            </a:pPr>
            <a:r>
              <a:t/>
            </a:r>
            <a:endParaRPr/>
          </a:p>
        </p:txBody>
      </p:sp>
      <p:sp>
        <p:nvSpPr>
          <p:cNvPr id="133" name="Google Shape;13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34" name="Google Shape;134;p30"/>
          <p:cNvPicPr preferRelativeResize="0"/>
          <p:nvPr/>
        </p:nvPicPr>
        <p:blipFill>
          <a:blip r:embed="rId3">
            <a:alphaModFix/>
          </a:blip>
          <a:stretch>
            <a:fillRect/>
          </a:stretch>
        </p:blipFill>
        <p:spPr>
          <a:xfrm>
            <a:off x="213950" y="1450075"/>
            <a:ext cx="5078549" cy="3032550"/>
          </a:xfrm>
          <a:prstGeom prst="rect">
            <a:avLst/>
          </a:prstGeom>
          <a:noFill/>
          <a:ln>
            <a:noFill/>
          </a:ln>
        </p:spPr>
      </p:pic>
      <p:pic>
        <p:nvPicPr>
          <p:cNvPr id="135" name="Google Shape;135;p30"/>
          <p:cNvPicPr preferRelativeResize="0"/>
          <p:nvPr/>
        </p:nvPicPr>
        <p:blipFill>
          <a:blip r:embed="rId4">
            <a:alphaModFix/>
          </a:blip>
          <a:stretch>
            <a:fillRect/>
          </a:stretch>
        </p:blipFill>
        <p:spPr>
          <a:xfrm>
            <a:off x="7330312" y="1243200"/>
            <a:ext cx="1307925" cy="1307925"/>
          </a:xfrm>
          <a:prstGeom prst="rect">
            <a:avLst/>
          </a:prstGeom>
          <a:noFill/>
          <a:ln>
            <a:noFill/>
          </a:ln>
        </p:spPr>
      </p:pic>
      <p:pic>
        <p:nvPicPr>
          <p:cNvPr id="136" name="Google Shape;136;p30"/>
          <p:cNvPicPr preferRelativeResize="0"/>
          <p:nvPr/>
        </p:nvPicPr>
        <p:blipFill>
          <a:blip r:embed="rId5">
            <a:alphaModFix/>
          </a:blip>
          <a:stretch>
            <a:fillRect/>
          </a:stretch>
        </p:blipFill>
        <p:spPr>
          <a:xfrm>
            <a:off x="5699038" y="3045238"/>
            <a:ext cx="1142275" cy="1142275"/>
          </a:xfrm>
          <a:prstGeom prst="rect">
            <a:avLst/>
          </a:prstGeom>
          <a:noFill/>
          <a:ln>
            <a:noFill/>
          </a:ln>
        </p:spPr>
      </p:pic>
      <p:pic>
        <p:nvPicPr>
          <p:cNvPr id="137" name="Google Shape;137;p30"/>
          <p:cNvPicPr preferRelativeResize="0"/>
          <p:nvPr/>
        </p:nvPicPr>
        <p:blipFill>
          <a:blip r:embed="rId6">
            <a:alphaModFix/>
          </a:blip>
          <a:stretch>
            <a:fillRect/>
          </a:stretch>
        </p:blipFill>
        <p:spPr>
          <a:xfrm>
            <a:off x="7383550" y="2986075"/>
            <a:ext cx="1201450" cy="1201450"/>
          </a:xfrm>
          <a:prstGeom prst="rect">
            <a:avLst/>
          </a:prstGeom>
          <a:noFill/>
          <a:ln>
            <a:noFill/>
          </a:ln>
        </p:spPr>
      </p:pic>
      <p:pic>
        <p:nvPicPr>
          <p:cNvPr id="138" name="Google Shape;138;p30"/>
          <p:cNvPicPr preferRelativeResize="0"/>
          <p:nvPr/>
        </p:nvPicPr>
        <p:blipFill>
          <a:blip r:embed="rId7">
            <a:alphaModFix/>
          </a:blip>
          <a:stretch>
            <a:fillRect/>
          </a:stretch>
        </p:blipFill>
        <p:spPr>
          <a:xfrm>
            <a:off x="5831000" y="1450075"/>
            <a:ext cx="1010325" cy="101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233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Driver’s state and location on monthly premium</a:t>
            </a:r>
            <a:endParaRPr/>
          </a:p>
        </p:txBody>
      </p:sp>
      <p:pic>
        <p:nvPicPr>
          <p:cNvPr id="144" name="Google Shape;144;p31"/>
          <p:cNvPicPr preferRelativeResize="0"/>
          <p:nvPr/>
        </p:nvPicPr>
        <p:blipFill>
          <a:blip r:embed="rId3">
            <a:alphaModFix/>
          </a:blip>
          <a:stretch>
            <a:fillRect/>
          </a:stretch>
        </p:blipFill>
        <p:spPr>
          <a:xfrm>
            <a:off x="343950" y="1209275"/>
            <a:ext cx="5416450" cy="2943100"/>
          </a:xfrm>
          <a:prstGeom prst="rect">
            <a:avLst/>
          </a:prstGeom>
          <a:noFill/>
          <a:ln>
            <a:noFill/>
          </a:ln>
        </p:spPr>
      </p:pic>
      <p:pic>
        <p:nvPicPr>
          <p:cNvPr id="145" name="Google Shape;145;p31"/>
          <p:cNvPicPr preferRelativeResize="0"/>
          <p:nvPr/>
        </p:nvPicPr>
        <p:blipFill>
          <a:blip r:embed="rId4">
            <a:alphaModFix/>
          </a:blip>
          <a:stretch>
            <a:fillRect/>
          </a:stretch>
        </p:blipFill>
        <p:spPr>
          <a:xfrm>
            <a:off x="7667000" y="828013"/>
            <a:ext cx="1264375" cy="1264375"/>
          </a:xfrm>
          <a:prstGeom prst="rect">
            <a:avLst/>
          </a:prstGeom>
          <a:noFill/>
          <a:ln>
            <a:noFill/>
          </a:ln>
        </p:spPr>
      </p:pic>
      <p:pic>
        <p:nvPicPr>
          <p:cNvPr id="146" name="Google Shape;146;p31"/>
          <p:cNvPicPr preferRelativeResize="0"/>
          <p:nvPr/>
        </p:nvPicPr>
        <p:blipFill>
          <a:blip r:embed="rId5">
            <a:alphaModFix/>
          </a:blip>
          <a:stretch>
            <a:fillRect/>
          </a:stretch>
        </p:blipFill>
        <p:spPr>
          <a:xfrm>
            <a:off x="5985025" y="1898275"/>
            <a:ext cx="1704700" cy="1346925"/>
          </a:xfrm>
          <a:prstGeom prst="rect">
            <a:avLst/>
          </a:prstGeom>
          <a:noFill/>
          <a:ln>
            <a:noFill/>
          </a:ln>
        </p:spPr>
      </p:pic>
      <p:pic>
        <p:nvPicPr>
          <p:cNvPr id="147" name="Google Shape;147;p31"/>
          <p:cNvPicPr preferRelativeResize="0"/>
          <p:nvPr/>
        </p:nvPicPr>
        <p:blipFill>
          <a:blip r:embed="rId6">
            <a:alphaModFix/>
          </a:blip>
          <a:stretch>
            <a:fillRect/>
          </a:stretch>
        </p:blipFill>
        <p:spPr>
          <a:xfrm>
            <a:off x="7371738" y="3295770"/>
            <a:ext cx="1559650" cy="113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32"/>
          <p:cNvSpPr txBox="1"/>
          <p:nvPr>
            <p:ph idx="1" type="body"/>
          </p:nvPr>
        </p:nvSpPr>
        <p:spPr>
          <a:xfrm>
            <a:off x="3427875" y="2028775"/>
            <a:ext cx="2872800" cy="23562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Font typeface="Raleway"/>
              <a:buChar char="➔"/>
            </a:pPr>
            <a:r>
              <a:rPr b="1" lang="en" sz="1900">
                <a:solidFill>
                  <a:schemeClr val="dk1"/>
                </a:solidFill>
                <a:latin typeface="Raleway"/>
                <a:ea typeface="Raleway"/>
                <a:cs typeface="Raleway"/>
                <a:sym typeface="Raleway"/>
              </a:rPr>
              <a:t>R-Value</a:t>
            </a:r>
            <a:endParaRPr b="1" sz="1900">
              <a:solidFill>
                <a:schemeClr val="dk1"/>
              </a:solidFill>
              <a:latin typeface="Raleway"/>
              <a:ea typeface="Raleway"/>
              <a:cs typeface="Raleway"/>
              <a:sym typeface="Raleway"/>
            </a:endParaRPr>
          </a:p>
          <a:p>
            <a:pPr indent="-349250" lvl="0" marL="457200" rtl="0" algn="l">
              <a:lnSpc>
                <a:spcPct val="200000"/>
              </a:lnSpc>
              <a:spcBef>
                <a:spcPts val="1000"/>
              </a:spcBef>
              <a:spcAft>
                <a:spcPts val="0"/>
              </a:spcAft>
              <a:buClr>
                <a:schemeClr val="dk1"/>
              </a:buClr>
              <a:buSzPts val="1900"/>
              <a:buFont typeface="Raleway"/>
              <a:buChar char="➔"/>
            </a:pPr>
            <a:r>
              <a:rPr b="1" lang="en" sz="1900">
                <a:solidFill>
                  <a:schemeClr val="dk1"/>
                </a:solidFill>
                <a:latin typeface="Raleway"/>
                <a:ea typeface="Raleway"/>
                <a:cs typeface="Raleway"/>
                <a:sym typeface="Raleway"/>
              </a:rPr>
              <a:t>Strength </a:t>
            </a:r>
            <a:endParaRPr b="1" sz="1900">
              <a:solidFill>
                <a:schemeClr val="dk1"/>
              </a:solidFill>
              <a:latin typeface="Raleway"/>
              <a:ea typeface="Raleway"/>
              <a:cs typeface="Raleway"/>
              <a:sym typeface="Raleway"/>
            </a:endParaRPr>
          </a:p>
          <a:p>
            <a:pPr indent="-349250" lvl="0" marL="457200" rtl="0" algn="l">
              <a:lnSpc>
                <a:spcPct val="200000"/>
              </a:lnSpc>
              <a:spcBef>
                <a:spcPts val="1000"/>
              </a:spcBef>
              <a:spcAft>
                <a:spcPts val="0"/>
              </a:spcAft>
              <a:buClr>
                <a:schemeClr val="dk1"/>
              </a:buClr>
              <a:buSzPts val="1900"/>
              <a:buFont typeface="Raleway"/>
              <a:buChar char="➔"/>
            </a:pPr>
            <a:r>
              <a:rPr b="1" lang="en" sz="1900">
                <a:solidFill>
                  <a:schemeClr val="dk1"/>
                </a:solidFill>
                <a:latin typeface="Raleway"/>
                <a:ea typeface="Raleway"/>
                <a:cs typeface="Raleway"/>
                <a:sym typeface="Raleway"/>
              </a:rPr>
              <a:t>Usage </a:t>
            </a:r>
            <a:endParaRPr b="1" sz="1900">
              <a:solidFill>
                <a:schemeClr val="dk1"/>
              </a:solidFill>
              <a:latin typeface="Raleway"/>
              <a:ea typeface="Raleway"/>
              <a:cs typeface="Raleway"/>
              <a:sym typeface="Raleway"/>
            </a:endParaRPr>
          </a:p>
          <a:p>
            <a:pPr indent="-349250" lvl="0" marL="457200" rtl="0" algn="l">
              <a:lnSpc>
                <a:spcPct val="200000"/>
              </a:lnSpc>
              <a:spcBef>
                <a:spcPts val="1000"/>
              </a:spcBef>
              <a:spcAft>
                <a:spcPts val="1000"/>
              </a:spcAft>
              <a:buClr>
                <a:schemeClr val="dk1"/>
              </a:buClr>
              <a:buSzPts val="1900"/>
              <a:buFont typeface="Raleway"/>
              <a:buChar char="➔"/>
            </a:pPr>
            <a:r>
              <a:rPr b="1" lang="en" sz="1900">
                <a:solidFill>
                  <a:schemeClr val="dk1"/>
                </a:solidFill>
                <a:latin typeface="Raleway"/>
                <a:ea typeface="Raleway"/>
                <a:cs typeface="Raleway"/>
                <a:sym typeface="Raleway"/>
              </a:rPr>
              <a:t>Make it better</a:t>
            </a:r>
            <a:endParaRPr b="1" sz="1900">
              <a:solidFill>
                <a:schemeClr val="dk1"/>
              </a:solidFill>
              <a:latin typeface="Raleway"/>
              <a:ea typeface="Raleway"/>
              <a:cs typeface="Raleway"/>
              <a:sym typeface="Raleway"/>
            </a:endParaRPr>
          </a:p>
        </p:txBody>
      </p:sp>
      <p:sp>
        <p:nvSpPr>
          <p:cNvPr id="153" name="Google Shape;153;p32"/>
          <p:cNvSpPr txBox="1"/>
          <p:nvPr>
            <p:ph type="title"/>
          </p:nvPr>
        </p:nvSpPr>
        <p:spPr>
          <a:xfrm>
            <a:off x="1460950" y="162750"/>
            <a:ext cx="636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and creating a Predictive Model</a:t>
            </a:r>
            <a:endParaRPr/>
          </a:p>
        </p:txBody>
      </p:sp>
      <p:pic>
        <p:nvPicPr>
          <p:cNvPr id="154" name="Google Shape;154;p32"/>
          <p:cNvPicPr preferRelativeResize="0"/>
          <p:nvPr/>
        </p:nvPicPr>
        <p:blipFill>
          <a:blip r:embed="rId4">
            <a:alphaModFix/>
          </a:blip>
          <a:stretch>
            <a:fillRect/>
          </a:stretch>
        </p:blipFill>
        <p:spPr>
          <a:xfrm>
            <a:off x="55475" y="1067600"/>
            <a:ext cx="3344499" cy="2305025"/>
          </a:xfrm>
          <a:prstGeom prst="rect">
            <a:avLst/>
          </a:prstGeom>
          <a:noFill/>
          <a:ln>
            <a:noFill/>
          </a:ln>
        </p:spPr>
      </p:pic>
      <p:pic>
        <p:nvPicPr>
          <p:cNvPr id="155" name="Google Shape;155;p32"/>
          <p:cNvPicPr preferRelativeResize="0"/>
          <p:nvPr/>
        </p:nvPicPr>
        <p:blipFill>
          <a:blip r:embed="rId5">
            <a:alphaModFix/>
          </a:blip>
          <a:stretch>
            <a:fillRect/>
          </a:stretch>
        </p:blipFill>
        <p:spPr>
          <a:xfrm>
            <a:off x="5696125" y="2751225"/>
            <a:ext cx="3344501" cy="2272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nvSpPr>
        <p:spPr>
          <a:xfrm>
            <a:off x="888600" y="223100"/>
            <a:ext cx="7366800" cy="4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Which state has the highest number of claims and why.</a:t>
            </a:r>
            <a:endParaRPr b="1" sz="1800">
              <a:solidFill>
                <a:schemeClr val="dk1"/>
              </a:solidFill>
            </a:endParaRPr>
          </a:p>
        </p:txBody>
      </p:sp>
      <p:pic>
        <p:nvPicPr>
          <p:cNvPr id="161" name="Google Shape;161;p33"/>
          <p:cNvPicPr preferRelativeResize="0"/>
          <p:nvPr/>
        </p:nvPicPr>
        <p:blipFill>
          <a:blip r:embed="rId3">
            <a:alphaModFix/>
          </a:blip>
          <a:stretch>
            <a:fillRect/>
          </a:stretch>
        </p:blipFill>
        <p:spPr>
          <a:xfrm>
            <a:off x="1869350" y="2704098"/>
            <a:ext cx="1901275" cy="1901251"/>
          </a:xfrm>
          <a:prstGeom prst="rect">
            <a:avLst/>
          </a:prstGeom>
          <a:noFill/>
          <a:ln>
            <a:noFill/>
          </a:ln>
        </p:spPr>
      </p:pic>
      <p:sp>
        <p:nvSpPr>
          <p:cNvPr id="162" name="Google Shape;162;p33"/>
          <p:cNvSpPr txBox="1"/>
          <p:nvPr/>
        </p:nvSpPr>
        <p:spPr>
          <a:xfrm>
            <a:off x="5424875" y="1401900"/>
            <a:ext cx="23820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dk2"/>
                </a:solidFill>
              </a:rPr>
              <a:t>● Arizona</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California</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Nevada</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Oregon</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Washington  </a:t>
            </a:r>
            <a:endParaRPr sz="2000">
              <a:solidFill>
                <a:schemeClr val="dk2"/>
              </a:solidFill>
            </a:endParaRPr>
          </a:p>
        </p:txBody>
      </p:sp>
      <p:pic>
        <p:nvPicPr>
          <p:cNvPr id="163" name="Google Shape;163;p33"/>
          <p:cNvPicPr preferRelativeResize="0"/>
          <p:nvPr/>
        </p:nvPicPr>
        <p:blipFill rotWithShape="1">
          <a:blip r:embed="rId4">
            <a:alphaModFix/>
          </a:blip>
          <a:srcRect b="12633" l="0" r="2075" t="0"/>
          <a:stretch/>
        </p:blipFill>
        <p:spPr>
          <a:xfrm>
            <a:off x="1766925" y="788200"/>
            <a:ext cx="2106124" cy="20091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