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84" r:id="rId2"/>
    <p:sldId id="257" r:id="rId3"/>
    <p:sldId id="261" r:id="rId4"/>
    <p:sldId id="263" r:id="rId5"/>
    <p:sldId id="272" r:id="rId6"/>
    <p:sldId id="293" r:id="rId7"/>
    <p:sldId id="285" r:id="rId8"/>
    <p:sldId id="279" r:id="rId9"/>
    <p:sldId id="258" r:id="rId10"/>
    <p:sldId id="288" r:id="rId11"/>
    <p:sldId id="286" r:id="rId12"/>
    <p:sldId id="294" r:id="rId13"/>
    <p:sldId id="295" r:id="rId14"/>
    <p:sldId id="287" r:id="rId15"/>
    <p:sldId id="291" r:id="rId16"/>
    <p:sldId id="292" r:id="rId17"/>
    <p:sldId id="270" r:id="rId18"/>
    <p:sldId id="28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23175054@qq.com" initials="2" lastIdx="1" clrIdx="0">
    <p:extLst>
      <p:ext uri="{19B8F6BF-5375-455C-9EA6-DF929625EA0E}">
        <p15:presenceInfo xmlns:p15="http://schemas.microsoft.com/office/powerpoint/2012/main" userId="8c5f43c67e366f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2F2F"/>
    <a:srgbClr val="1F1F1F"/>
    <a:srgbClr val="EFEFEF"/>
    <a:srgbClr val="FFD966"/>
    <a:srgbClr val="E6E6E6"/>
    <a:srgbClr val="FFB500"/>
    <a:srgbClr val="D29500"/>
    <a:srgbClr val="7F7F7F"/>
    <a:srgbClr val="4472C4"/>
    <a:srgbClr val="0E4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84" autoAdjust="0"/>
    <p:restoredTop sz="94279" autoAdjust="0"/>
  </p:normalViewPr>
  <p:slideViewPr>
    <p:cSldViewPr>
      <p:cViewPr varScale="1">
        <p:scale>
          <a:sx n="84" d="100"/>
          <a:sy n="84" d="100"/>
        </p:scale>
        <p:origin x="355" y="8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rgbClr val="2F2F2F"/>
                </a:solidFill>
                <a:latin typeface="+mn-lt"/>
                <a:ea typeface="+mn-ea"/>
                <a:cs typeface="+mn-ea"/>
                <a:sym typeface="+mn-lt"/>
              </a:defRPr>
            </a:pPr>
            <a:r>
              <a:rPr lang="zh-CN" sz="1600" dirty="0"/>
              <a:t>近年中国电子商务交易额</a:t>
            </a:r>
            <a:endParaRPr lang="en-US" sz="1600" dirty="0"/>
          </a:p>
          <a:p>
            <a:pPr>
              <a:defRPr/>
            </a:pPr>
            <a:r>
              <a:rPr lang="zh-CN" sz="1600" dirty="0"/>
              <a:t>（单位：万亿元）</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rgbClr val="2F2F2F"/>
              </a:solidFill>
              <a:latin typeface="+mn-lt"/>
              <a:ea typeface="+mn-ea"/>
              <a:cs typeface="+mn-ea"/>
              <a:sym typeface="+mn-lt"/>
            </a:defRPr>
          </a:pPr>
          <a:endParaRPr lang="zh-CN"/>
        </a:p>
      </c:txPr>
    </c:title>
    <c:autoTitleDeleted val="0"/>
    <c:plotArea>
      <c:layout/>
      <c:barChart>
        <c:barDir val="col"/>
        <c:grouping val="clustered"/>
        <c:varyColors val="0"/>
        <c:ser>
          <c:idx val="0"/>
          <c:order val="0"/>
          <c:tx>
            <c:strRef>
              <c:f>Sheet1!$B$1</c:f>
              <c:strCache>
                <c:ptCount val="1"/>
                <c:pt idx="0">
                  <c:v>交易额</c:v>
                </c:pt>
              </c:strCache>
            </c:strRef>
          </c:tx>
          <c:spPr>
            <a:solidFill>
              <a:schemeClr val="bg1">
                <a:lumMod val="65000"/>
              </a:schemeClr>
            </a:solidFill>
            <a:ln>
              <a:noFill/>
            </a:ln>
            <a:effectLst/>
          </c:spPr>
          <c:invertIfNegative val="0"/>
          <c:dPt>
            <c:idx val="5"/>
            <c:invertIfNegative val="0"/>
            <c:bubble3D val="0"/>
            <c:spPr>
              <a:solidFill>
                <a:schemeClr val="accent1"/>
              </a:solidFill>
              <a:ln>
                <a:noFill/>
              </a:ln>
              <a:effectLst/>
            </c:spPr>
            <c:extLst>
              <c:ext xmlns:c16="http://schemas.microsoft.com/office/drawing/2014/chart" uri="{C3380CC4-5D6E-409C-BE32-E72D297353CC}">
                <c16:uniqueId val="{00000001-3720-4110-8D7F-8C195B9AEBC9}"/>
              </c:ext>
            </c:extLst>
          </c:dPt>
          <c:dLbls>
            <c:spPr>
              <a:noFill/>
              <a:ln>
                <a:noFill/>
              </a:ln>
              <a:effectLst/>
            </c:spPr>
            <c:txPr>
              <a:bodyPr rot="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2017</c:v>
                </c:pt>
                <c:pt idx="1">
                  <c:v>2018</c:v>
                </c:pt>
                <c:pt idx="2">
                  <c:v>2019</c:v>
                </c:pt>
                <c:pt idx="3">
                  <c:v>2020</c:v>
                </c:pt>
                <c:pt idx="4">
                  <c:v>2021</c:v>
                </c:pt>
                <c:pt idx="5">
                  <c:v>2022</c:v>
                </c:pt>
              </c:numCache>
            </c:numRef>
          </c:cat>
          <c:val>
            <c:numRef>
              <c:f>Sheet1!$B$2:$B$7</c:f>
              <c:numCache>
                <c:formatCode>0.00_ </c:formatCode>
                <c:ptCount val="6"/>
                <c:pt idx="0">
                  <c:v>29.159300000000002</c:v>
                </c:pt>
                <c:pt idx="1">
                  <c:v>31.625699999999998</c:v>
                </c:pt>
                <c:pt idx="2">
                  <c:v>34.806899999999999</c:v>
                </c:pt>
                <c:pt idx="3">
                  <c:v>37.207799999999999</c:v>
                </c:pt>
                <c:pt idx="4">
                  <c:v>42.328400000000002</c:v>
                </c:pt>
                <c:pt idx="5">
                  <c:v>43.829900000000002</c:v>
                </c:pt>
              </c:numCache>
            </c:numRef>
          </c:val>
          <c:extLst>
            <c:ext xmlns:c16="http://schemas.microsoft.com/office/drawing/2014/chart" uri="{C3380CC4-5D6E-409C-BE32-E72D297353CC}">
              <c16:uniqueId val="{00000007-3720-4110-8D7F-8C195B9AEBC9}"/>
            </c:ext>
          </c:extLst>
        </c:ser>
        <c:dLbls>
          <c:dLblPos val="outEnd"/>
          <c:showLegendKey val="0"/>
          <c:showVal val="1"/>
          <c:showCatName val="0"/>
          <c:showSerName val="0"/>
          <c:showPercent val="0"/>
          <c:showBubbleSize val="0"/>
        </c:dLbls>
        <c:gapWidth val="116"/>
        <c:axId val="1978619008"/>
        <c:axId val="1978615264"/>
      </c:barChart>
      <c:lineChart>
        <c:grouping val="standard"/>
        <c:varyColors val="0"/>
        <c:ser>
          <c:idx val="1"/>
          <c:order val="1"/>
          <c:tx>
            <c:strRef>
              <c:f>Sheet1!$C$1</c:f>
              <c:strCache>
                <c:ptCount val="1"/>
                <c:pt idx="0">
                  <c:v>同比增长</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2017</c:v>
                </c:pt>
                <c:pt idx="1">
                  <c:v>2018</c:v>
                </c:pt>
                <c:pt idx="2">
                  <c:v>2019</c:v>
                </c:pt>
                <c:pt idx="3">
                  <c:v>2020</c:v>
                </c:pt>
                <c:pt idx="4">
                  <c:v>2021</c:v>
                </c:pt>
                <c:pt idx="5">
                  <c:v>2022</c:v>
                </c:pt>
              </c:numCache>
            </c:numRef>
          </c:cat>
          <c:val>
            <c:numRef>
              <c:f>Sheet1!$C$2:$C$7</c:f>
              <c:numCache>
                <c:formatCode>0.00%</c:formatCode>
                <c:ptCount val="6"/>
                <c:pt idx="0">
                  <c:v>0.11700000000000001</c:v>
                </c:pt>
                <c:pt idx="1">
                  <c:v>8.5000000000000006E-2</c:v>
                </c:pt>
                <c:pt idx="2">
                  <c:v>6.7000000000000004E-2</c:v>
                </c:pt>
                <c:pt idx="3">
                  <c:v>4.4999999999999998E-2</c:v>
                </c:pt>
                <c:pt idx="4">
                  <c:v>0.19600000000000001</c:v>
                </c:pt>
                <c:pt idx="5">
                  <c:v>3.5000000000000003E-2</c:v>
                </c:pt>
              </c:numCache>
            </c:numRef>
          </c:val>
          <c:smooth val="0"/>
          <c:extLst>
            <c:ext xmlns:c16="http://schemas.microsoft.com/office/drawing/2014/chart" uri="{C3380CC4-5D6E-409C-BE32-E72D297353CC}">
              <c16:uniqueId val="{00000003-B180-4627-B2F8-2BDC9D94544A}"/>
            </c:ext>
          </c:extLst>
        </c:ser>
        <c:dLbls>
          <c:showLegendKey val="0"/>
          <c:showVal val="1"/>
          <c:showCatName val="0"/>
          <c:showSerName val="0"/>
          <c:showPercent val="0"/>
          <c:showBubbleSize val="0"/>
        </c:dLbls>
        <c:marker val="1"/>
        <c:smooth val="0"/>
        <c:axId val="619173792"/>
        <c:axId val="619178784"/>
      </c:lineChart>
      <c:catAx>
        <c:axId val="19786190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_ "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crossAx val="1978619008"/>
        <c:crosses val="autoZero"/>
        <c:crossBetween val="between"/>
      </c:valAx>
      <c:valAx>
        <c:axId val="61917878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crossAx val="619173792"/>
        <c:crosses val="max"/>
        <c:crossBetween val="between"/>
      </c:valAx>
      <c:catAx>
        <c:axId val="619173792"/>
        <c:scaling>
          <c:orientation val="minMax"/>
        </c:scaling>
        <c:delete val="1"/>
        <c:axPos val="t"/>
        <c:numFmt formatCode="General" sourceLinked="1"/>
        <c:majorTickMark val="out"/>
        <c:minorTickMark val="none"/>
        <c:tickLblPos val="nextTo"/>
        <c:crossAx val="619178784"/>
        <c:crosses val="max"/>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legend>
    <c:plotVisOnly val="1"/>
    <c:dispBlanksAs val="gap"/>
    <c:showDLblsOverMax val="0"/>
  </c:chart>
  <c:spPr>
    <a:noFill/>
    <a:ln>
      <a:noFill/>
    </a:ln>
    <a:effectLst/>
  </c:spPr>
  <c:txPr>
    <a:bodyPr/>
    <a:lstStyle/>
    <a:p>
      <a:pPr>
        <a:defRPr lang="zh-CN">
          <a:solidFill>
            <a:srgbClr val="2F2F2F"/>
          </a:solidFill>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0" i="0" u="none" strike="noStrike" kern="1200" spc="0" baseline="0">
                <a:solidFill>
                  <a:srgbClr val="2F2F2F"/>
                </a:solidFill>
                <a:latin typeface="+mn-lt"/>
                <a:ea typeface="+mn-ea"/>
                <a:cs typeface="+mn-ea"/>
                <a:sym typeface="+mn-lt"/>
              </a:defRPr>
            </a:pPr>
            <a:r>
              <a:rPr lang="zh-CN" sz="1600" dirty="0"/>
              <a:t>近年中国邮政行业寄递业务量（单位：亿件）</a:t>
            </a:r>
          </a:p>
        </c:rich>
      </c:tx>
      <c:overlay val="0"/>
      <c:spPr>
        <a:noFill/>
        <a:ln>
          <a:noFill/>
        </a:ln>
        <a:effectLst/>
      </c:spPr>
      <c:txPr>
        <a:bodyPr rot="0" spcFirstLastPara="1" vertOverflow="ellipsis" vert="horz" wrap="square" anchor="ctr" anchorCtr="1"/>
        <a:lstStyle/>
        <a:p>
          <a:pPr>
            <a:defRPr lang="zh-CN" sz="1600" b="0" i="0" u="none" strike="noStrike" kern="1200" spc="0" baseline="0">
              <a:solidFill>
                <a:srgbClr val="2F2F2F"/>
              </a:solidFill>
              <a:latin typeface="+mn-lt"/>
              <a:ea typeface="+mn-ea"/>
              <a:cs typeface="+mn-ea"/>
              <a:sym typeface="+mn-lt"/>
            </a:defRPr>
          </a:pPr>
          <a:endParaRPr lang="zh-CN"/>
        </a:p>
      </c:txPr>
    </c:title>
    <c:autoTitleDeleted val="0"/>
    <c:plotArea>
      <c:layout/>
      <c:barChart>
        <c:barDir val="col"/>
        <c:grouping val="clustered"/>
        <c:varyColors val="0"/>
        <c:ser>
          <c:idx val="0"/>
          <c:order val="0"/>
          <c:tx>
            <c:strRef>
              <c:f>Sheet1!$B$1</c:f>
              <c:strCache>
                <c:ptCount val="1"/>
                <c:pt idx="0">
                  <c:v>业务量</c:v>
                </c:pt>
              </c:strCache>
            </c:strRef>
          </c:tx>
          <c:spPr>
            <a:solidFill>
              <a:schemeClr val="bg1">
                <a:lumMod val="65000"/>
              </a:schemeClr>
            </a:solidFill>
            <a:ln>
              <a:noFill/>
            </a:ln>
            <a:effectLst/>
          </c:spPr>
          <c:invertIfNegative val="0"/>
          <c:dPt>
            <c:idx val="5"/>
            <c:invertIfNegative val="0"/>
            <c:bubble3D val="0"/>
            <c:spPr>
              <a:solidFill>
                <a:schemeClr val="accent1"/>
              </a:solidFill>
              <a:ln>
                <a:noFill/>
              </a:ln>
              <a:effectLst/>
            </c:spPr>
            <c:extLst>
              <c:ext xmlns:c16="http://schemas.microsoft.com/office/drawing/2014/chart" uri="{C3380CC4-5D6E-409C-BE32-E72D297353CC}">
                <c16:uniqueId val="{00000001-3D9B-431C-A547-99CEEF9E826D}"/>
              </c:ext>
            </c:extLst>
          </c:dPt>
          <c:dLbls>
            <c:spPr>
              <a:noFill/>
              <a:ln>
                <a:noFill/>
              </a:ln>
              <a:effectLst/>
            </c:spPr>
            <c:txPr>
              <a:bodyPr rot="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2018</c:v>
                </c:pt>
                <c:pt idx="1">
                  <c:v>2019</c:v>
                </c:pt>
                <c:pt idx="2">
                  <c:v>2020</c:v>
                </c:pt>
                <c:pt idx="3">
                  <c:v>2021</c:v>
                </c:pt>
                <c:pt idx="4">
                  <c:v>2022</c:v>
                </c:pt>
                <c:pt idx="5">
                  <c:v>2023</c:v>
                </c:pt>
              </c:numCache>
            </c:numRef>
          </c:cat>
          <c:val>
            <c:numRef>
              <c:f>Sheet1!$B$2:$B$7</c:f>
              <c:numCache>
                <c:formatCode>0_ </c:formatCode>
                <c:ptCount val="6"/>
                <c:pt idx="0">
                  <c:v>745</c:v>
                </c:pt>
                <c:pt idx="1">
                  <c:v>883</c:v>
                </c:pt>
                <c:pt idx="2">
                  <c:v>1089</c:v>
                </c:pt>
                <c:pt idx="3">
                  <c:v>1355</c:v>
                </c:pt>
                <c:pt idx="4">
                  <c:v>1391</c:v>
                </c:pt>
                <c:pt idx="5">
                  <c:v>1625</c:v>
                </c:pt>
              </c:numCache>
            </c:numRef>
          </c:val>
          <c:extLst>
            <c:ext xmlns:c16="http://schemas.microsoft.com/office/drawing/2014/chart" uri="{C3380CC4-5D6E-409C-BE32-E72D297353CC}">
              <c16:uniqueId val="{00000007-3D9B-431C-A547-99CEEF9E826D}"/>
            </c:ext>
          </c:extLst>
        </c:ser>
        <c:dLbls>
          <c:dLblPos val="ctr"/>
          <c:showLegendKey val="0"/>
          <c:showVal val="1"/>
          <c:showCatName val="0"/>
          <c:showSerName val="0"/>
          <c:showPercent val="0"/>
          <c:showBubbleSize val="0"/>
        </c:dLbls>
        <c:gapWidth val="116"/>
        <c:axId val="1978619008"/>
        <c:axId val="1978615264"/>
      </c:barChart>
      <c:lineChart>
        <c:grouping val="standard"/>
        <c:varyColors val="0"/>
        <c:ser>
          <c:idx val="1"/>
          <c:order val="1"/>
          <c:tx>
            <c:strRef>
              <c:f>Sheet1!$C$1</c:f>
              <c:strCache>
                <c:ptCount val="1"/>
                <c:pt idx="0">
                  <c:v>同比增长</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2018</c:v>
                </c:pt>
                <c:pt idx="1">
                  <c:v>2019</c:v>
                </c:pt>
                <c:pt idx="2">
                  <c:v>2020</c:v>
                </c:pt>
                <c:pt idx="3">
                  <c:v>2021</c:v>
                </c:pt>
                <c:pt idx="4">
                  <c:v>2022</c:v>
                </c:pt>
                <c:pt idx="5">
                  <c:v>2023</c:v>
                </c:pt>
              </c:numCache>
            </c:numRef>
          </c:cat>
          <c:val>
            <c:numRef>
              <c:f>Sheet1!$C$2:$C$7</c:f>
              <c:numCache>
                <c:formatCode>0.00%</c:formatCode>
                <c:ptCount val="6"/>
                <c:pt idx="0">
                  <c:v>0.16900000000000001</c:v>
                </c:pt>
                <c:pt idx="1">
                  <c:v>0.186</c:v>
                </c:pt>
                <c:pt idx="2">
                  <c:v>0.23400000000000001</c:v>
                </c:pt>
                <c:pt idx="3">
                  <c:v>0.24399999999999999</c:v>
                </c:pt>
                <c:pt idx="4">
                  <c:v>2.7E-2</c:v>
                </c:pt>
                <c:pt idx="5">
                  <c:v>0.16800000000000001</c:v>
                </c:pt>
              </c:numCache>
            </c:numRef>
          </c:val>
          <c:smooth val="0"/>
          <c:extLst>
            <c:ext xmlns:c16="http://schemas.microsoft.com/office/drawing/2014/chart" uri="{C3380CC4-5D6E-409C-BE32-E72D297353CC}">
              <c16:uniqueId val="{00000003-27A8-4F99-BDB3-6F0CDBE9F1AB}"/>
            </c:ext>
          </c:extLst>
        </c:ser>
        <c:dLbls>
          <c:dLblPos val="ctr"/>
          <c:showLegendKey val="0"/>
          <c:showVal val="1"/>
          <c:showCatName val="0"/>
          <c:showSerName val="0"/>
          <c:showPercent val="0"/>
          <c:showBubbleSize val="0"/>
        </c:dLbls>
        <c:marker val="1"/>
        <c:smooth val="0"/>
        <c:axId val="2134273824"/>
        <c:axId val="2134274656"/>
      </c:lineChart>
      <c:catAx>
        <c:axId val="19786190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_ "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crossAx val="1978619008"/>
        <c:crosses val="autoZero"/>
        <c:crossBetween val="between"/>
      </c:valAx>
      <c:valAx>
        <c:axId val="213427465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crossAx val="2134273824"/>
        <c:crosses val="max"/>
        <c:crossBetween val="between"/>
      </c:valAx>
      <c:catAx>
        <c:axId val="2134273824"/>
        <c:scaling>
          <c:orientation val="minMax"/>
        </c:scaling>
        <c:delete val="1"/>
        <c:axPos val="t"/>
        <c:numFmt formatCode="General" sourceLinked="1"/>
        <c:majorTickMark val="out"/>
        <c:minorTickMark val="none"/>
        <c:tickLblPos val="nextTo"/>
        <c:crossAx val="2134274656"/>
        <c:crosses val="max"/>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rgbClr val="2F2F2F"/>
              </a:solidFill>
              <a:latin typeface="+mn-lt"/>
              <a:ea typeface="+mn-ea"/>
              <a:cs typeface="+mn-ea"/>
              <a:sym typeface="+mn-lt"/>
            </a:defRPr>
          </a:pPr>
          <a:endParaRPr lang="zh-CN"/>
        </a:p>
      </c:txPr>
    </c:legend>
    <c:plotVisOnly val="1"/>
    <c:dispBlanksAs val="gap"/>
    <c:showDLblsOverMax val="0"/>
  </c:chart>
  <c:spPr>
    <a:noFill/>
    <a:ln>
      <a:noFill/>
    </a:ln>
    <a:effectLst/>
  </c:spPr>
  <c:txPr>
    <a:bodyPr/>
    <a:lstStyle/>
    <a:p>
      <a:pPr>
        <a:defRPr lang="zh-CN">
          <a:solidFill>
            <a:srgbClr val="2F2F2F"/>
          </a:solidFill>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F5FCC-2B4E-4E63-AE43-A06AC1BB4691}" type="datetimeFigureOut">
              <a:rPr lang="zh-CN" altLang="en-US" smtClean="0"/>
              <a:t>2024/7/8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7C2C5-6CB9-4494-AA33-6FA6503D8A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2024/7/8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2024/7/8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325901E-03BB-9AA9-8D62-12997F194F1E}"/>
              </a:ext>
            </a:extLst>
          </p:cNvPr>
          <p:cNvSpPr txBox="1"/>
          <p:nvPr userDrawn="1"/>
        </p:nvSpPr>
        <p:spPr>
          <a:xfrm>
            <a:off x="0" y="6732766"/>
            <a:ext cx="407368" cy="107722"/>
          </a:xfrm>
          <a:prstGeom prst="rect">
            <a:avLst/>
          </a:prstGeom>
          <a:noFill/>
        </p:spPr>
        <p:txBody>
          <a:bodyPr wrap="square" rtlCol="0">
            <a:spAutoFit/>
          </a:bodyPr>
          <a:lstStyle/>
          <a:p>
            <a:r>
              <a:rPr lang="zh-CN" altLang="en-US" sz="100" dirty="0">
                <a:solidFill>
                  <a:schemeClr val="bg1"/>
                </a:solidFill>
              </a:rPr>
              <a:t>木卫林</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2024/7/8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2024/7/8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2024/7/8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2024/7/8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2024/7/8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2024/7/8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2024/7/8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8.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0.jpg"/><Relationship Id="rId7" Type="http://schemas.openxmlformats.org/officeDocument/2006/relationships/image" Target="../media/image11.png"/><Relationship Id="rId2" Type="http://schemas.openxmlformats.org/officeDocument/2006/relationships/image" Target="../media/image49.jpe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jp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53.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slideLayout" Target="../slideLayouts/slideLayout1.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tags" Target="../tags/tag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11.png"/><Relationship Id="rId15" Type="http://schemas.openxmlformats.org/officeDocument/2006/relationships/image" Target="../media/image39.png"/><Relationship Id="rId23" Type="http://schemas.openxmlformats.org/officeDocument/2006/relationships/image" Target="../media/image46.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54.png"/><Relationship Id="rId9" Type="http://schemas.openxmlformats.org/officeDocument/2006/relationships/image" Target="../media/image33.png"/><Relationship Id="rId14" Type="http://schemas.openxmlformats.org/officeDocument/2006/relationships/image" Target="../media/image38.png"/><Relationship Id="rId22"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5.jpe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11.png"/><Relationship Id="rId2" Type="http://schemas.openxmlformats.org/officeDocument/2006/relationships/image" Target="../media/image17.jpe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6.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svg"/><Relationship Id="rId19" Type="http://schemas.openxmlformats.org/officeDocument/2006/relationships/image" Target="../media/image34.png"/><Relationship Id="rId31" Type="http://schemas.microsoft.com/office/2007/relationships/hdphoto" Target="../media/hdphoto1.wdp"/><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8" Type="http://schemas.openxmlformats.org/officeDocument/2006/relationships/image" Target="../media/image23.sv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03552" cy="4509121"/>
          </a:xfrm>
          <a:prstGeom prst="rect">
            <a:avLst/>
          </a:prstGeom>
          <a:solidFill>
            <a:srgbClr val="0E419C"/>
          </a:soli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823147" y="2249575"/>
            <a:ext cx="8441205" cy="769441"/>
          </a:xfrm>
          <a:prstGeom prst="rect">
            <a:avLst/>
          </a:prstGeom>
          <a:noFill/>
        </p:spPr>
        <p:txBody>
          <a:bodyPr wrap="square" rtlCol="0">
            <a:spAutoFit/>
          </a:bodyPr>
          <a:lstStyle/>
          <a:p>
            <a:r>
              <a:rPr lang="zh-CN" altLang="en-US" sz="44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基于鸿蒙的智慧物流定位系统</a:t>
            </a:r>
          </a:p>
        </p:txBody>
      </p:sp>
      <p:pic>
        <p:nvPicPr>
          <p:cNvPr id="5" name="图片 4">
            <a:extLst>
              <a:ext uri="{FF2B5EF4-FFF2-40B4-BE49-F238E27FC236}">
                <a16:creationId xmlns:a16="http://schemas.microsoft.com/office/drawing/2014/main" id="{07BCA58C-6157-4941-B566-80F1F9E0B88C}"/>
              </a:ext>
            </a:extLst>
          </p:cNvPr>
          <p:cNvPicPr>
            <a:picLocks noChangeAspect="1"/>
          </p:cNvPicPr>
          <p:nvPr/>
        </p:nvPicPr>
        <p:blipFill>
          <a:blip r:embed="rId2" cstate="print">
            <a:alphaModFix amt="85000"/>
            <a:extLst>
              <a:ext uri="{28A0092B-C50C-407E-A947-70E740481C1C}">
                <a14:useLocalDpi xmlns:a14="http://schemas.microsoft.com/office/drawing/2010/main" val="0"/>
              </a:ext>
            </a:extLst>
          </a:blip>
          <a:stretch>
            <a:fillRect/>
          </a:stretch>
        </p:blipFill>
        <p:spPr>
          <a:xfrm>
            <a:off x="838404" y="886839"/>
            <a:ext cx="2449284" cy="640997"/>
          </a:xfrm>
          <a:prstGeom prst="rect">
            <a:avLst/>
          </a:prstGeom>
        </p:spPr>
      </p:pic>
      <p:sp>
        <p:nvSpPr>
          <p:cNvPr id="8" name="文本框 7"/>
          <p:cNvSpPr txBox="1"/>
          <p:nvPr/>
        </p:nvSpPr>
        <p:spPr>
          <a:xfrm>
            <a:off x="962041" y="3250905"/>
            <a:ext cx="7590539" cy="261610"/>
          </a:xfrm>
          <a:prstGeom prst="rect">
            <a:avLst/>
          </a:prstGeom>
          <a:noFill/>
        </p:spPr>
        <p:txBody>
          <a:bodyPr wrap="none" rtlCol="0">
            <a:spAutoFit/>
          </a:bodyPr>
          <a:lstStyle/>
          <a:p>
            <a:r>
              <a:rPr lang="en-US" altLang="zh-CN" sz="1100" spc="600" dirty="0">
                <a:solidFill>
                  <a:srgbClr val="FFD966"/>
                </a:solidFill>
                <a:cs typeface="+mn-ea"/>
                <a:sym typeface="+mn-lt"/>
              </a:rPr>
              <a:t>EASYREACH</a:t>
            </a:r>
            <a:r>
              <a:rPr lang="en-US" altLang="zh-CN" sz="1100" spc="600" dirty="0">
                <a:solidFill>
                  <a:schemeClr val="bg1">
                    <a:alpha val="82000"/>
                  </a:schemeClr>
                </a:solidFill>
                <a:cs typeface="+mn-ea"/>
                <a:sym typeface="+mn-lt"/>
              </a:rPr>
              <a:t> - SMART LOGISTICS POSITIONING SYSTEM</a:t>
            </a:r>
            <a:endParaRPr lang="zh-CN" altLang="en-US" sz="1100" spc="600" dirty="0">
              <a:solidFill>
                <a:schemeClr val="bg1">
                  <a:alpha val="82000"/>
                </a:schemeClr>
              </a:solidFill>
              <a:cs typeface="+mn-ea"/>
              <a:sym typeface="+mn-lt"/>
            </a:endParaRPr>
          </a:p>
        </p:txBody>
      </p:sp>
      <p:sp>
        <p:nvSpPr>
          <p:cNvPr id="21" name="文本框 20">
            <a:extLst>
              <a:ext uri="{FF2B5EF4-FFF2-40B4-BE49-F238E27FC236}">
                <a16:creationId xmlns:a16="http://schemas.microsoft.com/office/drawing/2014/main" id="{87E443BD-BD35-2541-3C96-8C971C8B81C9}"/>
              </a:ext>
            </a:extLst>
          </p:cNvPr>
          <p:cNvSpPr txBox="1"/>
          <p:nvPr/>
        </p:nvSpPr>
        <p:spPr>
          <a:xfrm>
            <a:off x="910240" y="3865158"/>
            <a:ext cx="3817608" cy="307777"/>
          </a:xfrm>
          <a:prstGeom prst="rect">
            <a:avLst/>
          </a:prstGeom>
          <a:noFill/>
        </p:spPr>
        <p:txBody>
          <a:bodyPr wrap="square" rtlCol="0">
            <a:spAutoFit/>
          </a:bodyPr>
          <a:lstStyle/>
          <a:p>
            <a:r>
              <a:rPr lang="zh-CN" altLang="en-US" sz="1400" spc="300" dirty="0">
                <a:solidFill>
                  <a:schemeClr val="bg1">
                    <a:alpha val="65000"/>
                  </a:schemeClr>
                </a:solidFill>
                <a:latin typeface="+mj-ea"/>
                <a:ea typeface="+mj-ea"/>
              </a:rPr>
              <a:t>华东师范大学丨数据科学与工程学院</a:t>
            </a:r>
          </a:p>
        </p:txBody>
      </p:sp>
      <p:pic>
        <p:nvPicPr>
          <p:cNvPr id="3" name="图片 2">
            <a:extLst>
              <a:ext uri="{FF2B5EF4-FFF2-40B4-BE49-F238E27FC236}">
                <a16:creationId xmlns:a16="http://schemas.microsoft.com/office/drawing/2014/main" id="{582C0F01-CC20-4D53-A269-34059EB1B08C}"/>
              </a:ext>
            </a:extLst>
          </p:cNvPr>
          <p:cNvPicPr>
            <a:picLocks noChangeAspect="1"/>
          </p:cNvPicPr>
          <p:nvPr/>
        </p:nvPicPr>
        <p:blipFill>
          <a:blip r:embed="rId3" cstate="print">
            <a:duotone>
              <a:schemeClr val="bg2">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8530697" y="188640"/>
            <a:ext cx="2837862" cy="1952344"/>
          </a:xfrm>
          <a:prstGeom prst="rect">
            <a:avLst/>
          </a:prstGeom>
        </p:spPr>
      </p:pic>
      <p:pic>
        <p:nvPicPr>
          <p:cNvPr id="22" name="!!校徽">
            <a:extLst>
              <a:ext uri="{FF2B5EF4-FFF2-40B4-BE49-F238E27FC236}">
                <a16:creationId xmlns:a16="http://schemas.microsoft.com/office/drawing/2014/main" id="{12A6CB43-DA6E-4057-AF5A-17BA82B07CA3}"/>
              </a:ext>
            </a:extLst>
          </p:cNvPr>
          <p:cNvPicPr>
            <a:picLocks noChangeAspect="1"/>
          </p:cNvPicPr>
          <p:nvPr/>
        </p:nvPicPr>
        <p:blipFill>
          <a:blip r:embed="rId4" cstate="print">
            <a:duotone>
              <a:schemeClr val="bg2">
                <a:shade val="45000"/>
                <a:satMod val="135000"/>
              </a:schemeClr>
              <a:prstClr val="white"/>
            </a:duotone>
            <a:alphaModFix amt="5000"/>
            <a:extLst>
              <a:ext uri="{28A0092B-C50C-407E-A947-70E740481C1C}">
                <a14:useLocalDpi xmlns:a14="http://schemas.microsoft.com/office/drawing/2010/main" val="0"/>
              </a:ext>
            </a:extLst>
          </a:blip>
          <a:stretch>
            <a:fillRect/>
          </a:stretch>
        </p:blipFill>
        <p:spPr>
          <a:xfrm>
            <a:off x="828000" y="880647"/>
            <a:ext cx="658912" cy="658800"/>
          </a:xfrm>
          <a:prstGeom prst="rect">
            <a:avLst/>
          </a:prstGeom>
        </p:spPr>
      </p:pic>
      <p:pic>
        <p:nvPicPr>
          <p:cNvPr id="6" name="图片 5">
            <a:extLst>
              <a:ext uri="{FF2B5EF4-FFF2-40B4-BE49-F238E27FC236}">
                <a16:creationId xmlns:a16="http://schemas.microsoft.com/office/drawing/2014/main" id="{C6C68DF2-5AB6-4147-A944-6D096FA0F628}"/>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558676" y="2501180"/>
            <a:ext cx="2009233" cy="1671755"/>
          </a:xfrm>
          <a:prstGeom prst="rect">
            <a:avLst/>
          </a:prstGeom>
        </p:spPr>
      </p:pic>
      <p:pic>
        <p:nvPicPr>
          <p:cNvPr id="23" name="图片 22">
            <a:extLst>
              <a:ext uri="{FF2B5EF4-FFF2-40B4-BE49-F238E27FC236}">
                <a16:creationId xmlns:a16="http://schemas.microsoft.com/office/drawing/2014/main" id="{2CF33667-F45A-4F2A-82E1-B186D9FD086D}"/>
              </a:ext>
            </a:extLst>
          </p:cNvPr>
          <p:cNvPicPr>
            <a:picLocks noChangeAspect="1"/>
          </p:cNvPicPr>
          <p:nvPr/>
        </p:nvPicPr>
        <p:blipFill rotWithShape="1">
          <a:blip r:embed="rId6">
            <a:extLst>
              <a:ext uri="{28A0092B-C50C-407E-A947-70E740481C1C}">
                <a14:useLocalDpi xmlns:a14="http://schemas.microsoft.com/office/drawing/2010/main" val="0"/>
              </a:ext>
            </a:extLst>
          </a:blip>
          <a:srcRect r="78181"/>
          <a:stretch/>
        </p:blipFill>
        <p:spPr>
          <a:xfrm>
            <a:off x="3827866" y="1220607"/>
            <a:ext cx="2285767" cy="800000"/>
          </a:xfrm>
          <a:prstGeom prst="rect">
            <a:avLst/>
          </a:prstGeom>
          <a:effectLst>
            <a:innerShdw blurRad="63500" dist="38100" dir="10800000">
              <a:prstClr val="black">
                <a:alpha val="50000"/>
              </a:prstClr>
            </a:innerShdw>
          </a:effectLst>
        </p:spPr>
      </p:pic>
      <p:grpSp>
        <p:nvGrpSpPr>
          <p:cNvPr id="24" name="组合 23">
            <a:extLst>
              <a:ext uri="{FF2B5EF4-FFF2-40B4-BE49-F238E27FC236}">
                <a16:creationId xmlns:a16="http://schemas.microsoft.com/office/drawing/2014/main" id="{23F20F46-AD73-4F63-8CF9-495BDA2E6172}"/>
              </a:ext>
            </a:extLst>
          </p:cNvPr>
          <p:cNvGrpSpPr/>
          <p:nvPr/>
        </p:nvGrpSpPr>
        <p:grpSpPr>
          <a:xfrm>
            <a:off x="2343525" y="5445224"/>
            <a:ext cx="7421594" cy="369626"/>
            <a:chOff x="2301003" y="5616012"/>
            <a:chExt cx="7421594" cy="369626"/>
          </a:xfrm>
        </p:grpSpPr>
        <p:grpSp>
          <p:nvGrpSpPr>
            <p:cNvPr id="25" name="组合 24">
              <a:extLst>
                <a:ext uri="{FF2B5EF4-FFF2-40B4-BE49-F238E27FC236}">
                  <a16:creationId xmlns:a16="http://schemas.microsoft.com/office/drawing/2014/main" id="{76792618-E465-40A3-9AEF-634A5CF2C4F4}"/>
                </a:ext>
              </a:extLst>
            </p:cNvPr>
            <p:cNvGrpSpPr/>
            <p:nvPr/>
          </p:nvGrpSpPr>
          <p:grpSpPr>
            <a:xfrm>
              <a:off x="2798139" y="5616012"/>
              <a:ext cx="6924458" cy="369626"/>
              <a:chOff x="3187738" y="4996864"/>
              <a:chExt cx="6924458" cy="369626"/>
            </a:xfrm>
          </p:grpSpPr>
          <p:sp>
            <p:nvSpPr>
              <p:cNvPr id="28" name="文本框 27">
                <a:extLst>
                  <a:ext uri="{FF2B5EF4-FFF2-40B4-BE49-F238E27FC236}">
                    <a16:creationId xmlns:a16="http://schemas.microsoft.com/office/drawing/2014/main" id="{2CD51219-E513-44ED-AB8A-E08ED42E07E8}"/>
                  </a:ext>
                </a:extLst>
              </p:cNvPr>
              <p:cNvSpPr txBox="1"/>
              <p:nvPr/>
            </p:nvSpPr>
            <p:spPr>
              <a:xfrm>
                <a:off x="3187738"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汇报人：贺云航</a:t>
                </a:r>
              </a:p>
            </p:txBody>
          </p:sp>
          <p:sp>
            <p:nvSpPr>
              <p:cNvPr id="29" name="文本框 28">
                <a:extLst>
                  <a:ext uri="{FF2B5EF4-FFF2-40B4-BE49-F238E27FC236}">
                    <a16:creationId xmlns:a16="http://schemas.microsoft.com/office/drawing/2014/main" id="{8174DF41-2FE0-4492-BE9F-D570499A68BD}"/>
                  </a:ext>
                </a:extLst>
              </p:cNvPr>
              <p:cNvSpPr txBox="1"/>
              <p:nvPr/>
            </p:nvSpPr>
            <p:spPr>
              <a:xfrm>
                <a:off x="7375549" y="4996864"/>
                <a:ext cx="2736647" cy="369332"/>
              </a:xfrm>
              <a:prstGeom prst="rect">
                <a:avLst/>
              </a:prstGeom>
              <a:noFill/>
            </p:spPr>
            <p:txBody>
              <a:bodyPr wrap="none" rtlCol="0">
                <a:spAutoFit/>
              </a:bodyPr>
              <a:lstStyle/>
              <a:p>
                <a:pPr algn="ctr"/>
                <a:r>
                  <a:rPr lang="zh-CN" altLang="en-US" b="1" spc="300" dirty="0">
                    <a:solidFill>
                      <a:srgbClr val="122E66"/>
                    </a:solidFill>
                    <a:cs typeface="+mn-ea"/>
                    <a:sym typeface="+mn-lt"/>
                  </a:rPr>
                  <a:t>汇报时间：</a:t>
                </a:r>
                <a:r>
                  <a:rPr lang="en-US" altLang="zh-CN" b="1" spc="300" dirty="0">
                    <a:solidFill>
                      <a:srgbClr val="122E66"/>
                    </a:solidFill>
                    <a:cs typeface="+mn-ea"/>
                    <a:sym typeface="+mn-lt"/>
                  </a:rPr>
                  <a:t>2024.7.8</a:t>
                </a:r>
                <a:endParaRPr lang="zh-CN" altLang="en-US" b="1" spc="300" dirty="0">
                  <a:solidFill>
                    <a:srgbClr val="122E66"/>
                  </a:solidFill>
                  <a:cs typeface="+mn-ea"/>
                  <a:sym typeface="+mn-lt"/>
                </a:endParaRPr>
              </a:p>
            </p:txBody>
          </p:sp>
        </p:grpSp>
        <p:sp>
          <p:nvSpPr>
            <p:cNvPr id="26" name="iconfont-1047-784241">
              <a:extLst>
                <a:ext uri="{FF2B5EF4-FFF2-40B4-BE49-F238E27FC236}">
                  <a16:creationId xmlns:a16="http://schemas.microsoft.com/office/drawing/2014/main" id="{226C399C-EB25-449D-A1E8-BDF1DDDB44DD}"/>
                </a:ext>
              </a:extLst>
            </p:cNvPr>
            <p:cNvSpPr/>
            <p:nvPr/>
          </p:nvSpPr>
          <p:spPr>
            <a:xfrm>
              <a:off x="6470546" y="5640618"/>
              <a:ext cx="315295" cy="314885"/>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22E66"/>
                </a:solidFill>
                <a:cs typeface="+mn-ea"/>
                <a:sym typeface="+mn-lt"/>
              </a:endParaRPr>
            </a:p>
          </p:txBody>
        </p:sp>
        <p:pic>
          <p:nvPicPr>
            <p:cNvPr id="27" name="图形 26">
              <a:extLst>
                <a:ext uri="{FF2B5EF4-FFF2-40B4-BE49-F238E27FC236}">
                  <a16:creationId xmlns:a16="http://schemas.microsoft.com/office/drawing/2014/main" id="{169587CF-F46F-4390-8108-D4E4CB3DE48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01003" y="5616306"/>
              <a:ext cx="369332" cy="369332"/>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š1íḍè"/>
          <p:cNvSpPr/>
          <p:nvPr/>
        </p:nvSpPr>
        <p:spPr>
          <a:xfrm>
            <a:off x="274736" y="872362"/>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pic>
        <p:nvPicPr>
          <p:cNvPr id="5" name="图片 4">
            <a:extLst>
              <a:ext uri="{FF2B5EF4-FFF2-40B4-BE49-F238E27FC236}">
                <a16:creationId xmlns:a16="http://schemas.microsoft.com/office/drawing/2014/main" id="{A71E5DC8-7A98-4FCF-A4B0-F4EBCA5D321D}"/>
              </a:ext>
            </a:extLst>
          </p:cNvPr>
          <p:cNvPicPr>
            <a:picLocks noChangeAspect="1"/>
          </p:cNvPicPr>
          <p:nvPr/>
        </p:nvPicPr>
        <p:blipFill rotWithShape="1">
          <a:blip r:embed="rId2">
            <a:extLst>
              <a:ext uri="{28A0092B-C50C-407E-A947-70E740481C1C}">
                <a14:useLocalDpi xmlns:a14="http://schemas.microsoft.com/office/drawing/2010/main" val="0"/>
              </a:ext>
            </a:extLst>
          </a:blip>
          <a:srcRect l="15596" t="11239" r="13015" b="16729"/>
          <a:stretch/>
        </p:blipFill>
        <p:spPr>
          <a:xfrm>
            <a:off x="4402193" y="1621962"/>
            <a:ext cx="7104307" cy="4032175"/>
          </a:xfrm>
          <a:prstGeom prst="rect">
            <a:avLst/>
          </a:prstGeom>
        </p:spPr>
      </p:pic>
      <p:grpSp>
        <p:nvGrpSpPr>
          <p:cNvPr id="65" name="组合 64">
            <a:extLst>
              <a:ext uri="{FF2B5EF4-FFF2-40B4-BE49-F238E27FC236}">
                <a16:creationId xmlns:a16="http://schemas.microsoft.com/office/drawing/2014/main" id="{DE72AD07-78E5-1C0A-3874-566E36A992BC}"/>
              </a:ext>
            </a:extLst>
          </p:cNvPr>
          <p:cNvGrpSpPr/>
          <p:nvPr/>
        </p:nvGrpSpPr>
        <p:grpSpPr>
          <a:xfrm>
            <a:off x="283447" y="1018447"/>
            <a:ext cx="1546893" cy="461665"/>
            <a:chOff x="934400" y="936575"/>
            <a:chExt cx="1546893" cy="461665"/>
          </a:xfrm>
        </p:grpSpPr>
        <p:sp>
          <p:nvSpPr>
            <p:cNvPr id="66" name="文本框 65">
              <a:extLst>
                <a:ext uri="{FF2B5EF4-FFF2-40B4-BE49-F238E27FC236}">
                  <a16:creationId xmlns:a16="http://schemas.microsoft.com/office/drawing/2014/main" id="{ECB8D122-1F8C-7809-C30D-CB5607767C4B}"/>
                </a:ext>
              </a:extLst>
            </p:cNvPr>
            <p:cNvSpPr txBox="1"/>
            <p:nvPr/>
          </p:nvSpPr>
          <p:spPr>
            <a:xfrm>
              <a:off x="1065521" y="936575"/>
              <a:ext cx="1415772" cy="461665"/>
            </a:xfrm>
            <a:prstGeom prst="rect">
              <a:avLst/>
            </a:prstGeom>
            <a:noFill/>
          </p:spPr>
          <p:txBody>
            <a:bodyPr wrap="none" rtlCol="0">
              <a:spAutoFit/>
            </a:bodyPr>
            <a:lstStyle/>
            <a:p>
              <a:r>
                <a:rPr lang="zh-CN" altLang="en-US" sz="2400" dirty="0">
                  <a:solidFill>
                    <a:srgbClr val="0E419C"/>
                  </a:solidFill>
                </a:rPr>
                <a:t>架构设计</a:t>
              </a:r>
            </a:p>
          </p:txBody>
        </p:sp>
        <p:sp>
          <p:nvSpPr>
            <p:cNvPr id="67" name="矩形 66">
              <a:extLst>
                <a:ext uri="{FF2B5EF4-FFF2-40B4-BE49-F238E27FC236}">
                  <a16:creationId xmlns:a16="http://schemas.microsoft.com/office/drawing/2014/main" id="{A36E36EE-BD9C-80B4-9DD4-F834E83A0807}"/>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B7111BA2-8B3A-413A-B814-088D24957E1F}"/>
              </a:ext>
            </a:extLst>
          </p:cNvPr>
          <p:cNvGrpSpPr/>
          <p:nvPr/>
        </p:nvGrpSpPr>
        <p:grpSpPr>
          <a:xfrm>
            <a:off x="0" y="1"/>
            <a:ext cx="12192000" cy="711200"/>
            <a:chOff x="0" y="1"/>
            <a:chExt cx="12192000" cy="711200"/>
          </a:xfrm>
        </p:grpSpPr>
        <p:grpSp>
          <p:nvGrpSpPr>
            <p:cNvPr id="24" name="组合 23">
              <a:extLst>
                <a:ext uri="{FF2B5EF4-FFF2-40B4-BE49-F238E27FC236}">
                  <a16:creationId xmlns:a16="http://schemas.microsoft.com/office/drawing/2014/main" id="{F9EC4DC5-B735-4E66-AE1A-FD7C90FB5069}"/>
                </a:ext>
              </a:extLst>
            </p:cNvPr>
            <p:cNvGrpSpPr/>
            <p:nvPr/>
          </p:nvGrpSpPr>
          <p:grpSpPr>
            <a:xfrm>
              <a:off x="0" y="1"/>
              <a:ext cx="12192000" cy="650874"/>
              <a:chOff x="0" y="1"/>
              <a:chExt cx="12192000" cy="650874"/>
            </a:xfrm>
          </p:grpSpPr>
          <p:grpSp>
            <p:nvGrpSpPr>
              <p:cNvPr id="26" name="组合 25">
                <a:extLst>
                  <a:ext uri="{FF2B5EF4-FFF2-40B4-BE49-F238E27FC236}">
                    <a16:creationId xmlns:a16="http://schemas.microsoft.com/office/drawing/2014/main" id="{5FD8DBDA-53DD-43D4-8D64-860D6D39113B}"/>
                  </a:ext>
                </a:extLst>
              </p:cNvPr>
              <p:cNvGrpSpPr/>
              <p:nvPr/>
            </p:nvGrpSpPr>
            <p:grpSpPr>
              <a:xfrm>
                <a:off x="0" y="1"/>
                <a:ext cx="12192000" cy="650874"/>
                <a:chOff x="0" y="1"/>
                <a:chExt cx="12192000" cy="650874"/>
              </a:xfrm>
            </p:grpSpPr>
            <p:sp>
              <p:nvSpPr>
                <p:cNvPr id="37" name="矩形 36">
                  <a:extLst>
                    <a:ext uri="{FF2B5EF4-FFF2-40B4-BE49-F238E27FC236}">
                      <a16:creationId xmlns:a16="http://schemas.microsoft.com/office/drawing/2014/main" id="{A986740F-6D04-493E-8633-C11B2A10C8A9}"/>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a:extLst>
                    <a:ext uri="{FF2B5EF4-FFF2-40B4-BE49-F238E27FC236}">
                      <a16:creationId xmlns:a16="http://schemas.microsoft.com/office/drawing/2014/main" id="{DD1ED386-104E-47A5-98BD-FEA19858F160}"/>
                    </a:ext>
                  </a:extLst>
                </p:cNvPr>
                <p:cNvPicPr>
                  <a:picLocks noChangeAspect="1"/>
                </p:cNvPicPr>
                <p:nvPr/>
              </p:nvPicPr>
              <p:blipFill>
                <a:blip r:embed="rId3"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grpSp>
            <p:nvGrpSpPr>
              <p:cNvPr id="27" name="组合 26">
                <a:extLst>
                  <a:ext uri="{FF2B5EF4-FFF2-40B4-BE49-F238E27FC236}">
                    <a16:creationId xmlns:a16="http://schemas.microsoft.com/office/drawing/2014/main" id="{C56A0D28-7359-47E5-8682-303E29B1A8FA}"/>
                  </a:ext>
                </a:extLst>
              </p:cNvPr>
              <p:cNvGrpSpPr/>
              <p:nvPr/>
            </p:nvGrpSpPr>
            <p:grpSpPr>
              <a:xfrm>
                <a:off x="3954244" y="159473"/>
                <a:ext cx="7974404" cy="369332"/>
                <a:chOff x="3611344" y="299173"/>
                <a:chExt cx="7974404" cy="369332"/>
              </a:xfrm>
            </p:grpSpPr>
            <p:sp>
              <p:nvSpPr>
                <p:cNvPr id="28" name="文本框 27">
                  <a:extLst>
                    <a:ext uri="{FF2B5EF4-FFF2-40B4-BE49-F238E27FC236}">
                      <a16:creationId xmlns:a16="http://schemas.microsoft.com/office/drawing/2014/main" id="{FDD50D7B-4FDF-4775-8252-D76910AF3791}"/>
                    </a:ext>
                  </a:extLst>
                </p:cNvPr>
                <p:cNvSpPr txBox="1"/>
                <p:nvPr/>
              </p:nvSpPr>
              <p:spPr>
                <a:xfrm>
                  <a:off x="5340770"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29" name="文本框 28">
                  <a:extLst>
                    <a:ext uri="{FF2B5EF4-FFF2-40B4-BE49-F238E27FC236}">
                      <a16:creationId xmlns:a16="http://schemas.microsoft.com/office/drawing/2014/main" id="{82574932-FA7C-4174-97AF-1F4600F2B31C}"/>
                    </a:ext>
                  </a:extLst>
                </p:cNvPr>
                <p:cNvSpPr txBox="1"/>
                <p:nvPr/>
              </p:nvSpPr>
              <p:spPr>
                <a:xfrm>
                  <a:off x="7044548"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30" name="文本框 29">
                  <a:extLst>
                    <a:ext uri="{FF2B5EF4-FFF2-40B4-BE49-F238E27FC236}">
                      <a16:creationId xmlns:a16="http://schemas.microsoft.com/office/drawing/2014/main" id="{567A2BBB-EB28-4A81-8E1C-DCA6CCB98729}"/>
                    </a:ext>
                  </a:extLst>
                </p:cNvPr>
                <p:cNvSpPr txBox="1"/>
                <p:nvPr/>
              </p:nvSpPr>
              <p:spPr>
                <a:xfrm>
                  <a:off x="8748326"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31" name="文本框 30">
                  <a:extLst>
                    <a:ext uri="{FF2B5EF4-FFF2-40B4-BE49-F238E27FC236}">
                      <a16:creationId xmlns:a16="http://schemas.microsoft.com/office/drawing/2014/main" id="{AC1E5DE6-4673-4C5A-83FE-BABF115C9AAB}"/>
                    </a:ext>
                  </a:extLst>
                </p:cNvPr>
                <p:cNvSpPr txBox="1"/>
                <p:nvPr/>
              </p:nvSpPr>
              <p:spPr>
                <a:xfrm>
                  <a:off x="1045210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32" name="文本框 31">
                  <a:extLst>
                    <a:ext uri="{FF2B5EF4-FFF2-40B4-BE49-F238E27FC236}">
                      <a16:creationId xmlns:a16="http://schemas.microsoft.com/office/drawing/2014/main" id="{DED2D16B-8BFE-4D93-8B91-E3C37CA1119D}"/>
                    </a:ext>
                  </a:extLst>
                </p:cNvPr>
                <p:cNvSpPr txBox="1"/>
                <p:nvPr/>
              </p:nvSpPr>
              <p:spPr>
                <a:xfrm>
                  <a:off x="361134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33" name="直接连接符 32">
                  <a:extLst>
                    <a:ext uri="{FF2B5EF4-FFF2-40B4-BE49-F238E27FC236}">
                      <a16:creationId xmlns:a16="http://schemas.microsoft.com/office/drawing/2014/main" id="{F2FDFD59-F610-4A25-BDE3-0F7E84A27877}"/>
                    </a:ext>
                  </a:extLst>
                </p:cNvPr>
                <p:cNvCxnSpPr>
                  <a:cxnSpLocks/>
                </p:cNvCxnSpPr>
                <p:nvPr/>
              </p:nvCxnSpPr>
              <p:spPr>
                <a:xfrm>
                  <a:off x="6746657"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05805B2-9C8E-4301-9E90-C3DE6CA3C321}"/>
                    </a:ext>
                  </a:extLst>
                </p:cNvPr>
                <p:cNvCxnSpPr>
                  <a:cxnSpLocks/>
                </p:cNvCxnSpPr>
                <p:nvPr/>
              </p:nvCxnSpPr>
              <p:spPr>
                <a:xfrm>
                  <a:off x="5042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C493056-0689-454C-9E69-D5D23395CD06}"/>
                    </a:ext>
                  </a:extLst>
                </p:cNvPr>
                <p:cNvCxnSpPr>
                  <a:cxnSpLocks/>
                </p:cNvCxnSpPr>
                <p:nvPr/>
              </p:nvCxnSpPr>
              <p:spPr>
                <a:xfrm>
                  <a:off x="8450435"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31921F7-5B94-4D95-8491-7DD2B907499A}"/>
                    </a:ext>
                  </a:extLst>
                </p:cNvPr>
                <p:cNvCxnSpPr>
                  <a:cxnSpLocks/>
                </p:cNvCxnSpPr>
                <p:nvPr/>
              </p:nvCxnSpPr>
              <p:spPr>
                <a:xfrm>
                  <a:off x="10154213"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5" name="等腰三角形 24">
              <a:extLst>
                <a:ext uri="{FF2B5EF4-FFF2-40B4-BE49-F238E27FC236}">
                  <a16:creationId xmlns:a16="http://schemas.microsoft.com/office/drawing/2014/main" id="{737B41E6-0121-46F6-94AA-094D3CB1DFD7}"/>
                </a:ext>
              </a:extLst>
            </p:cNvPr>
            <p:cNvSpPr/>
            <p:nvPr/>
          </p:nvSpPr>
          <p:spPr>
            <a:xfrm>
              <a:off x="5853476"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5E5B9E40-2507-4627-B874-543A19EC644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293" t="12720" r="14024" b="12720"/>
          <a:stretch/>
        </p:blipFill>
        <p:spPr>
          <a:xfrm>
            <a:off x="685500" y="1954980"/>
            <a:ext cx="3507040" cy="3699157"/>
          </a:xfrm>
          <a:prstGeom prst="rect">
            <a:avLst/>
          </a:prstGeom>
        </p:spPr>
      </p:pic>
    </p:spTree>
    <p:extLst>
      <p:ext uri="{BB962C8B-B14F-4D97-AF65-F5344CB8AC3E}">
        <p14:creationId xmlns:p14="http://schemas.microsoft.com/office/powerpoint/2010/main" val="2838236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07E4E8E-566C-404B-B453-B6837FEE299C}"/>
              </a:ext>
            </a:extLst>
          </p:cNvPr>
          <p:cNvPicPr>
            <a:picLocks noChangeAspect="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6725" y="-387424"/>
            <a:ext cx="12192000" cy="8387646"/>
          </a:xfrm>
          <a:prstGeom prst="rect">
            <a:avLst/>
          </a:prstGeom>
        </p:spPr>
      </p:pic>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1947" y="3082245"/>
            <a:ext cx="2954655" cy="1236389"/>
            <a:chOff x="1314032" y="2266612"/>
            <a:chExt cx="2954655" cy="1236389"/>
          </a:xfrm>
        </p:grpSpPr>
        <p:sp>
          <p:nvSpPr>
            <p:cNvPr id="7" name="文本框 6"/>
            <p:cNvSpPr txBox="1"/>
            <p:nvPr/>
          </p:nvSpPr>
          <p:spPr>
            <a:xfrm>
              <a:off x="1314032" y="2266612"/>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工作规划</a:t>
              </a:r>
            </a:p>
          </p:txBody>
        </p:sp>
        <p:sp>
          <p:nvSpPr>
            <p:cNvPr id="8" name="文本框 7"/>
            <p:cNvSpPr txBox="1"/>
            <p:nvPr/>
          </p:nvSpPr>
          <p:spPr>
            <a:xfrm>
              <a:off x="1624558" y="3195224"/>
              <a:ext cx="2347053" cy="307777"/>
            </a:xfrm>
            <a:prstGeom prst="rect">
              <a:avLst/>
            </a:prstGeom>
            <a:noFill/>
          </p:spPr>
          <p:txBody>
            <a:bodyPr wrap="none" rtlCol="0">
              <a:spAutoFit/>
            </a:bodyPr>
            <a:lstStyle/>
            <a:p>
              <a:pPr algn="ctr"/>
              <a:r>
                <a:rPr lang="en-US" altLang="zh-CN" sz="1400" spc="600" dirty="0">
                  <a:solidFill>
                    <a:schemeClr val="bg1"/>
                  </a:solidFill>
                  <a:cs typeface="+mn-ea"/>
                  <a:sym typeface="+mn-lt"/>
                </a:rPr>
                <a:t>Work Planning</a:t>
              </a:r>
            </a:p>
          </p:txBody>
        </p:sp>
      </p:grpSp>
      <p:sp>
        <p:nvSpPr>
          <p:cNvPr id="9" name="!!shell"/>
          <p:cNvSpPr/>
          <p:nvPr/>
        </p:nvSpPr>
        <p:spPr>
          <a:xfrm flipV="1">
            <a:off x="5211363" y="1437248"/>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flipV="1">
            <a:off x="5292276" y="1431670"/>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3</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1000081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34400B8-AC26-41D8-84D3-DE6531284707}"/>
              </a:ext>
            </a:extLst>
          </p:cNvPr>
          <p:cNvGrpSpPr/>
          <p:nvPr/>
        </p:nvGrpSpPr>
        <p:grpSpPr>
          <a:xfrm>
            <a:off x="0" y="1"/>
            <a:ext cx="12192000" cy="711200"/>
            <a:chOff x="0" y="1"/>
            <a:chExt cx="12192000" cy="711200"/>
          </a:xfrm>
        </p:grpSpPr>
        <p:grpSp>
          <p:nvGrpSpPr>
            <p:cNvPr id="4" name="组合 3">
              <a:extLst>
                <a:ext uri="{FF2B5EF4-FFF2-40B4-BE49-F238E27FC236}">
                  <a16:creationId xmlns:a16="http://schemas.microsoft.com/office/drawing/2014/main" id="{6C2AF414-3202-4164-94F4-A488F818301C}"/>
                </a:ext>
              </a:extLst>
            </p:cNvPr>
            <p:cNvGrpSpPr/>
            <p:nvPr/>
          </p:nvGrpSpPr>
          <p:grpSpPr>
            <a:xfrm>
              <a:off x="0" y="1"/>
              <a:ext cx="12192000" cy="650874"/>
              <a:chOff x="0" y="1"/>
              <a:chExt cx="12192000" cy="650874"/>
            </a:xfrm>
          </p:grpSpPr>
          <p:grpSp>
            <p:nvGrpSpPr>
              <p:cNvPr id="3" name="组合 2">
                <a:extLst>
                  <a:ext uri="{FF2B5EF4-FFF2-40B4-BE49-F238E27FC236}">
                    <a16:creationId xmlns:a16="http://schemas.microsoft.com/office/drawing/2014/main" id="{8EEF85F3-D978-4509-8E21-4390C34BD133}"/>
                  </a:ext>
                </a:extLst>
              </p:cNvPr>
              <p:cNvGrpSpPr/>
              <p:nvPr/>
            </p:nvGrpSpPr>
            <p:grpSpPr>
              <a:xfrm>
                <a:off x="0" y="1"/>
                <a:ext cx="12192000" cy="650874"/>
                <a:chOff x="0" y="1"/>
                <a:chExt cx="12192000" cy="650874"/>
              </a:xfrm>
            </p:grpSpPr>
            <p:sp>
              <p:nvSpPr>
                <p:cNvPr id="27" name="矩形 26">
                  <a:extLst>
                    <a:ext uri="{FF2B5EF4-FFF2-40B4-BE49-F238E27FC236}">
                      <a16:creationId xmlns:a16="http://schemas.microsoft.com/office/drawing/2014/main" id="{78EE3A3B-1816-34A6-031C-80B725B3996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a:extLst>
                    <a:ext uri="{FF2B5EF4-FFF2-40B4-BE49-F238E27FC236}">
                      <a16:creationId xmlns:a16="http://schemas.microsoft.com/office/drawing/2014/main" id="{3DC6B19E-AA19-4666-B571-FBABAD739532}"/>
                    </a:ext>
                  </a:extLst>
                </p:cNvPr>
                <p:cNvPicPr>
                  <a:picLocks noChangeAspect="1"/>
                </p:cNvPicPr>
                <p:nvPr/>
              </p:nvPicPr>
              <p:blipFill>
                <a:blip r:embed="rId2"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grpSp>
            <p:nvGrpSpPr>
              <p:cNvPr id="28" name="组合 27">
                <a:extLst>
                  <a:ext uri="{FF2B5EF4-FFF2-40B4-BE49-F238E27FC236}">
                    <a16:creationId xmlns:a16="http://schemas.microsoft.com/office/drawing/2014/main" id="{1656C573-CD66-3D37-C8FF-175DA6D61946}"/>
                  </a:ext>
                </a:extLst>
              </p:cNvPr>
              <p:cNvGrpSpPr/>
              <p:nvPr/>
            </p:nvGrpSpPr>
            <p:grpSpPr>
              <a:xfrm>
                <a:off x="3954244" y="159473"/>
                <a:ext cx="7974404" cy="369332"/>
                <a:chOff x="3611344" y="299173"/>
                <a:chExt cx="7974404" cy="369332"/>
              </a:xfrm>
            </p:grpSpPr>
            <p:sp>
              <p:nvSpPr>
                <p:cNvPr id="31" name="文本框 30">
                  <a:extLst>
                    <a:ext uri="{FF2B5EF4-FFF2-40B4-BE49-F238E27FC236}">
                      <a16:creationId xmlns:a16="http://schemas.microsoft.com/office/drawing/2014/main" id="{64C551CB-AB89-2413-F079-6DC91A38EFFC}"/>
                    </a:ext>
                  </a:extLst>
                </p:cNvPr>
                <p:cNvSpPr txBox="1"/>
                <p:nvPr/>
              </p:nvSpPr>
              <p:spPr>
                <a:xfrm>
                  <a:off x="5340770"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32" name="文本框 31">
                  <a:extLst>
                    <a:ext uri="{FF2B5EF4-FFF2-40B4-BE49-F238E27FC236}">
                      <a16:creationId xmlns:a16="http://schemas.microsoft.com/office/drawing/2014/main" id="{030FF0F6-7E43-6DFE-BCDA-ACB446E5F783}"/>
                    </a:ext>
                  </a:extLst>
                </p:cNvPr>
                <p:cNvSpPr txBox="1"/>
                <p:nvPr/>
              </p:nvSpPr>
              <p:spPr>
                <a:xfrm>
                  <a:off x="7044548"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33" name="文本框 32">
                  <a:extLst>
                    <a:ext uri="{FF2B5EF4-FFF2-40B4-BE49-F238E27FC236}">
                      <a16:creationId xmlns:a16="http://schemas.microsoft.com/office/drawing/2014/main" id="{10E6A0B6-BE3C-D853-0560-02A761C8DED9}"/>
                    </a:ext>
                  </a:extLst>
                </p:cNvPr>
                <p:cNvSpPr txBox="1"/>
                <p:nvPr/>
              </p:nvSpPr>
              <p:spPr>
                <a:xfrm>
                  <a:off x="8748326"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34" name="文本框 33">
                  <a:extLst>
                    <a:ext uri="{FF2B5EF4-FFF2-40B4-BE49-F238E27FC236}">
                      <a16:creationId xmlns:a16="http://schemas.microsoft.com/office/drawing/2014/main" id="{F2906D9C-AE58-05F0-6976-1C0FE308D6A3}"/>
                    </a:ext>
                  </a:extLst>
                </p:cNvPr>
                <p:cNvSpPr txBox="1"/>
                <p:nvPr/>
              </p:nvSpPr>
              <p:spPr>
                <a:xfrm>
                  <a:off x="1045210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36" name="文本框 35">
                  <a:extLst>
                    <a:ext uri="{FF2B5EF4-FFF2-40B4-BE49-F238E27FC236}">
                      <a16:creationId xmlns:a16="http://schemas.microsoft.com/office/drawing/2014/main" id="{00194A9A-1CE2-3EBB-5876-D5C4DD250649}"/>
                    </a:ext>
                  </a:extLst>
                </p:cNvPr>
                <p:cNvSpPr txBox="1"/>
                <p:nvPr/>
              </p:nvSpPr>
              <p:spPr>
                <a:xfrm>
                  <a:off x="361134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37" name="直接连接符 36">
                  <a:extLst>
                    <a:ext uri="{FF2B5EF4-FFF2-40B4-BE49-F238E27FC236}">
                      <a16:creationId xmlns:a16="http://schemas.microsoft.com/office/drawing/2014/main" id="{C25156B0-6952-1D28-A01E-BC5EB07C644C}"/>
                    </a:ext>
                  </a:extLst>
                </p:cNvPr>
                <p:cNvCxnSpPr>
                  <a:cxnSpLocks/>
                </p:cNvCxnSpPr>
                <p:nvPr/>
              </p:nvCxnSpPr>
              <p:spPr>
                <a:xfrm>
                  <a:off x="6746657"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0E13E2D-2726-15C0-42AD-3531D4553E73}"/>
                    </a:ext>
                  </a:extLst>
                </p:cNvPr>
                <p:cNvCxnSpPr>
                  <a:cxnSpLocks/>
                </p:cNvCxnSpPr>
                <p:nvPr/>
              </p:nvCxnSpPr>
              <p:spPr>
                <a:xfrm>
                  <a:off x="5042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45DD8C5-42ED-930E-3CB8-949742A00C15}"/>
                    </a:ext>
                  </a:extLst>
                </p:cNvPr>
                <p:cNvCxnSpPr>
                  <a:cxnSpLocks/>
                </p:cNvCxnSpPr>
                <p:nvPr/>
              </p:nvCxnSpPr>
              <p:spPr>
                <a:xfrm>
                  <a:off x="8450435"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EA5D3B-1CDA-35C5-BA2D-8884A97B0BE4}"/>
                    </a:ext>
                  </a:extLst>
                </p:cNvPr>
                <p:cNvCxnSpPr>
                  <a:cxnSpLocks/>
                </p:cNvCxnSpPr>
                <p:nvPr/>
              </p:nvCxnSpPr>
              <p:spPr>
                <a:xfrm>
                  <a:off x="10154213"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9" name="等腰三角形 28">
              <a:extLst>
                <a:ext uri="{FF2B5EF4-FFF2-40B4-BE49-F238E27FC236}">
                  <a16:creationId xmlns:a16="http://schemas.microsoft.com/office/drawing/2014/main" id="{AE96C290-FC03-1D2B-D099-4EA975ED2E51}"/>
                </a:ext>
              </a:extLst>
            </p:cNvPr>
            <p:cNvSpPr/>
            <p:nvPr/>
          </p:nvSpPr>
          <p:spPr>
            <a:xfrm>
              <a:off x="75361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83">
            <a:extLst>
              <a:ext uri="{FF2B5EF4-FFF2-40B4-BE49-F238E27FC236}">
                <a16:creationId xmlns:a16="http://schemas.microsoft.com/office/drawing/2014/main" id="{3346F609-84BC-41FB-95E6-475A2CBC79A8}"/>
              </a:ext>
            </a:extLst>
          </p:cNvPr>
          <p:cNvSpPr txBox="1"/>
          <p:nvPr/>
        </p:nvSpPr>
        <p:spPr>
          <a:xfrm>
            <a:off x="1386129" y="1628800"/>
            <a:ext cx="9703078" cy="40126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200000"/>
              </a:lnSpc>
              <a:spcAft>
                <a:spcPts val="600"/>
              </a:spcAft>
              <a:buClr>
                <a:srgbClr val="E24848"/>
              </a:buClr>
              <a:buSzTx/>
              <a:buFontTx/>
              <a:buNone/>
              <a:defRPr/>
            </a:pPr>
            <a:r>
              <a:rPr kumimoji="0" lang="en-US" altLang="zh-CN" sz="1400" b="0" i="0" u="none" strike="noStrike" kern="1200" cap="none" spc="0" normalizeH="0" baseline="0" noProof="1">
                <a:ln>
                  <a:noFill/>
                </a:ln>
                <a:effectLst/>
                <a:uLnTx/>
                <a:uFillTx/>
                <a:cs typeface="+mn-ea"/>
                <a:sym typeface="+mn-lt"/>
              </a:rPr>
              <a:t>1. </a:t>
            </a:r>
            <a:r>
              <a:rPr kumimoji="0" lang="en-US" altLang="zh-CN" sz="1400" b="1" i="0" u="none" strike="noStrike" kern="1200" cap="none" spc="0" normalizeH="0" baseline="0" noProof="1">
                <a:ln>
                  <a:noFill/>
                </a:ln>
                <a:effectLst/>
                <a:uLnTx/>
                <a:uFillTx/>
                <a:cs typeface="+mn-ea"/>
                <a:sym typeface="+mn-lt"/>
              </a:rPr>
              <a:t>NFC</a:t>
            </a:r>
            <a:r>
              <a:rPr kumimoji="0" lang="zh-CN" altLang="en-US" sz="1400" b="1" i="0" u="none" strike="noStrike" kern="1200" cap="none" spc="0" normalizeH="0" baseline="0" noProof="1">
                <a:ln>
                  <a:noFill/>
                </a:ln>
                <a:effectLst/>
                <a:uLnTx/>
                <a:uFillTx/>
                <a:cs typeface="+mn-ea"/>
                <a:sym typeface="+mn-lt"/>
              </a:rPr>
              <a:t>标签与读取模块 </a:t>
            </a:r>
            <a:r>
              <a:rPr kumimoji="0" lang="en-US" altLang="zh-CN" sz="1400" b="0" i="0" u="none" strike="noStrike" kern="1200" cap="none" spc="0" normalizeH="0" baseline="0" noProof="1">
                <a:ln>
                  <a:noFill/>
                </a:ln>
                <a:effectLst/>
                <a:uLnTx/>
                <a:uFillTx/>
                <a:cs typeface="+mn-ea"/>
                <a:sym typeface="+mn-lt"/>
              </a:rPr>
              <a:t>- </a:t>
            </a:r>
            <a:r>
              <a:rPr kumimoji="0" lang="zh-CN" altLang="en-US" sz="1400" b="0" i="0" u="none" strike="noStrike" kern="1200" cap="none" spc="0" normalizeH="0" baseline="0" noProof="1">
                <a:ln>
                  <a:noFill/>
                </a:ln>
                <a:effectLst/>
                <a:uLnTx/>
                <a:uFillTx/>
                <a:cs typeface="+mn-ea"/>
                <a:sym typeface="+mn-lt"/>
              </a:rPr>
              <a:t>开发</a:t>
            </a:r>
            <a:r>
              <a:rPr kumimoji="0" lang="en-US" altLang="zh-CN" sz="1400" b="0" i="0" u="none" strike="noStrike" kern="1200" cap="none" spc="0" normalizeH="0" baseline="0" noProof="1">
                <a:ln>
                  <a:noFill/>
                </a:ln>
                <a:effectLst/>
                <a:uLnTx/>
                <a:uFillTx/>
                <a:cs typeface="+mn-ea"/>
                <a:sym typeface="+mn-lt"/>
              </a:rPr>
              <a:t>NFC</a:t>
            </a:r>
            <a:r>
              <a:rPr kumimoji="0" lang="zh-CN" altLang="en-US" sz="1400" b="0" i="0" u="none" strike="noStrike" kern="1200" cap="none" spc="0" normalizeH="0" baseline="0" noProof="1">
                <a:ln>
                  <a:noFill/>
                </a:ln>
                <a:effectLst/>
                <a:uLnTx/>
                <a:uFillTx/>
                <a:cs typeface="+mn-ea"/>
                <a:sym typeface="+mn-lt"/>
              </a:rPr>
              <a:t>标签的编码标准，整合</a:t>
            </a:r>
            <a:r>
              <a:rPr kumimoji="0" lang="en-US" altLang="zh-CN" sz="1400" b="0" i="0" u="none" strike="noStrike" kern="1200" cap="none" spc="0" normalizeH="0" baseline="0" noProof="1">
                <a:ln>
                  <a:noFill/>
                </a:ln>
                <a:effectLst/>
                <a:uLnTx/>
                <a:uFillTx/>
                <a:cs typeface="+mn-ea"/>
                <a:sym typeface="+mn-lt"/>
              </a:rPr>
              <a:t>NFC</a:t>
            </a:r>
            <a:r>
              <a:rPr kumimoji="0" lang="zh-CN" altLang="en-US" sz="1400" b="0" i="0" u="none" strike="noStrike" kern="1200" cap="none" spc="0" normalizeH="0" baseline="0" noProof="1">
                <a:ln>
                  <a:noFill/>
                </a:ln>
                <a:effectLst/>
                <a:uLnTx/>
                <a:uFillTx/>
                <a:cs typeface="+mn-ea"/>
                <a:sym typeface="+mn-lt"/>
              </a:rPr>
              <a:t>读取模块与</a:t>
            </a:r>
            <a:r>
              <a:rPr kumimoji="0" lang="en-US" altLang="zh-CN" sz="1400" b="0" i="0" u="none" strike="noStrike" kern="1200" cap="none" spc="0" normalizeH="0" baseline="0" noProof="1">
                <a:ln>
                  <a:noFill/>
                </a:ln>
                <a:effectLst/>
                <a:uLnTx/>
                <a:uFillTx/>
                <a:cs typeface="+mn-ea"/>
                <a:sym typeface="+mn-lt"/>
              </a:rPr>
              <a:t>BearPi</a:t>
            </a:r>
            <a:r>
              <a:rPr kumimoji="0" lang="zh-CN" altLang="en-US" sz="1400" b="0" i="0" u="none" strike="noStrike" kern="1200" cap="none" spc="0" normalizeH="0" baseline="0" noProof="1">
                <a:ln>
                  <a:noFill/>
                </a:ln>
                <a:effectLst/>
                <a:uLnTx/>
                <a:uFillTx/>
                <a:cs typeface="+mn-ea"/>
                <a:sym typeface="+mn-lt"/>
              </a:rPr>
              <a:t>设备，实现标签读取功能以及数据交换 </a:t>
            </a:r>
            <a:r>
              <a:rPr kumimoji="0" lang="en-US" altLang="zh-CN" sz="1400" b="0" i="0" u="none" strike="noStrike" kern="1200" cap="none" spc="0" normalizeH="0" baseline="0" noProof="1">
                <a:ln>
                  <a:noFill/>
                </a:ln>
                <a:solidFill>
                  <a:schemeClr val="accent1"/>
                </a:solidFill>
                <a:effectLst/>
                <a:uLnTx/>
                <a:uFillTx/>
                <a:cs typeface="+mn-ea"/>
                <a:sym typeface="+mn-lt"/>
              </a:rPr>
              <a:t>1</a:t>
            </a:r>
            <a:endParaRPr kumimoji="0" lang="zh-CN" altLang="en-US" sz="1400" b="0" i="0" u="none" strike="noStrike" kern="1200" cap="none" spc="0" normalizeH="0" baseline="0" noProof="1">
              <a:ln>
                <a:noFill/>
              </a:ln>
              <a:solidFill>
                <a:schemeClr val="accent1"/>
              </a:solidFill>
              <a:effectLst/>
              <a:uLnTx/>
              <a:uFillTx/>
              <a:cs typeface="+mn-ea"/>
              <a:sym typeface="+mn-lt"/>
            </a:endParaRPr>
          </a:p>
          <a:p>
            <a:pPr marL="0" marR="0" lvl="0" indent="0" algn="just" defTabSz="914400" rtl="0" eaLnBrk="1" fontAlgn="auto" latinLnBrk="0" hangingPunct="1">
              <a:lnSpc>
                <a:spcPct val="200000"/>
              </a:lnSpc>
              <a:spcAft>
                <a:spcPts val="600"/>
              </a:spcAft>
              <a:buClr>
                <a:srgbClr val="E24848"/>
              </a:buClr>
              <a:buSzTx/>
              <a:buFontTx/>
              <a:buNone/>
              <a:defRPr/>
            </a:pPr>
            <a:r>
              <a:rPr kumimoji="0" lang="en-US" altLang="zh-CN" sz="1400" b="0" i="0" u="none" strike="noStrike" kern="1200" cap="none" spc="0" normalizeH="0" baseline="0" noProof="1">
                <a:ln>
                  <a:noFill/>
                </a:ln>
                <a:effectLst/>
                <a:uLnTx/>
                <a:uFillTx/>
                <a:cs typeface="+mn-ea"/>
                <a:sym typeface="+mn-lt"/>
              </a:rPr>
              <a:t>2. </a:t>
            </a:r>
            <a:r>
              <a:rPr lang="en-US" altLang="zh-CN" sz="1400" b="1" noProof="1">
                <a:cs typeface="+mn-ea"/>
                <a:sym typeface="+mn-lt"/>
              </a:rPr>
              <a:t>BearPi</a:t>
            </a:r>
            <a:r>
              <a:rPr lang="zh-CN" altLang="en-US" sz="1400" b="1" noProof="1">
                <a:cs typeface="+mn-ea"/>
                <a:sym typeface="+mn-lt"/>
              </a:rPr>
              <a:t>设备间交互 </a:t>
            </a:r>
            <a:r>
              <a:rPr kumimoji="0" lang="en-US" altLang="zh-CN" sz="1400" b="0" i="0" u="none" strike="noStrike" kern="1200" cap="none" spc="0" normalizeH="0" baseline="0" noProof="1">
                <a:ln>
                  <a:noFill/>
                </a:ln>
                <a:effectLst/>
                <a:uLnTx/>
                <a:uFillTx/>
                <a:cs typeface="+mn-ea"/>
                <a:sym typeface="+mn-lt"/>
              </a:rPr>
              <a:t>- </a:t>
            </a:r>
            <a:r>
              <a:rPr kumimoji="0" lang="zh-CN" altLang="en-US" sz="1400" b="0" i="0" u="none" strike="noStrike" kern="1200" cap="none" spc="0" normalizeH="0" baseline="0" noProof="1">
                <a:ln>
                  <a:noFill/>
                </a:ln>
                <a:effectLst/>
                <a:uLnTx/>
                <a:uFillTx/>
                <a:cs typeface="+mn-ea"/>
                <a:sym typeface="+mn-lt"/>
              </a:rPr>
              <a:t>实现</a:t>
            </a:r>
            <a:r>
              <a:rPr kumimoji="0" lang="en-US" altLang="zh-CN" sz="1400" b="0" i="0" u="none" strike="noStrike" kern="1200" cap="none" spc="0" normalizeH="0" baseline="0" noProof="1">
                <a:ln>
                  <a:noFill/>
                </a:ln>
                <a:effectLst/>
                <a:uLnTx/>
                <a:uFillTx/>
                <a:cs typeface="+mn-ea"/>
                <a:sym typeface="+mn-lt"/>
              </a:rPr>
              <a:t>BearPi</a:t>
            </a:r>
            <a:r>
              <a:rPr kumimoji="0" lang="zh-CN" altLang="en-US" sz="1400" b="0" i="0" u="none" strike="noStrike" kern="1200" cap="none" spc="0" normalizeH="0" baseline="0" noProof="1">
                <a:ln>
                  <a:noFill/>
                </a:ln>
                <a:effectLst/>
                <a:uLnTx/>
                <a:uFillTx/>
                <a:cs typeface="+mn-ea"/>
                <a:sym typeface="+mn-lt"/>
              </a:rPr>
              <a:t>设备间的数据传输协议，确保信息准确无误地在设备间交换 </a:t>
            </a:r>
            <a:r>
              <a:rPr kumimoji="0" lang="en-US" altLang="zh-CN" sz="1400" b="0" i="0" u="none" strike="noStrike" kern="1200" cap="none" spc="0" normalizeH="0" baseline="0" noProof="1">
                <a:ln>
                  <a:noFill/>
                </a:ln>
                <a:solidFill>
                  <a:schemeClr val="accent1"/>
                </a:solidFill>
                <a:effectLst/>
                <a:uLnTx/>
                <a:uFillTx/>
                <a:cs typeface="+mn-ea"/>
                <a:sym typeface="+mn-lt"/>
              </a:rPr>
              <a:t>2.5</a:t>
            </a:r>
            <a:endParaRPr kumimoji="0" lang="zh-CN" altLang="en-US" sz="1400" b="0" i="0" u="none" strike="noStrike" kern="1200" cap="none" spc="0" normalizeH="0" baseline="0" noProof="1">
              <a:ln>
                <a:noFill/>
              </a:ln>
              <a:solidFill>
                <a:schemeClr val="accent1"/>
              </a:solidFill>
              <a:effectLst/>
              <a:uLnTx/>
              <a:uFillTx/>
              <a:cs typeface="+mn-ea"/>
              <a:sym typeface="+mn-lt"/>
            </a:endParaRPr>
          </a:p>
          <a:p>
            <a:pPr marL="0" marR="0" lvl="0" indent="0" algn="just" defTabSz="914400" rtl="0" eaLnBrk="1" fontAlgn="auto" latinLnBrk="0" hangingPunct="1">
              <a:lnSpc>
                <a:spcPct val="200000"/>
              </a:lnSpc>
              <a:spcAft>
                <a:spcPts val="600"/>
              </a:spcAft>
              <a:buClr>
                <a:srgbClr val="E24848"/>
              </a:buClr>
              <a:buSzTx/>
              <a:buFontTx/>
              <a:buNone/>
              <a:defRPr/>
            </a:pPr>
            <a:r>
              <a:rPr kumimoji="0" lang="en-US" altLang="zh-CN" sz="1400" b="0" i="0" u="none" strike="noStrike" kern="1200" cap="none" spc="0" normalizeH="0" baseline="0" noProof="1">
                <a:ln>
                  <a:noFill/>
                </a:ln>
                <a:effectLst/>
                <a:uLnTx/>
                <a:uFillTx/>
                <a:cs typeface="+mn-ea"/>
                <a:sym typeface="+mn-lt"/>
              </a:rPr>
              <a:t>3. </a:t>
            </a:r>
            <a:r>
              <a:rPr lang="zh-CN" altLang="en-US" sz="1400" b="1" noProof="1">
                <a:cs typeface="+mn-ea"/>
                <a:sym typeface="+mn-lt"/>
              </a:rPr>
              <a:t>分布式架构设计 </a:t>
            </a:r>
            <a:r>
              <a:rPr kumimoji="0" lang="en-US" altLang="zh-CN" sz="1400" b="0" i="0" u="none" strike="noStrike" kern="1200" cap="none" spc="0" normalizeH="0" baseline="0" noProof="1">
                <a:ln>
                  <a:noFill/>
                </a:ln>
                <a:effectLst/>
                <a:uLnTx/>
                <a:uFillTx/>
                <a:cs typeface="+mn-ea"/>
                <a:sym typeface="+mn-lt"/>
              </a:rPr>
              <a:t>- </a:t>
            </a:r>
            <a:r>
              <a:rPr kumimoji="0" lang="zh-CN" altLang="en-US" sz="1400" b="0" i="0" u="none" strike="noStrike" kern="1200" cap="none" spc="0" normalizeH="0" baseline="0" noProof="1">
                <a:ln>
                  <a:noFill/>
                </a:ln>
                <a:effectLst/>
                <a:uLnTx/>
                <a:uFillTx/>
                <a:cs typeface="+mn-ea"/>
                <a:sym typeface="+mn-lt"/>
              </a:rPr>
              <a:t>设计多设备间的分布式架构 </a:t>
            </a:r>
            <a:r>
              <a:rPr kumimoji="0" lang="en-US" altLang="zh-CN" sz="1400" b="0" i="0" u="none" strike="noStrike" kern="1200" cap="none" spc="0" normalizeH="0" baseline="0" noProof="1">
                <a:ln>
                  <a:noFill/>
                </a:ln>
                <a:solidFill>
                  <a:schemeClr val="accent1"/>
                </a:solidFill>
                <a:effectLst/>
                <a:uLnTx/>
                <a:uFillTx/>
                <a:cs typeface="+mn-ea"/>
                <a:sym typeface="+mn-lt"/>
              </a:rPr>
              <a:t>1</a:t>
            </a:r>
            <a:endParaRPr kumimoji="0" lang="zh-CN" altLang="en-US" sz="1400" b="0" i="0" u="none" strike="noStrike" kern="1200" cap="none" spc="0" normalizeH="0" baseline="0" noProof="1">
              <a:ln>
                <a:noFill/>
              </a:ln>
              <a:solidFill>
                <a:schemeClr val="accent1"/>
              </a:solidFill>
              <a:effectLst/>
              <a:uLnTx/>
              <a:uFillTx/>
              <a:cs typeface="+mn-ea"/>
              <a:sym typeface="+mn-lt"/>
            </a:endParaRPr>
          </a:p>
          <a:p>
            <a:pPr marL="0" marR="0" lvl="0" indent="0" algn="just" defTabSz="914400" rtl="0" eaLnBrk="1" fontAlgn="auto" latinLnBrk="0" hangingPunct="1">
              <a:lnSpc>
                <a:spcPct val="200000"/>
              </a:lnSpc>
              <a:spcAft>
                <a:spcPts val="600"/>
              </a:spcAft>
              <a:buClr>
                <a:srgbClr val="E24848"/>
              </a:buClr>
              <a:buSzTx/>
              <a:buFontTx/>
              <a:buNone/>
              <a:defRPr/>
            </a:pPr>
            <a:r>
              <a:rPr kumimoji="0" lang="en-US" altLang="zh-CN" sz="1400" b="0" i="0" u="none" strike="noStrike" kern="1200" cap="none" spc="0" normalizeH="0" baseline="0" noProof="1">
                <a:ln>
                  <a:noFill/>
                </a:ln>
                <a:effectLst/>
                <a:uLnTx/>
                <a:uFillTx/>
                <a:cs typeface="+mn-ea"/>
                <a:sym typeface="+mn-lt"/>
              </a:rPr>
              <a:t>4. </a:t>
            </a:r>
            <a:r>
              <a:rPr lang="zh-CN" altLang="en-US" sz="1400" b="1" noProof="1">
                <a:cs typeface="+mn-ea"/>
                <a:sym typeface="+mn-lt"/>
              </a:rPr>
              <a:t>堡垒机设计 </a:t>
            </a:r>
            <a:r>
              <a:rPr kumimoji="0" lang="en-US" altLang="zh-CN" sz="1400" b="0" i="0" u="none" strike="noStrike" kern="1200" cap="none" spc="0" normalizeH="0" baseline="0" noProof="1">
                <a:ln>
                  <a:noFill/>
                </a:ln>
                <a:effectLst/>
                <a:uLnTx/>
                <a:uFillTx/>
                <a:cs typeface="+mn-ea"/>
                <a:sym typeface="+mn-lt"/>
              </a:rPr>
              <a:t>- </a:t>
            </a:r>
            <a:r>
              <a:rPr kumimoji="0" lang="zh-CN" altLang="en-US" sz="1400" b="0" i="0" u="none" strike="noStrike" kern="1200" cap="none" spc="0" normalizeH="0" baseline="0" noProof="1">
                <a:ln>
                  <a:noFill/>
                </a:ln>
                <a:effectLst/>
                <a:uLnTx/>
                <a:uFillTx/>
                <a:cs typeface="+mn-ea"/>
                <a:sym typeface="+mn-lt"/>
              </a:rPr>
              <a:t>开发堡垒机功能，确保网络数据的安全传输，防止外部攻击 </a:t>
            </a:r>
            <a:r>
              <a:rPr kumimoji="0" lang="en-US" altLang="zh-CN" sz="1400" b="0" i="0" u="none" strike="noStrike" kern="1200" cap="none" spc="0" normalizeH="0" baseline="0" noProof="1">
                <a:ln>
                  <a:noFill/>
                </a:ln>
                <a:solidFill>
                  <a:schemeClr val="accent1"/>
                </a:solidFill>
                <a:effectLst/>
                <a:uLnTx/>
                <a:uFillTx/>
                <a:cs typeface="+mn-ea"/>
                <a:sym typeface="+mn-lt"/>
              </a:rPr>
              <a:t>2.5</a:t>
            </a:r>
            <a:endParaRPr kumimoji="0" lang="zh-CN" altLang="en-US" sz="1400" b="0" i="0" u="none" strike="noStrike" kern="1200" cap="none" spc="0" normalizeH="0" baseline="0" noProof="1">
              <a:ln>
                <a:noFill/>
              </a:ln>
              <a:solidFill>
                <a:schemeClr val="accent1"/>
              </a:solidFill>
              <a:effectLst/>
              <a:uLnTx/>
              <a:uFillTx/>
              <a:cs typeface="+mn-ea"/>
              <a:sym typeface="+mn-lt"/>
            </a:endParaRPr>
          </a:p>
          <a:p>
            <a:pPr marL="0" marR="0" lvl="0" indent="0" algn="just" defTabSz="914400" rtl="0" eaLnBrk="1" fontAlgn="auto" latinLnBrk="0" hangingPunct="1">
              <a:lnSpc>
                <a:spcPct val="200000"/>
              </a:lnSpc>
              <a:spcAft>
                <a:spcPts val="600"/>
              </a:spcAft>
              <a:buClr>
                <a:srgbClr val="E24848"/>
              </a:buClr>
              <a:buSzTx/>
              <a:buFontTx/>
              <a:buNone/>
              <a:defRPr/>
            </a:pPr>
            <a:r>
              <a:rPr kumimoji="0" lang="en-US" altLang="zh-CN" sz="1400" b="0" i="0" u="none" strike="noStrike" kern="1200" cap="none" spc="0" normalizeH="0" baseline="0" noProof="1">
                <a:ln>
                  <a:noFill/>
                </a:ln>
                <a:effectLst/>
                <a:uLnTx/>
                <a:uFillTx/>
                <a:cs typeface="+mn-ea"/>
                <a:sym typeface="+mn-lt"/>
              </a:rPr>
              <a:t>5. </a:t>
            </a:r>
            <a:r>
              <a:rPr lang="zh-CN" altLang="en-US" sz="1400" b="1" noProof="1">
                <a:cs typeface="+mn-ea"/>
                <a:sym typeface="+mn-lt"/>
              </a:rPr>
              <a:t>华为云</a:t>
            </a:r>
            <a:r>
              <a:rPr lang="en-US" altLang="zh-CN" sz="1400" b="1" noProof="1">
                <a:cs typeface="+mn-ea"/>
                <a:sym typeface="+mn-lt"/>
              </a:rPr>
              <a:t>IoTDA</a:t>
            </a:r>
            <a:r>
              <a:rPr lang="zh-CN" altLang="en-US" sz="1400" b="1" noProof="1">
                <a:cs typeface="+mn-ea"/>
                <a:sym typeface="+mn-lt"/>
              </a:rPr>
              <a:t>集成 </a:t>
            </a:r>
            <a:r>
              <a:rPr kumimoji="0" lang="en-US" altLang="zh-CN" sz="1400" b="0" i="0" u="none" strike="noStrike" kern="1200" cap="none" spc="0" normalizeH="0" baseline="0" noProof="1">
                <a:ln>
                  <a:noFill/>
                </a:ln>
                <a:effectLst/>
                <a:uLnTx/>
                <a:uFillTx/>
                <a:cs typeface="+mn-ea"/>
                <a:sym typeface="+mn-lt"/>
              </a:rPr>
              <a:t>- </a:t>
            </a:r>
            <a:r>
              <a:rPr kumimoji="0" lang="zh-CN" altLang="en-US" sz="1400" b="0" i="0" u="none" strike="noStrike" kern="1200" cap="none" spc="0" normalizeH="0" baseline="0" noProof="1">
                <a:ln>
                  <a:noFill/>
                </a:ln>
                <a:effectLst/>
                <a:uLnTx/>
                <a:uFillTx/>
                <a:cs typeface="+mn-ea"/>
                <a:sym typeface="+mn-lt"/>
              </a:rPr>
              <a:t>与华为云</a:t>
            </a:r>
            <a:r>
              <a:rPr kumimoji="0" lang="en-US" altLang="zh-CN" sz="1400" b="0" i="0" u="none" strike="noStrike" kern="1200" cap="none" spc="0" normalizeH="0" baseline="0" noProof="1">
                <a:ln>
                  <a:noFill/>
                </a:ln>
                <a:effectLst/>
                <a:uLnTx/>
                <a:uFillTx/>
                <a:cs typeface="+mn-ea"/>
                <a:sym typeface="+mn-lt"/>
              </a:rPr>
              <a:t>IoT</a:t>
            </a:r>
            <a:r>
              <a:rPr kumimoji="0" lang="zh-CN" altLang="en-US" sz="1400" b="0" i="0" u="none" strike="noStrike" kern="1200" cap="none" spc="0" normalizeH="0" baseline="0" noProof="1">
                <a:ln>
                  <a:noFill/>
                </a:ln>
                <a:effectLst/>
                <a:uLnTx/>
                <a:uFillTx/>
                <a:cs typeface="+mn-ea"/>
                <a:sym typeface="+mn-lt"/>
              </a:rPr>
              <a:t>平台对接，实现数据的云端流转 </a:t>
            </a:r>
            <a:r>
              <a:rPr kumimoji="0" lang="en-US" altLang="zh-CN" sz="1400" b="0" i="0" u="none" strike="noStrike" kern="1200" cap="none" spc="0" normalizeH="0" baseline="0" noProof="1">
                <a:ln>
                  <a:noFill/>
                </a:ln>
                <a:solidFill>
                  <a:schemeClr val="accent1"/>
                </a:solidFill>
                <a:effectLst/>
                <a:uLnTx/>
                <a:uFillTx/>
                <a:cs typeface="+mn-ea"/>
                <a:sym typeface="+mn-lt"/>
              </a:rPr>
              <a:t>2</a:t>
            </a:r>
            <a:endParaRPr kumimoji="0" lang="zh-CN" altLang="en-US" sz="1400" b="0" i="0" u="none" strike="noStrike" kern="1200" cap="none" spc="0" normalizeH="0" baseline="0" noProof="1">
              <a:ln>
                <a:noFill/>
              </a:ln>
              <a:solidFill>
                <a:schemeClr val="accent1"/>
              </a:solidFill>
              <a:effectLst/>
              <a:uLnTx/>
              <a:uFillTx/>
              <a:cs typeface="+mn-ea"/>
              <a:sym typeface="+mn-lt"/>
            </a:endParaRPr>
          </a:p>
          <a:p>
            <a:pPr marL="0" marR="0" lvl="0" indent="0" algn="just" defTabSz="914400" rtl="0" eaLnBrk="1" fontAlgn="auto" latinLnBrk="0" hangingPunct="1">
              <a:lnSpc>
                <a:spcPct val="200000"/>
              </a:lnSpc>
              <a:spcAft>
                <a:spcPts val="600"/>
              </a:spcAft>
              <a:buClr>
                <a:srgbClr val="E24848"/>
              </a:buClr>
              <a:buSzTx/>
              <a:buFontTx/>
              <a:buNone/>
              <a:defRPr/>
            </a:pPr>
            <a:r>
              <a:rPr kumimoji="0" lang="en-US" altLang="zh-CN" sz="1400" b="0" i="0" u="none" strike="noStrike" kern="1200" cap="none" spc="0" normalizeH="0" baseline="0" noProof="1">
                <a:ln>
                  <a:noFill/>
                </a:ln>
                <a:effectLst/>
                <a:uLnTx/>
                <a:uFillTx/>
                <a:cs typeface="+mn-ea"/>
                <a:sym typeface="+mn-lt"/>
              </a:rPr>
              <a:t>6. </a:t>
            </a:r>
            <a:r>
              <a:rPr lang="zh-CN" altLang="en-US" sz="1400" b="1" noProof="1">
                <a:cs typeface="+mn-ea"/>
                <a:sym typeface="+mn-lt"/>
              </a:rPr>
              <a:t>后端数据库 </a:t>
            </a:r>
            <a:r>
              <a:rPr kumimoji="0" lang="en-US" altLang="zh-CN" sz="1400" b="0" i="0" u="none" strike="noStrike" kern="1200" cap="none" spc="0" normalizeH="0" baseline="0" noProof="1">
                <a:ln>
                  <a:noFill/>
                </a:ln>
                <a:effectLst/>
                <a:uLnTx/>
                <a:uFillTx/>
                <a:cs typeface="+mn-ea"/>
                <a:sym typeface="+mn-lt"/>
              </a:rPr>
              <a:t>- </a:t>
            </a:r>
            <a:r>
              <a:rPr kumimoji="0" lang="zh-CN" altLang="en-US" sz="1400" b="0" i="0" u="none" strike="noStrike" kern="1200" cap="none" spc="0" normalizeH="0" baseline="0" noProof="1">
                <a:ln>
                  <a:noFill/>
                </a:ln>
                <a:effectLst/>
                <a:uLnTx/>
                <a:uFillTx/>
                <a:cs typeface="+mn-ea"/>
                <a:sym typeface="+mn-lt"/>
              </a:rPr>
              <a:t>创建数据库存放相关数据 </a:t>
            </a:r>
            <a:r>
              <a:rPr kumimoji="0" lang="en-US" altLang="zh-CN" sz="1400" b="0" i="0" u="none" strike="noStrike" kern="1200" cap="none" spc="0" normalizeH="0" baseline="0" noProof="1">
                <a:ln>
                  <a:noFill/>
                </a:ln>
                <a:solidFill>
                  <a:schemeClr val="accent1"/>
                </a:solidFill>
                <a:effectLst/>
                <a:uLnTx/>
                <a:uFillTx/>
                <a:cs typeface="+mn-ea"/>
                <a:sym typeface="+mn-lt"/>
              </a:rPr>
              <a:t>2</a:t>
            </a:r>
            <a:endParaRPr kumimoji="0" lang="zh-CN" altLang="en-US" sz="1400" b="0" i="0" u="none" strike="noStrike" kern="1200" cap="none" spc="0" normalizeH="0" baseline="0" noProof="1">
              <a:ln>
                <a:noFill/>
              </a:ln>
              <a:solidFill>
                <a:schemeClr val="accent1"/>
              </a:solidFill>
              <a:effectLst/>
              <a:uLnTx/>
              <a:uFillTx/>
              <a:cs typeface="+mn-ea"/>
              <a:sym typeface="+mn-lt"/>
            </a:endParaRPr>
          </a:p>
          <a:p>
            <a:pPr algn="just">
              <a:lnSpc>
                <a:spcPct val="200000"/>
              </a:lnSpc>
              <a:spcAft>
                <a:spcPts val="600"/>
              </a:spcAft>
              <a:buClr>
                <a:srgbClr val="E24848"/>
              </a:buClr>
              <a:defRPr/>
            </a:pPr>
            <a:r>
              <a:rPr kumimoji="0" lang="en-US" altLang="zh-CN" sz="1400" b="0" i="0" u="none" strike="noStrike" kern="1200" cap="none" spc="0" normalizeH="0" baseline="0" noProof="1">
                <a:ln>
                  <a:noFill/>
                </a:ln>
                <a:effectLst/>
                <a:uLnTx/>
                <a:uFillTx/>
                <a:cs typeface="+mn-ea"/>
                <a:sym typeface="+mn-lt"/>
              </a:rPr>
              <a:t>7. </a:t>
            </a:r>
            <a:r>
              <a:rPr lang="zh-CN" altLang="en-US" sz="1400" b="1" noProof="1">
                <a:cs typeface="+mn-ea"/>
                <a:sym typeface="+mn-lt"/>
              </a:rPr>
              <a:t>数据显示查询平台 </a:t>
            </a:r>
            <a:r>
              <a:rPr kumimoji="0" lang="en-US" altLang="zh-CN" sz="1400" b="0" i="0" u="none" strike="noStrike" kern="1200" cap="none" spc="0" normalizeH="0" baseline="0" noProof="1">
                <a:ln>
                  <a:noFill/>
                </a:ln>
                <a:effectLst/>
                <a:uLnTx/>
                <a:uFillTx/>
                <a:cs typeface="+mn-ea"/>
                <a:sym typeface="+mn-lt"/>
              </a:rPr>
              <a:t>- </a:t>
            </a:r>
            <a:r>
              <a:rPr kumimoji="0" lang="zh-CN" altLang="en-US" sz="1400" b="0" i="0" u="none" strike="noStrike" kern="1200" cap="none" spc="0" normalizeH="0" baseline="0" noProof="1">
                <a:ln>
                  <a:noFill/>
                </a:ln>
                <a:effectLst/>
                <a:uLnTx/>
                <a:uFillTx/>
                <a:cs typeface="+mn-ea"/>
                <a:sym typeface="+mn-lt"/>
              </a:rPr>
              <a:t>开发</a:t>
            </a:r>
            <a:r>
              <a:rPr kumimoji="0" lang="en-US" altLang="zh-CN" sz="1400" b="0" i="0" u="none" strike="noStrike" kern="1200" cap="none" spc="0" normalizeH="0" baseline="0" noProof="1">
                <a:ln>
                  <a:noFill/>
                </a:ln>
                <a:effectLst/>
                <a:uLnTx/>
                <a:uFillTx/>
                <a:cs typeface="+mn-ea"/>
                <a:sym typeface="+mn-lt"/>
              </a:rPr>
              <a:t>Web</a:t>
            </a:r>
            <a:r>
              <a:rPr kumimoji="0" lang="zh-CN" altLang="en-US" sz="1400" b="0" i="0" u="none" strike="noStrike" kern="1200" cap="none" spc="0" normalizeH="0" baseline="0" noProof="1">
                <a:ln>
                  <a:noFill/>
                </a:ln>
                <a:effectLst/>
                <a:uLnTx/>
                <a:uFillTx/>
                <a:cs typeface="+mn-ea"/>
                <a:sym typeface="+mn-lt"/>
              </a:rPr>
              <a:t>端和小程序端的数据查询系统，提供快递信息查询服务 </a:t>
            </a:r>
            <a:r>
              <a:rPr lang="en-US" altLang="zh-CN" sz="1400" noProof="1">
                <a:solidFill>
                  <a:schemeClr val="accent1"/>
                </a:solidFill>
                <a:cs typeface="+mn-ea"/>
                <a:sym typeface="+mn-lt"/>
              </a:rPr>
              <a:t>Web</a:t>
            </a:r>
            <a:r>
              <a:rPr lang="zh-CN" altLang="en-US" sz="1400" noProof="1">
                <a:solidFill>
                  <a:schemeClr val="accent1"/>
                </a:solidFill>
                <a:cs typeface="+mn-ea"/>
                <a:sym typeface="+mn-lt"/>
              </a:rPr>
              <a:t>端</a:t>
            </a:r>
            <a:r>
              <a:rPr lang="en-US" altLang="zh-CN" sz="1400" noProof="1">
                <a:solidFill>
                  <a:schemeClr val="accent1"/>
                </a:solidFill>
                <a:cs typeface="+mn-ea"/>
                <a:sym typeface="+mn-lt"/>
              </a:rPr>
              <a:t>2</a:t>
            </a:r>
            <a:r>
              <a:rPr lang="zh-CN" altLang="en-US" sz="1400" noProof="1">
                <a:solidFill>
                  <a:schemeClr val="accent1"/>
                </a:solidFill>
                <a:cs typeface="+mn-ea"/>
                <a:sym typeface="+mn-lt"/>
              </a:rPr>
              <a:t>，小程序</a:t>
            </a:r>
            <a:r>
              <a:rPr lang="en-US" altLang="zh-CN" sz="1400" noProof="1">
                <a:solidFill>
                  <a:schemeClr val="accent1"/>
                </a:solidFill>
                <a:cs typeface="+mn-ea"/>
                <a:sym typeface="+mn-lt"/>
              </a:rPr>
              <a:t>2</a:t>
            </a:r>
            <a:endParaRPr lang="zh-CN" altLang="en-US" sz="1400" noProof="1">
              <a:solidFill>
                <a:schemeClr val="accent1"/>
              </a:solidFill>
              <a:cs typeface="+mn-ea"/>
              <a:sym typeface="+mn-lt"/>
            </a:endParaRPr>
          </a:p>
          <a:p>
            <a:pPr marL="0" marR="0" lvl="0" indent="0" algn="just" defTabSz="914400" rtl="0" eaLnBrk="1" fontAlgn="auto" latinLnBrk="0" hangingPunct="1">
              <a:lnSpc>
                <a:spcPct val="200000"/>
              </a:lnSpc>
              <a:spcAft>
                <a:spcPts val="600"/>
              </a:spcAft>
              <a:buClr>
                <a:srgbClr val="E24848"/>
              </a:buClr>
              <a:buSzTx/>
              <a:buFontTx/>
              <a:buNone/>
              <a:defRPr/>
            </a:pPr>
            <a:r>
              <a:rPr kumimoji="0" lang="en-US" altLang="zh-CN" sz="1400" b="0" i="0" u="none" strike="noStrike" kern="1200" cap="none" spc="0" normalizeH="0" baseline="0" noProof="1">
                <a:ln>
                  <a:noFill/>
                </a:ln>
                <a:effectLst/>
                <a:uLnTx/>
                <a:uFillTx/>
                <a:cs typeface="+mn-ea"/>
                <a:sym typeface="+mn-lt"/>
              </a:rPr>
              <a:t>8. </a:t>
            </a:r>
            <a:r>
              <a:rPr lang="zh-CN" altLang="en-US" sz="1400" b="1" noProof="1">
                <a:cs typeface="+mn-ea"/>
                <a:sym typeface="+mn-lt"/>
              </a:rPr>
              <a:t>整合测试与优化 </a:t>
            </a:r>
            <a:r>
              <a:rPr kumimoji="0" lang="en-US" altLang="zh-CN" sz="1400" b="0" i="0" u="none" strike="noStrike" kern="1200" cap="none" spc="0" normalizeH="0" baseline="0" noProof="1">
                <a:ln>
                  <a:noFill/>
                </a:ln>
                <a:effectLst/>
                <a:uLnTx/>
                <a:uFillTx/>
                <a:cs typeface="+mn-ea"/>
                <a:sym typeface="+mn-lt"/>
              </a:rPr>
              <a:t>- </a:t>
            </a:r>
            <a:r>
              <a:rPr kumimoji="0" lang="zh-CN" altLang="en-US" sz="1400" b="0" i="0" u="none" strike="noStrike" kern="1200" cap="none" spc="0" normalizeH="0" baseline="0" noProof="1">
                <a:ln>
                  <a:noFill/>
                </a:ln>
                <a:effectLst/>
                <a:uLnTx/>
                <a:uFillTx/>
                <a:cs typeface="+mn-ea"/>
                <a:sym typeface="+mn-lt"/>
              </a:rPr>
              <a:t>执行全面的系统测试，包括</a:t>
            </a:r>
            <a:r>
              <a:rPr kumimoji="0" lang="en-US" altLang="zh-CN" sz="1400" b="0" i="0" u="none" strike="noStrike" kern="1200" cap="none" spc="0" normalizeH="0" baseline="0" noProof="1">
                <a:ln>
                  <a:noFill/>
                </a:ln>
                <a:effectLst/>
                <a:uLnTx/>
                <a:uFillTx/>
                <a:cs typeface="+mn-ea"/>
                <a:sym typeface="+mn-lt"/>
              </a:rPr>
              <a:t>NFC</a:t>
            </a:r>
            <a:r>
              <a:rPr kumimoji="0" lang="zh-CN" altLang="en-US" sz="1400" b="0" i="0" u="none" strike="noStrike" kern="1200" cap="none" spc="0" normalizeH="0" baseline="0" noProof="1">
                <a:ln>
                  <a:noFill/>
                </a:ln>
                <a:effectLst/>
                <a:uLnTx/>
                <a:uFillTx/>
                <a:cs typeface="+mn-ea"/>
                <a:sym typeface="+mn-lt"/>
              </a:rPr>
              <a:t>感应模块排布和快递定位的准确度测试 </a:t>
            </a:r>
            <a:r>
              <a:rPr lang="en-US" altLang="zh-CN" sz="1400" noProof="1">
                <a:solidFill>
                  <a:schemeClr val="accent1"/>
                </a:solidFill>
                <a:cs typeface="+mn-ea"/>
                <a:sym typeface="+mn-lt"/>
              </a:rPr>
              <a:t>3</a:t>
            </a:r>
          </a:p>
        </p:txBody>
      </p:sp>
      <p:sp>
        <p:nvSpPr>
          <p:cNvPr id="25" name="文本框 24">
            <a:extLst>
              <a:ext uri="{FF2B5EF4-FFF2-40B4-BE49-F238E27FC236}">
                <a16:creationId xmlns:a16="http://schemas.microsoft.com/office/drawing/2014/main" id="{B66C6ACD-D928-4C1F-B9CE-481839D1E96E}"/>
              </a:ext>
            </a:extLst>
          </p:cNvPr>
          <p:cNvSpPr txBox="1"/>
          <p:nvPr/>
        </p:nvSpPr>
        <p:spPr>
          <a:xfrm>
            <a:off x="503764" y="951111"/>
            <a:ext cx="1415772" cy="461665"/>
          </a:xfrm>
          <a:prstGeom prst="rect">
            <a:avLst/>
          </a:prstGeom>
          <a:noFill/>
        </p:spPr>
        <p:txBody>
          <a:bodyPr wrap="none" rtlCol="0">
            <a:spAutoFit/>
          </a:bodyPr>
          <a:lstStyle/>
          <a:p>
            <a:r>
              <a:rPr lang="zh-CN" altLang="en-US" sz="2400" dirty="0">
                <a:solidFill>
                  <a:srgbClr val="0E419C"/>
                </a:solidFill>
              </a:rPr>
              <a:t>任务划分</a:t>
            </a:r>
          </a:p>
        </p:txBody>
      </p:sp>
      <p:sp>
        <p:nvSpPr>
          <p:cNvPr id="26" name="矩形 25">
            <a:extLst>
              <a:ext uri="{FF2B5EF4-FFF2-40B4-BE49-F238E27FC236}">
                <a16:creationId xmlns:a16="http://schemas.microsoft.com/office/drawing/2014/main" id="{8D10A6E9-6EEF-472C-9C15-75A7742C81DD}"/>
              </a:ext>
            </a:extLst>
          </p:cNvPr>
          <p:cNvSpPr/>
          <p:nvPr/>
        </p:nvSpPr>
        <p:spPr>
          <a:xfrm>
            <a:off x="372643" y="978533"/>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36581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34400B8-AC26-41D8-84D3-DE6531284707}"/>
              </a:ext>
            </a:extLst>
          </p:cNvPr>
          <p:cNvGrpSpPr/>
          <p:nvPr/>
        </p:nvGrpSpPr>
        <p:grpSpPr>
          <a:xfrm>
            <a:off x="0" y="1"/>
            <a:ext cx="12192000" cy="711200"/>
            <a:chOff x="0" y="1"/>
            <a:chExt cx="12192000" cy="711200"/>
          </a:xfrm>
        </p:grpSpPr>
        <p:grpSp>
          <p:nvGrpSpPr>
            <p:cNvPr id="4" name="组合 3">
              <a:extLst>
                <a:ext uri="{FF2B5EF4-FFF2-40B4-BE49-F238E27FC236}">
                  <a16:creationId xmlns:a16="http://schemas.microsoft.com/office/drawing/2014/main" id="{6C2AF414-3202-4164-94F4-A488F818301C}"/>
                </a:ext>
              </a:extLst>
            </p:cNvPr>
            <p:cNvGrpSpPr/>
            <p:nvPr/>
          </p:nvGrpSpPr>
          <p:grpSpPr>
            <a:xfrm>
              <a:off x="0" y="1"/>
              <a:ext cx="12192000" cy="650874"/>
              <a:chOff x="0" y="1"/>
              <a:chExt cx="12192000" cy="650874"/>
            </a:xfrm>
          </p:grpSpPr>
          <p:grpSp>
            <p:nvGrpSpPr>
              <p:cNvPr id="3" name="组合 2">
                <a:extLst>
                  <a:ext uri="{FF2B5EF4-FFF2-40B4-BE49-F238E27FC236}">
                    <a16:creationId xmlns:a16="http://schemas.microsoft.com/office/drawing/2014/main" id="{8EEF85F3-D978-4509-8E21-4390C34BD133}"/>
                  </a:ext>
                </a:extLst>
              </p:cNvPr>
              <p:cNvGrpSpPr/>
              <p:nvPr/>
            </p:nvGrpSpPr>
            <p:grpSpPr>
              <a:xfrm>
                <a:off x="0" y="1"/>
                <a:ext cx="12192000" cy="650874"/>
                <a:chOff x="0" y="1"/>
                <a:chExt cx="12192000" cy="650874"/>
              </a:xfrm>
            </p:grpSpPr>
            <p:sp>
              <p:nvSpPr>
                <p:cNvPr id="27" name="矩形 26">
                  <a:extLst>
                    <a:ext uri="{FF2B5EF4-FFF2-40B4-BE49-F238E27FC236}">
                      <a16:creationId xmlns:a16="http://schemas.microsoft.com/office/drawing/2014/main" id="{78EE3A3B-1816-34A6-031C-80B725B3996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a:extLst>
                    <a:ext uri="{FF2B5EF4-FFF2-40B4-BE49-F238E27FC236}">
                      <a16:creationId xmlns:a16="http://schemas.microsoft.com/office/drawing/2014/main" id="{3DC6B19E-AA19-4666-B571-FBABAD739532}"/>
                    </a:ext>
                  </a:extLst>
                </p:cNvPr>
                <p:cNvPicPr>
                  <a:picLocks noChangeAspect="1"/>
                </p:cNvPicPr>
                <p:nvPr/>
              </p:nvPicPr>
              <p:blipFill>
                <a:blip r:embed="rId2"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grpSp>
            <p:nvGrpSpPr>
              <p:cNvPr id="28" name="组合 27">
                <a:extLst>
                  <a:ext uri="{FF2B5EF4-FFF2-40B4-BE49-F238E27FC236}">
                    <a16:creationId xmlns:a16="http://schemas.microsoft.com/office/drawing/2014/main" id="{1656C573-CD66-3D37-C8FF-175DA6D61946}"/>
                  </a:ext>
                </a:extLst>
              </p:cNvPr>
              <p:cNvGrpSpPr/>
              <p:nvPr/>
            </p:nvGrpSpPr>
            <p:grpSpPr>
              <a:xfrm>
                <a:off x="3954244" y="159473"/>
                <a:ext cx="7974404" cy="369332"/>
                <a:chOff x="3611344" y="299173"/>
                <a:chExt cx="7974404" cy="369332"/>
              </a:xfrm>
            </p:grpSpPr>
            <p:sp>
              <p:nvSpPr>
                <p:cNvPr id="31" name="文本框 30">
                  <a:extLst>
                    <a:ext uri="{FF2B5EF4-FFF2-40B4-BE49-F238E27FC236}">
                      <a16:creationId xmlns:a16="http://schemas.microsoft.com/office/drawing/2014/main" id="{64C551CB-AB89-2413-F079-6DC91A38EFFC}"/>
                    </a:ext>
                  </a:extLst>
                </p:cNvPr>
                <p:cNvSpPr txBox="1"/>
                <p:nvPr/>
              </p:nvSpPr>
              <p:spPr>
                <a:xfrm>
                  <a:off x="5340770"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32" name="文本框 31">
                  <a:extLst>
                    <a:ext uri="{FF2B5EF4-FFF2-40B4-BE49-F238E27FC236}">
                      <a16:creationId xmlns:a16="http://schemas.microsoft.com/office/drawing/2014/main" id="{030FF0F6-7E43-6DFE-BCDA-ACB446E5F783}"/>
                    </a:ext>
                  </a:extLst>
                </p:cNvPr>
                <p:cNvSpPr txBox="1"/>
                <p:nvPr/>
              </p:nvSpPr>
              <p:spPr>
                <a:xfrm>
                  <a:off x="7044548"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33" name="文本框 32">
                  <a:extLst>
                    <a:ext uri="{FF2B5EF4-FFF2-40B4-BE49-F238E27FC236}">
                      <a16:creationId xmlns:a16="http://schemas.microsoft.com/office/drawing/2014/main" id="{10E6A0B6-BE3C-D853-0560-02A761C8DED9}"/>
                    </a:ext>
                  </a:extLst>
                </p:cNvPr>
                <p:cNvSpPr txBox="1"/>
                <p:nvPr/>
              </p:nvSpPr>
              <p:spPr>
                <a:xfrm>
                  <a:off x="8748326"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34" name="文本框 33">
                  <a:extLst>
                    <a:ext uri="{FF2B5EF4-FFF2-40B4-BE49-F238E27FC236}">
                      <a16:creationId xmlns:a16="http://schemas.microsoft.com/office/drawing/2014/main" id="{F2906D9C-AE58-05F0-6976-1C0FE308D6A3}"/>
                    </a:ext>
                  </a:extLst>
                </p:cNvPr>
                <p:cNvSpPr txBox="1"/>
                <p:nvPr/>
              </p:nvSpPr>
              <p:spPr>
                <a:xfrm>
                  <a:off x="1045210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36" name="文本框 35">
                  <a:extLst>
                    <a:ext uri="{FF2B5EF4-FFF2-40B4-BE49-F238E27FC236}">
                      <a16:creationId xmlns:a16="http://schemas.microsoft.com/office/drawing/2014/main" id="{00194A9A-1CE2-3EBB-5876-D5C4DD250649}"/>
                    </a:ext>
                  </a:extLst>
                </p:cNvPr>
                <p:cNvSpPr txBox="1"/>
                <p:nvPr/>
              </p:nvSpPr>
              <p:spPr>
                <a:xfrm>
                  <a:off x="361134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37" name="直接连接符 36">
                  <a:extLst>
                    <a:ext uri="{FF2B5EF4-FFF2-40B4-BE49-F238E27FC236}">
                      <a16:creationId xmlns:a16="http://schemas.microsoft.com/office/drawing/2014/main" id="{C25156B0-6952-1D28-A01E-BC5EB07C644C}"/>
                    </a:ext>
                  </a:extLst>
                </p:cNvPr>
                <p:cNvCxnSpPr>
                  <a:cxnSpLocks/>
                </p:cNvCxnSpPr>
                <p:nvPr/>
              </p:nvCxnSpPr>
              <p:spPr>
                <a:xfrm>
                  <a:off x="6746657"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0E13E2D-2726-15C0-42AD-3531D4553E73}"/>
                    </a:ext>
                  </a:extLst>
                </p:cNvPr>
                <p:cNvCxnSpPr>
                  <a:cxnSpLocks/>
                </p:cNvCxnSpPr>
                <p:nvPr/>
              </p:nvCxnSpPr>
              <p:spPr>
                <a:xfrm>
                  <a:off x="5042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45DD8C5-42ED-930E-3CB8-949742A00C15}"/>
                    </a:ext>
                  </a:extLst>
                </p:cNvPr>
                <p:cNvCxnSpPr>
                  <a:cxnSpLocks/>
                </p:cNvCxnSpPr>
                <p:nvPr/>
              </p:nvCxnSpPr>
              <p:spPr>
                <a:xfrm>
                  <a:off x="8450435"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EA5D3B-1CDA-35C5-BA2D-8884A97B0BE4}"/>
                    </a:ext>
                  </a:extLst>
                </p:cNvPr>
                <p:cNvCxnSpPr>
                  <a:cxnSpLocks/>
                </p:cNvCxnSpPr>
                <p:nvPr/>
              </p:nvCxnSpPr>
              <p:spPr>
                <a:xfrm>
                  <a:off x="10154213"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9" name="等腰三角形 28">
              <a:extLst>
                <a:ext uri="{FF2B5EF4-FFF2-40B4-BE49-F238E27FC236}">
                  <a16:creationId xmlns:a16="http://schemas.microsoft.com/office/drawing/2014/main" id="{AE96C290-FC03-1D2B-D099-4EA975ED2E51}"/>
                </a:ext>
              </a:extLst>
            </p:cNvPr>
            <p:cNvSpPr/>
            <p:nvPr/>
          </p:nvSpPr>
          <p:spPr>
            <a:xfrm>
              <a:off x="75361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83">
            <a:extLst>
              <a:ext uri="{FF2B5EF4-FFF2-40B4-BE49-F238E27FC236}">
                <a16:creationId xmlns:a16="http://schemas.microsoft.com/office/drawing/2014/main" id="{3346F609-84BC-41FB-95E6-475A2CBC79A8}"/>
              </a:ext>
            </a:extLst>
          </p:cNvPr>
          <p:cNvSpPr txBox="1"/>
          <p:nvPr/>
        </p:nvSpPr>
        <p:spPr>
          <a:xfrm>
            <a:off x="2673798" y="2348880"/>
            <a:ext cx="6844403" cy="24551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200000"/>
              </a:lnSpc>
              <a:spcAft>
                <a:spcPts val="600"/>
              </a:spcAft>
              <a:buClr>
                <a:schemeClr val="accent1"/>
              </a:buClr>
              <a:buSzTx/>
              <a:buFont typeface="Arial" panose="020B0604020202020204" pitchFamily="34" charset="0"/>
              <a:buChar char="•"/>
              <a:defRPr/>
            </a:pPr>
            <a:r>
              <a:rPr kumimoji="0" lang="en-US" altLang="zh-CN" b="1" i="0" u="none" strike="noStrike" kern="1200" cap="none" spc="0" normalizeH="0" baseline="0" noProof="1">
                <a:ln>
                  <a:noFill/>
                </a:ln>
                <a:effectLst/>
                <a:uLnTx/>
                <a:uFillTx/>
                <a:cs typeface="+mn-ea"/>
                <a:sym typeface="+mn-lt"/>
              </a:rPr>
              <a:t>1 &amp; 2</a:t>
            </a:r>
            <a:r>
              <a:rPr kumimoji="0" lang="en-US" altLang="zh-CN" b="0" i="0" u="none" strike="noStrike" kern="1200" cap="none" spc="0" normalizeH="0" baseline="0" noProof="1">
                <a:ln>
                  <a:noFill/>
                </a:ln>
                <a:effectLst/>
                <a:uLnTx/>
                <a:uFillTx/>
                <a:cs typeface="+mn-ea"/>
                <a:sym typeface="+mn-lt"/>
              </a:rPr>
              <a:t>: </a:t>
            </a:r>
            <a:r>
              <a:rPr kumimoji="0" lang="zh-CN" altLang="en-US" b="0" i="0" u="none" strike="noStrike" kern="1200" cap="none" spc="0" normalizeH="0" baseline="0" noProof="1">
                <a:ln>
                  <a:noFill/>
                </a:ln>
                <a:effectLst/>
                <a:uLnTx/>
                <a:uFillTx/>
                <a:cs typeface="+mn-ea"/>
                <a:sym typeface="+mn-lt"/>
              </a:rPr>
              <a:t>负责</a:t>
            </a:r>
            <a:r>
              <a:rPr kumimoji="0" lang="en-US" altLang="zh-CN" b="0" i="0" u="none" strike="noStrike" kern="1200" cap="none" spc="0" normalizeH="0" baseline="0" noProof="1">
                <a:ln>
                  <a:noFill/>
                </a:ln>
                <a:effectLst/>
                <a:uLnTx/>
                <a:uFillTx/>
                <a:cs typeface="+mn-ea"/>
                <a:sym typeface="+mn-lt"/>
              </a:rPr>
              <a:t>NFC</a:t>
            </a:r>
            <a:r>
              <a:rPr kumimoji="0" lang="zh-CN" altLang="en-US" b="0" i="0" u="none" strike="noStrike" kern="1200" cap="none" spc="0" normalizeH="0" baseline="0" noProof="1">
                <a:ln>
                  <a:noFill/>
                </a:ln>
                <a:effectLst/>
                <a:uLnTx/>
                <a:uFillTx/>
                <a:cs typeface="+mn-ea"/>
                <a:sym typeface="+mn-lt"/>
              </a:rPr>
              <a:t>技术相关的开发和测试（软硬结合部分）</a:t>
            </a:r>
          </a:p>
          <a:p>
            <a:pPr marL="285750" marR="0" lvl="0" indent="-285750" algn="just" defTabSz="914400" rtl="0" eaLnBrk="1" fontAlgn="auto" latinLnBrk="0" hangingPunct="1">
              <a:lnSpc>
                <a:spcPct val="200000"/>
              </a:lnSpc>
              <a:spcAft>
                <a:spcPts val="600"/>
              </a:spcAft>
              <a:buClr>
                <a:schemeClr val="accent1"/>
              </a:buClr>
              <a:buSzTx/>
              <a:buFont typeface="Arial" panose="020B0604020202020204" pitchFamily="34" charset="0"/>
              <a:buChar char="•"/>
              <a:defRPr/>
            </a:pPr>
            <a:r>
              <a:rPr kumimoji="0" lang="en-US" altLang="zh-CN" b="1" i="0" u="none" strike="noStrike" kern="1200" cap="none" spc="0" normalizeH="0" baseline="0" noProof="1">
                <a:ln>
                  <a:noFill/>
                </a:ln>
                <a:effectLst/>
                <a:uLnTx/>
                <a:uFillTx/>
                <a:cs typeface="+mn-ea"/>
                <a:sym typeface="+mn-lt"/>
              </a:rPr>
              <a:t>3</a:t>
            </a:r>
            <a:r>
              <a:rPr kumimoji="0" lang="en-US" altLang="zh-CN" b="0" i="0" u="none" strike="noStrike" kern="1200" cap="none" spc="0" normalizeH="0" baseline="0" noProof="1">
                <a:ln>
                  <a:noFill/>
                </a:ln>
                <a:effectLst/>
                <a:uLnTx/>
                <a:uFillTx/>
                <a:cs typeface="+mn-ea"/>
                <a:sym typeface="+mn-lt"/>
              </a:rPr>
              <a:t>: </a:t>
            </a:r>
            <a:r>
              <a:rPr kumimoji="0" lang="zh-CN" altLang="en-US" b="0" i="0" u="none" strike="noStrike" kern="1200" cap="none" spc="0" normalizeH="0" baseline="0" noProof="1">
                <a:ln>
                  <a:noFill/>
                </a:ln>
                <a:effectLst/>
                <a:uLnTx/>
                <a:uFillTx/>
                <a:cs typeface="+mn-ea"/>
                <a:sym typeface="+mn-lt"/>
              </a:rPr>
              <a:t>专注于分布式架构设计和硬件对接</a:t>
            </a:r>
          </a:p>
          <a:p>
            <a:pPr marL="285750" marR="0" lvl="0" indent="-285750" algn="just" defTabSz="914400" rtl="0" eaLnBrk="1" fontAlgn="auto" latinLnBrk="0" hangingPunct="1">
              <a:lnSpc>
                <a:spcPct val="200000"/>
              </a:lnSpc>
              <a:spcAft>
                <a:spcPts val="600"/>
              </a:spcAft>
              <a:buClr>
                <a:schemeClr val="accent1"/>
              </a:buClr>
              <a:buSzTx/>
              <a:buFont typeface="Arial" panose="020B0604020202020204" pitchFamily="34" charset="0"/>
              <a:buChar char="•"/>
              <a:defRPr/>
            </a:pPr>
            <a:r>
              <a:rPr kumimoji="0" lang="en-US" altLang="zh-CN" b="1" i="0" u="none" strike="noStrike" kern="1200" cap="none" spc="0" normalizeH="0" baseline="0" noProof="1">
                <a:ln>
                  <a:noFill/>
                </a:ln>
                <a:effectLst/>
                <a:uLnTx/>
                <a:uFillTx/>
                <a:cs typeface="+mn-ea"/>
                <a:sym typeface="+mn-lt"/>
              </a:rPr>
              <a:t>4</a:t>
            </a:r>
            <a:r>
              <a:rPr kumimoji="0" lang="en-US" altLang="zh-CN" b="0" i="0" u="none" strike="noStrike" kern="1200" cap="none" spc="0" normalizeH="0" baseline="0" noProof="1">
                <a:ln>
                  <a:noFill/>
                </a:ln>
                <a:effectLst/>
                <a:uLnTx/>
                <a:uFillTx/>
                <a:cs typeface="+mn-ea"/>
                <a:sym typeface="+mn-lt"/>
              </a:rPr>
              <a:t>: </a:t>
            </a:r>
            <a:r>
              <a:rPr kumimoji="0" lang="zh-CN" altLang="en-US" b="0" i="0" u="none" strike="noStrike" kern="1200" cap="none" spc="0" normalizeH="0" baseline="0" noProof="1">
                <a:ln>
                  <a:noFill/>
                </a:ln>
                <a:effectLst/>
                <a:uLnTx/>
                <a:uFillTx/>
                <a:cs typeface="+mn-ea"/>
                <a:sym typeface="+mn-lt"/>
              </a:rPr>
              <a:t>负责堡垒机设计与安全，以及华为云</a:t>
            </a:r>
            <a:r>
              <a:rPr kumimoji="0" lang="en-US" altLang="zh-CN" b="0" i="0" u="none" strike="noStrike" kern="1200" cap="none" spc="0" normalizeH="0" baseline="0" noProof="1">
                <a:ln>
                  <a:noFill/>
                </a:ln>
                <a:effectLst/>
                <a:uLnTx/>
                <a:uFillTx/>
                <a:cs typeface="+mn-ea"/>
                <a:sym typeface="+mn-lt"/>
              </a:rPr>
              <a:t>IoTDA</a:t>
            </a:r>
            <a:r>
              <a:rPr kumimoji="0" lang="zh-CN" altLang="en-US" b="0" i="0" u="none" strike="noStrike" kern="1200" cap="none" spc="0" normalizeH="0" baseline="0" noProof="1">
                <a:ln>
                  <a:noFill/>
                </a:ln>
                <a:effectLst/>
                <a:uLnTx/>
                <a:uFillTx/>
                <a:cs typeface="+mn-ea"/>
                <a:sym typeface="+mn-lt"/>
              </a:rPr>
              <a:t>集成</a:t>
            </a:r>
          </a:p>
          <a:p>
            <a:pPr marL="285750" marR="0" lvl="0" indent="-285750" algn="just" defTabSz="914400" rtl="0" eaLnBrk="1" fontAlgn="auto" latinLnBrk="0" hangingPunct="1">
              <a:lnSpc>
                <a:spcPct val="200000"/>
              </a:lnSpc>
              <a:spcAft>
                <a:spcPts val="600"/>
              </a:spcAft>
              <a:buClr>
                <a:schemeClr val="accent1"/>
              </a:buClr>
              <a:buSzTx/>
              <a:buFont typeface="Arial" panose="020B0604020202020204" pitchFamily="34" charset="0"/>
              <a:buChar char="•"/>
              <a:defRPr/>
            </a:pPr>
            <a:r>
              <a:rPr kumimoji="0" lang="en-US" altLang="zh-CN" b="1" i="0" u="none" strike="noStrike" kern="1200" cap="none" spc="0" normalizeH="0" baseline="0" noProof="1">
                <a:ln>
                  <a:noFill/>
                </a:ln>
                <a:effectLst/>
                <a:uLnTx/>
                <a:uFillTx/>
                <a:cs typeface="+mn-ea"/>
                <a:sym typeface="+mn-lt"/>
              </a:rPr>
              <a:t>5</a:t>
            </a:r>
            <a:r>
              <a:rPr kumimoji="0" lang="en-US" altLang="zh-CN" b="0" i="0" u="none" strike="noStrike" kern="1200" cap="none" spc="0" normalizeH="0" baseline="0" noProof="1">
                <a:ln>
                  <a:noFill/>
                </a:ln>
                <a:effectLst/>
                <a:uLnTx/>
                <a:uFillTx/>
                <a:cs typeface="+mn-ea"/>
                <a:sym typeface="+mn-lt"/>
              </a:rPr>
              <a:t>: </a:t>
            </a:r>
            <a:r>
              <a:rPr kumimoji="0" lang="zh-CN" altLang="en-US" b="0" i="0" u="none" strike="noStrike" kern="1200" cap="none" spc="0" normalizeH="0" baseline="0" noProof="1">
                <a:ln>
                  <a:noFill/>
                </a:ln>
                <a:effectLst/>
                <a:uLnTx/>
                <a:uFillTx/>
                <a:cs typeface="+mn-ea"/>
                <a:sym typeface="+mn-lt"/>
              </a:rPr>
              <a:t>数据显示查询平台的前端开发，同时参与系统测试与优化</a:t>
            </a:r>
            <a:endParaRPr kumimoji="0" lang="en-US" altLang="zh-CN" b="0" i="0" u="none" strike="noStrike" kern="1200" cap="none" spc="0" normalizeH="0" baseline="0" noProof="1">
              <a:ln>
                <a:noFill/>
              </a:ln>
              <a:effectLst/>
              <a:uLnTx/>
              <a:uFillTx/>
              <a:cs typeface="+mn-ea"/>
              <a:sym typeface="+mn-lt"/>
            </a:endParaRPr>
          </a:p>
        </p:txBody>
      </p:sp>
      <p:sp>
        <p:nvSpPr>
          <p:cNvPr id="25" name="文本框 24">
            <a:extLst>
              <a:ext uri="{FF2B5EF4-FFF2-40B4-BE49-F238E27FC236}">
                <a16:creationId xmlns:a16="http://schemas.microsoft.com/office/drawing/2014/main" id="{B66C6ACD-D928-4C1F-B9CE-481839D1E96E}"/>
              </a:ext>
            </a:extLst>
          </p:cNvPr>
          <p:cNvSpPr txBox="1"/>
          <p:nvPr/>
        </p:nvSpPr>
        <p:spPr>
          <a:xfrm>
            <a:off x="503764" y="951111"/>
            <a:ext cx="1415772" cy="461665"/>
          </a:xfrm>
          <a:prstGeom prst="rect">
            <a:avLst/>
          </a:prstGeom>
          <a:noFill/>
        </p:spPr>
        <p:txBody>
          <a:bodyPr wrap="none" rtlCol="0">
            <a:spAutoFit/>
          </a:bodyPr>
          <a:lstStyle/>
          <a:p>
            <a:r>
              <a:rPr lang="zh-CN" altLang="en-US" sz="2400" dirty="0">
                <a:solidFill>
                  <a:srgbClr val="0E419C"/>
                </a:solidFill>
              </a:rPr>
              <a:t>团队分工</a:t>
            </a:r>
          </a:p>
        </p:txBody>
      </p:sp>
      <p:sp>
        <p:nvSpPr>
          <p:cNvPr id="26" name="矩形 25">
            <a:extLst>
              <a:ext uri="{FF2B5EF4-FFF2-40B4-BE49-F238E27FC236}">
                <a16:creationId xmlns:a16="http://schemas.microsoft.com/office/drawing/2014/main" id="{8D10A6E9-6EEF-472C-9C15-75A7742C81DD}"/>
              </a:ext>
            </a:extLst>
          </p:cNvPr>
          <p:cNvSpPr/>
          <p:nvPr/>
        </p:nvSpPr>
        <p:spPr>
          <a:xfrm>
            <a:off x="372643" y="978533"/>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2758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6F3F12F-B1D1-4BFD-93D3-67615B59EF9F}"/>
              </a:ext>
            </a:extLst>
          </p:cNvPr>
          <p:cNvPicPr>
            <a:picLocks noChangeAspect="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6725" y="-387424"/>
            <a:ext cx="12192000" cy="8387646"/>
          </a:xfrm>
          <a:prstGeom prst="rect">
            <a:avLst/>
          </a:prstGeom>
        </p:spPr>
      </p:pic>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532727" y="3086705"/>
            <a:ext cx="3113096" cy="1235255"/>
            <a:chOff x="980119" y="2267746"/>
            <a:chExt cx="3113096" cy="1235255"/>
          </a:xfrm>
        </p:grpSpPr>
        <p:sp>
          <p:nvSpPr>
            <p:cNvPr id="7" name="文本框 6"/>
            <p:cNvSpPr txBox="1"/>
            <p:nvPr/>
          </p:nvSpPr>
          <p:spPr>
            <a:xfrm>
              <a:off x="1055392"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项目优势</a:t>
              </a:r>
            </a:p>
          </p:txBody>
        </p:sp>
        <p:sp>
          <p:nvSpPr>
            <p:cNvPr id="8" name="文本框 7"/>
            <p:cNvSpPr txBox="1"/>
            <p:nvPr/>
          </p:nvSpPr>
          <p:spPr>
            <a:xfrm>
              <a:off x="980119" y="3195224"/>
              <a:ext cx="3113096" cy="307777"/>
            </a:xfrm>
            <a:prstGeom prst="rect">
              <a:avLst/>
            </a:prstGeom>
            <a:noFill/>
          </p:spPr>
          <p:txBody>
            <a:bodyPr wrap="none" rtlCol="0">
              <a:spAutoFit/>
            </a:bodyPr>
            <a:lstStyle/>
            <a:p>
              <a:r>
                <a:rPr lang="en-US" altLang="zh-CN" sz="1400" spc="600" dirty="0">
                  <a:solidFill>
                    <a:schemeClr val="bg1"/>
                  </a:solidFill>
                  <a:cs typeface="+mn-ea"/>
                  <a:sym typeface="+mn-lt"/>
                </a:rPr>
                <a:t>Project Advantages</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4</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2862316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12"/>
          <p:cNvPicPr>
            <a:picLocks noChangeAspect="1"/>
          </p:cNvPicPr>
          <p:nvPr/>
        </p:nvPicPr>
        <p:blipFill>
          <a:blip r:embed="rId2" cstate="print">
            <a:extLst>
              <a:ext uri="{28A0092B-C50C-407E-A947-70E740481C1C}">
                <a14:useLocalDpi xmlns:a14="http://schemas.microsoft.com/office/drawing/2010/main" val="0"/>
              </a:ext>
            </a:extLst>
          </a:blip>
          <a:srcRect t="8114" b="8114"/>
          <a:stretch/>
        </p:blipFill>
        <p:spPr>
          <a:xfrm>
            <a:off x="1856404" y="1342612"/>
            <a:ext cx="1716943" cy="1438316"/>
          </a:xfrm>
          <a:prstGeom prst="hexagon">
            <a:avLst/>
          </a:prstGeom>
          <a:ln>
            <a:solidFill>
              <a:srgbClr val="4472C4"/>
            </a:solidFill>
          </a:ln>
          <a:effectLst>
            <a:outerShdw blurRad="228600" dist="38100" dir="2400000" sx="101000" sy="101000" algn="t" rotWithShape="0">
              <a:prstClr val="black">
                <a:alpha val="28000"/>
              </a:prstClr>
            </a:outerShdw>
          </a:effectLst>
        </p:spPr>
      </p:pic>
      <p:grpSp>
        <p:nvGrpSpPr>
          <p:cNvPr id="41" name="组合 40">
            <a:extLst>
              <a:ext uri="{FF2B5EF4-FFF2-40B4-BE49-F238E27FC236}">
                <a16:creationId xmlns:a16="http://schemas.microsoft.com/office/drawing/2014/main" id="{3885A75D-85E9-A30B-DF4E-4995369693B5}"/>
              </a:ext>
            </a:extLst>
          </p:cNvPr>
          <p:cNvGrpSpPr/>
          <p:nvPr/>
        </p:nvGrpSpPr>
        <p:grpSpPr>
          <a:xfrm>
            <a:off x="309511" y="923388"/>
            <a:ext cx="1546893" cy="461665"/>
            <a:chOff x="934400" y="936575"/>
            <a:chExt cx="1546893" cy="461665"/>
          </a:xfrm>
        </p:grpSpPr>
        <p:sp>
          <p:nvSpPr>
            <p:cNvPr id="42" name="文本框 41">
              <a:extLst>
                <a:ext uri="{FF2B5EF4-FFF2-40B4-BE49-F238E27FC236}">
                  <a16:creationId xmlns:a16="http://schemas.microsoft.com/office/drawing/2014/main" id="{9094F1BE-E66B-2B2C-D943-6C5208159A44}"/>
                </a:ext>
              </a:extLst>
            </p:cNvPr>
            <p:cNvSpPr txBox="1"/>
            <p:nvPr/>
          </p:nvSpPr>
          <p:spPr>
            <a:xfrm>
              <a:off x="1065521" y="936575"/>
              <a:ext cx="1415772" cy="461665"/>
            </a:xfrm>
            <a:prstGeom prst="rect">
              <a:avLst/>
            </a:prstGeom>
            <a:noFill/>
          </p:spPr>
          <p:txBody>
            <a:bodyPr wrap="none" rtlCol="0">
              <a:spAutoFit/>
            </a:bodyPr>
            <a:lstStyle/>
            <a:p>
              <a:r>
                <a:rPr lang="zh-CN" altLang="en-US" sz="2400" dirty="0">
                  <a:solidFill>
                    <a:srgbClr val="0E419C"/>
                  </a:solidFill>
                  <a:latin typeface="+mn-ea"/>
                </a:rPr>
                <a:t>项目创新</a:t>
              </a:r>
            </a:p>
          </p:txBody>
        </p:sp>
        <p:sp>
          <p:nvSpPr>
            <p:cNvPr id="43" name="矩形 42">
              <a:extLst>
                <a:ext uri="{FF2B5EF4-FFF2-40B4-BE49-F238E27FC236}">
                  <a16:creationId xmlns:a16="http://schemas.microsoft.com/office/drawing/2014/main" id="{E0011262-31A2-BBAD-C178-B0DDB1103D9B}"/>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66" name="文本框 65">
            <a:extLst>
              <a:ext uri="{FF2B5EF4-FFF2-40B4-BE49-F238E27FC236}">
                <a16:creationId xmlns:a16="http://schemas.microsoft.com/office/drawing/2014/main" id="{611CD54D-AC57-427C-8275-0EF1B6C33EE5}"/>
              </a:ext>
            </a:extLst>
          </p:cNvPr>
          <p:cNvSpPr txBox="1"/>
          <p:nvPr/>
        </p:nvSpPr>
        <p:spPr>
          <a:xfrm>
            <a:off x="804009" y="1196752"/>
            <a:ext cx="646331" cy="1658620"/>
          </a:xfrm>
          <a:prstGeom prst="rect">
            <a:avLst/>
          </a:prstGeom>
          <a:noFill/>
          <a:ln>
            <a:noFill/>
          </a:ln>
        </p:spPr>
        <p:txBody>
          <a:bodyPr vert="eaVert" wrap="square" rtlCol="0">
            <a:spAutoFit/>
          </a:bodyPr>
          <a:lstStyle/>
          <a:p>
            <a:pPr algn="ctr">
              <a:lnSpc>
                <a:spcPct val="150000"/>
              </a:lnSpc>
            </a:pPr>
            <a:r>
              <a:rPr lang="zh-CN" altLang="en-US" sz="2000" b="1" dirty="0">
                <a:solidFill>
                  <a:srgbClr val="4472C4"/>
                </a:solidFill>
                <a:latin typeface="+mn-ea"/>
              </a:rPr>
              <a:t>应用领域</a:t>
            </a:r>
          </a:p>
        </p:txBody>
      </p:sp>
      <p:cxnSp>
        <p:nvCxnSpPr>
          <p:cNvPr id="67" name="直接连接符 66">
            <a:extLst>
              <a:ext uri="{FF2B5EF4-FFF2-40B4-BE49-F238E27FC236}">
                <a16:creationId xmlns:a16="http://schemas.microsoft.com/office/drawing/2014/main" id="{8D843B50-8A97-4313-83E5-19FBBAB7BC29}"/>
              </a:ext>
            </a:extLst>
          </p:cNvPr>
          <p:cNvCxnSpPr>
            <a:cxnSpLocks/>
          </p:cNvCxnSpPr>
          <p:nvPr/>
        </p:nvCxnSpPr>
        <p:spPr>
          <a:xfrm>
            <a:off x="479376" y="2988000"/>
            <a:ext cx="11186467" cy="0"/>
          </a:xfrm>
          <a:prstGeom prst="line">
            <a:avLst/>
          </a:prstGeom>
          <a:ln w="28575" cmpd="sng">
            <a:solidFill>
              <a:srgbClr val="4472C4"/>
            </a:solidFill>
            <a:prstDash val="sysDash"/>
          </a:ln>
        </p:spPr>
        <p:style>
          <a:lnRef idx="2">
            <a:schemeClr val="accent1"/>
          </a:lnRef>
          <a:fillRef idx="0">
            <a:srgbClr val="FFFFFF"/>
          </a:fillRef>
          <a:effectRef idx="0">
            <a:srgbClr val="FFFFFF"/>
          </a:effectRef>
          <a:fontRef idx="minor">
            <a:schemeClr val="tx1"/>
          </a:fontRef>
        </p:style>
      </p:cxnSp>
      <p:sp>
        <p:nvSpPr>
          <p:cNvPr id="68" name="文本框 67">
            <a:extLst>
              <a:ext uri="{FF2B5EF4-FFF2-40B4-BE49-F238E27FC236}">
                <a16:creationId xmlns:a16="http://schemas.microsoft.com/office/drawing/2014/main" id="{B6AA41FA-EC5B-4DBD-A4D4-CA82F88DBF32}"/>
              </a:ext>
            </a:extLst>
          </p:cNvPr>
          <p:cNvSpPr txBox="1"/>
          <p:nvPr/>
        </p:nvSpPr>
        <p:spPr>
          <a:xfrm>
            <a:off x="804009" y="4869160"/>
            <a:ext cx="646331" cy="1369960"/>
          </a:xfrm>
          <a:prstGeom prst="rect">
            <a:avLst/>
          </a:prstGeom>
          <a:noFill/>
          <a:ln>
            <a:noFill/>
          </a:ln>
        </p:spPr>
        <p:txBody>
          <a:bodyPr vert="eaVert" wrap="square" rtlCol="0">
            <a:spAutoFit/>
          </a:bodyPr>
          <a:lstStyle/>
          <a:p>
            <a:pPr algn="ctr">
              <a:lnSpc>
                <a:spcPct val="150000"/>
              </a:lnSpc>
            </a:pPr>
            <a:r>
              <a:rPr lang="zh-CN" altLang="en-US" sz="2000" b="1" dirty="0">
                <a:solidFill>
                  <a:srgbClr val="4472C4"/>
                </a:solidFill>
                <a:latin typeface="+mn-ea"/>
              </a:rPr>
              <a:t>技术创新</a:t>
            </a:r>
          </a:p>
        </p:txBody>
      </p:sp>
      <p:grpSp>
        <p:nvGrpSpPr>
          <p:cNvPr id="70" name="组合 69">
            <a:extLst>
              <a:ext uri="{FF2B5EF4-FFF2-40B4-BE49-F238E27FC236}">
                <a16:creationId xmlns:a16="http://schemas.microsoft.com/office/drawing/2014/main" id="{7CFAB5D7-D1E4-4DD0-AF19-D609E1BF3408}"/>
              </a:ext>
            </a:extLst>
          </p:cNvPr>
          <p:cNvGrpSpPr/>
          <p:nvPr/>
        </p:nvGrpSpPr>
        <p:grpSpPr>
          <a:xfrm>
            <a:off x="5236079" y="4641700"/>
            <a:ext cx="5833857" cy="1846336"/>
            <a:chOff x="7237" y="6515"/>
            <a:chExt cx="11338" cy="3682"/>
          </a:xfrm>
        </p:grpSpPr>
        <p:sp>
          <p:nvSpPr>
            <p:cNvPr id="72" name="文本框 71">
              <a:extLst>
                <a:ext uri="{FF2B5EF4-FFF2-40B4-BE49-F238E27FC236}">
                  <a16:creationId xmlns:a16="http://schemas.microsoft.com/office/drawing/2014/main" id="{AB77D539-6ADC-4397-BA13-3E6070D46C31}"/>
                </a:ext>
              </a:extLst>
            </p:cNvPr>
            <p:cNvSpPr txBox="1"/>
            <p:nvPr/>
          </p:nvSpPr>
          <p:spPr>
            <a:xfrm>
              <a:off x="7237" y="9063"/>
              <a:ext cx="11339" cy="1134"/>
            </a:xfrm>
            <a:prstGeom prst="rect">
              <a:avLst/>
            </a:prstGeom>
            <a:noFill/>
            <a:ln w="28575">
              <a:solidFill>
                <a:srgbClr val="4472C4"/>
              </a:solidFill>
            </a:ln>
          </p:spPr>
          <p:txBody>
            <a:bodyPr wrap="square" rtlCol="0">
              <a:noAutofit/>
            </a:bodyPr>
            <a:lstStyle/>
            <a:p>
              <a:pPr indent="0" fontAlgn="auto">
                <a:lnSpc>
                  <a:spcPct val="150000"/>
                </a:lnSpc>
                <a:buFont typeface="Wingdings" panose="05000000000000000000" charset="0"/>
                <a:buNone/>
              </a:pPr>
              <a:r>
                <a:rPr kumimoji="1" lang="en-US" altLang="zh-CN" dirty="0">
                  <a:solidFill>
                    <a:srgbClr val="7F7F7F"/>
                  </a:solidFill>
                  <a:latin typeface="+mn-ea"/>
                  <a:cs typeface="黑体" charset="0"/>
                  <a:sym typeface="+mn-ea"/>
                </a:rPr>
                <a:t>   </a:t>
              </a:r>
              <a:r>
                <a:rPr kumimoji="1" lang="zh-CN" dirty="0">
                  <a:solidFill>
                    <a:srgbClr val="D29500"/>
                  </a:solidFill>
                  <a:latin typeface="+mn-ea"/>
                  <a:cs typeface="黑体" charset="0"/>
                  <a:sym typeface="+mn-ea"/>
                </a:rPr>
                <a:t>创新点</a:t>
              </a:r>
              <a:r>
                <a:rPr kumimoji="1" lang="en-US" altLang="zh-CN" dirty="0">
                  <a:solidFill>
                    <a:srgbClr val="D29500"/>
                  </a:solidFill>
                  <a:latin typeface="+mn-ea"/>
                  <a:cs typeface="黑体" charset="0"/>
                  <a:sym typeface="+mn-ea"/>
                </a:rPr>
                <a:t>1</a:t>
              </a:r>
              <a:r>
                <a:rPr kumimoji="1" lang="zh-CN" dirty="0">
                  <a:solidFill>
                    <a:srgbClr val="D29500"/>
                  </a:solidFill>
                  <a:latin typeface="+mn-ea"/>
                  <a:cs typeface="黑体" charset="0"/>
                  <a:sym typeface="+mn-ea"/>
                </a:rPr>
                <a:t>：</a:t>
              </a:r>
              <a:r>
                <a:rPr kumimoji="1" lang="zh-CN" altLang="en-US" dirty="0">
                  <a:solidFill>
                    <a:srgbClr val="D29500"/>
                  </a:solidFill>
                  <a:latin typeface="+mn-ea"/>
                  <a:cs typeface="黑体" charset="0"/>
                  <a:sym typeface="+mn-ea"/>
                </a:rPr>
                <a:t>融合</a:t>
              </a:r>
              <a:r>
                <a:rPr kumimoji="1" lang="en-US" altLang="zh-CN" dirty="0">
                  <a:solidFill>
                    <a:srgbClr val="D29500"/>
                  </a:solidFill>
                  <a:latin typeface="+mn-ea"/>
                  <a:cs typeface="黑体" charset="0"/>
                  <a:sym typeface="+mn-ea"/>
                </a:rPr>
                <a:t>NFC</a:t>
              </a:r>
              <a:r>
                <a:rPr kumimoji="1" lang="zh-CN" altLang="en-US" dirty="0">
                  <a:solidFill>
                    <a:srgbClr val="D29500"/>
                  </a:solidFill>
                  <a:latin typeface="+mn-ea"/>
                  <a:cs typeface="黑体" charset="0"/>
                  <a:sym typeface="+mn-ea"/>
                </a:rPr>
                <a:t>技术</a:t>
              </a:r>
              <a:r>
                <a:rPr kumimoji="1" lang="zh-CN" altLang="en-US" dirty="0">
                  <a:solidFill>
                    <a:srgbClr val="2F2F2F"/>
                  </a:solidFill>
                  <a:latin typeface="+mn-ea"/>
                  <a:cs typeface="黑体" charset="0"/>
                  <a:sym typeface="+mn-ea"/>
                </a:rPr>
                <a:t>，智能终端发现快递</a:t>
              </a:r>
              <a:endParaRPr kumimoji="1" lang="zh-CN" dirty="0">
                <a:solidFill>
                  <a:srgbClr val="2F2F2F"/>
                </a:solidFill>
                <a:latin typeface="+mn-ea"/>
                <a:cs typeface="黑体" charset="0"/>
                <a:sym typeface="+mn-ea"/>
              </a:endParaRPr>
            </a:p>
            <a:p>
              <a:pPr indent="0" fontAlgn="auto">
                <a:lnSpc>
                  <a:spcPct val="150000"/>
                </a:lnSpc>
                <a:buFont typeface="Wingdings" panose="05000000000000000000" charset="0"/>
                <a:buNone/>
              </a:pPr>
              <a:endParaRPr kumimoji="1" lang="zh-CN" dirty="0">
                <a:solidFill>
                  <a:srgbClr val="7F7F7F"/>
                </a:solidFill>
                <a:latin typeface="+mn-ea"/>
                <a:cs typeface="黑体" charset="0"/>
                <a:sym typeface="+mn-ea"/>
              </a:endParaRPr>
            </a:p>
          </p:txBody>
        </p:sp>
        <p:sp>
          <p:nvSpPr>
            <p:cNvPr id="73" name="文本框 72">
              <a:extLst>
                <a:ext uri="{FF2B5EF4-FFF2-40B4-BE49-F238E27FC236}">
                  <a16:creationId xmlns:a16="http://schemas.microsoft.com/office/drawing/2014/main" id="{2FA4EEB2-0D96-4A5B-A7F9-114CEF2A682B}"/>
                </a:ext>
              </a:extLst>
            </p:cNvPr>
            <p:cNvSpPr txBox="1"/>
            <p:nvPr/>
          </p:nvSpPr>
          <p:spPr>
            <a:xfrm>
              <a:off x="7237" y="7790"/>
              <a:ext cx="11339" cy="1134"/>
            </a:xfrm>
            <a:prstGeom prst="rect">
              <a:avLst/>
            </a:prstGeom>
            <a:noFill/>
            <a:ln w="28575">
              <a:solidFill>
                <a:srgbClr val="4472C4"/>
              </a:solidFill>
            </a:ln>
          </p:spPr>
          <p:txBody>
            <a:bodyPr wrap="square" rtlCol="0" anchor="t">
              <a:noAutofit/>
            </a:bodyPr>
            <a:lstStyle/>
            <a:p>
              <a:pPr indent="0" fontAlgn="auto">
                <a:lnSpc>
                  <a:spcPct val="150000"/>
                </a:lnSpc>
                <a:buFont typeface="Wingdings" panose="05000000000000000000" charset="0"/>
                <a:buNone/>
              </a:pPr>
              <a:r>
                <a:rPr kumimoji="1" lang="en-US" altLang="zh-CN" dirty="0">
                  <a:solidFill>
                    <a:srgbClr val="D29500"/>
                  </a:solidFill>
                  <a:latin typeface="+mn-ea"/>
                  <a:cs typeface="黑体" charset="0"/>
                  <a:sym typeface="+mn-ea"/>
                </a:rPr>
                <a:t>   </a:t>
              </a:r>
              <a:r>
                <a:rPr kumimoji="1" lang="zh-CN" dirty="0">
                  <a:solidFill>
                    <a:srgbClr val="D29500"/>
                  </a:solidFill>
                  <a:latin typeface="+mn-ea"/>
                  <a:cs typeface="黑体" charset="0"/>
                  <a:sym typeface="+mn-ea"/>
                </a:rPr>
                <a:t>创新点</a:t>
              </a:r>
              <a:r>
                <a:rPr kumimoji="1" lang="en-US" altLang="zh-CN" dirty="0">
                  <a:solidFill>
                    <a:srgbClr val="D29500"/>
                  </a:solidFill>
                  <a:latin typeface="+mn-ea"/>
                  <a:cs typeface="黑体" charset="0"/>
                  <a:sym typeface="+mn-ea"/>
                </a:rPr>
                <a:t>2</a:t>
              </a:r>
              <a:r>
                <a:rPr kumimoji="1" lang="zh-CN" altLang="en-US" dirty="0">
                  <a:solidFill>
                    <a:srgbClr val="D29500"/>
                  </a:solidFill>
                  <a:latin typeface="+mn-ea"/>
                  <a:cs typeface="黑体" charset="0"/>
                  <a:sym typeface="+mn-ea"/>
                </a:rPr>
                <a:t>：</a:t>
              </a:r>
              <a:r>
                <a:rPr kumimoji="1" lang="en-US" altLang="zh-CN" dirty="0">
                  <a:solidFill>
                    <a:srgbClr val="D29500"/>
                  </a:solidFill>
                  <a:latin typeface="+mn-ea"/>
                  <a:cs typeface="黑体" charset="0"/>
                  <a:sym typeface="+mn-ea"/>
                </a:rPr>
                <a:t>HarmonyOS</a:t>
              </a:r>
              <a:r>
                <a:rPr kumimoji="1" lang="zh-CN" altLang="en-US" dirty="0">
                  <a:solidFill>
                    <a:srgbClr val="D29500"/>
                  </a:solidFill>
                  <a:latin typeface="+mn-ea"/>
                  <a:cs typeface="黑体" charset="0"/>
                  <a:sym typeface="+mn-ea"/>
                </a:rPr>
                <a:t>交互技术</a:t>
              </a:r>
              <a:r>
                <a:rPr kumimoji="1" lang="zh-CN" altLang="en-US" dirty="0">
                  <a:solidFill>
                    <a:srgbClr val="2F2F2F"/>
                  </a:solidFill>
                  <a:latin typeface="+mn-ea"/>
                  <a:cs typeface="黑体" charset="0"/>
                  <a:sym typeface="+mn-ea"/>
                </a:rPr>
                <a:t>，设备高效协作</a:t>
              </a:r>
            </a:p>
            <a:p>
              <a:pPr indent="0" fontAlgn="auto">
                <a:lnSpc>
                  <a:spcPct val="150000"/>
                </a:lnSpc>
                <a:buFont typeface="Wingdings" panose="05000000000000000000" charset="0"/>
                <a:buNone/>
              </a:pPr>
              <a:endParaRPr kumimoji="1" lang="zh-CN" dirty="0">
                <a:solidFill>
                  <a:srgbClr val="7F7F7F"/>
                </a:solidFill>
                <a:latin typeface="+mn-ea"/>
                <a:cs typeface="黑体" charset="0"/>
                <a:sym typeface="+mn-ea"/>
              </a:endParaRPr>
            </a:p>
          </p:txBody>
        </p:sp>
        <p:sp>
          <p:nvSpPr>
            <p:cNvPr id="74" name="文本框 73">
              <a:extLst>
                <a:ext uri="{FF2B5EF4-FFF2-40B4-BE49-F238E27FC236}">
                  <a16:creationId xmlns:a16="http://schemas.microsoft.com/office/drawing/2014/main" id="{797216E7-AFB5-4349-898A-4BB9B7595F1F}"/>
                </a:ext>
              </a:extLst>
            </p:cNvPr>
            <p:cNvSpPr txBox="1"/>
            <p:nvPr/>
          </p:nvSpPr>
          <p:spPr>
            <a:xfrm>
              <a:off x="7237" y="6515"/>
              <a:ext cx="11339" cy="1136"/>
            </a:xfrm>
            <a:prstGeom prst="rect">
              <a:avLst/>
            </a:prstGeom>
            <a:noFill/>
            <a:ln w="28575">
              <a:solidFill>
                <a:srgbClr val="4472C4"/>
              </a:solidFill>
            </a:ln>
          </p:spPr>
          <p:txBody>
            <a:bodyPr wrap="square" rtlCol="0" anchor="t">
              <a:noAutofit/>
            </a:bodyPr>
            <a:lstStyle/>
            <a:p>
              <a:pPr indent="0" fontAlgn="auto">
                <a:lnSpc>
                  <a:spcPct val="150000"/>
                </a:lnSpc>
                <a:buFont typeface="Wingdings" panose="05000000000000000000" charset="0"/>
                <a:buNone/>
              </a:pPr>
              <a:r>
                <a:rPr kumimoji="1" lang="en-US" altLang="zh-CN" dirty="0">
                  <a:solidFill>
                    <a:srgbClr val="D29500"/>
                  </a:solidFill>
                  <a:latin typeface="+mn-ea"/>
                  <a:cs typeface="黑体" charset="0"/>
                  <a:sym typeface="+mn-ea"/>
                </a:rPr>
                <a:t>   </a:t>
              </a:r>
              <a:r>
                <a:rPr kumimoji="1" lang="zh-CN" dirty="0">
                  <a:solidFill>
                    <a:srgbClr val="D29500"/>
                  </a:solidFill>
                  <a:latin typeface="+mn-ea"/>
                  <a:cs typeface="黑体" charset="0"/>
                  <a:sym typeface="+mn-ea"/>
                </a:rPr>
                <a:t>创新点</a:t>
              </a:r>
              <a:r>
                <a:rPr kumimoji="1" lang="en-US" altLang="zh-CN" dirty="0">
                  <a:solidFill>
                    <a:srgbClr val="D29500"/>
                  </a:solidFill>
                  <a:latin typeface="+mn-ea"/>
                  <a:cs typeface="黑体" charset="0"/>
                  <a:sym typeface="+mn-ea"/>
                </a:rPr>
                <a:t>3</a:t>
              </a:r>
              <a:r>
                <a:rPr kumimoji="1" lang="zh-CN" altLang="en-US" dirty="0">
                  <a:solidFill>
                    <a:srgbClr val="D29500"/>
                  </a:solidFill>
                  <a:latin typeface="+mn-ea"/>
                  <a:cs typeface="黑体" charset="0"/>
                  <a:sym typeface="+mn-ea"/>
                </a:rPr>
                <a:t>：堡垒机设计</a:t>
              </a:r>
              <a:r>
                <a:rPr kumimoji="1" lang="zh-CN" altLang="en-US" dirty="0">
                  <a:solidFill>
                    <a:srgbClr val="2F2F2F"/>
                  </a:solidFill>
                  <a:latin typeface="+mn-ea"/>
                  <a:cs typeface="黑体" charset="0"/>
                  <a:sym typeface="+mn-ea"/>
                </a:rPr>
                <a:t>，保障系统安全可靠</a:t>
              </a:r>
            </a:p>
          </p:txBody>
        </p:sp>
      </p:grpSp>
      <p:sp>
        <p:nvSpPr>
          <p:cNvPr id="71" name="矩形 70">
            <a:extLst>
              <a:ext uri="{FF2B5EF4-FFF2-40B4-BE49-F238E27FC236}">
                <a16:creationId xmlns:a16="http://schemas.microsoft.com/office/drawing/2014/main" id="{486747D5-1C1D-4FE6-B34A-93A69193003B}"/>
              </a:ext>
            </a:extLst>
          </p:cNvPr>
          <p:cNvSpPr/>
          <p:nvPr/>
        </p:nvSpPr>
        <p:spPr>
          <a:xfrm>
            <a:off x="5120822" y="4518344"/>
            <a:ext cx="6049964" cy="2079509"/>
          </a:xfrm>
          <a:prstGeom prst="rect">
            <a:avLst/>
          </a:prstGeom>
          <a:noFill/>
          <a:ln w="28575">
            <a:solidFill>
              <a:srgbClr val="4472C4"/>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a:solidFill>
                <a:srgbClr val="7F7F7F"/>
              </a:solidFill>
              <a:latin typeface="+mn-ea"/>
            </a:endParaRPr>
          </a:p>
        </p:txBody>
      </p:sp>
      <p:sp>
        <p:nvSpPr>
          <p:cNvPr id="76" name="下箭头 40">
            <a:extLst>
              <a:ext uri="{FF2B5EF4-FFF2-40B4-BE49-F238E27FC236}">
                <a16:creationId xmlns:a16="http://schemas.microsoft.com/office/drawing/2014/main" id="{9A430986-2B02-40B8-86A7-A4FF412EBB6A}"/>
              </a:ext>
            </a:extLst>
          </p:cNvPr>
          <p:cNvSpPr/>
          <p:nvPr/>
        </p:nvSpPr>
        <p:spPr>
          <a:xfrm flipV="1">
            <a:off x="7024061" y="4097505"/>
            <a:ext cx="2258407" cy="339563"/>
          </a:xfrm>
          <a:prstGeom prst="downArrow">
            <a:avLst>
              <a:gd name="adj1" fmla="val 50000"/>
              <a:gd name="adj2" fmla="val 50000"/>
            </a:avLst>
          </a:prstGeom>
          <a:noFill/>
          <a:ln w="28575" cap="flat" cmpd="sng">
            <a:solidFill>
              <a:srgbClr val="2F2F2F"/>
            </a:solidFill>
            <a:prstDash val="solid"/>
            <a:miter lim="800000"/>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a:ln>
                <a:solidFill>
                  <a:srgbClr val="FF0000"/>
                </a:solidFill>
              </a:ln>
              <a:solidFill>
                <a:srgbClr val="2F2F2F"/>
              </a:solidFill>
              <a:latin typeface="+mn-ea"/>
            </a:endParaRPr>
          </a:p>
        </p:txBody>
      </p:sp>
      <p:sp>
        <p:nvSpPr>
          <p:cNvPr id="77" name="矩形 76">
            <a:extLst>
              <a:ext uri="{FF2B5EF4-FFF2-40B4-BE49-F238E27FC236}">
                <a16:creationId xmlns:a16="http://schemas.microsoft.com/office/drawing/2014/main" id="{C899AEFF-8FC1-46E4-92CC-905AB82E9931}"/>
              </a:ext>
            </a:extLst>
          </p:cNvPr>
          <p:cNvSpPr/>
          <p:nvPr/>
        </p:nvSpPr>
        <p:spPr>
          <a:xfrm>
            <a:off x="7423923" y="4293096"/>
            <a:ext cx="1526201" cy="3401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2F2F2F"/>
                </a:solidFill>
                <a:latin typeface="+mn-ea"/>
                <a:sym typeface="+mn-ea"/>
              </a:rPr>
              <a:t>技术创新</a:t>
            </a:r>
            <a:endParaRPr lang="zh-CN" altLang="en-US" sz="2000" dirty="0">
              <a:solidFill>
                <a:srgbClr val="2F2F2F"/>
              </a:solidFill>
              <a:latin typeface="+mn-ea"/>
            </a:endParaRPr>
          </a:p>
          <a:p>
            <a:pPr algn="ctr"/>
            <a:endParaRPr lang="zh-CN" altLang="en-US" sz="2000" dirty="0">
              <a:solidFill>
                <a:srgbClr val="2F2F2F"/>
              </a:solidFill>
              <a:effectLst/>
              <a:latin typeface="+mn-ea"/>
              <a:cs typeface="黑体" charset="0"/>
              <a:sym typeface="+mn-ea"/>
            </a:endParaRPr>
          </a:p>
        </p:txBody>
      </p:sp>
      <p:sp>
        <p:nvSpPr>
          <p:cNvPr id="79" name="下箭头 54">
            <a:extLst>
              <a:ext uri="{FF2B5EF4-FFF2-40B4-BE49-F238E27FC236}">
                <a16:creationId xmlns:a16="http://schemas.microsoft.com/office/drawing/2014/main" id="{1C5E2F95-1B4A-46FC-B3BC-EE03765B1426}"/>
              </a:ext>
            </a:extLst>
          </p:cNvPr>
          <p:cNvSpPr/>
          <p:nvPr/>
        </p:nvSpPr>
        <p:spPr>
          <a:xfrm flipV="1">
            <a:off x="7024060" y="3060000"/>
            <a:ext cx="2258407" cy="386715"/>
          </a:xfrm>
          <a:prstGeom prst="downArrow">
            <a:avLst>
              <a:gd name="adj1" fmla="val 50000"/>
              <a:gd name="adj2" fmla="val 50000"/>
            </a:avLst>
          </a:prstGeom>
          <a:noFill/>
          <a:ln w="28575" cap="flat" cmpd="sng">
            <a:solidFill>
              <a:srgbClr val="2F2F2F"/>
            </a:solidFill>
            <a:prstDash val="solid"/>
            <a:miter lim="800000"/>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600">
              <a:ln>
                <a:solidFill>
                  <a:srgbClr val="FF0000"/>
                </a:solidFill>
              </a:ln>
              <a:solidFill>
                <a:srgbClr val="2F2F2F"/>
              </a:solidFill>
              <a:latin typeface="+mn-ea"/>
            </a:endParaRPr>
          </a:p>
        </p:txBody>
      </p:sp>
      <p:sp>
        <p:nvSpPr>
          <p:cNvPr id="80" name="矩形 79">
            <a:extLst>
              <a:ext uri="{FF2B5EF4-FFF2-40B4-BE49-F238E27FC236}">
                <a16:creationId xmlns:a16="http://schemas.microsoft.com/office/drawing/2014/main" id="{F9C4DA74-47DE-48E0-ABBC-ED599F1A7BA9}"/>
              </a:ext>
            </a:extLst>
          </p:cNvPr>
          <p:cNvSpPr/>
          <p:nvPr/>
        </p:nvSpPr>
        <p:spPr>
          <a:xfrm>
            <a:off x="7423923" y="3132000"/>
            <a:ext cx="1526201" cy="3401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2F2F2F"/>
                </a:solidFill>
                <a:latin typeface="+mn-ea"/>
                <a:sym typeface="+mn-ea"/>
              </a:rPr>
              <a:t>工程应用</a:t>
            </a:r>
          </a:p>
        </p:txBody>
      </p:sp>
      <p:sp>
        <p:nvSpPr>
          <p:cNvPr id="81" name="文本框 80">
            <a:extLst>
              <a:ext uri="{FF2B5EF4-FFF2-40B4-BE49-F238E27FC236}">
                <a16:creationId xmlns:a16="http://schemas.microsoft.com/office/drawing/2014/main" id="{CD65B2F9-D771-44CF-9E7B-C317C9695182}"/>
              </a:ext>
            </a:extLst>
          </p:cNvPr>
          <p:cNvSpPr txBox="1"/>
          <p:nvPr/>
        </p:nvSpPr>
        <p:spPr>
          <a:xfrm>
            <a:off x="804009" y="3067152"/>
            <a:ext cx="646331" cy="1369960"/>
          </a:xfrm>
          <a:prstGeom prst="rect">
            <a:avLst/>
          </a:prstGeom>
          <a:noFill/>
          <a:ln>
            <a:noFill/>
          </a:ln>
        </p:spPr>
        <p:txBody>
          <a:bodyPr vert="eaVert" wrap="square" rtlCol="0">
            <a:spAutoFit/>
          </a:bodyPr>
          <a:lstStyle/>
          <a:p>
            <a:pPr algn="ctr">
              <a:lnSpc>
                <a:spcPct val="150000"/>
              </a:lnSpc>
            </a:pPr>
            <a:r>
              <a:rPr lang="zh-CN" altLang="en-US" sz="2000" b="1" dirty="0">
                <a:solidFill>
                  <a:srgbClr val="4472C4"/>
                </a:solidFill>
                <a:latin typeface="+mn-ea"/>
              </a:rPr>
              <a:t>工程应用</a:t>
            </a:r>
          </a:p>
        </p:txBody>
      </p:sp>
      <p:sp>
        <p:nvSpPr>
          <p:cNvPr id="82" name="文本框 81">
            <a:extLst>
              <a:ext uri="{FF2B5EF4-FFF2-40B4-BE49-F238E27FC236}">
                <a16:creationId xmlns:a16="http://schemas.microsoft.com/office/drawing/2014/main" id="{C5F85769-6681-483C-86FC-10B7FCE41206}"/>
              </a:ext>
            </a:extLst>
          </p:cNvPr>
          <p:cNvSpPr txBox="1"/>
          <p:nvPr/>
        </p:nvSpPr>
        <p:spPr>
          <a:xfrm>
            <a:off x="1871214" y="3427280"/>
            <a:ext cx="2496593" cy="632210"/>
          </a:xfrm>
          <a:prstGeom prst="rect">
            <a:avLst/>
          </a:prstGeom>
          <a:noFill/>
          <a:ln w="28575">
            <a:solidFill>
              <a:srgbClr val="4472C4"/>
            </a:solidFill>
          </a:ln>
        </p:spPr>
        <p:txBody>
          <a:bodyPr wrap="square" rtlCol="0">
            <a:noAutofit/>
          </a:bodyPr>
          <a:lstStyle/>
          <a:p>
            <a:pPr indent="0" algn="ctr" fontAlgn="auto">
              <a:lnSpc>
                <a:spcPct val="100000"/>
              </a:lnSpc>
              <a:buFont typeface="Wingdings" panose="05000000000000000000" charset="0"/>
              <a:buNone/>
            </a:pPr>
            <a:r>
              <a:rPr kumimoji="1" lang="zh-CN" sz="1600" dirty="0">
                <a:solidFill>
                  <a:srgbClr val="2F2F2F"/>
                </a:solidFill>
                <a:latin typeface="+mn-ea"/>
                <a:cs typeface="黑体" charset="0"/>
                <a:sym typeface="+mn-ea"/>
              </a:rPr>
              <a:t>实现根据不同需求</a:t>
            </a:r>
          </a:p>
          <a:p>
            <a:pPr indent="0" algn="ctr" fontAlgn="auto">
              <a:lnSpc>
                <a:spcPct val="100000"/>
              </a:lnSpc>
              <a:buFont typeface="Wingdings" panose="05000000000000000000" charset="0"/>
              <a:buNone/>
            </a:pPr>
            <a:r>
              <a:rPr kumimoji="1" lang="zh-CN" sz="1600" dirty="0">
                <a:solidFill>
                  <a:srgbClr val="D29500"/>
                </a:solidFill>
                <a:latin typeface="+mn-ea"/>
                <a:cs typeface="黑体" charset="0"/>
                <a:sym typeface="+mn-ea"/>
              </a:rPr>
              <a:t>“自主可控”</a:t>
            </a:r>
          </a:p>
          <a:p>
            <a:pPr marL="285750" indent="0" algn="ctr" fontAlgn="auto">
              <a:lnSpc>
                <a:spcPct val="150000"/>
              </a:lnSpc>
              <a:buFont typeface="Wingdings" panose="05000000000000000000" charset="0"/>
              <a:buNone/>
            </a:pPr>
            <a:endParaRPr kumimoji="1" lang="zh-CN" sz="1600" dirty="0">
              <a:solidFill>
                <a:srgbClr val="7F7F7F"/>
              </a:solidFill>
              <a:latin typeface="+mn-ea"/>
              <a:cs typeface="黑体" charset="0"/>
              <a:sym typeface="+mn-ea"/>
            </a:endParaRPr>
          </a:p>
        </p:txBody>
      </p:sp>
      <p:sp>
        <p:nvSpPr>
          <p:cNvPr id="83" name="文本框 82">
            <a:extLst>
              <a:ext uri="{FF2B5EF4-FFF2-40B4-BE49-F238E27FC236}">
                <a16:creationId xmlns:a16="http://schemas.microsoft.com/office/drawing/2014/main" id="{E0D0FF86-D694-4F80-B335-675880710302}"/>
              </a:ext>
            </a:extLst>
          </p:cNvPr>
          <p:cNvSpPr txBox="1"/>
          <p:nvPr/>
        </p:nvSpPr>
        <p:spPr>
          <a:xfrm>
            <a:off x="1871215" y="5229200"/>
            <a:ext cx="2496593" cy="632210"/>
          </a:xfrm>
          <a:prstGeom prst="rect">
            <a:avLst/>
          </a:prstGeom>
          <a:noFill/>
          <a:ln w="28575">
            <a:solidFill>
              <a:srgbClr val="4472C4"/>
            </a:solidFill>
          </a:ln>
        </p:spPr>
        <p:txBody>
          <a:bodyPr wrap="square" rtlCol="0" anchor="t">
            <a:noAutofit/>
          </a:bodyPr>
          <a:lstStyle/>
          <a:p>
            <a:pPr algn="ctr" fontAlgn="auto">
              <a:lnSpc>
                <a:spcPct val="100000"/>
              </a:lnSpc>
              <a:spcBef>
                <a:spcPct val="0"/>
              </a:spcBef>
            </a:pPr>
            <a:r>
              <a:rPr kumimoji="1" lang="zh-CN" altLang="en-US" sz="1600" dirty="0">
                <a:solidFill>
                  <a:srgbClr val="D29500"/>
                </a:solidFill>
                <a:uFillTx/>
                <a:latin typeface="+mn-ea"/>
                <a:cs typeface="黑体" charset="0"/>
                <a:sym typeface="+mn-lt"/>
              </a:rPr>
              <a:t>软硬件协同设计</a:t>
            </a:r>
            <a:endParaRPr kumimoji="1" lang="en-US" altLang="zh-CN" sz="1600" dirty="0">
              <a:solidFill>
                <a:srgbClr val="D29500"/>
              </a:solidFill>
              <a:uFillTx/>
              <a:latin typeface="+mn-ea"/>
              <a:cs typeface="黑体" charset="0"/>
              <a:sym typeface="+mn-lt"/>
            </a:endParaRPr>
          </a:p>
          <a:p>
            <a:pPr algn="ctr" fontAlgn="auto">
              <a:lnSpc>
                <a:spcPct val="100000"/>
              </a:lnSpc>
              <a:spcBef>
                <a:spcPct val="0"/>
              </a:spcBef>
            </a:pPr>
            <a:r>
              <a:rPr kumimoji="1" lang="zh-CN" altLang="en-US" sz="1600" dirty="0">
                <a:solidFill>
                  <a:srgbClr val="2F2F2F"/>
                </a:solidFill>
                <a:uFillTx/>
                <a:latin typeface="+mn-ea"/>
                <a:cs typeface="黑体" charset="0"/>
                <a:sym typeface="+mn-lt"/>
              </a:rPr>
              <a:t>智能感知快递状态</a:t>
            </a:r>
          </a:p>
        </p:txBody>
      </p:sp>
      <p:sp>
        <p:nvSpPr>
          <p:cNvPr id="85" name="文本框 84">
            <a:extLst>
              <a:ext uri="{FF2B5EF4-FFF2-40B4-BE49-F238E27FC236}">
                <a16:creationId xmlns:a16="http://schemas.microsoft.com/office/drawing/2014/main" id="{EE8253D9-74EA-45DA-B499-E831528CB091}"/>
              </a:ext>
            </a:extLst>
          </p:cNvPr>
          <p:cNvSpPr txBox="1"/>
          <p:nvPr/>
        </p:nvSpPr>
        <p:spPr>
          <a:xfrm>
            <a:off x="5120821" y="3573016"/>
            <a:ext cx="6046787" cy="369332"/>
          </a:xfrm>
          <a:prstGeom prst="rect">
            <a:avLst/>
          </a:prstGeom>
          <a:noFill/>
          <a:ln w="28575">
            <a:noFill/>
          </a:ln>
        </p:spPr>
        <p:txBody>
          <a:bodyPr wrap="square" rtlCol="0" anchor="t">
            <a:spAutoFit/>
          </a:bodyPr>
          <a:lstStyle/>
          <a:p>
            <a:pPr algn="ctr"/>
            <a:r>
              <a:rPr lang="zh-CN" altLang="en-US" dirty="0">
                <a:solidFill>
                  <a:srgbClr val="D29500"/>
                </a:solidFill>
                <a:latin typeface="+mn-ea"/>
                <a:sym typeface="+mn-ea"/>
              </a:rPr>
              <a:t>实时定位；即时更新；全方位智慧物流体系</a:t>
            </a:r>
          </a:p>
        </p:txBody>
      </p:sp>
      <p:sp>
        <p:nvSpPr>
          <p:cNvPr id="86" name="圆角矩形 51">
            <a:extLst>
              <a:ext uri="{FF2B5EF4-FFF2-40B4-BE49-F238E27FC236}">
                <a16:creationId xmlns:a16="http://schemas.microsoft.com/office/drawing/2014/main" id="{04E86F9C-1871-4C79-A83B-2F8549D6B979}"/>
              </a:ext>
            </a:extLst>
          </p:cNvPr>
          <p:cNvSpPr/>
          <p:nvPr/>
        </p:nvSpPr>
        <p:spPr>
          <a:xfrm>
            <a:off x="5132251" y="3532662"/>
            <a:ext cx="6035282" cy="473037"/>
          </a:xfrm>
          <a:prstGeom prst="roundRect">
            <a:avLst/>
          </a:prstGeom>
          <a:noFill/>
          <a:ln w="28575">
            <a:solidFill>
              <a:srgbClr val="4472C4"/>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a:solidFill>
                <a:srgbClr val="7F7F7F"/>
              </a:solidFill>
              <a:latin typeface="+mn-ea"/>
            </a:endParaRPr>
          </a:p>
        </p:txBody>
      </p:sp>
      <p:pic>
        <p:nvPicPr>
          <p:cNvPr id="87" name="图片占位符 12">
            <a:extLst>
              <a:ext uri="{FF2B5EF4-FFF2-40B4-BE49-F238E27FC236}">
                <a16:creationId xmlns:a16="http://schemas.microsoft.com/office/drawing/2014/main" id="{23B27F3D-B33D-4758-834C-B2622446BC0F}"/>
              </a:ext>
            </a:extLst>
          </p:cNvPr>
          <p:cNvPicPr>
            <a:picLocks noChangeAspect="1"/>
          </p:cNvPicPr>
          <p:nvPr/>
        </p:nvPicPr>
        <p:blipFill>
          <a:blip r:embed="rId3">
            <a:extLst>
              <a:ext uri="{28A0092B-C50C-407E-A947-70E740481C1C}">
                <a14:useLocalDpi xmlns:a14="http://schemas.microsoft.com/office/drawing/2010/main" val="0"/>
              </a:ext>
            </a:extLst>
          </a:blip>
          <a:srcRect t="8114" b="8114"/>
          <a:stretch/>
        </p:blipFill>
        <p:spPr>
          <a:xfrm>
            <a:off x="4437177" y="1342612"/>
            <a:ext cx="1716943" cy="1438316"/>
          </a:xfrm>
          <a:prstGeom prst="hexagon">
            <a:avLst/>
          </a:prstGeom>
          <a:ln>
            <a:solidFill>
              <a:srgbClr val="4472C4"/>
            </a:solidFill>
          </a:ln>
          <a:effectLst>
            <a:outerShdw blurRad="228600" dist="38100" dir="2400000" sx="101000" sy="101000" algn="t" rotWithShape="0">
              <a:prstClr val="black">
                <a:alpha val="28000"/>
              </a:prstClr>
            </a:outerShdw>
          </a:effectLst>
        </p:spPr>
      </p:pic>
      <p:pic>
        <p:nvPicPr>
          <p:cNvPr id="88" name="图片占位符 12">
            <a:extLst>
              <a:ext uri="{FF2B5EF4-FFF2-40B4-BE49-F238E27FC236}">
                <a16:creationId xmlns:a16="http://schemas.microsoft.com/office/drawing/2014/main" id="{30797F5F-8D42-4600-94CE-9ED1FFDD407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3" t="16748" r="-173" b="-520"/>
          <a:stretch/>
        </p:blipFill>
        <p:spPr>
          <a:xfrm>
            <a:off x="7017950" y="1342612"/>
            <a:ext cx="1716943" cy="1438316"/>
          </a:xfrm>
          <a:prstGeom prst="hexagon">
            <a:avLst/>
          </a:prstGeom>
          <a:ln>
            <a:solidFill>
              <a:srgbClr val="4472C4"/>
            </a:solidFill>
          </a:ln>
          <a:effectLst>
            <a:outerShdw blurRad="228600" dist="38100" dir="2400000" sx="101000" sy="101000" algn="t" rotWithShape="0">
              <a:prstClr val="black">
                <a:alpha val="28000"/>
              </a:prstClr>
            </a:outerShdw>
          </a:effectLst>
        </p:spPr>
      </p:pic>
      <p:pic>
        <p:nvPicPr>
          <p:cNvPr id="89" name="!!pic">
            <a:extLst>
              <a:ext uri="{FF2B5EF4-FFF2-40B4-BE49-F238E27FC236}">
                <a16:creationId xmlns:a16="http://schemas.microsoft.com/office/drawing/2014/main" id="{665FB8F1-8D5A-44B3-8C17-C2A0CEC15515}"/>
              </a:ext>
            </a:extLst>
          </p:cNvPr>
          <p:cNvPicPr>
            <a:picLocks noChangeAspect="1"/>
          </p:cNvPicPr>
          <p:nvPr/>
        </p:nvPicPr>
        <p:blipFill rotWithShape="1">
          <a:blip r:embed="rId5">
            <a:extLst>
              <a:ext uri="{28A0092B-C50C-407E-A947-70E740481C1C}">
                <a14:useLocalDpi xmlns:a14="http://schemas.microsoft.com/office/drawing/2010/main" val="0"/>
              </a:ext>
            </a:extLst>
          </a:blip>
          <a:srcRect l="-1917" t="19464" r="6418" b="-19464"/>
          <a:stretch/>
        </p:blipFill>
        <p:spPr>
          <a:xfrm>
            <a:off x="9598724" y="1342612"/>
            <a:ext cx="1716943" cy="1438316"/>
          </a:xfrm>
          <a:prstGeom prst="hexagon">
            <a:avLst/>
          </a:prstGeom>
          <a:ln>
            <a:solidFill>
              <a:srgbClr val="4472C4"/>
            </a:solidFill>
          </a:ln>
          <a:effectLst>
            <a:outerShdw blurRad="228600" dist="38100" dir="2400000" sx="101000" sy="101000" algn="t" rotWithShape="0">
              <a:prstClr val="black">
                <a:alpha val="28000"/>
              </a:prstClr>
            </a:outerShdw>
          </a:effectLst>
        </p:spPr>
      </p:pic>
      <p:sp>
        <p:nvSpPr>
          <p:cNvPr id="4" name="梯形 3">
            <a:extLst>
              <a:ext uri="{FF2B5EF4-FFF2-40B4-BE49-F238E27FC236}">
                <a16:creationId xmlns:a16="http://schemas.microsoft.com/office/drawing/2014/main" id="{68A8AEBB-347D-4055-B330-05CBEC86C7E2}"/>
              </a:ext>
            </a:extLst>
          </p:cNvPr>
          <p:cNvSpPr/>
          <p:nvPr/>
        </p:nvSpPr>
        <p:spPr>
          <a:xfrm rot="10800000">
            <a:off x="2066803" y="2489638"/>
            <a:ext cx="1296144" cy="291289"/>
          </a:xfrm>
          <a:prstGeom prst="trapezoid">
            <a:avLst>
              <a:gd name="adj" fmla="val 48713"/>
            </a:avLst>
          </a:prstGeom>
          <a:solidFill>
            <a:srgbClr val="7F7F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文本框 5">
            <a:extLst>
              <a:ext uri="{FF2B5EF4-FFF2-40B4-BE49-F238E27FC236}">
                <a16:creationId xmlns:a16="http://schemas.microsoft.com/office/drawing/2014/main" id="{C6F554C6-98AE-4216-A5B5-58FBD8761EED}"/>
              </a:ext>
            </a:extLst>
          </p:cNvPr>
          <p:cNvSpPr txBox="1"/>
          <p:nvPr/>
        </p:nvSpPr>
        <p:spPr>
          <a:xfrm>
            <a:off x="2214000" y="2492896"/>
            <a:ext cx="1009298" cy="307777"/>
          </a:xfrm>
          <a:prstGeom prst="rect">
            <a:avLst/>
          </a:prstGeom>
          <a:noFill/>
        </p:spPr>
        <p:txBody>
          <a:bodyPr wrap="square" rtlCol="0">
            <a:spAutoFit/>
          </a:bodyPr>
          <a:lstStyle/>
          <a:p>
            <a:pPr algn="ctr"/>
            <a:r>
              <a:rPr lang="zh-CN" altLang="en-US" sz="1400" dirty="0">
                <a:solidFill>
                  <a:schemeClr val="bg1"/>
                </a:solidFill>
                <a:latin typeface="+mn-ea"/>
              </a:rPr>
              <a:t>驿站定位</a:t>
            </a:r>
          </a:p>
        </p:txBody>
      </p:sp>
      <p:sp>
        <p:nvSpPr>
          <p:cNvPr id="90" name="梯形 89">
            <a:extLst>
              <a:ext uri="{FF2B5EF4-FFF2-40B4-BE49-F238E27FC236}">
                <a16:creationId xmlns:a16="http://schemas.microsoft.com/office/drawing/2014/main" id="{B6422AED-070E-4CB5-AEDD-101961030430}"/>
              </a:ext>
            </a:extLst>
          </p:cNvPr>
          <p:cNvSpPr/>
          <p:nvPr/>
        </p:nvSpPr>
        <p:spPr>
          <a:xfrm rot="10800000">
            <a:off x="4647600" y="2491200"/>
            <a:ext cx="1296144" cy="291289"/>
          </a:xfrm>
          <a:prstGeom prst="trapezoid">
            <a:avLst>
              <a:gd name="adj" fmla="val 48713"/>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1" name="文本框 90">
            <a:extLst>
              <a:ext uri="{FF2B5EF4-FFF2-40B4-BE49-F238E27FC236}">
                <a16:creationId xmlns:a16="http://schemas.microsoft.com/office/drawing/2014/main" id="{C3956834-FDD4-49B9-AAC5-B19BD1676B3A}"/>
              </a:ext>
            </a:extLst>
          </p:cNvPr>
          <p:cNvSpPr txBox="1"/>
          <p:nvPr/>
        </p:nvSpPr>
        <p:spPr>
          <a:xfrm>
            <a:off x="4788000" y="2496154"/>
            <a:ext cx="1009298" cy="307777"/>
          </a:xfrm>
          <a:prstGeom prst="rect">
            <a:avLst/>
          </a:prstGeom>
          <a:noFill/>
        </p:spPr>
        <p:txBody>
          <a:bodyPr wrap="square" rtlCol="0">
            <a:spAutoFit/>
          </a:bodyPr>
          <a:lstStyle/>
          <a:p>
            <a:pPr algn="ctr"/>
            <a:r>
              <a:rPr lang="zh-CN" altLang="en-US" sz="1400" dirty="0">
                <a:solidFill>
                  <a:schemeClr val="bg1"/>
                </a:solidFill>
                <a:latin typeface="+mn-ea"/>
              </a:rPr>
              <a:t>仓储盘点</a:t>
            </a:r>
          </a:p>
        </p:txBody>
      </p:sp>
      <p:sp>
        <p:nvSpPr>
          <p:cNvPr id="92" name="梯形 91">
            <a:extLst>
              <a:ext uri="{FF2B5EF4-FFF2-40B4-BE49-F238E27FC236}">
                <a16:creationId xmlns:a16="http://schemas.microsoft.com/office/drawing/2014/main" id="{B6C8714E-B4A6-454F-AA1C-55EE8700FD5E}"/>
              </a:ext>
            </a:extLst>
          </p:cNvPr>
          <p:cNvSpPr/>
          <p:nvPr/>
        </p:nvSpPr>
        <p:spPr>
          <a:xfrm rot="10800000">
            <a:off x="7228800" y="2491200"/>
            <a:ext cx="1296144" cy="291289"/>
          </a:xfrm>
          <a:prstGeom prst="trapezoid">
            <a:avLst>
              <a:gd name="adj" fmla="val 48713"/>
            </a:avLst>
          </a:prstGeom>
          <a:solidFill>
            <a:srgbClr val="7F7F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3" name="文本框 92">
            <a:extLst>
              <a:ext uri="{FF2B5EF4-FFF2-40B4-BE49-F238E27FC236}">
                <a16:creationId xmlns:a16="http://schemas.microsoft.com/office/drawing/2014/main" id="{57939B37-A45C-4474-B1F7-EC97AE5ADB02}"/>
              </a:ext>
            </a:extLst>
          </p:cNvPr>
          <p:cNvSpPr txBox="1"/>
          <p:nvPr/>
        </p:nvSpPr>
        <p:spPr>
          <a:xfrm>
            <a:off x="7369200" y="2494800"/>
            <a:ext cx="1009298" cy="307777"/>
          </a:xfrm>
          <a:prstGeom prst="rect">
            <a:avLst/>
          </a:prstGeom>
          <a:noFill/>
        </p:spPr>
        <p:txBody>
          <a:bodyPr wrap="square" rtlCol="0">
            <a:spAutoFit/>
          </a:bodyPr>
          <a:lstStyle/>
          <a:p>
            <a:pPr algn="ctr"/>
            <a:r>
              <a:rPr lang="zh-CN" altLang="en-US" sz="1400" dirty="0">
                <a:solidFill>
                  <a:schemeClr val="bg1"/>
                </a:solidFill>
                <a:latin typeface="+mn-ea"/>
              </a:rPr>
              <a:t>状态监测</a:t>
            </a:r>
          </a:p>
        </p:txBody>
      </p:sp>
      <p:sp>
        <p:nvSpPr>
          <p:cNvPr id="94" name="梯形 93">
            <a:extLst>
              <a:ext uri="{FF2B5EF4-FFF2-40B4-BE49-F238E27FC236}">
                <a16:creationId xmlns:a16="http://schemas.microsoft.com/office/drawing/2014/main" id="{0C2100E2-185B-40B0-A569-8BA20742DB50}"/>
              </a:ext>
            </a:extLst>
          </p:cNvPr>
          <p:cNvSpPr/>
          <p:nvPr/>
        </p:nvSpPr>
        <p:spPr>
          <a:xfrm rot="10800000">
            <a:off x="9810000" y="2491200"/>
            <a:ext cx="1296144" cy="291289"/>
          </a:xfrm>
          <a:prstGeom prst="trapezoid">
            <a:avLst>
              <a:gd name="adj" fmla="val 48713"/>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5" name="文本框 94">
            <a:extLst>
              <a:ext uri="{FF2B5EF4-FFF2-40B4-BE49-F238E27FC236}">
                <a16:creationId xmlns:a16="http://schemas.microsoft.com/office/drawing/2014/main" id="{A82B43C8-BCC9-44E0-A771-9B4CC305C495}"/>
              </a:ext>
            </a:extLst>
          </p:cNvPr>
          <p:cNvSpPr txBox="1"/>
          <p:nvPr/>
        </p:nvSpPr>
        <p:spPr>
          <a:xfrm>
            <a:off x="9950400" y="2496154"/>
            <a:ext cx="1009298" cy="307777"/>
          </a:xfrm>
          <a:prstGeom prst="rect">
            <a:avLst/>
          </a:prstGeom>
          <a:noFill/>
        </p:spPr>
        <p:txBody>
          <a:bodyPr wrap="square" rtlCol="0">
            <a:spAutoFit/>
          </a:bodyPr>
          <a:lstStyle/>
          <a:p>
            <a:pPr algn="ctr"/>
            <a:r>
              <a:rPr lang="zh-CN" altLang="en-US" sz="1400" dirty="0">
                <a:solidFill>
                  <a:schemeClr val="bg1"/>
                </a:solidFill>
                <a:latin typeface="+mn-ea"/>
              </a:rPr>
              <a:t>数据分析</a:t>
            </a:r>
          </a:p>
        </p:txBody>
      </p:sp>
      <p:pic>
        <p:nvPicPr>
          <p:cNvPr id="50" name="!!pic">
            <a:extLst>
              <a:ext uri="{FF2B5EF4-FFF2-40B4-BE49-F238E27FC236}">
                <a16:creationId xmlns:a16="http://schemas.microsoft.com/office/drawing/2014/main" id="{23DA3A9B-AB76-4D9C-A201-8656A5CE0E32}"/>
              </a:ext>
            </a:extLst>
          </p:cNvPr>
          <p:cNvPicPr>
            <a:picLocks noChangeAspect="1"/>
          </p:cNvPicPr>
          <p:nvPr/>
        </p:nvPicPr>
        <p:blipFill rotWithShape="1">
          <a:blip r:embed="rId6">
            <a:alphaModFix amt="0"/>
            <a:extLst>
              <a:ext uri="{28A0092B-C50C-407E-A947-70E740481C1C}">
                <a14:useLocalDpi xmlns:a14="http://schemas.microsoft.com/office/drawing/2010/main" val="0"/>
              </a:ext>
            </a:extLst>
          </a:blip>
          <a:srcRect l="7999" r="7999"/>
          <a:stretch/>
        </p:blipFill>
        <p:spPr>
          <a:xfrm>
            <a:off x="9597600" y="1346997"/>
            <a:ext cx="1711706" cy="1433928"/>
          </a:xfrm>
          <a:prstGeom prst="hexagon">
            <a:avLst/>
          </a:prstGeom>
          <a:ln>
            <a:solidFill>
              <a:srgbClr val="4472C4"/>
            </a:solidFill>
          </a:ln>
          <a:effectLst>
            <a:outerShdw blurRad="228600" dist="38100" dir="2400000" sx="101000" sy="101000" algn="t" rotWithShape="0">
              <a:prstClr val="black">
                <a:alpha val="28000"/>
              </a:prstClr>
            </a:outerShdw>
          </a:effectLst>
        </p:spPr>
      </p:pic>
      <p:grpSp>
        <p:nvGrpSpPr>
          <p:cNvPr id="54" name="组合 53">
            <a:extLst>
              <a:ext uri="{FF2B5EF4-FFF2-40B4-BE49-F238E27FC236}">
                <a16:creationId xmlns:a16="http://schemas.microsoft.com/office/drawing/2014/main" id="{573CD66B-34B3-4F2A-B8FB-835AABEB9FFD}"/>
              </a:ext>
            </a:extLst>
          </p:cNvPr>
          <p:cNvGrpSpPr/>
          <p:nvPr/>
        </p:nvGrpSpPr>
        <p:grpSpPr>
          <a:xfrm>
            <a:off x="0" y="1"/>
            <a:ext cx="12192000" cy="711200"/>
            <a:chOff x="0" y="1"/>
            <a:chExt cx="12192000" cy="711200"/>
          </a:xfrm>
        </p:grpSpPr>
        <p:grpSp>
          <p:nvGrpSpPr>
            <p:cNvPr id="55" name="组合 54">
              <a:extLst>
                <a:ext uri="{FF2B5EF4-FFF2-40B4-BE49-F238E27FC236}">
                  <a16:creationId xmlns:a16="http://schemas.microsoft.com/office/drawing/2014/main" id="{FDB5FF0F-4B68-403E-92A6-0CA4F66DA515}"/>
                </a:ext>
              </a:extLst>
            </p:cNvPr>
            <p:cNvGrpSpPr/>
            <p:nvPr/>
          </p:nvGrpSpPr>
          <p:grpSpPr>
            <a:xfrm>
              <a:off x="0" y="1"/>
              <a:ext cx="12192000" cy="650874"/>
              <a:chOff x="0" y="1"/>
              <a:chExt cx="12192000" cy="650874"/>
            </a:xfrm>
          </p:grpSpPr>
          <p:grpSp>
            <p:nvGrpSpPr>
              <p:cNvPr id="57" name="组合 56">
                <a:extLst>
                  <a:ext uri="{FF2B5EF4-FFF2-40B4-BE49-F238E27FC236}">
                    <a16:creationId xmlns:a16="http://schemas.microsoft.com/office/drawing/2014/main" id="{6C467F2D-482C-4158-874E-30F0D0F090A5}"/>
                  </a:ext>
                </a:extLst>
              </p:cNvPr>
              <p:cNvGrpSpPr/>
              <p:nvPr/>
            </p:nvGrpSpPr>
            <p:grpSpPr>
              <a:xfrm>
                <a:off x="0" y="1"/>
                <a:ext cx="12192000" cy="650874"/>
                <a:chOff x="0" y="1"/>
                <a:chExt cx="12192000" cy="650874"/>
              </a:xfrm>
            </p:grpSpPr>
            <p:sp>
              <p:nvSpPr>
                <p:cNvPr id="78" name="矩形 77">
                  <a:extLst>
                    <a:ext uri="{FF2B5EF4-FFF2-40B4-BE49-F238E27FC236}">
                      <a16:creationId xmlns:a16="http://schemas.microsoft.com/office/drawing/2014/main" id="{03CC2E14-ECC7-4D78-A137-CD2C5E06A97C}"/>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4" name="图片 83">
                  <a:extLst>
                    <a:ext uri="{FF2B5EF4-FFF2-40B4-BE49-F238E27FC236}">
                      <a16:creationId xmlns:a16="http://schemas.microsoft.com/office/drawing/2014/main" id="{776C7646-01D8-47A5-9FE7-94A646FD6B51}"/>
                    </a:ext>
                  </a:extLst>
                </p:cNvPr>
                <p:cNvPicPr>
                  <a:picLocks noChangeAspect="1"/>
                </p:cNvPicPr>
                <p:nvPr/>
              </p:nvPicPr>
              <p:blipFill>
                <a:blip r:embed="rId7"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grpSp>
            <p:nvGrpSpPr>
              <p:cNvPr id="58" name="组合 57">
                <a:extLst>
                  <a:ext uri="{FF2B5EF4-FFF2-40B4-BE49-F238E27FC236}">
                    <a16:creationId xmlns:a16="http://schemas.microsoft.com/office/drawing/2014/main" id="{59979254-8E00-438E-82D5-FDDD46A1BBDE}"/>
                  </a:ext>
                </a:extLst>
              </p:cNvPr>
              <p:cNvGrpSpPr/>
              <p:nvPr/>
            </p:nvGrpSpPr>
            <p:grpSpPr>
              <a:xfrm>
                <a:off x="3954244" y="159473"/>
                <a:ext cx="7974404" cy="369332"/>
                <a:chOff x="3611344" y="299173"/>
                <a:chExt cx="7974404" cy="369332"/>
              </a:xfrm>
            </p:grpSpPr>
            <p:sp>
              <p:nvSpPr>
                <p:cNvPr id="59" name="文本框 58">
                  <a:extLst>
                    <a:ext uri="{FF2B5EF4-FFF2-40B4-BE49-F238E27FC236}">
                      <a16:creationId xmlns:a16="http://schemas.microsoft.com/office/drawing/2014/main" id="{076526CA-495D-4979-BE31-A9CA75607208}"/>
                    </a:ext>
                  </a:extLst>
                </p:cNvPr>
                <p:cNvSpPr txBox="1"/>
                <p:nvPr/>
              </p:nvSpPr>
              <p:spPr>
                <a:xfrm>
                  <a:off x="5340770"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60" name="文本框 59">
                  <a:extLst>
                    <a:ext uri="{FF2B5EF4-FFF2-40B4-BE49-F238E27FC236}">
                      <a16:creationId xmlns:a16="http://schemas.microsoft.com/office/drawing/2014/main" id="{A3A27C6C-D820-4DB7-A013-1BF5056A5BC4}"/>
                    </a:ext>
                  </a:extLst>
                </p:cNvPr>
                <p:cNvSpPr txBox="1"/>
                <p:nvPr/>
              </p:nvSpPr>
              <p:spPr>
                <a:xfrm>
                  <a:off x="7044548"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61" name="文本框 60">
                  <a:extLst>
                    <a:ext uri="{FF2B5EF4-FFF2-40B4-BE49-F238E27FC236}">
                      <a16:creationId xmlns:a16="http://schemas.microsoft.com/office/drawing/2014/main" id="{23627021-73E5-4237-81E5-7FC9D14FBC91}"/>
                    </a:ext>
                  </a:extLst>
                </p:cNvPr>
                <p:cNvSpPr txBox="1"/>
                <p:nvPr/>
              </p:nvSpPr>
              <p:spPr>
                <a:xfrm>
                  <a:off x="8748326"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62" name="文本框 61">
                  <a:extLst>
                    <a:ext uri="{FF2B5EF4-FFF2-40B4-BE49-F238E27FC236}">
                      <a16:creationId xmlns:a16="http://schemas.microsoft.com/office/drawing/2014/main" id="{DF6E3C12-2336-431B-AC6A-96E58CC90B01}"/>
                    </a:ext>
                  </a:extLst>
                </p:cNvPr>
                <p:cNvSpPr txBox="1"/>
                <p:nvPr/>
              </p:nvSpPr>
              <p:spPr>
                <a:xfrm>
                  <a:off x="1045210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63" name="文本框 62">
                  <a:extLst>
                    <a:ext uri="{FF2B5EF4-FFF2-40B4-BE49-F238E27FC236}">
                      <a16:creationId xmlns:a16="http://schemas.microsoft.com/office/drawing/2014/main" id="{DAE2E46D-6468-4069-A4F7-01AA540A05FA}"/>
                    </a:ext>
                  </a:extLst>
                </p:cNvPr>
                <p:cNvSpPr txBox="1"/>
                <p:nvPr/>
              </p:nvSpPr>
              <p:spPr>
                <a:xfrm>
                  <a:off x="361134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64" name="直接连接符 63">
                  <a:extLst>
                    <a:ext uri="{FF2B5EF4-FFF2-40B4-BE49-F238E27FC236}">
                      <a16:creationId xmlns:a16="http://schemas.microsoft.com/office/drawing/2014/main" id="{86854482-02E0-4CA0-B4A2-D4052AFBE213}"/>
                    </a:ext>
                  </a:extLst>
                </p:cNvPr>
                <p:cNvCxnSpPr>
                  <a:cxnSpLocks/>
                </p:cNvCxnSpPr>
                <p:nvPr/>
              </p:nvCxnSpPr>
              <p:spPr>
                <a:xfrm>
                  <a:off x="6746657"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D3B28A80-88BB-4C00-B501-22BE0D0FC3B8}"/>
                    </a:ext>
                  </a:extLst>
                </p:cNvPr>
                <p:cNvCxnSpPr>
                  <a:cxnSpLocks/>
                </p:cNvCxnSpPr>
                <p:nvPr/>
              </p:nvCxnSpPr>
              <p:spPr>
                <a:xfrm>
                  <a:off x="5042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77C426B4-67FA-4AC4-9E19-C72144603E5E}"/>
                    </a:ext>
                  </a:extLst>
                </p:cNvPr>
                <p:cNvCxnSpPr>
                  <a:cxnSpLocks/>
                </p:cNvCxnSpPr>
                <p:nvPr/>
              </p:nvCxnSpPr>
              <p:spPr>
                <a:xfrm>
                  <a:off x="8450435"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BED315A-9D58-4791-B3C1-4FC98B51A98B}"/>
                    </a:ext>
                  </a:extLst>
                </p:cNvPr>
                <p:cNvCxnSpPr>
                  <a:cxnSpLocks/>
                </p:cNvCxnSpPr>
                <p:nvPr/>
              </p:nvCxnSpPr>
              <p:spPr>
                <a:xfrm>
                  <a:off x="10154213"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6" name="等腰三角形 55">
              <a:extLst>
                <a:ext uri="{FF2B5EF4-FFF2-40B4-BE49-F238E27FC236}">
                  <a16:creationId xmlns:a16="http://schemas.microsoft.com/office/drawing/2014/main" id="{4A8E7CF2-5F75-4906-B750-CFC576EB22ED}"/>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9072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
            <a:extLst>
              <a:ext uri="{FF2B5EF4-FFF2-40B4-BE49-F238E27FC236}">
                <a16:creationId xmlns:a16="http://schemas.microsoft.com/office/drawing/2014/main" id="{B6267089-D902-4EA2-8DCC-BC9D407EFC03}"/>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7999" r="7999"/>
          <a:stretch/>
        </p:blipFill>
        <p:spPr>
          <a:xfrm>
            <a:off x="-3040097" y="-4036090"/>
            <a:ext cx="18234915" cy="15275737"/>
          </a:xfrm>
          <a:prstGeom prst="hexagon">
            <a:avLst/>
          </a:prstGeom>
          <a:ln>
            <a:solidFill>
              <a:srgbClr val="4472C4"/>
            </a:solidFill>
          </a:ln>
          <a:effectLst>
            <a:outerShdw blurRad="228600" dist="38100" dir="2400000" sx="101000" sy="101000" algn="t" rotWithShape="0">
              <a:prstClr val="black">
                <a:alpha val="28000"/>
              </a:prstClr>
            </a:outerShdw>
          </a:effectLst>
        </p:spPr>
      </p:pic>
      <p:sp>
        <p:nvSpPr>
          <p:cNvPr id="6" name="文本框 82"/>
          <p:cNvSpPr txBox="1"/>
          <p:nvPr/>
        </p:nvSpPr>
        <p:spPr>
          <a:xfrm>
            <a:off x="999182" y="1990053"/>
            <a:ext cx="2746674" cy="40011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472C4"/>
                </a:solidFill>
                <a:effectLst/>
                <a:uLnTx/>
                <a:uFillTx/>
                <a:latin typeface="Arial"/>
                <a:ea typeface="思源黑体 CN Regular"/>
                <a:cs typeface="+mn-ea"/>
                <a:sym typeface="+mn-lt"/>
              </a:rPr>
              <a:t>更实时的快递定位系统</a:t>
            </a:r>
          </a:p>
        </p:txBody>
      </p:sp>
      <p:sp>
        <p:nvSpPr>
          <p:cNvPr id="7" name="文本框 83"/>
          <p:cNvSpPr txBox="1"/>
          <p:nvPr/>
        </p:nvSpPr>
        <p:spPr>
          <a:xfrm>
            <a:off x="988366" y="2514456"/>
            <a:ext cx="3235426" cy="7232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00000"/>
              </a:lnSpc>
              <a:spcBef>
                <a:spcPts val="0"/>
              </a:spcBef>
              <a:spcAft>
                <a:spcPts val="600"/>
              </a:spcAft>
              <a:buClr>
                <a:srgbClr val="4472C4"/>
              </a:buClr>
              <a:buSzTx/>
              <a:buFont typeface="Arial" panose="020B0604020202020204" pitchFamily="34" charset="0"/>
              <a:buChar char="•"/>
              <a:tabLst/>
              <a:defRPr/>
            </a:pPr>
            <a:r>
              <a:rPr lang="zh-CN" altLang="en-US" noProof="1">
                <a:solidFill>
                  <a:srgbClr val="2F2F2F"/>
                </a:solidFill>
                <a:latin typeface="Arial"/>
                <a:ea typeface="思源黑体 CN Regular"/>
                <a:cs typeface="+mn-ea"/>
                <a:sym typeface="+mn-lt"/>
              </a:rPr>
              <a:t>全面的感知范围</a:t>
            </a:r>
            <a:endParaRPr lang="en-US" altLang="zh-CN" noProof="1">
              <a:solidFill>
                <a:srgbClr val="2F2F2F"/>
              </a:solidFill>
              <a:latin typeface="Arial"/>
              <a:ea typeface="思源黑体 CN Regular"/>
              <a:cs typeface="+mn-ea"/>
              <a:sym typeface="+mn-lt"/>
            </a:endParaRPr>
          </a:p>
          <a:p>
            <a:pPr marL="285750" marR="0" lvl="0" indent="-285750" algn="just" defTabSz="914400" rtl="0" eaLnBrk="1" fontAlgn="auto" latinLnBrk="0" hangingPunct="1">
              <a:lnSpc>
                <a:spcPct val="100000"/>
              </a:lnSpc>
              <a:spcBef>
                <a:spcPts val="0"/>
              </a:spcBef>
              <a:spcAft>
                <a:spcPts val="600"/>
              </a:spcAft>
              <a:buClr>
                <a:srgbClr val="4472C4"/>
              </a:buClr>
              <a:buSzTx/>
              <a:buFont typeface="Arial" panose="020B0604020202020204" pitchFamily="34" charset="0"/>
              <a:buChar char="•"/>
              <a:tabLst/>
              <a:defRPr/>
            </a:pPr>
            <a:r>
              <a:rPr kumimoji="0" lang="zh-CN" altLang="en-US" b="0" i="0" u="none" strike="noStrike" kern="1200" cap="none" spc="0" normalizeH="0" baseline="0" noProof="1">
                <a:ln>
                  <a:noFill/>
                </a:ln>
                <a:solidFill>
                  <a:srgbClr val="2F2F2F"/>
                </a:solidFill>
                <a:effectLst/>
                <a:uLnTx/>
                <a:uFillTx/>
                <a:latin typeface="Arial"/>
                <a:ea typeface="思源黑体 CN Regular"/>
                <a:cs typeface="+mn-ea"/>
                <a:sym typeface="+mn-lt"/>
              </a:rPr>
              <a:t>统一的查询平台</a:t>
            </a:r>
            <a:endParaRPr kumimoji="0" lang="en-US" altLang="zh-CN" b="0" i="0" u="none" strike="noStrike" kern="1200" cap="none" spc="0" normalizeH="0" baseline="0" noProof="1">
              <a:ln>
                <a:noFill/>
              </a:ln>
              <a:solidFill>
                <a:srgbClr val="2F2F2F"/>
              </a:solidFill>
              <a:effectLst/>
              <a:uLnTx/>
              <a:uFillTx/>
              <a:latin typeface="Arial"/>
              <a:ea typeface="思源黑体 CN Regular"/>
              <a:cs typeface="+mn-ea"/>
              <a:sym typeface="+mn-lt"/>
            </a:endParaRPr>
          </a:p>
        </p:txBody>
      </p:sp>
      <p:sp>
        <p:nvSpPr>
          <p:cNvPr id="30" name="文本框 82"/>
          <p:cNvSpPr txBox="1"/>
          <p:nvPr/>
        </p:nvSpPr>
        <p:spPr>
          <a:xfrm>
            <a:off x="988366" y="3945574"/>
            <a:ext cx="2869002" cy="40011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472C4"/>
                </a:solidFill>
                <a:effectLst/>
                <a:uLnTx/>
                <a:uFillTx/>
                <a:latin typeface="Arial"/>
                <a:ea typeface="思源黑体 CN Regular"/>
                <a:cs typeface="+mn-ea"/>
                <a:sym typeface="+mn-lt"/>
              </a:rPr>
              <a:t>更专业高效的资源调配</a:t>
            </a:r>
          </a:p>
        </p:txBody>
      </p:sp>
      <p:sp>
        <p:nvSpPr>
          <p:cNvPr id="31" name="文本框 82"/>
          <p:cNvSpPr txBox="1"/>
          <p:nvPr/>
        </p:nvSpPr>
        <p:spPr>
          <a:xfrm>
            <a:off x="8544272" y="3933056"/>
            <a:ext cx="3180845" cy="40011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472C4"/>
                </a:solidFill>
                <a:effectLst/>
                <a:uLnTx/>
                <a:uFillTx/>
                <a:latin typeface="Arial"/>
                <a:ea typeface="思源黑体 CN Regular"/>
                <a:cs typeface="+mn-ea"/>
                <a:sym typeface="+mn-lt"/>
              </a:rPr>
              <a:t>更完整的互联网</a:t>
            </a:r>
            <a:r>
              <a:rPr kumimoji="0" lang="en-US" altLang="zh-CN" sz="2000" b="1" i="0" u="none" strike="noStrike" kern="1200" cap="none" spc="0" normalizeH="0" baseline="0" noProof="0" dirty="0">
                <a:ln>
                  <a:noFill/>
                </a:ln>
                <a:solidFill>
                  <a:srgbClr val="4472C4"/>
                </a:solidFill>
                <a:effectLst/>
                <a:uLnTx/>
                <a:uFillTx/>
                <a:latin typeface="Arial"/>
                <a:ea typeface="思源黑体 CN Regular"/>
                <a:cs typeface="+mn-ea"/>
                <a:sym typeface="+mn-lt"/>
              </a:rPr>
              <a:t>+</a:t>
            </a:r>
            <a:r>
              <a:rPr kumimoji="0" lang="zh-CN" altLang="en-US" sz="2000" b="1" i="0" u="none" strike="noStrike" kern="1200" cap="none" spc="0" normalizeH="0" baseline="0" noProof="0" dirty="0">
                <a:ln>
                  <a:noFill/>
                </a:ln>
                <a:solidFill>
                  <a:srgbClr val="4472C4"/>
                </a:solidFill>
                <a:effectLst/>
                <a:uLnTx/>
                <a:uFillTx/>
                <a:latin typeface="Arial"/>
                <a:ea typeface="思源黑体 CN Regular"/>
                <a:cs typeface="+mn-ea"/>
                <a:sym typeface="+mn-lt"/>
              </a:rPr>
              <a:t>物流生态</a:t>
            </a:r>
          </a:p>
        </p:txBody>
      </p:sp>
      <p:sp>
        <p:nvSpPr>
          <p:cNvPr id="32" name="iconfont-1192-742827"/>
          <p:cNvSpPr/>
          <p:nvPr/>
        </p:nvSpPr>
        <p:spPr>
          <a:xfrm>
            <a:off x="731846" y="2052791"/>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思源黑体 CN Regular"/>
              <a:cs typeface="+mn-ea"/>
              <a:sym typeface="+mn-lt"/>
            </a:endParaRPr>
          </a:p>
        </p:txBody>
      </p:sp>
      <p:sp>
        <p:nvSpPr>
          <p:cNvPr id="33" name="iconfont-1192-742827"/>
          <p:cNvSpPr/>
          <p:nvPr/>
        </p:nvSpPr>
        <p:spPr>
          <a:xfrm>
            <a:off x="726613" y="4012605"/>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思源黑体 CN Regular"/>
              <a:cs typeface="+mn-ea"/>
              <a:sym typeface="+mn-lt"/>
            </a:endParaRPr>
          </a:p>
        </p:txBody>
      </p:sp>
      <p:grpSp>
        <p:nvGrpSpPr>
          <p:cNvPr id="2" name="组合 1"/>
          <p:cNvGrpSpPr/>
          <p:nvPr/>
        </p:nvGrpSpPr>
        <p:grpSpPr>
          <a:xfrm>
            <a:off x="8256240" y="1990053"/>
            <a:ext cx="3118006" cy="400110"/>
            <a:chOff x="9048328" y="1904275"/>
            <a:chExt cx="3118006" cy="400110"/>
          </a:xfrm>
        </p:grpSpPr>
        <p:sp>
          <p:nvSpPr>
            <p:cNvPr id="10" name="文本框 82"/>
            <p:cNvSpPr txBox="1"/>
            <p:nvPr/>
          </p:nvSpPr>
          <p:spPr>
            <a:xfrm>
              <a:off x="9336360" y="1904275"/>
              <a:ext cx="2829974" cy="40011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472C4"/>
                  </a:solidFill>
                  <a:effectLst/>
                  <a:uLnTx/>
                  <a:uFillTx/>
                  <a:latin typeface="Arial"/>
                  <a:ea typeface="思源黑体 CN Regular"/>
                  <a:cs typeface="+mn-ea"/>
                  <a:sym typeface="+mn-lt"/>
                </a:rPr>
                <a:t>更方便快捷的用户体验</a:t>
              </a:r>
            </a:p>
          </p:txBody>
        </p:sp>
        <p:sp>
          <p:nvSpPr>
            <p:cNvPr id="34" name="iconfont-1192-742827"/>
            <p:cNvSpPr/>
            <p:nvPr/>
          </p:nvSpPr>
          <p:spPr>
            <a:xfrm>
              <a:off x="9048328" y="1964832"/>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思源黑体 CN Regular"/>
                <a:cs typeface="+mn-ea"/>
                <a:sym typeface="+mn-lt"/>
              </a:endParaRPr>
            </a:p>
          </p:txBody>
        </p:sp>
      </p:grpSp>
      <p:sp>
        <p:nvSpPr>
          <p:cNvPr id="36" name="文本框 83"/>
          <p:cNvSpPr txBox="1"/>
          <p:nvPr/>
        </p:nvSpPr>
        <p:spPr>
          <a:xfrm>
            <a:off x="988366" y="4580184"/>
            <a:ext cx="3235426" cy="7232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00000"/>
              </a:lnSpc>
              <a:spcBef>
                <a:spcPts val="0"/>
              </a:spcBef>
              <a:spcAft>
                <a:spcPts val="600"/>
              </a:spcAft>
              <a:buClr>
                <a:srgbClr val="4472C4"/>
              </a:buClr>
              <a:buSzTx/>
              <a:buFont typeface="Arial" panose="020B0604020202020204" pitchFamily="34" charset="0"/>
              <a:buChar char="•"/>
              <a:tabLst/>
              <a:defRPr/>
            </a:pPr>
            <a:r>
              <a:rPr kumimoji="0" lang="zh-CN" altLang="en-US" sz="1800" b="0" i="0" u="none" strike="noStrike" kern="1200" cap="none" spc="0" normalizeH="0" baseline="0" noProof="1">
                <a:ln>
                  <a:noFill/>
                </a:ln>
                <a:solidFill>
                  <a:srgbClr val="2F2F2F"/>
                </a:solidFill>
                <a:effectLst/>
                <a:uLnTx/>
                <a:uFillTx/>
                <a:latin typeface="Arial"/>
                <a:ea typeface="思源黑体 CN Regular"/>
                <a:cs typeface="+mn-ea"/>
                <a:sym typeface="+mn-lt"/>
              </a:rPr>
              <a:t>简化的送件流程</a:t>
            </a:r>
            <a:endParaRPr kumimoji="0" lang="en-US" altLang="zh-CN" sz="1800" b="0" i="0" u="none" strike="noStrike" kern="1200" cap="none" spc="0" normalizeH="0" baseline="0" noProof="1">
              <a:ln>
                <a:noFill/>
              </a:ln>
              <a:solidFill>
                <a:srgbClr val="2F2F2F"/>
              </a:solidFill>
              <a:effectLst/>
              <a:uLnTx/>
              <a:uFillTx/>
              <a:latin typeface="Arial"/>
              <a:ea typeface="思源黑体 CN Regular"/>
              <a:cs typeface="+mn-ea"/>
              <a:sym typeface="+mn-lt"/>
            </a:endParaRPr>
          </a:p>
          <a:p>
            <a:pPr marL="285750" marR="0" lvl="0" indent="-285750" algn="just" defTabSz="914400" rtl="0" eaLnBrk="1" fontAlgn="auto" latinLnBrk="0" hangingPunct="1">
              <a:lnSpc>
                <a:spcPct val="100000"/>
              </a:lnSpc>
              <a:spcBef>
                <a:spcPts val="0"/>
              </a:spcBef>
              <a:spcAft>
                <a:spcPts val="600"/>
              </a:spcAft>
              <a:buClr>
                <a:srgbClr val="4472C4"/>
              </a:buClr>
              <a:buSzTx/>
              <a:buFont typeface="Arial" panose="020B0604020202020204" pitchFamily="34" charset="0"/>
              <a:buChar char="•"/>
              <a:tabLst/>
              <a:defRPr/>
            </a:pPr>
            <a:r>
              <a:rPr lang="zh-CN" altLang="en-US" noProof="1">
                <a:solidFill>
                  <a:srgbClr val="2F2F2F"/>
                </a:solidFill>
                <a:latin typeface="Arial"/>
                <a:ea typeface="思源黑体 CN Regular"/>
                <a:cs typeface="+mn-ea"/>
                <a:sym typeface="+mn-lt"/>
              </a:rPr>
              <a:t>丰富</a:t>
            </a:r>
            <a:r>
              <a:rPr kumimoji="0" lang="zh-CN" altLang="en-US" sz="1800" b="0" i="0" u="none" strike="noStrike" kern="1200" cap="none" spc="0" normalizeH="0" baseline="0" noProof="1">
                <a:ln>
                  <a:noFill/>
                </a:ln>
                <a:solidFill>
                  <a:srgbClr val="2F2F2F"/>
                </a:solidFill>
                <a:effectLst/>
                <a:uLnTx/>
                <a:uFillTx/>
                <a:latin typeface="Arial"/>
                <a:ea typeface="思源黑体 CN Regular"/>
                <a:cs typeface="+mn-ea"/>
                <a:sym typeface="+mn-lt"/>
              </a:rPr>
              <a:t>的大数据</a:t>
            </a:r>
            <a:endParaRPr kumimoji="0" lang="en-US" altLang="zh-CN" sz="1800" b="0" i="0" u="none" strike="noStrike" kern="1200" cap="none" spc="0" normalizeH="0" baseline="0" noProof="1">
              <a:ln>
                <a:noFill/>
              </a:ln>
              <a:solidFill>
                <a:srgbClr val="2F2F2F"/>
              </a:solidFill>
              <a:effectLst/>
              <a:uLnTx/>
              <a:uFillTx/>
              <a:latin typeface="Arial"/>
              <a:ea typeface="思源黑体 CN Regular"/>
              <a:cs typeface="+mn-ea"/>
              <a:sym typeface="+mn-lt"/>
            </a:endParaRPr>
          </a:p>
        </p:txBody>
      </p:sp>
      <p:sp>
        <p:nvSpPr>
          <p:cNvPr id="37" name="文本框 83"/>
          <p:cNvSpPr txBox="1"/>
          <p:nvPr/>
        </p:nvSpPr>
        <p:spPr>
          <a:xfrm>
            <a:off x="8600373" y="2514456"/>
            <a:ext cx="3235426" cy="7232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00000"/>
              </a:lnSpc>
              <a:spcBef>
                <a:spcPts val="0"/>
              </a:spcBef>
              <a:spcAft>
                <a:spcPts val="600"/>
              </a:spcAft>
              <a:buClr>
                <a:srgbClr val="4472C4"/>
              </a:buClr>
              <a:buSzTx/>
              <a:buFont typeface="Arial" panose="020B0604020202020204" pitchFamily="34" charset="0"/>
              <a:buChar char="•"/>
              <a:tabLst/>
              <a:defRPr/>
            </a:pPr>
            <a:r>
              <a:rPr kumimoji="0" lang="zh-CN" altLang="en-US" sz="1800" b="0" i="0" u="none" strike="noStrike" kern="1200" cap="none" spc="0" normalizeH="0" baseline="0" noProof="1">
                <a:ln>
                  <a:noFill/>
                </a:ln>
                <a:solidFill>
                  <a:srgbClr val="2F2F2F"/>
                </a:solidFill>
                <a:effectLst/>
                <a:uLnTx/>
                <a:uFillTx/>
                <a:latin typeface="Arial"/>
                <a:ea typeface="思源黑体 CN Regular"/>
                <a:cs typeface="+mn-ea"/>
                <a:sym typeface="+mn-lt"/>
              </a:rPr>
              <a:t>实时的定位查询</a:t>
            </a:r>
            <a:endParaRPr kumimoji="0" lang="en-US" altLang="zh-CN" sz="1800" b="0" i="0" u="none" strike="noStrike" kern="1200" cap="none" spc="0" normalizeH="0" baseline="0" noProof="1">
              <a:ln>
                <a:noFill/>
              </a:ln>
              <a:solidFill>
                <a:srgbClr val="2F2F2F"/>
              </a:solidFill>
              <a:effectLst/>
              <a:uLnTx/>
              <a:uFillTx/>
              <a:latin typeface="Arial"/>
              <a:ea typeface="思源黑体 CN Regular"/>
              <a:cs typeface="+mn-ea"/>
              <a:sym typeface="+mn-lt"/>
            </a:endParaRPr>
          </a:p>
          <a:p>
            <a:pPr marL="285750" marR="0" lvl="0" indent="-285750" algn="just" defTabSz="914400" rtl="0" eaLnBrk="1" fontAlgn="auto" latinLnBrk="0" hangingPunct="1">
              <a:lnSpc>
                <a:spcPct val="100000"/>
              </a:lnSpc>
              <a:spcBef>
                <a:spcPts val="0"/>
              </a:spcBef>
              <a:spcAft>
                <a:spcPts val="600"/>
              </a:spcAft>
              <a:buClr>
                <a:srgbClr val="4472C4"/>
              </a:buClr>
              <a:buSzTx/>
              <a:buFont typeface="Arial" panose="020B0604020202020204" pitchFamily="34" charset="0"/>
              <a:buChar char="•"/>
              <a:tabLst/>
              <a:defRPr/>
            </a:pPr>
            <a:r>
              <a:rPr kumimoji="0" lang="zh-CN" altLang="en-US" sz="1800" b="0" i="0" u="none" strike="noStrike" kern="1200" cap="none" spc="0" normalizeH="0" baseline="0" noProof="1">
                <a:ln>
                  <a:noFill/>
                </a:ln>
                <a:solidFill>
                  <a:srgbClr val="2F2F2F"/>
                </a:solidFill>
                <a:effectLst/>
                <a:uLnTx/>
                <a:uFillTx/>
                <a:latin typeface="Arial"/>
                <a:ea typeface="思源黑体 CN Regular"/>
                <a:cs typeface="+mn-ea"/>
                <a:sym typeface="+mn-lt"/>
              </a:rPr>
              <a:t>多功能的信息平台</a:t>
            </a:r>
            <a:endParaRPr kumimoji="0" lang="en-US" altLang="zh-CN" sz="1800" b="0" i="0" u="none" strike="noStrike" kern="1200" cap="none" spc="0" normalizeH="0" baseline="0" noProof="1">
              <a:ln>
                <a:noFill/>
              </a:ln>
              <a:solidFill>
                <a:srgbClr val="2F2F2F"/>
              </a:solidFill>
              <a:effectLst/>
              <a:uLnTx/>
              <a:uFillTx/>
              <a:latin typeface="Arial"/>
              <a:ea typeface="思源黑体 CN Regular"/>
              <a:cs typeface="+mn-ea"/>
              <a:sym typeface="+mn-lt"/>
            </a:endParaRPr>
          </a:p>
        </p:txBody>
      </p:sp>
      <p:sp>
        <p:nvSpPr>
          <p:cNvPr id="38" name="文本框 83"/>
          <p:cNvSpPr txBox="1"/>
          <p:nvPr/>
        </p:nvSpPr>
        <p:spPr>
          <a:xfrm>
            <a:off x="8654954" y="4580183"/>
            <a:ext cx="3235426" cy="7232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00000"/>
              </a:lnSpc>
              <a:spcBef>
                <a:spcPts val="0"/>
              </a:spcBef>
              <a:spcAft>
                <a:spcPts val="600"/>
              </a:spcAft>
              <a:buClr>
                <a:srgbClr val="4472C4"/>
              </a:buClr>
              <a:buSzTx/>
              <a:buFont typeface="Arial" panose="020B0604020202020204" pitchFamily="34" charset="0"/>
              <a:buChar char="•"/>
              <a:tabLst/>
              <a:defRPr/>
            </a:pPr>
            <a:r>
              <a:rPr kumimoji="0" lang="zh-CN" altLang="en-US" sz="1800" b="0" i="0" u="none" strike="noStrike" kern="1200" cap="none" spc="0" normalizeH="0" baseline="0" noProof="1">
                <a:ln>
                  <a:noFill/>
                </a:ln>
                <a:solidFill>
                  <a:srgbClr val="2F2F2F"/>
                </a:solidFill>
                <a:effectLst/>
                <a:uLnTx/>
                <a:uFillTx/>
                <a:latin typeface="Arial"/>
                <a:ea typeface="思源黑体 CN Regular"/>
                <a:cs typeface="+mn-ea"/>
                <a:sym typeface="+mn-lt"/>
              </a:rPr>
              <a:t>广泛的应用场景</a:t>
            </a:r>
            <a:endParaRPr kumimoji="0" lang="en-US" altLang="zh-CN" sz="1800" b="0" i="0" u="none" strike="noStrike" kern="1200" cap="none" spc="0" normalizeH="0" baseline="0" noProof="1">
              <a:ln>
                <a:noFill/>
              </a:ln>
              <a:solidFill>
                <a:srgbClr val="2F2F2F"/>
              </a:solidFill>
              <a:effectLst/>
              <a:uLnTx/>
              <a:uFillTx/>
              <a:latin typeface="Arial"/>
              <a:ea typeface="思源黑体 CN Regular"/>
              <a:cs typeface="+mn-ea"/>
              <a:sym typeface="+mn-lt"/>
            </a:endParaRPr>
          </a:p>
          <a:p>
            <a:pPr marL="285750" marR="0" lvl="0" indent="-285750" algn="just" defTabSz="914400" rtl="0" eaLnBrk="1" fontAlgn="auto" latinLnBrk="0" hangingPunct="1">
              <a:lnSpc>
                <a:spcPct val="100000"/>
              </a:lnSpc>
              <a:spcBef>
                <a:spcPts val="0"/>
              </a:spcBef>
              <a:spcAft>
                <a:spcPts val="600"/>
              </a:spcAft>
              <a:buClr>
                <a:srgbClr val="4472C4"/>
              </a:buClr>
              <a:buSzTx/>
              <a:buFont typeface="Arial" panose="020B0604020202020204" pitchFamily="34" charset="0"/>
              <a:buChar char="•"/>
              <a:tabLst/>
              <a:defRPr/>
            </a:pPr>
            <a:r>
              <a:rPr kumimoji="0" lang="zh-CN" altLang="en-US" sz="1800" b="0" i="0" u="none" strike="noStrike" kern="1200" cap="none" spc="0" normalizeH="0" baseline="0" noProof="1">
                <a:ln>
                  <a:noFill/>
                </a:ln>
                <a:solidFill>
                  <a:srgbClr val="2F2F2F"/>
                </a:solidFill>
                <a:effectLst/>
                <a:uLnTx/>
                <a:uFillTx/>
                <a:latin typeface="Arial"/>
                <a:ea typeface="思源黑体 CN Regular"/>
                <a:cs typeface="+mn-ea"/>
                <a:sym typeface="+mn-lt"/>
              </a:rPr>
              <a:t>智慧的物流生态</a:t>
            </a:r>
            <a:endParaRPr kumimoji="0" lang="en-US" altLang="zh-CN" sz="1800" b="0" i="0" u="none" strike="noStrike" kern="1200" cap="none" spc="0" normalizeH="0" baseline="0" noProof="1">
              <a:ln>
                <a:noFill/>
              </a:ln>
              <a:solidFill>
                <a:srgbClr val="2F2F2F"/>
              </a:solidFill>
              <a:effectLst/>
              <a:uLnTx/>
              <a:uFillTx/>
              <a:latin typeface="Arial"/>
              <a:ea typeface="思源黑体 CN Regular"/>
              <a:cs typeface="+mn-ea"/>
              <a:sym typeface="+mn-lt"/>
            </a:endParaRPr>
          </a:p>
        </p:txBody>
      </p:sp>
      <p:grpSp>
        <p:nvGrpSpPr>
          <p:cNvPr id="53" name="组合 52">
            <a:extLst>
              <a:ext uri="{FF2B5EF4-FFF2-40B4-BE49-F238E27FC236}">
                <a16:creationId xmlns:a16="http://schemas.microsoft.com/office/drawing/2014/main" id="{7EF8DD17-9E77-C61A-908D-C03125F28D55}"/>
              </a:ext>
            </a:extLst>
          </p:cNvPr>
          <p:cNvGrpSpPr/>
          <p:nvPr/>
        </p:nvGrpSpPr>
        <p:grpSpPr>
          <a:xfrm>
            <a:off x="339358" y="951820"/>
            <a:ext cx="2640141" cy="461665"/>
            <a:chOff x="934400" y="936575"/>
            <a:chExt cx="2640141" cy="461665"/>
          </a:xfrm>
        </p:grpSpPr>
        <p:sp>
          <p:nvSpPr>
            <p:cNvPr id="54" name="文本框 53">
              <a:extLst>
                <a:ext uri="{FF2B5EF4-FFF2-40B4-BE49-F238E27FC236}">
                  <a16:creationId xmlns:a16="http://schemas.microsoft.com/office/drawing/2014/main" id="{EFEA36ED-B903-33DD-01D6-D8538701A6D6}"/>
                </a:ext>
              </a:extLst>
            </p:cNvPr>
            <p:cNvSpPr txBox="1"/>
            <p:nvPr/>
          </p:nvSpPr>
          <p:spPr>
            <a:xfrm>
              <a:off x="1065521" y="936575"/>
              <a:ext cx="25090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E419C"/>
                  </a:solidFill>
                  <a:effectLst/>
                  <a:uLnTx/>
                  <a:uFillTx/>
                  <a:latin typeface="Arial"/>
                  <a:ea typeface="思源黑体 CN Regular"/>
                  <a:cs typeface="+mn-cs"/>
                </a:rPr>
                <a:t>易达 </a:t>
              </a:r>
              <a:r>
                <a:rPr kumimoji="0" lang="en-US" altLang="zh-CN" sz="2400" b="0" i="0" u="none" strike="noStrike" kern="1200" cap="none" spc="0" normalizeH="0" baseline="0" noProof="0" dirty="0">
                  <a:ln>
                    <a:noFill/>
                  </a:ln>
                  <a:solidFill>
                    <a:srgbClr val="0E419C"/>
                  </a:solidFill>
                  <a:effectLst/>
                  <a:uLnTx/>
                  <a:uFillTx/>
                  <a:latin typeface="Arial"/>
                  <a:ea typeface="思源黑体 CN Regular"/>
                  <a:cs typeface="+mn-cs"/>
                </a:rPr>
                <a:t>vs </a:t>
              </a:r>
              <a:r>
                <a:rPr kumimoji="0" lang="zh-CN" altLang="en-US" sz="2400" b="0" i="0" u="none" strike="noStrike" kern="1200" cap="none" spc="0" normalizeH="0" baseline="0" noProof="0" dirty="0">
                  <a:ln>
                    <a:noFill/>
                  </a:ln>
                  <a:solidFill>
                    <a:srgbClr val="0E419C"/>
                  </a:solidFill>
                  <a:effectLst/>
                  <a:uLnTx/>
                  <a:uFillTx/>
                  <a:latin typeface="Arial"/>
                  <a:ea typeface="思源黑体 CN Regular"/>
                  <a:cs typeface="+mn-cs"/>
                </a:rPr>
                <a:t>传统物流</a:t>
              </a:r>
            </a:p>
          </p:txBody>
        </p:sp>
        <p:sp>
          <p:nvSpPr>
            <p:cNvPr id="55" name="矩形 54">
              <a:extLst>
                <a:ext uri="{FF2B5EF4-FFF2-40B4-BE49-F238E27FC236}">
                  <a16:creationId xmlns:a16="http://schemas.microsoft.com/office/drawing/2014/main" id="{3426DA65-FA23-3199-6294-7558C3407C50}"/>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grpSp>
        <p:nvGrpSpPr>
          <p:cNvPr id="8" name="组合 7">
            <a:extLst>
              <a:ext uri="{FF2B5EF4-FFF2-40B4-BE49-F238E27FC236}">
                <a16:creationId xmlns:a16="http://schemas.microsoft.com/office/drawing/2014/main" id="{C87D4619-D6FA-4203-8ED4-5F14FA86E3AC}"/>
              </a:ext>
            </a:extLst>
          </p:cNvPr>
          <p:cNvGrpSpPr>
            <a:grpSpLocks noChangeAspect="1"/>
          </p:cNvGrpSpPr>
          <p:nvPr/>
        </p:nvGrpSpPr>
        <p:grpSpPr>
          <a:xfrm>
            <a:off x="4238400" y="1772816"/>
            <a:ext cx="3708003" cy="3708000"/>
            <a:chOff x="4123018" y="1571271"/>
            <a:chExt cx="3945964" cy="3945961"/>
          </a:xfrm>
        </p:grpSpPr>
        <p:grpSp>
          <p:nvGrpSpPr>
            <p:cNvPr id="13" name="组合 12">
              <a:extLst>
                <a:ext uri="{FF2B5EF4-FFF2-40B4-BE49-F238E27FC236}">
                  <a16:creationId xmlns:a16="http://schemas.microsoft.com/office/drawing/2014/main" id="{A5DE8EA0-17B9-4870-84AD-F72CE5FC70D0}"/>
                </a:ext>
              </a:extLst>
            </p:cNvPr>
            <p:cNvGrpSpPr>
              <a:grpSpLocks noChangeAspect="1"/>
            </p:cNvGrpSpPr>
            <p:nvPr/>
          </p:nvGrpSpPr>
          <p:grpSpPr>
            <a:xfrm>
              <a:off x="4123018" y="1571271"/>
              <a:ext cx="3945964" cy="3945961"/>
              <a:chOff x="3734212" y="1673910"/>
              <a:chExt cx="4764610" cy="4764606"/>
            </a:xfrm>
          </p:grpSpPr>
          <p:sp>
            <p:nvSpPr>
              <p:cNvPr id="3" name="椭圆 2"/>
              <p:cNvSpPr/>
              <p:nvPr/>
            </p:nvSpPr>
            <p:spPr>
              <a:xfrm>
                <a:off x="3734212" y="1673910"/>
                <a:ext cx="4764610" cy="4764606"/>
              </a:xfrm>
              <a:prstGeom prst="ellipse">
                <a:avLst/>
              </a:prstGeom>
              <a:noFill/>
              <a:ln>
                <a:solidFill>
                  <a:srgbClr val="D5E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思源黑体 CN Regular"/>
                  <a:cs typeface="+mn-ea"/>
                  <a:sym typeface="+mn-lt"/>
                </a:endParaRPr>
              </a:p>
            </p:txBody>
          </p:sp>
          <p:pic>
            <p:nvPicPr>
              <p:cNvPr id="5" name="图片 4"/>
              <p:cNvPicPr>
                <a:picLocks noChangeAspect="1"/>
              </p:cNvPicPr>
              <p:nvPr/>
            </p:nvPicPr>
            <p:blipFill>
              <a:blip r:embed="rId4"/>
              <a:stretch>
                <a:fillRect/>
              </a:stretch>
            </p:blipFill>
            <p:spPr>
              <a:xfrm>
                <a:off x="4067387" y="2029901"/>
                <a:ext cx="4053248" cy="4058972"/>
              </a:xfrm>
              <a:prstGeom prst="rect">
                <a:avLst/>
              </a:prstGeom>
            </p:spPr>
          </p:pic>
          <p:sp>
            <p:nvSpPr>
              <p:cNvPr id="18" name="椭圆 17"/>
              <p:cNvSpPr/>
              <p:nvPr/>
            </p:nvSpPr>
            <p:spPr>
              <a:xfrm>
                <a:off x="4701964" y="2653448"/>
                <a:ext cx="2805529" cy="2805529"/>
              </a:xfrm>
              <a:prstGeom prst="ellipse">
                <a:avLst/>
              </a:prstGeom>
              <a:gradFill>
                <a:gsLst>
                  <a:gs pos="0">
                    <a:srgbClr val="0E419C"/>
                  </a:gs>
                  <a:gs pos="100000">
                    <a:srgbClr val="64AF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思源黑体 CN Regular"/>
                  <a:cs typeface="+mn-ea"/>
                  <a:sym typeface="+mn-lt"/>
                </a:endParaRPr>
              </a:p>
            </p:txBody>
          </p:sp>
        </p:grpSp>
        <p:sp>
          <p:nvSpPr>
            <p:cNvPr id="42" name="文本框 41">
              <a:extLst>
                <a:ext uri="{FF2B5EF4-FFF2-40B4-BE49-F238E27FC236}">
                  <a16:creationId xmlns:a16="http://schemas.microsoft.com/office/drawing/2014/main" id="{25AFAA23-C551-4F35-B228-38649BD87653}"/>
                </a:ext>
              </a:extLst>
            </p:cNvPr>
            <p:cNvSpPr txBox="1"/>
            <p:nvPr/>
          </p:nvSpPr>
          <p:spPr>
            <a:xfrm>
              <a:off x="5185337" y="3021061"/>
              <a:ext cx="1801800" cy="902363"/>
            </a:xfrm>
            <a:prstGeom prst="rect">
              <a:avLst/>
            </a:prstGeom>
            <a:noFill/>
            <a:ln>
              <a:noFill/>
            </a:ln>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innerShdw blurRad="63500" dist="50800" dir="10800000">
                      <a:prstClr val="black">
                        <a:alpha val="50000"/>
                      </a:prstClr>
                    </a:innerShdw>
                  </a:effectLst>
                  <a:uLnTx/>
                  <a:uFillTx/>
                  <a:cs typeface="+mn-ea"/>
                  <a:sym typeface="+mn-lt"/>
                </a:rPr>
                <a:t>易 达</a:t>
              </a:r>
            </a:p>
          </p:txBody>
        </p:sp>
      </p:grpSp>
      <p:grpSp>
        <p:nvGrpSpPr>
          <p:cNvPr id="50" name="组合 49">
            <a:extLst>
              <a:ext uri="{FF2B5EF4-FFF2-40B4-BE49-F238E27FC236}">
                <a16:creationId xmlns:a16="http://schemas.microsoft.com/office/drawing/2014/main" id="{885073E0-5EFE-4C85-8C84-0AFD6318292D}"/>
              </a:ext>
            </a:extLst>
          </p:cNvPr>
          <p:cNvGrpSpPr/>
          <p:nvPr/>
        </p:nvGrpSpPr>
        <p:grpSpPr>
          <a:xfrm>
            <a:off x="0" y="1"/>
            <a:ext cx="12192000" cy="650874"/>
            <a:chOff x="0" y="1"/>
            <a:chExt cx="12192000" cy="650874"/>
          </a:xfrm>
        </p:grpSpPr>
        <p:sp>
          <p:nvSpPr>
            <p:cNvPr id="79" name="矩形 78">
              <a:extLst>
                <a:ext uri="{FF2B5EF4-FFF2-40B4-BE49-F238E27FC236}">
                  <a16:creationId xmlns:a16="http://schemas.microsoft.com/office/drawing/2014/main" id="{585FDE06-EDB4-4900-9DEC-2AE4DC99D739}"/>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图片 79">
              <a:extLst>
                <a:ext uri="{FF2B5EF4-FFF2-40B4-BE49-F238E27FC236}">
                  <a16:creationId xmlns:a16="http://schemas.microsoft.com/office/drawing/2014/main" id="{856A50FE-EDCF-4895-A12E-F9C647E864C0}"/>
                </a:ext>
              </a:extLst>
            </p:cNvPr>
            <p:cNvPicPr>
              <a:picLocks noChangeAspect="1"/>
            </p:cNvPicPr>
            <p:nvPr/>
          </p:nvPicPr>
          <p:blipFill>
            <a:blip r:embed="rId5"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sp>
        <p:nvSpPr>
          <p:cNvPr id="52" name="文本框 51">
            <a:extLst>
              <a:ext uri="{FF2B5EF4-FFF2-40B4-BE49-F238E27FC236}">
                <a16:creationId xmlns:a16="http://schemas.microsoft.com/office/drawing/2014/main" id="{661624D9-2050-4413-93FE-B4989754ACE8}"/>
              </a:ext>
            </a:extLst>
          </p:cNvPr>
          <p:cNvSpPr txBox="1"/>
          <p:nvPr/>
        </p:nvSpPr>
        <p:spPr>
          <a:xfrm>
            <a:off x="5683670" y="1594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56" name="文本框 55">
            <a:extLst>
              <a:ext uri="{FF2B5EF4-FFF2-40B4-BE49-F238E27FC236}">
                <a16:creationId xmlns:a16="http://schemas.microsoft.com/office/drawing/2014/main" id="{BEF9F2F6-E9BD-4420-B2CC-74F404C9F6B4}"/>
              </a:ext>
            </a:extLst>
          </p:cNvPr>
          <p:cNvSpPr txBox="1"/>
          <p:nvPr/>
        </p:nvSpPr>
        <p:spPr>
          <a:xfrm>
            <a:off x="7387448" y="1594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58" name="文本框 57">
            <a:extLst>
              <a:ext uri="{FF2B5EF4-FFF2-40B4-BE49-F238E27FC236}">
                <a16:creationId xmlns:a16="http://schemas.microsoft.com/office/drawing/2014/main" id="{2AB1B875-D0EC-4BF7-952B-003B60D8CB06}"/>
              </a:ext>
            </a:extLst>
          </p:cNvPr>
          <p:cNvSpPr txBox="1"/>
          <p:nvPr/>
        </p:nvSpPr>
        <p:spPr>
          <a:xfrm>
            <a:off x="9091226" y="1594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73" name="!!bib">
            <a:extLst>
              <a:ext uri="{FF2B5EF4-FFF2-40B4-BE49-F238E27FC236}">
                <a16:creationId xmlns:a16="http://schemas.microsoft.com/office/drawing/2014/main" id="{62E842F3-E472-425E-9D50-64DE47947962}"/>
              </a:ext>
            </a:extLst>
          </p:cNvPr>
          <p:cNvSpPr txBox="1"/>
          <p:nvPr/>
        </p:nvSpPr>
        <p:spPr>
          <a:xfrm>
            <a:off x="10795004" y="1594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74" name="文本框 73">
            <a:extLst>
              <a:ext uri="{FF2B5EF4-FFF2-40B4-BE49-F238E27FC236}">
                <a16:creationId xmlns:a16="http://schemas.microsoft.com/office/drawing/2014/main" id="{C808A853-3B1B-492B-8C7E-E67D8064253D}"/>
              </a:ext>
            </a:extLst>
          </p:cNvPr>
          <p:cNvSpPr txBox="1"/>
          <p:nvPr/>
        </p:nvSpPr>
        <p:spPr>
          <a:xfrm>
            <a:off x="3954244" y="1594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75" name="直接连接符 74">
            <a:extLst>
              <a:ext uri="{FF2B5EF4-FFF2-40B4-BE49-F238E27FC236}">
                <a16:creationId xmlns:a16="http://schemas.microsoft.com/office/drawing/2014/main" id="{ABDEF1E6-21C3-4F09-9305-22C7F370D94C}"/>
              </a:ext>
            </a:extLst>
          </p:cNvPr>
          <p:cNvCxnSpPr>
            <a:cxnSpLocks/>
          </p:cNvCxnSpPr>
          <p:nvPr/>
        </p:nvCxnSpPr>
        <p:spPr>
          <a:xfrm>
            <a:off x="7089557" y="2255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B8D1E441-067B-4F58-9419-0CFD57799741}"/>
              </a:ext>
            </a:extLst>
          </p:cNvPr>
          <p:cNvCxnSpPr>
            <a:cxnSpLocks/>
          </p:cNvCxnSpPr>
          <p:nvPr/>
        </p:nvCxnSpPr>
        <p:spPr>
          <a:xfrm>
            <a:off x="5385779" y="2255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7EBC0A1B-72F4-476D-B8F3-BF7B8BC6CE9B}"/>
              </a:ext>
            </a:extLst>
          </p:cNvPr>
          <p:cNvCxnSpPr>
            <a:cxnSpLocks/>
          </p:cNvCxnSpPr>
          <p:nvPr/>
        </p:nvCxnSpPr>
        <p:spPr>
          <a:xfrm>
            <a:off x="8793335" y="2255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53E78013-9EA3-4FBC-9246-4CFA8C23509D}"/>
              </a:ext>
            </a:extLst>
          </p:cNvPr>
          <p:cNvCxnSpPr>
            <a:cxnSpLocks/>
          </p:cNvCxnSpPr>
          <p:nvPr/>
        </p:nvCxnSpPr>
        <p:spPr>
          <a:xfrm>
            <a:off x="10497113" y="2255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等腰三角形 48">
            <a:extLst>
              <a:ext uri="{FF2B5EF4-FFF2-40B4-BE49-F238E27FC236}">
                <a16:creationId xmlns:a16="http://schemas.microsoft.com/office/drawing/2014/main" id="{342781D6-F681-4DF3-BFEB-C8FA32F0C1FF}"/>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28FE37B-C6EA-41B8-8CC1-233224C87634}"/>
              </a:ext>
            </a:extLst>
          </p:cNvPr>
          <p:cNvGrpSpPr/>
          <p:nvPr/>
        </p:nvGrpSpPr>
        <p:grpSpPr>
          <a:xfrm>
            <a:off x="3663145" y="5392888"/>
            <a:ext cx="4865709" cy="1276472"/>
            <a:chOff x="3644505" y="5360386"/>
            <a:chExt cx="4865709" cy="1276472"/>
          </a:xfrm>
        </p:grpSpPr>
        <p:pic>
          <p:nvPicPr>
            <p:cNvPr id="40" name="图片 39">
              <a:extLst>
                <a:ext uri="{FF2B5EF4-FFF2-40B4-BE49-F238E27FC236}">
                  <a16:creationId xmlns:a16="http://schemas.microsoft.com/office/drawing/2014/main" id="{9E2501FC-1705-4765-A809-4D602B9E5751}"/>
                </a:ext>
              </a:extLst>
            </p:cNvPr>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l="19283" r="11258"/>
            <a:stretch/>
          </p:blipFill>
          <p:spPr>
            <a:xfrm>
              <a:off x="4315172" y="5360386"/>
              <a:ext cx="381960" cy="740001"/>
            </a:xfrm>
            <a:prstGeom prst="rect">
              <a:avLst/>
            </a:prstGeom>
          </p:spPr>
        </p:pic>
        <p:pic>
          <p:nvPicPr>
            <p:cNvPr id="41" name="图片 40">
              <a:extLst>
                <a:ext uri="{FF2B5EF4-FFF2-40B4-BE49-F238E27FC236}">
                  <a16:creationId xmlns:a16="http://schemas.microsoft.com/office/drawing/2014/main" id="{5496625E-4D45-488D-A240-719FC56A1441}"/>
                </a:ext>
              </a:extLst>
            </p:cNvPr>
            <p:cNvPicPr>
              <a:picLocks noChangeAspect="1"/>
            </p:cNvPicPr>
            <p:nvPr/>
          </p:nvPicPr>
          <p:blipFill rotWithShape="1">
            <a:blip r:embed="rId7">
              <a:duotone>
                <a:schemeClr val="accent4">
                  <a:shade val="45000"/>
                  <a:satMod val="135000"/>
                </a:schemeClr>
                <a:prstClr val="white"/>
              </a:duotone>
              <a:extLst>
                <a:ext uri="{28A0092B-C50C-407E-A947-70E740481C1C}">
                  <a14:useLocalDpi xmlns:a14="http://schemas.microsoft.com/office/drawing/2010/main" val="0"/>
                </a:ext>
              </a:extLst>
            </a:blip>
            <a:srcRect l="2731"/>
            <a:stretch/>
          </p:blipFill>
          <p:spPr>
            <a:xfrm>
              <a:off x="4681732" y="5432386"/>
              <a:ext cx="446732" cy="618040"/>
            </a:xfrm>
            <a:prstGeom prst="rect">
              <a:avLst/>
            </a:prstGeom>
          </p:spPr>
        </p:pic>
        <p:pic>
          <p:nvPicPr>
            <p:cNvPr id="43" name="图片 42">
              <a:extLst>
                <a:ext uri="{FF2B5EF4-FFF2-40B4-BE49-F238E27FC236}">
                  <a16:creationId xmlns:a16="http://schemas.microsoft.com/office/drawing/2014/main" id="{338A67FA-3843-4ED3-B60B-C6D0B43A7C45}"/>
                </a:ext>
              </a:extLst>
            </p:cNvPr>
            <p:cNvPicPr>
              <a:picLocks noChangeAspect="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4869" t="20698"/>
            <a:stretch/>
          </p:blipFill>
          <p:spPr>
            <a:xfrm>
              <a:off x="5131732" y="5573706"/>
              <a:ext cx="458097" cy="513879"/>
            </a:xfrm>
            <a:prstGeom prst="rect">
              <a:avLst/>
            </a:prstGeom>
          </p:spPr>
        </p:pic>
        <p:pic>
          <p:nvPicPr>
            <p:cNvPr id="47" name="图片 46">
              <a:extLst>
                <a:ext uri="{FF2B5EF4-FFF2-40B4-BE49-F238E27FC236}">
                  <a16:creationId xmlns:a16="http://schemas.microsoft.com/office/drawing/2014/main" id="{911B2DCB-ED4E-439D-82FA-9DFC34B3AD1A}"/>
                </a:ext>
              </a:extLst>
            </p:cNvPr>
            <p:cNvPicPr>
              <a:picLocks noChangeAspect="1"/>
            </p:cNvPicPr>
            <p:nvPr/>
          </p:nvPicPr>
          <p:blipFill rotWithShape="1">
            <a:blip r:embed="rId9">
              <a:duotone>
                <a:schemeClr val="accent4">
                  <a:shade val="45000"/>
                  <a:satMod val="135000"/>
                </a:schemeClr>
                <a:prstClr val="white"/>
              </a:duotone>
              <a:extLst>
                <a:ext uri="{28A0092B-C50C-407E-A947-70E740481C1C}">
                  <a14:useLocalDpi xmlns:a14="http://schemas.microsoft.com/office/drawing/2010/main" val="0"/>
                </a:ext>
              </a:extLst>
            </a:blip>
            <a:srcRect l="5833" t="22841"/>
            <a:stretch/>
          </p:blipFill>
          <p:spPr>
            <a:xfrm>
              <a:off x="5599732" y="5573708"/>
              <a:ext cx="466049" cy="513878"/>
            </a:xfrm>
            <a:prstGeom prst="rect">
              <a:avLst/>
            </a:prstGeom>
          </p:spPr>
        </p:pic>
        <p:pic>
          <p:nvPicPr>
            <p:cNvPr id="48" name="图片 47">
              <a:extLst>
                <a:ext uri="{FF2B5EF4-FFF2-40B4-BE49-F238E27FC236}">
                  <a16:creationId xmlns:a16="http://schemas.microsoft.com/office/drawing/2014/main" id="{27D2DA51-960C-4591-B479-71A4E47AA459}"/>
                </a:ext>
              </a:extLst>
            </p:cNvPr>
            <p:cNvPicPr>
              <a:picLocks noChangeAspect="1"/>
            </p:cNvPicPr>
            <p:nvPr/>
          </p:nvPicPr>
          <p:blipFill rotWithShape="1">
            <a:blip r:embed="rId10">
              <a:duotone>
                <a:schemeClr val="accent4">
                  <a:shade val="45000"/>
                  <a:satMod val="135000"/>
                </a:schemeClr>
                <a:prstClr val="white"/>
              </a:duotone>
              <a:extLst>
                <a:ext uri="{28A0092B-C50C-407E-A947-70E740481C1C}">
                  <a14:useLocalDpi xmlns:a14="http://schemas.microsoft.com/office/drawing/2010/main" val="0"/>
                </a:ext>
              </a:extLst>
            </a:blip>
            <a:srcRect l="10336" t="22451" r="2125"/>
            <a:stretch/>
          </p:blipFill>
          <p:spPr>
            <a:xfrm>
              <a:off x="6047521" y="5566659"/>
              <a:ext cx="446732" cy="532555"/>
            </a:xfrm>
            <a:prstGeom prst="rect">
              <a:avLst/>
            </a:prstGeom>
          </p:spPr>
        </p:pic>
        <p:pic>
          <p:nvPicPr>
            <p:cNvPr id="51" name="图片 50">
              <a:extLst>
                <a:ext uri="{FF2B5EF4-FFF2-40B4-BE49-F238E27FC236}">
                  <a16:creationId xmlns:a16="http://schemas.microsoft.com/office/drawing/2014/main" id="{DE2188CC-D8E0-4EA0-9BE3-AFFFF7AA00C1}"/>
                </a:ext>
              </a:extLst>
            </p:cNvPr>
            <p:cNvPicPr>
              <a:picLocks noChangeAspect="1"/>
            </p:cNvPicPr>
            <p:nvPr/>
          </p:nvPicPr>
          <p:blipFill rotWithShape="1">
            <a:blip r:embed="rId11">
              <a:duotone>
                <a:schemeClr val="accent4">
                  <a:shade val="45000"/>
                  <a:satMod val="135000"/>
                </a:schemeClr>
                <a:prstClr val="white"/>
              </a:duotone>
              <a:extLst>
                <a:ext uri="{28A0092B-C50C-407E-A947-70E740481C1C}">
                  <a14:useLocalDpi xmlns:a14="http://schemas.microsoft.com/office/drawing/2010/main" val="0"/>
                </a:ext>
              </a:extLst>
            </a:blip>
            <a:srcRect l="4480" t="23477"/>
            <a:stretch/>
          </p:blipFill>
          <p:spPr>
            <a:xfrm>
              <a:off x="6471423" y="5573707"/>
              <a:ext cx="487464" cy="525507"/>
            </a:xfrm>
            <a:prstGeom prst="rect">
              <a:avLst/>
            </a:prstGeom>
          </p:spPr>
        </p:pic>
        <p:pic>
          <p:nvPicPr>
            <p:cNvPr id="57" name="图片 56">
              <a:extLst>
                <a:ext uri="{FF2B5EF4-FFF2-40B4-BE49-F238E27FC236}">
                  <a16:creationId xmlns:a16="http://schemas.microsoft.com/office/drawing/2014/main" id="{59CBA042-ED13-40FE-8E3E-3529218F160C}"/>
                </a:ext>
              </a:extLst>
            </p:cNvPr>
            <p:cNvPicPr>
              <a:picLocks noChangeAspect="1"/>
            </p:cNvPicPr>
            <p:nvPr/>
          </p:nvPicPr>
          <p:blipFill rotWithShape="1">
            <a:blip r:embed="rId12">
              <a:duotone>
                <a:schemeClr val="accent4">
                  <a:shade val="45000"/>
                  <a:satMod val="135000"/>
                </a:schemeClr>
                <a:prstClr val="white"/>
              </a:duotone>
              <a:extLst>
                <a:ext uri="{28A0092B-C50C-407E-A947-70E740481C1C}">
                  <a14:useLocalDpi xmlns:a14="http://schemas.microsoft.com/office/drawing/2010/main" val="0"/>
                </a:ext>
              </a:extLst>
            </a:blip>
            <a:srcRect l="6563"/>
            <a:stretch/>
          </p:blipFill>
          <p:spPr>
            <a:xfrm>
              <a:off x="6918155" y="5419785"/>
              <a:ext cx="440509" cy="634424"/>
            </a:xfrm>
            <a:prstGeom prst="rect">
              <a:avLst/>
            </a:prstGeom>
          </p:spPr>
        </p:pic>
        <p:pic>
          <p:nvPicPr>
            <p:cNvPr id="59" name="图片 58">
              <a:extLst>
                <a:ext uri="{FF2B5EF4-FFF2-40B4-BE49-F238E27FC236}">
                  <a16:creationId xmlns:a16="http://schemas.microsoft.com/office/drawing/2014/main" id="{13903806-BE19-4A26-B371-52DAE41F1627}"/>
                </a:ext>
              </a:extLst>
            </p:cNvPr>
            <p:cNvPicPr>
              <a:picLocks noChangeAspect="1"/>
            </p:cNvPicPr>
            <p:nvPr/>
          </p:nvPicPr>
          <p:blipFill rotWithShape="1">
            <a:blip r:embed="rId13">
              <a:duotone>
                <a:schemeClr val="accent4">
                  <a:shade val="45000"/>
                  <a:satMod val="135000"/>
                </a:schemeClr>
                <a:prstClr val="white"/>
              </a:duotone>
              <a:extLst>
                <a:ext uri="{28A0092B-C50C-407E-A947-70E740481C1C}">
                  <a14:useLocalDpi xmlns:a14="http://schemas.microsoft.com/office/drawing/2010/main" val="0"/>
                </a:ext>
              </a:extLst>
            </a:blip>
            <a:srcRect l="8401"/>
            <a:stretch/>
          </p:blipFill>
          <p:spPr>
            <a:xfrm>
              <a:off x="7347183" y="5412722"/>
              <a:ext cx="477174" cy="701013"/>
            </a:xfrm>
            <a:prstGeom prst="rect">
              <a:avLst/>
            </a:prstGeom>
          </p:spPr>
        </p:pic>
        <p:pic>
          <p:nvPicPr>
            <p:cNvPr id="60" name="图片 59">
              <a:extLst>
                <a:ext uri="{FF2B5EF4-FFF2-40B4-BE49-F238E27FC236}">
                  <a16:creationId xmlns:a16="http://schemas.microsoft.com/office/drawing/2014/main" id="{B6562AA5-B393-4720-B4D0-9786AE36CEF4}"/>
                </a:ext>
              </a:extLst>
            </p:cNvPr>
            <p:cNvPicPr>
              <a:picLocks noChangeAspect="1"/>
            </p:cNvPicPr>
            <p:nvPr/>
          </p:nvPicPr>
          <p:blipFill rotWithShape="1">
            <a:blip r:embed="rId14">
              <a:duotone>
                <a:schemeClr val="accent4">
                  <a:shade val="45000"/>
                  <a:satMod val="135000"/>
                </a:schemeClr>
                <a:prstClr val="white"/>
              </a:duotone>
              <a:extLst>
                <a:ext uri="{28A0092B-C50C-407E-A947-70E740481C1C}">
                  <a14:useLocalDpi xmlns:a14="http://schemas.microsoft.com/office/drawing/2010/main" val="0"/>
                </a:ext>
              </a:extLst>
            </a:blip>
            <a:srcRect l="8512" t="20382" r="6670"/>
            <a:stretch/>
          </p:blipFill>
          <p:spPr>
            <a:xfrm>
              <a:off x="3644505" y="6037083"/>
              <a:ext cx="474810" cy="599775"/>
            </a:xfrm>
            <a:prstGeom prst="rect">
              <a:avLst/>
            </a:prstGeom>
          </p:spPr>
        </p:pic>
        <p:pic>
          <p:nvPicPr>
            <p:cNvPr id="61" name="图片 60">
              <a:extLst>
                <a:ext uri="{FF2B5EF4-FFF2-40B4-BE49-F238E27FC236}">
                  <a16:creationId xmlns:a16="http://schemas.microsoft.com/office/drawing/2014/main" id="{8331B266-3D10-4DD4-B69F-2A1DFF8D8280}"/>
                </a:ext>
              </a:extLst>
            </p:cNvPr>
            <p:cNvPicPr>
              <a:picLocks noChangeAspect="1"/>
            </p:cNvPicPr>
            <p:nvPr/>
          </p:nvPicPr>
          <p:blipFill rotWithShape="1">
            <a:blip r:embed="rId15">
              <a:duotone>
                <a:schemeClr val="accent4">
                  <a:shade val="45000"/>
                  <a:satMod val="135000"/>
                </a:schemeClr>
                <a:prstClr val="white"/>
              </a:duotone>
              <a:extLst>
                <a:ext uri="{28A0092B-C50C-407E-A947-70E740481C1C}">
                  <a14:useLocalDpi xmlns:a14="http://schemas.microsoft.com/office/drawing/2010/main" val="0"/>
                </a:ext>
              </a:extLst>
            </a:blip>
            <a:srcRect l="3432" t="20688" r="-1"/>
            <a:stretch/>
          </p:blipFill>
          <p:spPr>
            <a:xfrm>
              <a:off x="4104525" y="6092468"/>
              <a:ext cx="464959" cy="513877"/>
            </a:xfrm>
            <a:prstGeom prst="rect">
              <a:avLst/>
            </a:prstGeom>
          </p:spPr>
        </p:pic>
        <p:pic>
          <p:nvPicPr>
            <p:cNvPr id="62" name="图片 61">
              <a:extLst>
                <a:ext uri="{FF2B5EF4-FFF2-40B4-BE49-F238E27FC236}">
                  <a16:creationId xmlns:a16="http://schemas.microsoft.com/office/drawing/2014/main" id="{D461039E-9DC0-4419-BB7A-DAE563431F28}"/>
                </a:ext>
              </a:extLst>
            </p:cNvPr>
            <p:cNvPicPr>
              <a:picLocks noChangeAspect="1"/>
            </p:cNvPicPr>
            <p:nvPr/>
          </p:nvPicPr>
          <p:blipFill rotWithShape="1">
            <a:blip r:embed="rId16">
              <a:duotone>
                <a:schemeClr val="accent4">
                  <a:shade val="45000"/>
                  <a:satMod val="135000"/>
                </a:schemeClr>
                <a:prstClr val="white"/>
              </a:duotone>
              <a:extLst>
                <a:ext uri="{28A0092B-C50C-407E-A947-70E740481C1C}">
                  <a14:useLocalDpi xmlns:a14="http://schemas.microsoft.com/office/drawing/2010/main" val="0"/>
                </a:ext>
              </a:extLst>
            </a:blip>
            <a:srcRect l="6474" t="20688"/>
            <a:stretch/>
          </p:blipFill>
          <p:spPr>
            <a:xfrm>
              <a:off x="4550123" y="6067595"/>
              <a:ext cx="450310" cy="513877"/>
            </a:xfrm>
            <a:prstGeom prst="rect">
              <a:avLst/>
            </a:prstGeom>
          </p:spPr>
        </p:pic>
        <p:pic>
          <p:nvPicPr>
            <p:cNvPr id="63" name="图片 62">
              <a:extLst>
                <a:ext uri="{FF2B5EF4-FFF2-40B4-BE49-F238E27FC236}">
                  <a16:creationId xmlns:a16="http://schemas.microsoft.com/office/drawing/2014/main" id="{249E6CBB-B6B7-43C6-8323-13AACF62AD9E}"/>
                </a:ext>
              </a:extLst>
            </p:cNvPr>
            <p:cNvPicPr>
              <a:picLocks noChangeAspect="1"/>
            </p:cNvPicPr>
            <p:nvPr/>
          </p:nvPicPr>
          <p:blipFill rotWithShape="1">
            <a:blip r:embed="rId17">
              <a:duotone>
                <a:schemeClr val="accent4">
                  <a:shade val="45000"/>
                  <a:satMod val="135000"/>
                </a:schemeClr>
                <a:prstClr val="white"/>
              </a:duotone>
              <a:extLst>
                <a:ext uri="{28A0092B-C50C-407E-A947-70E740481C1C}">
                  <a14:useLocalDpi xmlns:a14="http://schemas.microsoft.com/office/drawing/2010/main" val="0"/>
                </a:ext>
              </a:extLst>
            </a:blip>
            <a:srcRect l="17422" t="27739" r="7519"/>
            <a:stretch/>
          </p:blipFill>
          <p:spPr>
            <a:xfrm>
              <a:off x="5004525" y="6097860"/>
              <a:ext cx="402056" cy="520866"/>
            </a:xfrm>
            <a:prstGeom prst="rect">
              <a:avLst/>
            </a:prstGeom>
          </p:spPr>
        </p:pic>
        <p:pic>
          <p:nvPicPr>
            <p:cNvPr id="64" name="图片 63">
              <a:extLst>
                <a:ext uri="{FF2B5EF4-FFF2-40B4-BE49-F238E27FC236}">
                  <a16:creationId xmlns:a16="http://schemas.microsoft.com/office/drawing/2014/main" id="{2CB7445B-2158-4F8D-8F67-3AF7711F53CC}"/>
                </a:ext>
              </a:extLst>
            </p:cNvPr>
            <p:cNvPicPr>
              <a:picLocks noChangeAspect="1"/>
            </p:cNvPicPr>
            <p:nvPr/>
          </p:nvPicPr>
          <p:blipFill rotWithShape="1">
            <a:blip r:embed="rId18">
              <a:duotone>
                <a:schemeClr val="accent4">
                  <a:shade val="45000"/>
                  <a:satMod val="135000"/>
                </a:schemeClr>
                <a:prstClr val="white"/>
              </a:duotone>
              <a:extLst>
                <a:ext uri="{28A0092B-C50C-407E-A947-70E740481C1C}">
                  <a14:useLocalDpi xmlns:a14="http://schemas.microsoft.com/office/drawing/2010/main" val="0"/>
                </a:ext>
              </a:extLst>
            </a:blip>
            <a:srcRect l="6318" t="29578" r="1894"/>
            <a:stretch/>
          </p:blipFill>
          <p:spPr>
            <a:xfrm>
              <a:off x="5385018" y="6091855"/>
              <a:ext cx="497739" cy="513877"/>
            </a:xfrm>
            <a:prstGeom prst="rect">
              <a:avLst/>
            </a:prstGeom>
          </p:spPr>
        </p:pic>
        <p:pic>
          <p:nvPicPr>
            <p:cNvPr id="65" name="图片 64">
              <a:extLst>
                <a:ext uri="{FF2B5EF4-FFF2-40B4-BE49-F238E27FC236}">
                  <a16:creationId xmlns:a16="http://schemas.microsoft.com/office/drawing/2014/main" id="{9790C7E5-686A-4068-8EFD-D2B7C96D2940}"/>
                </a:ext>
              </a:extLst>
            </p:cNvPr>
            <p:cNvPicPr>
              <a:picLocks noChangeAspect="1"/>
            </p:cNvPicPr>
            <p:nvPr/>
          </p:nvPicPr>
          <p:blipFill rotWithShape="1">
            <a:blip r:embed="rId19">
              <a:duotone>
                <a:schemeClr val="accent4">
                  <a:shade val="45000"/>
                  <a:satMod val="135000"/>
                </a:schemeClr>
                <a:prstClr val="white"/>
              </a:duotone>
              <a:extLst>
                <a:ext uri="{28A0092B-C50C-407E-A947-70E740481C1C}">
                  <a14:useLocalDpi xmlns:a14="http://schemas.microsoft.com/office/drawing/2010/main" val="0"/>
                </a:ext>
              </a:extLst>
            </a:blip>
            <a:srcRect l="11067" t="23077" r="3460"/>
            <a:stretch/>
          </p:blipFill>
          <p:spPr>
            <a:xfrm>
              <a:off x="5839458" y="6060794"/>
              <a:ext cx="439739" cy="532555"/>
            </a:xfrm>
            <a:prstGeom prst="rect">
              <a:avLst/>
            </a:prstGeom>
          </p:spPr>
        </p:pic>
        <p:pic>
          <p:nvPicPr>
            <p:cNvPr id="66" name="图片 65">
              <a:extLst>
                <a:ext uri="{FF2B5EF4-FFF2-40B4-BE49-F238E27FC236}">
                  <a16:creationId xmlns:a16="http://schemas.microsoft.com/office/drawing/2014/main" id="{2F665144-4745-46AF-B348-5D3CF8E11EB6}"/>
                </a:ext>
              </a:extLst>
            </p:cNvPr>
            <p:cNvPicPr>
              <a:picLocks noChangeAspect="1"/>
            </p:cNvPicPr>
            <p:nvPr/>
          </p:nvPicPr>
          <p:blipFill rotWithShape="1">
            <a:blip r:embed="rId20">
              <a:duotone>
                <a:schemeClr val="accent4">
                  <a:shade val="45000"/>
                  <a:satMod val="135000"/>
                </a:schemeClr>
                <a:prstClr val="white"/>
              </a:duotone>
              <a:extLst>
                <a:ext uri="{28A0092B-C50C-407E-A947-70E740481C1C}">
                  <a14:useLocalDpi xmlns:a14="http://schemas.microsoft.com/office/drawing/2010/main" val="0"/>
                </a:ext>
              </a:extLst>
            </a:blip>
            <a:srcRect l="14633" t="19283" r="4356"/>
            <a:stretch/>
          </p:blipFill>
          <p:spPr>
            <a:xfrm>
              <a:off x="6293325" y="6051586"/>
              <a:ext cx="397192" cy="532555"/>
            </a:xfrm>
            <a:prstGeom prst="rect">
              <a:avLst/>
            </a:prstGeom>
          </p:spPr>
        </p:pic>
        <p:pic>
          <p:nvPicPr>
            <p:cNvPr id="67" name="图片 66">
              <a:extLst>
                <a:ext uri="{FF2B5EF4-FFF2-40B4-BE49-F238E27FC236}">
                  <a16:creationId xmlns:a16="http://schemas.microsoft.com/office/drawing/2014/main" id="{623C9964-D5DA-434F-A51D-8E3DBE6E250A}"/>
                </a:ext>
              </a:extLst>
            </p:cNvPr>
            <p:cNvPicPr>
              <a:picLocks noChangeAspect="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4869" t="25623"/>
            <a:stretch/>
          </p:blipFill>
          <p:spPr>
            <a:xfrm>
              <a:off x="6679126" y="6105586"/>
              <a:ext cx="455087" cy="478800"/>
            </a:xfrm>
            <a:prstGeom prst="rect">
              <a:avLst/>
            </a:prstGeom>
          </p:spPr>
        </p:pic>
        <p:pic>
          <p:nvPicPr>
            <p:cNvPr id="68" name="图片 67">
              <a:extLst>
                <a:ext uri="{FF2B5EF4-FFF2-40B4-BE49-F238E27FC236}">
                  <a16:creationId xmlns:a16="http://schemas.microsoft.com/office/drawing/2014/main" id="{21FD7A50-0EE1-4135-8F6B-1567B0DB0573}"/>
                </a:ext>
              </a:extLst>
            </p:cNvPr>
            <p:cNvPicPr>
              <a:picLocks noChangeAspect="1"/>
            </p:cNvPicPr>
            <p:nvPr/>
          </p:nvPicPr>
          <p:blipFill rotWithShape="1">
            <a:blip r:embed="rId9">
              <a:duotone>
                <a:schemeClr val="accent4">
                  <a:shade val="45000"/>
                  <a:satMod val="135000"/>
                </a:schemeClr>
                <a:prstClr val="white"/>
              </a:duotone>
              <a:extLst>
                <a:ext uri="{28A0092B-C50C-407E-A947-70E740481C1C}">
                  <a14:useLocalDpi xmlns:a14="http://schemas.microsoft.com/office/drawing/2010/main" val="0"/>
                </a:ext>
              </a:extLst>
            </a:blip>
            <a:srcRect l="5833" t="23235"/>
            <a:stretch/>
          </p:blipFill>
          <p:spPr>
            <a:xfrm>
              <a:off x="7120822" y="6087586"/>
              <a:ext cx="459437" cy="504000"/>
            </a:xfrm>
            <a:prstGeom prst="rect">
              <a:avLst/>
            </a:prstGeom>
          </p:spPr>
        </p:pic>
        <p:pic>
          <p:nvPicPr>
            <p:cNvPr id="69" name="图片 68">
              <a:extLst>
                <a:ext uri="{FF2B5EF4-FFF2-40B4-BE49-F238E27FC236}">
                  <a16:creationId xmlns:a16="http://schemas.microsoft.com/office/drawing/2014/main" id="{3505F144-2362-46E3-89C8-43B0387B11A2}"/>
                </a:ext>
              </a:extLst>
            </p:cNvPr>
            <p:cNvPicPr>
              <a:picLocks noChangeAspect="1"/>
            </p:cNvPicPr>
            <p:nvPr/>
          </p:nvPicPr>
          <p:blipFill rotWithShape="1">
            <a:blip r:embed="rId21">
              <a:duotone>
                <a:schemeClr val="accent4">
                  <a:shade val="45000"/>
                  <a:satMod val="135000"/>
                </a:schemeClr>
                <a:prstClr val="white"/>
              </a:duotone>
              <a:extLst>
                <a:ext uri="{BEBA8EAE-BF5A-486C-A8C5-ECC9F3942E4B}">
                  <a14:imgProps xmlns:a14="http://schemas.microsoft.com/office/drawing/2010/main">
                    <a14:imgLayer r:embed="rId22">
                      <a14:imgEffect>
                        <a14:backgroundRemoval t="12844" b="92661" l="1852" r="59259">
                          <a14:foregroundMark x1="22222" y1="41284" x2="11111" y2="55963"/>
                          <a14:foregroundMark x1="11111" y1="55963" x2="20370" y2="48624"/>
                          <a14:foregroundMark x1="20370" y1="48624" x2="11111" y2="49541"/>
                          <a14:foregroundMark x1="11111" y1="49541" x2="4938" y2="55046"/>
                          <a14:foregroundMark x1="37654" y1="48624" x2="16049" y2="53211"/>
                          <a14:foregroundMark x1="16049" y1="53211" x2="42593" y2="50459"/>
                          <a14:foregroundMark x1="42593" y1="50459" x2="19753" y2="70642"/>
                          <a14:foregroundMark x1="19753" y1="70642" x2="14198" y2="65138"/>
                          <a14:foregroundMark x1="12034" y1="88989" x2="19136" y2="93578"/>
                          <a14:foregroundMark x1="19136" y1="93578" x2="69136" y2="96330"/>
                          <a14:foregroundMark x1="69136" y1="96330" x2="85185" y2="91743"/>
                          <a14:foregroundMark x1="85185" y1="91743" x2="88889" y2="66055"/>
                          <a14:foregroundMark x1="88889" y1="66055" x2="85185" y2="35780"/>
                          <a14:foregroundMark x1="85185" y1="35780" x2="75309" y2="25688"/>
                          <a14:foregroundMark x1="75309" y1="25688" x2="19753" y2="14679"/>
                          <a14:foregroundMark x1="19753" y1="14679" x2="5556" y2="28440"/>
                          <a14:foregroundMark x1="3019" y1="69151" x2="2903" y2="71019"/>
                          <a14:foregroundMark x1="5556" y1="28440" x2="3064" y2="68440"/>
                          <a14:foregroundMark x1="10355" y1="89703" x2="11728" y2="91743"/>
                          <a14:foregroundMark x1="11728" y1="91743" x2="16667" y2="92661"/>
                          <a14:foregroundMark x1="1807" y1="62570" x2="2469" y2="53211"/>
                          <a14:foregroundMark x1="1338" y1="69192" x2="1758" y2="63260"/>
                          <a14:foregroundMark x1="2469" y1="53211" x2="14198" y2="46789"/>
                          <a14:foregroundMark x1="9889" y1="72400" x2="9782" y2="73037"/>
                          <a14:foregroundMark x1="14198" y1="46789" x2="10850" y2="66693"/>
                          <a14:foregroundMark x1="12828" y1="88651" x2="43827" y2="96330"/>
                          <a14:foregroundMark x1="43827" y1="96330" x2="59877" y2="86239"/>
                          <a14:foregroundMark x1="59877" y1="86239" x2="66667" y2="55046"/>
                          <a14:foregroundMark x1="66667" y1="55046" x2="48765" y2="17431"/>
                          <a14:foregroundMark x1="48765" y1="17431" x2="22840" y2="5505"/>
                          <a14:foregroundMark x1="22840" y1="5505" x2="9877" y2="13761"/>
                          <a14:foregroundMark x1="9877" y1="13761" x2="2469" y2="33945"/>
                          <a14:foregroundMark x1="2469" y1="33945" x2="3704" y2="62385"/>
                          <a14:foregroundMark x1="4955" y1="66723" x2="5421" y2="68341"/>
                          <a14:foregroundMark x1="3704" y1="62385" x2="4604" y2="65507"/>
                          <a14:foregroundMark x1="15487" y1="86635" x2="17284" y2="88073"/>
                          <a14:foregroundMark x1="33333" y1="23853" x2="59259" y2="64220"/>
                          <a14:foregroundMark x1="59259" y1="64220" x2="43827" y2="88991"/>
                          <a14:foregroundMark x1="43827" y1="88991" x2="22222" y2="57798"/>
                          <a14:foregroundMark x1="22222" y1="57798" x2="37037" y2="26606"/>
                          <a14:foregroundMark x1="37037" y1="26606" x2="46914" y2="27523"/>
                          <a14:foregroundMark x1="46914" y1="27523" x2="46914" y2="27523"/>
                          <a14:foregroundMark x1="30864" y1="34862" x2="38889" y2="48624"/>
                          <a14:foregroundMark x1="38889" y1="48624" x2="41358" y2="79817"/>
                          <a14:foregroundMark x1="41358" y1="79817" x2="31481" y2="48624"/>
                          <a14:foregroundMark x1="31481" y1="48624" x2="43827" y2="42202"/>
                          <a14:foregroundMark x1="43827" y1="42202" x2="44444" y2="44037"/>
                          <a14:foregroundMark x1="8753" y1="79486" x2="8025" y2="81651"/>
                          <a14:foregroundMark x1="11944" y1="70000" x2="9149" y2="78309"/>
                          <a14:foregroundMark x1="9302" y1="78488" x2="13580" y2="67890"/>
                          <a14:foregroundMark x1="8025" y1="81651" x2="8852" y2="79601"/>
                          <a14:foregroundMark x1="13580" y1="67890" x2="11728" y2="66972"/>
                          <a14:backgroundMark x1="1235" y1="82569" x2="0" y2="80734"/>
                          <a14:backgroundMark x1="2366" y1="77752" x2="2469" y2="77982"/>
                          <a14:backgroundMark x1="2853" y1="78088" x2="5494" y2="91432"/>
                          <a14:backgroundMark x1="5490" y1="91449" x2="3086" y2="80734"/>
                          <a14:backgroundMark x1="617" y1="73394" x2="0" y2="74312"/>
                          <a14:backgroundMark x1="1235" y1="74312" x2="1852" y2="75229"/>
                          <a14:backgroundMark x1="1235" y1="74312" x2="4321" y2="78899"/>
                          <a14:backgroundMark x1="1235" y1="75229" x2="2469" y2="76147"/>
                          <a14:backgroundMark x1="1852" y1="76147" x2="3704" y2="71560"/>
                          <a14:backgroundMark x1="3086" y1="74312" x2="2469" y2="74312"/>
                          <a14:backgroundMark x1="4938" y1="73394" x2="4321" y2="74312"/>
                          <a14:backgroundMark x1="4321" y1="75229" x2="4321" y2="74312"/>
                        </a14:backgroundRemoval>
                      </a14:imgEffect>
                    </a14:imgLayer>
                  </a14:imgProps>
                </a:ext>
                <a:ext uri="{28A0092B-C50C-407E-A947-70E740481C1C}">
                  <a14:useLocalDpi xmlns:a14="http://schemas.microsoft.com/office/drawing/2010/main" val="0"/>
                </a:ext>
              </a:extLst>
            </a:blip>
            <a:srcRect t="23705" r="46656"/>
            <a:stretch/>
          </p:blipFill>
          <p:spPr>
            <a:xfrm>
              <a:off x="7567222" y="6069586"/>
              <a:ext cx="523727" cy="504000"/>
            </a:xfrm>
            <a:prstGeom prst="rect">
              <a:avLst/>
            </a:prstGeom>
          </p:spPr>
        </p:pic>
        <p:pic>
          <p:nvPicPr>
            <p:cNvPr id="70" name="图片 69">
              <a:extLst>
                <a:ext uri="{FF2B5EF4-FFF2-40B4-BE49-F238E27FC236}">
                  <a16:creationId xmlns:a16="http://schemas.microsoft.com/office/drawing/2014/main" id="{FB5C53FD-7815-479A-A300-D6AD7FB18A84}"/>
                </a:ext>
              </a:extLst>
            </p:cNvPr>
            <p:cNvPicPr>
              <a:picLocks noChangeAspect="1"/>
            </p:cNvPicPr>
            <p:nvPr/>
          </p:nvPicPr>
          <p:blipFill rotWithShape="1">
            <a:blip r:embed="rId23">
              <a:duotone>
                <a:schemeClr val="accent4">
                  <a:shade val="45000"/>
                  <a:satMod val="135000"/>
                </a:schemeClr>
                <a:prstClr val="white"/>
              </a:duotone>
              <a:extLst>
                <a:ext uri="{28A0092B-C50C-407E-A947-70E740481C1C}">
                  <a14:useLocalDpi xmlns:a14="http://schemas.microsoft.com/office/drawing/2010/main" val="0"/>
                </a:ext>
              </a:extLst>
            </a:blip>
            <a:srcRect l="17448" t="24723"/>
            <a:stretch/>
          </p:blipFill>
          <p:spPr>
            <a:xfrm>
              <a:off x="8067622" y="6040786"/>
              <a:ext cx="442592" cy="543098"/>
            </a:xfrm>
            <a:prstGeom prst="rect">
              <a:avLst/>
            </a:prstGeom>
          </p:spPr>
        </p:pic>
      </p:grpSp>
      <p:sp>
        <p:nvSpPr>
          <p:cNvPr id="35" name="iconfont-1192-742827"/>
          <p:cNvSpPr/>
          <p:nvPr/>
        </p:nvSpPr>
        <p:spPr>
          <a:xfrm>
            <a:off x="8261010" y="3999047"/>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思源黑体 CN Regular"/>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47B138EA-7647-4290-B48E-D096A821D856}"/>
              </a:ext>
            </a:extLst>
          </p:cNvPr>
          <p:cNvPicPr>
            <a:picLocks noChangeAspect="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6725" y="-387424"/>
            <a:ext cx="12192000" cy="8387646"/>
          </a:xfrm>
          <a:prstGeom prst="rect">
            <a:avLst/>
          </a:prstGeom>
        </p:spPr>
      </p:pic>
      <p:sp>
        <p:nvSpPr>
          <p:cNvPr id="4" name="iṡ1íḋe"/>
          <p:cNvSpPr/>
          <p:nvPr/>
        </p:nvSpPr>
        <p:spPr>
          <a:xfrm>
            <a:off x="-11552" y="0"/>
            <a:ext cx="12215105" cy="4468957"/>
          </a:xfrm>
          <a:prstGeom prst="rect">
            <a:avLst/>
          </a:prstGeom>
          <a:solidFill>
            <a:srgbClr val="0E419C"/>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26" name="图片 25">
            <a:extLst>
              <a:ext uri="{FF2B5EF4-FFF2-40B4-BE49-F238E27FC236}">
                <a16:creationId xmlns:a16="http://schemas.microsoft.com/office/drawing/2014/main" id="{217E5F39-CB35-46AD-9D43-A03613B2D326}"/>
              </a:ext>
            </a:extLst>
          </p:cNvPr>
          <p:cNvPicPr>
            <a:picLocks noChangeAspect="1"/>
          </p:cNvPicPr>
          <p:nvPr/>
        </p:nvPicPr>
        <p:blipFill>
          <a:blip r:embed="rId3" cstate="print">
            <a:alphaModFix amt="85000"/>
            <a:extLst>
              <a:ext uri="{28A0092B-C50C-407E-A947-70E740481C1C}">
                <a14:useLocalDpi xmlns:a14="http://schemas.microsoft.com/office/drawing/2010/main" val="0"/>
              </a:ext>
            </a:extLst>
          </a:blip>
          <a:stretch>
            <a:fillRect/>
          </a:stretch>
        </p:blipFill>
        <p:spPr>
          <a:xfrm>
            <a:off x="4132784" y="623949"/>
            <a:ext cx="3475384" cy="909535"/>
          </a:xfrm>
          <a:prstGeom prst="rect">
            <a:avLst/>
          </a:prstGeom>
        </p:spPr>
      </p:pic>
      <p:grpSp>
        <p:nvGrpSpPr>
          <p:cNvPr id="2" name="组合 1"/>
          <p:cNvGrpSpPr/>
          <p:nvPr/>
        </p:nvGrpSpPr>
        <p:grpSpPr>
          <a:xfrm>
            <a:off x="3502993" y="2220074"/>
            <a:ext cx="5262979" cy="2137405"/>
            <a:chOff x="1666205" y="1365596"/>
            <a:chExt cx="5262979" cy="2137405"/>
          </a:xfrm>
        </p:grpSpPr>
        <p:sp>
          <p:nvSpPr>
            <p:cNvPr id="7" name="文本框 6"/>
            <p:cNvSpPr txBox="1"/>
            <p:nvPr/>
          </p:nvSpPr>
          <p:spPr>
            <a:xfrm>
              <a:off x="1666205" y="1365596"/>
              <a:ext cx="5262979" cy="1015663"/>
            </a:xfrm>
            <a:prstGeom prst="rect">
              <a:avLst/>
            </a:prstGeom>
            <a:noFill/>
          </p:spPr>
          <p:txBody>
            <a:bodyPr wrap="none" rtlCol="0">
              <a:spAutoFit/>
            </a:bodyPr>
            <a:lstStyle/>
            <a:p>
              <a:pPr algn="ctr"/>
              <a:r>
                <a:rPr lang="zh-CN" altLang="en-US" sz="6000" spc="600" dirty="0">
                  <a:solidFill>
                    <a:schemeClr val="bg1"/>
                  </a:solidFill>
                  <a:latin typeface="思源黑体 CN Heavy" panose="020B0A00000000000000" pitchFamily="34" charset="-122"/>
                  <a:ea typeface="思源黑体 CN Heavy" panose="020B0A00000000000000" pitchFamily="34" charset="-122"/>
                  <a:cs typeface="+mn-ea"/>
                  <a:sym typeface="+mn-lt"/>
                </a:rPr>
                <a:t>敬请批评指正</a:t>
              </a:r>
            </a:p>
          </p:txBody>
        </p:sp>
        <p:sp>
          <p:nvSpPr>
            <p:cNvPr id="8" name="文本框 7"/>
            <p:cNvSpPr txBox="1"/>
            <p:nvPr/>
          </p:nvSpPr>
          <p:spPr>
            <a:xfrm>
              <a:off x="2259283" y="3195224"/>
              <a:ext cx="184731" cy="307777"/>
            </a:xfrm>
            <a:prstGeom prst="rect">
              <a:avLst/>
            </a:prstGeom>
            <a:noFill/>
          </p:spPr>
          <p:txBody>
            <a:bodyPr wrap="none" rtlCol="0">
              <a:spAutoFit/>
            </a:bodyPr>
            <a:lstStyle/>
            <a:p>
              <a:pPr algn="ctr"/>
              <a:endParaRPr lang="zh-CN" altLang="en-US" sz="1400" spc="600" dirty="0">
                <a:solidFill>
                  <a:schemeClr val="bg1"/>
                </a:solidFill>
                <a:cs typeface="+mn-ea"/>
                <a:sym typeface="+mn-lt"/>
              </a:endParaRPr>
            </a:p>
          </p:txBody>
        </p:sp>
      </p:grpSp>
      <p:sp>
        <p:nvSpPr>
          <p:cNvPr id="17" name="文本框 16"/>
          <p:cNvSpPr txBox="1"/>
          <p:nvPr/>
        </p:nvSpPr>
        <p:spPr>
          <a:xfrm>
            <a:off x="3117726" y="3554015"/>
            <a:ext cx="6030818" cy="523220"/>
          </a:xfrm>
          <a:prstGeom prst="rect">
            <a:avLst/>
          </a:prstGeom>
          <a:noFill/>
        </p:spPr>
        <p:txBody>
          <a:bodyPr wrap="none" rtlCol="0">
            <a:spAutoFit/>
          </a:bodyPr>
          <a:lstStyle/>
          <a:p>
            <a:r>
              <a:rPr lang="en-US" altLang="zh-CN" sz="2800" spc="600" dirty="0">
                <a:solidFill>
                  <a:schemeClr val="bg1">
                    <a:alpha val="44000"/>
                  </a:schemeClr>
                </a:solidFill>
                <a:cs typeface="+mn-ea"/>
                <a:sym typeface="+mn-lt"/>
              </a:rPr>
              <a:t>THANKS FOR LISTENING</a:t>
            </a:r>
            <a:endParaRPr lang="zh-CN" altLang="en-US" sz="2800" spc="600" dirty="0">
              <a:solidFill>
                <a:schemeClr val="bg1">
                  <a:alpha val="44000"/>
                </a:schemeClr>
              </a:solidFill>
              <a:cs typeface="+mn-ea"/>
              <a:sym typeface="+mn-lt"/>
            </a:endParaRPr>
          </a:p>
        </p:txBody>
      </p:sp>
      <p:grpSp>
        <p:nvGrpSpPr>
          <p:cNvPr id="15" name="组合 14">
            <a:extLst>
              <a:ext uri="{FF2B5EF4-FFF2-40B4-BE49-F238E27FC236}">
                <a16:creationId xmlns:a16="http://schemas.microsoft.com/office/drawing/2014/main" id="{B6681229-A34C-4582-A514-0D9E99978CCF}"/>
              </a:ext>
            </a:extLst>
          </p:cNvPr>
          <p:cNvGrpSpPr/>
          <p:nvPr/>
        </p:nvGrpSpPr>
        <p:grpSpPr>
          <a:xfrm>
            <a:off x="2343525" y="5445224"/>
            <a:ext cx="7421594" cy="369626"/>
            <a:chOff x="2301003" y="5616012"/>
            <a:chExt cx="7421594" cy="369626"/>
          </a:xfrm>
        </p:grpSpPr>
        <p:grpSp>
          <p:nvGrpSpPr>
            <p:cNvPr id="16" name="组合 15">
              <a:extLst>
                <a:ext uri="{FF2B5EF4-FFF2-40B4-BE49-F238E27FC236}">
                  <a16:creationId xmlns:a16="http://schemas.microsoft.com/office/drawing/2014/main" id="{629BEC75-197B-443C-A804-EB7B5BFBEC5F}"/>
                </a:ext>
              </a:extLst>
            </p:cNvPr>
            <p:cNvGrpSpPr/>
            <p:nvPr/>
          </p:nvGrpSpPr>
          <p:grpSpPr>
            <a:xfrm>
              <a:off x="2798139" y="5616012"/>
              <a:ext cx="6924458" cy="369626"/>
              <a:chOff x="3187738" y="4996864"/>
              <a:chExt cx="6924458" cy="369626"/>
            </a:xfrm>
          </p:grpSpPr>
          <p:sp>
            <p:nvSpPr>
              <p:cNvPr id="27" name="文本框 26">
                <a:extLst>
                  <a:ext uri="{FF2B5EF4-FFF2-40B4-BE49-F238E27FC236}">
                    <a16:creationId xmlns:a16="http://schemas.microsoft.com/office/drawing/2014/main" id="{A470F648-2D8B-42C3-917E-ACCCF6412DC1}"/>
                  </a:ext>
                </a:extLst>
              </p:cNvPr>
              <p:cNvSpPr txBox="1"/>
              <p:nvPr/>
            </p:nvSpPr>
            <p:spPr>
              <a:xfrm>
                <a:off x="3187738"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汇报人：贺云航</a:t>
                </a:r>
              </a:p>
            </p:txBody>
          </p:sp>
          <p:sp>
            <p:nvSpPr>
              <p:cNvPr id="29" name="文本框 28">
                <a:extLst>
                  <a:ext uri="{FF2B5EF4-FFF2-40B4-BE49-F238E27FC236}">
                    <a16:creationId xmlns:a16="http://schemas.microsoft.com/office/drawing/2014/main" id="{549B4ED6-FD27-46FA-9100-11E16440EDE3}"/>
                  </a:ext>
                </a:extLst>
              </p:cNvPr>
              <p:cNvSpPr txBox="1"/>
              <p:nvPr/>
            </p:nvSpPr>
            <p:spPr>
              <a:xfrm>
                <a:off x="7375549" y="4996864"/>
                <a:ext cx="2736647" cy="369332"/>
              </a:xfrm>
              <a:prstGeom prst="rect">
                <a:avLst/>
              </a:prstGeom>
              <a:noFill/>
            </p:spPr>
            <p:txBody>
              <a:bodyPr wrap="none" rtlCol="0">
                <a:spAutoFit/>
              </a:bodyPr>
              <a:lstStyle/>
              <a:p>
                <a:pPr algn="ctr"/>
                <a:r>
                  <a:rPr lang="zh-CN" altLang="en-US" b="1" spc="300" dirty="0">
                    <a:solidFill>
                      <a:srgbClr val="122E66"/>
                    </a:solidFill>
                    <a:cs typeface="+mn-ea"/>
                    <a:sym typeface="+mn-lt"/>
                  </a:rPr>
                  <a:t>汇报时间：</a:t>
                </a:r>
                <a:r>
                  <a:rPr lang="en-US" altLang="zh-CN" b="1" spc="300" dirty="0">
                    <a:solidFill>
                      <a:srgbClr val="122E66"/>
                    </a:solidFill>
                    <a:cs typeface="+mn-ea"/>
                    <a:sym typeface="+mn-lt"/>
                  </a:rPr>
                  <a:t>2024.7.8</a:t>
                </a:r>
                <a:endParaRPr lang="zh-CN" altLang="en-US" b="1" spc="300" dirty="0">
                  <a:solidFill>
                    <a:srgbClr val="122E66"/>
                  </a:solidFill>
                  <a:cs typeface="+mn-ea"/>
                  <a:sym typeface="+mn-lt"/>
                </a:endParaRPr>
              </a:p>
            </p:txBody>
          </p:sp>
        </p:grpSp>
        <p:sp>
          <p:nvSpPr>
            <p:cNvPr id="22" name="iconfont-1047-784241">
              <a:extLst>
                <a:ext uri="{FF2B5EF4-FFF2-40B4-BE49-F238E27FC236}">
                  <a16:creationId xmlns:a16="http://schemas.microsoft.com/office/drawing/2014/main" id="{BAEA5BE2-1A0C-486F-9879-BFFEDDB5C8B2}"/>
                </a:ext>
              </a:extLst>
            </p:cNvPr>
            <p:cNvSpPr/>
            <p:nvPr/>
          </p:nvSpPr>
          <p:spPr>
            <a:xfrm>
              <a:off x="6470546" y="5640618"/>
              <a:ext cx="315295" cy="314885"/>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22E66"/>
                </a:solidFill>
                <a:cs typeface="+mn-ea"/>
                <a:sym typeface="+mn-lt"/>
              </a:endParaRPr>
            </a:p>
          </p:txBody>
        </p:sp>
        <p:pic>
          <p:nvPicPr>
            <p:cNvPr id="25" name="图形 24">
              <a:extLst>
                <a:ext uri="{FF2B5EF4-FFF2-40B4-BE49-F238E27FC236}">
                  <a16:creationId xmlns:a16="http://schemas.microsoft.com/office/drawing/2014/main" id="{0D90E262-7AFD-47EA-B74D-82CECD9431D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1003" y="5616306"/>
              <a:ext cx="369332" cy="369332"/>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bib"/>
          <p:cNvSpPr txBox="1"/>
          <p:nvPr/>
        </p:nvSpPr>
        <p:spPr>
          <a:xfrm>
            <a:off x="769399" y="2431051"/>
            <a:ext cx="1261884" cy="1200329"/>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参考</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a:p>
            <a:r>
              <a:rPr lang="zh-CN" altLang="en-US" sz="3600" spc="600" dirty="0">
                <a:solidFill>
                  <a:schemeClr val="bg1"/>
                </a:solidFill>
                <a:effectLst>
                  <a:outerShdw blurRad="76200" dist="38100" algn="l" rotWithShape="0">
                    <a:prstClr val="black">
                      <a:alpha val="34000"/>
                    </a:prstClr>
                  </a:outerShdw>
                </a:effectLst>
                <a:cs typeface="+mn-ea"/>
                <a:sym typeface="+mn-lt"/>
              </a:rPr>
              <a:t>文献</a:t>
            </a:r>
          </a:p>
        </p:txBody>
      </p:sp>
      <p:sp>
        <p:nvSpPr>
          <p:cNvPr id="8" name="文本框 7"/>
          <p:cNvSpPr txBox="1"/>
          <p:nvPr/>
        </p:nvSpPr>
        <p:spPr>
          <a:xfrm>
            <a:off x="427901" y="3658917"/>
            <a:ext cx="1986441" cy="307777"/>
          </a:xfrm>
          <a:prstGeom prst="rect">
            <a:avLst/>
          </a:prstGeom>
          <a:noFill/>
        </p:spPr>
        <p:txBody>
          <a:bodyPr wrap="none" rtlCol="0">
            <a:spAutoFit/>
          </a:bodyPr>
          <a:lstStyle/>
          <a:p>
            <a:r>
              <a:rPr lang="en-US" altLang="zh-CN" sz="1400" spc="600" dirty="0">
                <a:solidFill>
                  <a:schemeClr val="bg1"/>
                </a:solidFill>
                <a:cs typeface="+mn-ea"/>
                <a:sym typeface="+mn-lt"/>
              </a:rPr>
              <a:t>REFERENCE</a:t>
            </a:r>
            <a:endParaRPr lang="zh-CN" altLang="en-US" sz="1400" spc="600" dirty="0">
              <a:solidFill>
                <a:schemeClr val="bg1"/>
              </a:solidFill>
              <a:cs typeface="+mn-ea"/>
              <a:sym typeface="+mn-lt"/>
            </a:endParaRPr>
          </a:p>
        </p:txBody>
      </p:sp>
      <p:sp>
        <p:nvSpPr>
          <p:cNvPr id="13" name="!!margin"/>
          <p:cNvSpPr/>
          <p:nvPr/>
        </p:nvSpPr>
        <p:spPr>
          <a:xfrm>
            <a:off x="314151" y="2196986"/>
            <a:ext cx="2037433" cy="117749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pic>
        <p:nvPicPr>
          <p:cNvPr id="10" name="图片 9">
            <a:extLst>
              <a:ext uri="{FF2B5EF4-FFF2-40B4-BE49-F238E27FC236}">
                <a16:creationId xmlns:a16="http://schemas.microsoft.com/office/drawing/2014/main" id="{78EFAA94-4993-4DDD-8C21-438ACEEDE472}"/>
              </a:ext>
            </a:extLst>
          </p:cNvPr>
          <p:cNvPicPr>
            <a:picLocks noChangeAspect="1"/>
          </p:cNvPicPr>
          <p:nvPr/>
        </p:nvPicPr>
        <p:blipFill>
          <a:blip r:embed="rId2" cstate="print">
            <a:duotone>
              <a:schemeClr val="bg2">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21861" y="5096351"/>
            <a:ext cx="2900903" cy="1995714"/>
          </a:xfrm>
          <a:prstGeom prst="rect">
            <a:avLst/>
          </a:prstGeom>
        </p:spPr>
      </p:pic>
      <p:pic>
        <p:nvPicPr>
          <p:cNvPr id="14" name="!!校徽">
            <a:extLst>
              <a:ext uri="{FF2B5EF4-FFF2-40B4-BE49-F238E27FC236}">
                <a16:creationId xmlns:a16="http://schemas.microsoft.com/office/drawing/2014/main" id="{293DE213-93A5-4E4F-9E6D-3EA9315CC5C6}"/>
              </a:ext>
            </a:extLst>
          </p:cNvPr>
          <p:cNvPicPr>
            <a:picLocks noChangeAspect="1"/>
          </p:cNvPicPr>
          <p:nvPr/>
        </p:nvPicPr>
        <p:blipFill>
          <a:blip r:embed="rId3" cstate="print">
            <a:duotone>
              <a:schemeClr val="accent1">
                <a:shade val="45000"/>
                <a:satMod val="135000"/>
              </a:schemeClr>
              <a:prstClr val="white"/>
            </a:duotone>
            <a:alphaModFix amt="5000"/>
            <a:extLst>
              <a:ext uri="{28A0092B-C50C-407E-A947-70E740481C1C}">
                <a14:useLocalDpi xmlns:a14="http://schemas.microsoft.com/office/drawing/2010/main" val="0"/>
              </a:ext>
            </a:extLst>
          </a:blip>
          <a:stretch>
            <a:fillRect/>
          </a:stretch>
        </p:blipFill>
        <p:spPr>
          <a:xfrm>
            <a:off x="4777825" y="694543"/>
            <a:ext cx="5360784" cy="5359876"/>
          </a:xfrm>
          <a:prstGeom prst="rect">
            <a:avLst/>
          </a:prstGeom>
        </p:spPr>
      </p:pic>
      <p:sp>
        <p:nvSpPr>
          <p:cNvPr id="32" name="文本框 83"/>
          <p:cNvSpPr txBox="1"/>
          <p:nvPr/>
        </p:nvSpPr>
        <p:spPr>
          <a:xfrm>
            <a:off x="3203810" y="471762"/>
            <a:ext cx="8508814" cy="59046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ts val="2200"/>
              </a:lnSpc>
              <a:spcBef>
                <a:spcPts val="0"/>
              </a:spcBef>
              <a:spcAft>
                <a:spcPts val="500"/>
              </a:spcAft>
              <a:buClr>
                <a:srgbClr val="E24848"/>
              </a:buClr>
              <a:buSzTx/>
              <a:buFontTx/>
              <a:buNone/>
              <a:defRPr/>
            </a:pPr>
            <a:r>
              <a:rPr kumimoji="0" lang="en-US" altLang="zh-CN" sz="1200" b="0" i="0" u="none" strike="noStrike" kern="1200" cap="none" spc="0" normalizeH="0" baseline="0" noProof="1">
                <a:ln>
                  <a:noFill/>
                </a:ln>
                <a:solidFill>
                  <a:prstClr val="black"/>
                </a:solidFill>
                <a:effectLst/>
                <a:uLnTx/>
                <a:uFillTx/>
                <a:cs typeface="+mn-ea"/>
                <a:sym typeface="+mn-lt"/>
              </a:rPr>
              <a:t>[1]</a:t>
            </a:r>
            <a:r>
              <a:rPr kumimoji="0" lang="zh-CN" altLang="en-US" sz="1200" b="0" i="0" u="none" strike="noStrike" kern="1200" cap="none" spc="0" normalizeH="0" baseline="0" noProof="1">
                <a:ln>
                  <a:noFill/>
                </a:ln>
                <a:solidFill>
                  <a:prstClr val="black"/>
                </a:solidFill>
                <a:effectLst/>
                <a:uLnTx/>
                <a:uFillTx/>
                <a:cs typeface="+mn-ea"/>
                <a:sym typeface="+mn-lt"/>
              </a:rPr>
              <a:t>国家邮政局</a:t>
            </a:r>
            <a:r>
              <a:rPr kumimoji="0" lang="en-US" altLang="zh-CN" sz="1200" b="0" i="0" u="none" strike="noStrike" kern="1200" cap="none" spc="0" normalizeH="0" baseline="0" noProof="1">
                <a:ln>
                  <a:noFill/>
                </a:ln>
                <a:solidFill>
                  <a:prstClr val="black"/>
                </a:solidFill>
                <a:effectLst/>
                <a:uLnTx/>
                <a:uFillTx/>
                <a:cs typeface="+mn-ea"/>
                <a:sym typeface="+mn-lt"/>
              </a:rPr>
              <a:t>.</a:t>
            </a:r>
            <a:r>
              <a:rPr kumimoji="0" lang="zh-CN" altLang="en-US" sz="1200" b="0" i="0" u="none" strike="noStrike" kern="1200" cap="none" spc="0" normalizeH="0" baseline="0" noProof="1">
                <a:ln>
                  <a:noFill/>
                </a:ln>
                <a:solidFill>
                  <a:prstClr val="black"/>
                </a:solidFill>
                <a:effectLst/>
                <a:uLnTx/>
                <a:uFillTx/>
                <a:cs typeface="+mn-ea"/>
                <a:sym typeface="+mn-lt"/>
              </a:rPr>
              <a:t>国家邮政局公布</a:t>
            </a:r>
            <a:r>
              <a:rPr kumimoji="0" lang="en-US" altLang="zh-CN" sz="1200" b="0" i="0" u="none" strike="noStrike" kern="1200" cap="none" spc="0" normalizeH="0" baseline="0" noProof="1">
                <a:ln>
                  <a:noFill/>
                </a:ln>
                <a:solidFill>
                  <a:prstClr val="black"/>
                </a:solidFill>
                <a:effectLst/>
                <a:uLnTx/>
                <a:uFillTx/>
                <a:cs typeface="+mn-ea"/>
                <a:sym typeface="+mn-lt"/>
              </a:rPr>
              <a:t>2023</a:t>
            </a:r>
            <a:r>
              <a:rPr kumimoji="0" lang="zh-CN" altLang="en-US" sz="1200" b="0" i="0" u="none" strike="noStrike" kern="1200" cap="none" spc="0" normalizeH="0" baseline="0" noProof="1">
                <a:ln>
                  <a:noFill/>
                </a:ln>
                <a:solidFill>
                  <a:prstClr val="black"/>
                </a:solidFill>
                <a:effectLst/>
                <a:uLnTx/>
                <a:uFillTx/>
                <a:cs typeface="+mn-ea"/>
                <a:sym typeface="+mn-lt"/>
              </a:rPr>
              <a:t>年邮政行业运行情况</a:t>
            </a:r>
            <a:r>
              <a:rPr kumimoji="0" lang="en-US" altLang="zh-CN" sz="1200" b="0" i="0" u="none" strike="noStrike" kern="1200" cap="none" spc="0" normalizeH="0" baseline="0" noProof="1">
                <a:ln>
                  <a:noFill/>
                </a:ln>
                <a:solidFill>
                  <a:prstClr val="black"/>
                </a:solidFill>
                <a:effectLst/>
                <a:uLnTx/>
                <a:uFillTx/>
                <a:cs typeface="+mn-ea"/>
                <a:sym typeface="+mn-lt"/>
              </a:rPr>
              <a:t>[EB/OL](2024-01-22)[2024-3-23]. https://www.spb.gov.cn/gjyzj/c100015/c100016/202401/59eeb6e8b0e7404f8127aa2c7aebded6.shtml</a:t>
            </a:r>
          </a:p>
          <a:p>
            <a:pPr marL="0" marR="0" lvl="0" indent="0" algn="just" defTabSz="914400" rtl="0" eaLnBrk="1" fontAlgn="auto" latinLnBrk="0" hangingPunct="1">
              <a:lnSpc>
                <a:spcPts val="2200"/>
              </a:lnSpc>
              <a:spcBef>
                <a:spcPts val="0"/>
              </a:spcBef>
              <a:spcAft>
                <a:spcPts val="500"/>
              </a:spcAft>
              <a:buClr>
                <a:srgbClr val="E24848"/>
              </a:buClr>
              <a:buSzTx/>
              <a:buFontTx/>
              <a:buNone/>
              <a:defRPr/>
            </a:pPr>
            <a:r>
              <a:rPr kumimoji="0" lang="en-US" altLang="zh-CN" sz="1200" b="0" i="0" u="none" strike="noStrike" kern="1200" cap="none" spc="0" normalizeH="0" baseline="0" noProof="1">
                <a:ln>
                  <a:noFill/>
                </a:ln>
                <a:solidFill>
                  <a:prstClr val="black"/>
                </a:solidFill>
                <a:effectLst/>
                <a:uLnTx/>
                <a:uFillTx/>
                <a:cs typeface="+mn-ea"/>
                <a:sym typeface="+mn-lt"/>
              </a:rPr>
              <a:t>[2] </a:t>
            </a:r>
            <a:r>
              <a:rPr kumimoji="0" lang="zh-CN" altLang="en-US" sz="1200" b="0" u="none" strike="noStrike" kern="1200" cap="none" spc="0" normalizeH="0" baseline="0" noProof="1">
                <a:ln>
                  <a:noFill/>
                </a:ln>
                <a:solidFill>
                  <a:prstClr val="black"/>
                </a:solidFill>
                <a:effectLst/>
                <a:uLnTx/>
                <a:uFillTx/>
                <a:cs typeface="+mn-ea"/>
                <a:sym typeface="+mn-lt"/>
              </a:rPr>
              <a:t>高琴</a:t>
            </a:r>
            <a:r>
              <a:rPr kumimoji="0" lang="en-US" altLang="zh-CN" sz="1200" b="0" u="none" strike="noStrike" kern="1200" cap="none" spc="0" normalizeH="0" baseline="0" noProof="1">
                <a:ln>
                  <a:noFill/>
                </a:ln>
                <a:solidFill>
                  <a:prstClr val="black"/>
                </a:solidFill>
                <a:effectLst/>
                <a:uLnTx/>
                <a:uFillTx/>
                <a:cs typeface="+mn-ea"/>
                <a:sym typeface="+mn-lt"/>
              </a:rPr>
              <a:t>,</a:t>
            </a:r>
            <a:r>
              <a:rPr kumimoji="0" lang="zh-CN" altLang="en-US" sz="1200" b="0" u="none" strike="noStrike" kern="1200" cap="none" spc="0" normalizeH="0" baseline="0" noProof="1">
                <a:ln>
                  <a:noFill/>
                </a:ln>
                <a:solidFill>
                  <a:prstClr val="black"/>
                </a:solidFill>
                <a:effectLst/>
                <a:uLnTx/>
                <a:uFillTx/>
                <a:cs typeface="+mn-ea"/>
                <a:sym typeface="+mn-lt"/>
              </a:rPr>
              <a:t>康永星</a:t>
            </a:r>
            <a:r>
              <a:rPr kumimoji="0" lang="en-US" altLang="zh-CN" sz="1200" b="0" u="none" strike="noStrike" kern="1200" cap="none" spc="0" normalizeH="0" baseline="0" noProof="1">
                <a:ln>
                  <a:noFill/>
                </a:ln>
                <a:solidFill>
                  <a:prstClr val="black"/>
                </a:solidFill>
                <a:effectLst/>
                <a:uLnTx/>
                <a:uFillTx/>
                <a:cs typeface="+mn-ea"/>
                <a:sym typeface="+mn-lt"/>
              </a:rPr>
              <a:t>.</a:t>
            </a:r>
            <a:r>
              <a:rPr kumimoji="0" lang="zh-CN" altLang="en-US" sz="1200" b="0" u="none" strike="noStrike" kern="1200" cap="none" spc="0" normalizeH="0" baseline="0" noProof="1">
                <a:ln>
                  <a:noFill/>
                </a:ln>
                <a:solidFill>
                  <a:prstClr val="black"/>
                </a:solidFill>
                <a:effectLst/>
                <a:uLnTx/>
                <a:uFillTx/>
                <a:cs typeface="+mn-ea"/>
                <a:sym typeface="+mn-lt"/>
              </a:rPr>
              <a:t>电子商务与快递物流协同发展路径研究</a:t>
            </a:r>
            <a:r>
              <a:rPr kumimoji="0" lang="en-US" altLang="zh-CN" sz="1200" b="0" u="none" strike="noStrike" kern="1200" cap="none" spc="0" normalizeH="0" baseline="0" noProof="1">
                <a:ln>
                  <a:noFill/>
                </a:ln>
                <a:solidFill>
                  <a:prstClr val="black"/>
                </a:solidFill>
                <a:effectLst/>
                <a:uLnTx/>
                <a:uFillTx/>
                <a:cs typeface="+mn-ea"/>
                <a:sym typeface="+mn-lt"/>
              </a:rPr>
              <a:t>[J].</a:t>
            </a:r>
            <a:r>
              <a:rPr kumimoji="0" lang="zh-CN" altLang="en-US" sz="1200" b="0" u="none" strike="noStrike" kern="1200" cap="none" spc="0" normalizeH="0" baseline="0" noProof="1">
                <a:ln>
                  <a:noFill/>
                </a:ln>
                <a:solidFill>
                  <a:prstClr val="black"/>
                </a:solidFill>
                <a:effectLst/>
                <a:uLnTx/>
                <a:uFillTx/>
                <a:cs typeface="+mn-ea"/>
                <a:sym typeface="+mn-lt"/>
              </a:rPr>
              <a:t>中国储运</a:t>
            </a:r>
            <a:r>
              <a:rPr kumimoji="0" lang="en-US" altLang="zh-CN" sz="1200" b="0" u="none" strike="noStrike" kern="1200" cap="none" spc="0" normalizeH="0" baseline="0" noProof="1">
                <a:ln>
                  <a:noFill/>
                </a:ln>
                <a:solidFill>
                  <a:prstClr val="black"/>
                </a:solidFill>
                <a:effectLst/>
                <a:uLnTx/>
                <a:uFillTx/>
                <a:cs typeface="+mn-ea"/>
                <a:sym typeface="+mn-lt"/>
              </a:rPr>
              <a:t>,2021(12):194-196.</a:t>
            </a:r>
          </a:p>
          <a:p>
            <a:pPr marL="0" marR="0" lvl="0" indent="0" algn="just" defTabSz="914400" rtl="0" eaLnBrk="1" fontAlgn="auto" latinLnBrk="0" hangingPunct="1">
              <a:lnSpc>
                <a:spcPts val="2200"/>
              </a:lnSpc>
              <a:spcBef>
                <a:spcPts val="0"/>
              </a:spcBef>
              <a:spcAft>
                <a:spcPts val="500"/>
              </a:spcAft>
              <a:buClr>
                <a:srgbClr val="E24848"/>
              </a:buClr>
              <a:buSzTx/>
              <a:buFontTx/>
              <a:buNone/>
              <a:defRPr/>
            </a:pPr>
            <a:r>
              <a:rPr kumimoji="0" lang="en-US" altLang="zh-CN" sz="1200" b="0" u="none" strike="noStrike" kern="1200" cap="none" spc="0" normalizeH="0" baseline="0" noProof="1">
                <a:ln>
                  <a:noFill/>
                </a:ln>
                <a:solidFill>
                  <a:prstClr val="black"/>
                </a:solidFill>
                <a:effectLst/>
                <a:uLnTx/>
                <a:uFillTx/>
                <a:cs typeface="+mn-ea"/>
                <a:sym typeface="+mn-lt"/>
              </a:rPr>
              <a:t>[3] </a:t>
            </a:r>
            <a:r>
              <a:rPr kumimoji="0" lang="zh-CN" altLang="en-US" sz="1200" b="0" u="none" strike="noStrike" kern="1200" cap="none" spc="0" normalizeH="0" baseline="0" noProof="1">
                <a:ln>
                  <a:noFill/>
                </a:ln>
                <a:solidFill>
                  <a:prstClr val="black"/>
                </a:solidFill>
                <a:effectLst/>
                <a:uLnTx/>
                <a:uFillTx/>
                <a:cs typeface="+mn-ea"/>
                <a:sym typeface="+mn-lt"/>
              </a:rPr>
              <a:t>王旗</a:t>
            </a:r>
            <a:r>
              <a:rPr kumimoji="0" lang="en-US" altLang="zh-CN" sz="1200" b="0" u="none" strike="noStrike" kern="1200" cap="none" spc="0" normalizeH="0" baseline="0" noProof="1">
                <a:ln>
                  <a:noFill/>
                </a:ln>
                <a:solidFill>
                  <a:prstClr val="black"/>
                </a:solidFill>
                <a:effectLst/>
                <a:uLnTx/>
                <a:uFillTx/>
                <a:cs typeface="+mn-ea"/>
                <a:sym typeface="+mn-lt"/>
              </a:rPr>
              <a:t>. </a:t>
            </a:r>
            <a:r>
              <a:rPr kumimoji="0" lang="zh-CN" altLang="en-US" sz="1200" b="0" u="none" strike="noStrike" kern="1200" cap="none" spc="0" normalizeH="0" baseline="0" noProof="1">
                <a:ln>
                  <a:noFill/>
                </a:ln>
                <a:solidFill>
                  <a:prstClr val="black"/>
                </a:solidFill>
                <a:effectLst/>
                <a:uLnTx/>
                <a:uFillTx/>
                <a:cs typeface="+mn-ea"/>
                <a:sym typeface="+mn-lt"/>
              </a:rPr>
              <a:t>京东物流个人快递业务营销案例研究</a:t>
            </a:r>
            <a:r>
              <a:rPr kumimoji="0" lang="en-US" altLang="zh-CN" sz="1200" b="0" u="none" strike="noStrike" kern="1200" cap="none" spc="0" normalizeH="0" baseline="0" noProof="1">
                <a:ln>
                  <a:noFill/>
                </a:ln>
                <a:solidFill>
                  <a:prstClr val="black"/>
                </a:solidFill>
                <a:effectLst/>
                <a:uLnTx/>
                <a:uFillTx/>
                <a:cs typeface="+mn-ea"/>
                <a:sym typeface="+mn-lt"/>
              </a:rPr>
              <a:t>[D].</a:t>
            </a:r>
            <a:r>
              <a:rPr kumimoji="0" lang="zh-CN" altLang="en-US" sz="1200" b="0" u="none" strike="noStrike" kern="1200" cap="none" spc="0" normalizeH="0" baseline="0" noProof="1">
                <a:ln>
                  <a:noFill/>
                </a:ln>
                <a:solidFill>
                  <a:prstClr val="black"/>
                </a:solidFill>
                <a:effectLst/>
                <a:uLnTx/>
                <a:uFillTx/>
                <a:cs typeface="+mn-ea"/>
                <a:sym typeface="+mn-lt"/>
              </a:rPr>
              <a:t>大连理工大学</a:t>
            </a:r>
            <a:r>
              <a:rPr kumimoji="0" lang="en-US" altLang="zh-CN" sz="1200" b="0" u="none" strike="noStrike" kern="1200" cap="none" spc="0" normalizeH="0" baseline="0" noProof="1">
                <a:ln>
                  <a:noFill/>
                </a:ln>
                <a:solidFill>
                  <a:prstClr val="black"/>
                </a:solidFill>
                <a:effectLst/>
                <a:uLnTx/>
                <a:uFillTx/>
                <a:cs typeface="+mn-ea"/>
                <a:sym typeface="+mn-lt"/>
              </a:rPr>
              <a:t>,2019.DOI:10.26991/d.cnki.gdllu. 2019.</a:t>
            </a:r>
          </a:p>
          <a:p>
            <a:pPr marL="0" marR="0" lvl="0" indent="0" algn="just" defTabSz="914400" rtl="0" eaLnBrk="1" fontAlgn="auto" latinLnBrk="0" hangingPunct="1">
              <a:lnSpc>
                <a:spcPts val="2200"/>
              </a:lnSpc>
              <a:spcBef>
                <a:spcPts val="0"/>
              </a:spcBef>
              <a:spcAft>
                <a:spcPts val="500"/>
              </a:spcAft>
              <a:buClr>
                <a:srgbClr val="E24848"/>
              </a:buClr>
              <a:buSzTx/>
              <a:buFontTx/>
              <a:buNone/>
              <a:defRPr/>
            </a:pPr>
            <a:r>
              <a:rPr kumimoji="0" lang="en-US" altLang="zh-CN" sz="1200" b="0" u="none" strike="noStrike" kern="1200" cap="none" spc="0" normalizeH="0" baseline="0" noProof="1">
                <a:ln>
                  <a:noFill/>
                </a:ln>
                <a:solidFill>
                  <a:prstClr val="black"/>
                </a:solidFill>
                <a:effectLst/>
                <a:uLnTx/>
                <a:uFillTx/>
                <a:cs typeface="+mn-ea"/>
                <a:sym typeface="+mn-lt"/>
              </a:rPr>
              <a:t>[4] </a:t>
            </a:r>
            <a:r>
              <a:rPr kumimoji="0" lang="zh-CN" altLang="en-US" sz="1200" b="0" u="none" strike="noStrike" kern="1200" cap="none" spc="0" normalizeH="0" baseline="0" noProof="1">
                <a:ln>
                  <a:noFill/>
                </a:ln>
                <a:solidFill>
                  <a:prstClr val="black"/>
                </a:solidFill>
                <a:effectLst/>
                <a:uLnTx/>
                <a:uFillTx/>
                <a:cs typeface="+mn-ea"/>
                <a:sym typeface="+mn-lt"/>
              </a:rPr>
              <a:t>殷平宝</a:t>
            </a:r>
            <a:r>
              <a:rPr kumimoji="0" lang="en-US" altLang="zh-CN" sz="1200" b="0" u="none" strike="noStrike" kern="1200" cap="none" spc="0" normalizeH="0" baseline="0" noProof="1">
                <a:ln>
                  <a:noFill/>
                </a:ln>
                <a:solidFill>
                  <a:prstClr val="black"/>
                </a:solidFill>
                <a:effectLst/>
                <a:uLnTx/>
                <a:uFillTx/>
                <a:cs typeface="+mn-ea"/>
                <a:sym typeface="+mn-lt"/>
              </a:rPr>
              <a:t>. </a:t>
            </a:r>
            <a:r>
              <a:rPr kumimoji="0" lang="zh-CN" altLang="en-US" sz="1200" b="0" u="none" strike="noStrike" kern="1200" cap="none" spc="0" normalizeH="0" baseline="0" noProof="1">
                <a:ln>
                  <a:noFill/>
                </a:ln>
                <a:solidFill>
                  <a:prstClr val="black"/>
                </a:solidFill>
                <a:effectLst/>
                <a:uLnTx/>
                <a:uFillTx/>
                <a:cs typeface="+mn-ea"/>
                <a:sym typeface="+mn-lt"/>
              </a:rPr>
              <a:t>室内智能派送</a:t>
            </a:r>
            <a:r>
              <a:rPr kumimoji="0" lang="en-US" altLang="zh-CN" sz="1200" b="0" u="none" strike="noStrike" kern="1200" cap="none" spc="0" normalizeH="0" baseline="0" noProof="1">
                <a:ln>
                  <a:noFill/>
                </a:ln>
                <a:solidFill>
                  <a:prstClr val="black"/>
                </a:solidFill>
                <a:effectLst/>
                <a:uLnTx/>
                <a:uFillTx/>
                <a:cs typeface="+mn-ea"/>
                <a:sym typeface="+mn-lt"/>
              </a:rPr>
              <a:t>AGV</a:t>
            </a:r>
            <a:r>
              <a:rPr kumimoji="0" lang="zh-CN" altLang="en-US" sz="1200" b="0" u="none" strike="noStrike" kern="1200" cap="none" spc="0" normalizeH="0" baseline="0" noProof="1">
                <a:ln>
                  <a:noFill/>
                </a:ln>
                <a:solidFill>
                  <a:prstClr val="black"/>
                </a:solidFill>
                <a:effectLst/>
                <a:uLnTx/>
                <a:uFillTx/>
                <a:cs typeface="+mn-ea"/>
                <a:sym typeface="+mn-lt"/>
              </a:rPr>
              <a:t>组合导引及控制策略研究</a:t>
            </a:r>
            <a:r>
              <a:rPr kumimoji="0" lang="en-US" altLang="zh-CN" sz="1200" b="0" u="none" strike="noStrike" kern="1200" cap="none" spc="0" normalizeH="0" baseline="0" noProof="1">
                <a:ln>
                  <a:noFill/>
                </a:ln>
                <a:solidFill>
                  <a:prstClr val="black"/>
                </a:solidFill>
                <a:effectLst/>
                <a:uLnTx/>
                <a:uFillTx/>
                <a:cs typeface="+mn-ea"/>
                <a:sym typeface="+mn-lt"/>
              </a:rPr>
              <a:t>[D].</a:t>
            </a:r>
            <a:r>
              <a:rPr kumimoji="0" lang="zh-CN" altLang="en-US" sz="1200" b="0" u="none" strike="noStrike" kern="1200" cap="none" spc="0" normalizeH="0" baseline="0" noProof="1">
                <a:ln>
                  <a:noFill/>
                </a:ln>
                <a:solidFill>
                  <a:prstClr val="black"/>
                </a:solidFill>
                <a:effectLst/>
                <a:uLnTx/>
                <a:uFillTx/>
                <a:cs typeface="+mn-ea"/>
                <a:sym typeface="+mn-lt"/>
              </a:rPr>
              <a:t>武汉理工大学</a:t>
            </a:r>
            <a:r>
              <a:rPr kumimoji="0" lang="en-US" altLang="zh-CN" sz="1200" b="0" u="none" strike="noStrike" kern="1200" cap="none" spc="0" normalizeH="0" baseline="0" noProof="1">
                <a:ln>
                  <a:noFill/>
                </a:ln>
                <a:solidFill>
                  <a:prstClr val="black"/>
                </a:solidFill>
                <a:effectLst/>
                <a:uLnTx/>
                <a:uFillTx/>
                <a:cs typeface="+mn-ea"/>
                <a:sym typeface="+mn-lt"/>
              </a:rPr>
              <a:t>,2018.</a:t>
            </a:r>
          </a:p>
          <a:p>
            <a:pPr marL="0" marR="0" lvl="0" indent="0" algn="just" defTabSz="914400" rtl="0" eaLnBrk="1" fontAlgn="auto" latinLnBrk="0" hangingPunct="1">
              <a:lnSpc>
                <a:spcPts val="2200"/>
              </a:lnSpc>
              <a:spcBef>
                <a:spcPts val="0"/>
              </a:spcBef>
              <a:spcAft>
                <a:spcPts val="500"/>
              </a:spcAft>
              <a:buClr>
                <a:srgbClr val="E24848"/>
              </a:buClr>
              <a:buSzTx/>
              <a:buFontTx/>
              <a:buNone/>
              <a:defRPr/>
            </a:pPr>
            <a:r>
              <a:rPr kumimoji="0" lang="en-US" altLang="zh-CN" sz="1200" b="0" u="none" strike="noStrike" kern="1200" cap="none" spc="0" normalizeH="0" baseline="0" noProof="1">
                <a:ln>
                  <a:noFill/>
                </a:ln>
                <a:solidFill>
                  <a:prstClr val="black"/>
                </a:solidFill>
                <a:effectLst/>
                <a:uLnTx/>
                <a:uFillTx/>
                <a:cs typeface="+mn-ea"/>
                <a:sym typeface="+mn-lt"/>
              </a:rPr>
              <a:t>[5] </a:t>
            </a:r>
            <a:r>
              <a:rPr kumimoji="0" lang="zh-CN" altLang="en-US" sz="1200" b="0" u="none" strike="noStrike" kern="1200" cap="none" spc="0" normalizeH="0" baseline="0" noProof="1">
                <a:ln>
                  <a:noFill/>
                </a:ln>
                <a:solidFill>
                  <a:prstClr val="black"/>
                </a:solidFill>
                <a:effectLst/>
                <a:uLnTx/>
                <a:uFillTx/>
                <a:cs typeface="+mn-ea"/>
                <a:sym typeface="+mn-lt"/>
              </a:rPr>
              <a:t>马薇薇</a:t>
            </a:r>
            <a:r>
              <a:rPr kumimoji="0" lang="en-US" altLang="zh-CN" sz="1200" b="0" u="none" strike="noStrike" kern="1200" cap="none" spc="0" normalizeH="0" baseline="0" noProof="1">
                <a:ln>
                  <a:noFill/>
                </a:ln>
                <a:solidFill>
                  <a:prstClr val="black"/>
                </a:solidFill>
                <a:effectLst/>
                <a:uLnTx/>
                <a:uFillTx/>
                <a:cs typeface="+mn-ea"/>
                <a:sym typeface="+mn-lt"/>
              </a:rPr>
              <a:t>.</a:t>
            </a:r>
            <a:r>
              <a:rPr kumimoji="0" lang="zh-CN" altLang="en-US" sz="1200" b="0" u="none" strike="noStrike" kern="1200" cap="none" spc="0" normalizeH="0" baseline="0" noProof="1">
                <a:ln>
                  <a:noFill/>
                </a:ln>
                <a:solidFill>
                  <a:prstClr val="black"/>
                </a:solidFill>
                <a:effectLst/>
                <a:uLnTx/>
                <a:uFillTx/>
                <a:cs typeface="+mn-ea"/>
                <a:sym typeface="+mn-lt"/>
              </a:rPr>
              <a:t>电子商务环境下的用户个人信息安全问题分析</a:t>
            </a:r>
            <a:r>
              <a:rPr kumimoji="0" lang="en-US" altLang="zh-CN" sz="1200" b="0" u="none" strike="noStrike" kern="1200" cap="none" spc="0" normalizeH="0" baseline="0" noProof="1">
                <a:ln>
                  <a:noFill/>
                </a:ln>
                <a:solidFill>
                  <a:prstClr val="black"/>
                </a:solidFill>
                <a:effectLst/>
                <a:uLnTx/>
                <a:uFillTx/>
                <a:cs typeface="+mn-ea"/>
                <a:sym typeface="+mn-lt"/>
              </a:rPr>
              <a:t>[J].</a:t>
            </a:r>
            <a:r>
              <a:rPr kumimoji="0" lang="zh-CN" altLang="en-US" sz="1200" b="0" u="none" strike="noStrike" kern="1200" cap="none" spc="0" normalizeH="0" baseline="0" noProof="1">
                <a:ln>
                  <a:noFill/>
                </a:ln>
                <a:solidFill>
                  <a:prstClr val="black"/>
                </a:solidFill>
                <a:effectLst/>
                <a:uLnTx/>
                <a:uFillTx/>
                <a:cs typeface="+mn-ea"/>
                <a:sym typeface="+mn-lt"/>
              </a:rPr>
              <a:t>现代商业</a:t>
            </a:r>
            <a:r>
              <a:rPr kumimoji="0" lang="en-US" altLang="zh-CN" sz="1200" b="0" u="none" strike="noStrike" kern="1200" cap="none" spc="0" normalizeH="0" baseline="0" noProof="1">
                <a:ln>
                  <a:noFill/>
                </a:ln>
                <a:solidFill>
                  <a:prstClr val="black"/>
                </a:solidFill>
                <a:effectLst/>
                <a:uLnTx/>
                <a:uFillTx/>
                <a:cs typeface="+mn-ea"/>
                <a:sym typeface="+mn-lt"/>
              </a:rPr>
              <a:t>,2018,(5):24-26.</a:t>
            </a:r>
          </a:p>
          <a:p>
            <a:pPr marL="0" marR="0" lvl="0" indent="0" algn="just" defTabSz="914400" rtl="0" eaLnBrk="1" fontAlgn="auto" latinLnBrk="0" hangingPunct="1">
              <a:lnSpc>
                <a:spcPts val="2200"/>
              </a:lnSpc>
              <a:spcBef>
                <a:spcPts val="0"/>
              </a:spcBef>
              <a:spcAft>
                <a:spcPts val="500"/>
              </a:spcAft>
              <a:buClr>
                <a:srgbClr val="E24848"/>
              </a:buClr>
              <a:buSzTx/>
              <a:buFontTx/>
              <a:buNone/>
              <a:defRPr/>
            </a:pPr>
            <a:r>
              <a:rPr kumimoji="0" lang="en-US" altLang="zh-CN" sz="1200" b="0" u="none" strike="noStrike" kern="1200" cap="none" spc="0" normalizeH="0" baseline="0" noProof="1">
                <a:ln>
                  <a:noFill/>
                </a:ln>
                <a:solidFill>
                  <a:prstClr val="black"/>
                </a:solidFill>
                <a:effectLst/>
                <a:uLnTx/>
                <a:uFillTx/>
                <a:cs typeface="+mn-ea"/>
                <a:sym typeface="+mn-lt"/>
              </a:rPr>
              <a:t>[6] </a:t>
            </a:r>
            <a:r>
              <a:rPr kumimoji="0" lang="zh-CN" altLang="en-US" sz="1200" b="0" u="none" strike="noStrike" kern="1200" cap="none" spc="0" normalizeH="0" baseline="0" noProof="1">
                <a:ln>
                  <a:noFill/>
                </a:ln>
                <a:solidFill>
                  <a:prstClr val="black"/>
                </a:solidFill>
                <a:effectLst/>
                <a:uLnTx/>
                <a:uFillTx/>
                <a:cs typeface="+mn-ea"/>
                <a:sym typeface="+mn-lt"/>
              </a:rPr>
              <a:t>宋清平</a:t>
            </a:r>
            <a:r>
              <a:rPr kumimoji="0" lang="en-US" altLang="zh-CN" sz="1200" b="0" u="none" strike="noStrike" kern="1200" cap="none" spc="0" normalizeH="0" baseline="0" noProof="1">
                <a:ln>
                  <a:noFill/>
                </a:ln>
                <a:solidFill>
                  <a:prstClr val="black"/>
                </a:solidFill>
                <a:effectLst/>
                <a:uLnTx/>
                <a:uFillTx/>
                <a:cs typeface="+mn-ea"/>
                <a:sym typeface="+mn-lt"/>
              </a:rPr>
              <a:t>.NFC</a:t>
            </a:r>
            <a:r>
              <a:rPr kumimoji="0" lang="zh-CN" altLang="en-US" sz="1200" b="0" u="none" strike="noStrike" kern="1200" cap="none" spc="0" normalizeH="0" baseline="0" noProof="1">
                <a:ln>
                  <a:noFill/>
                </a:ln>
                <a:solidFill>
                  <a:prstClr val="black"/>
                </a:solidFill>
                <a:effectLst/>
                <a:uLnTx/>
                <a:uFillTx/>
                <a:cs typeface="+mn-ea"/>
                <a:sym typeface="+mn-lt"/>
              </a:rPr>
              <a:t>技术在物流业隐私保护和移动支付中的应用研究</a:t>
            </a:r>
            <a:r>
              <a:rPr kumimoji="0" lang="en-US" altLang="zh-CN" sz="1200" b="0" u="none" strike="noStrike" kern="1200" cap="none" spc="0" normalizeH="0" baseline="0" noProof="1">
                <a:ln>
                  <a:noFill/>
                </a:ln>
                <a:solidFill>
                  <a:prstClr val="black"/>
                </a:solidFill>
                <a:effectLst/>
                <a:uLnTx/>
                <a:uFillTx/>
                <a:cs typeface="+mn-ea"/>
                <a:sym typeface="+mn-lt"/>
              </a:rPr>
              <a:t>[J].</a:t>
            </a:r>
            <a:r>
              <a:rPr kumimoji="0" lang="zh-CN" altLang="en-US" sz="1200" b="0" u="none" strike="noStrike" kern="1200" cap="none" spc="0" normalizeH="0" baseline="0" noProof="1">
                <a:ln>
                  <a:noFill/>
                </a:ln>
                <a:solidFill>
                  <a:prstClr val="black"/>
                </a:solidFill>
                <a:effectLst/>
                <a:uLnTx/>
                <a:uFillTx/>
                <a:cs typeface="+mn-ea"/>
                <a:sym typeface="+mn-lt"/>
              </a:rPr>
              <a:t>无线互联科技</a:t>
            </a:r>
            <a:r>
              <a:rPr kumimoji="0" lang="en-US" altLang="zh-CN" sz="1200" b="0" u="none" strike="noStrike" kern="1200" cap="none" spc="0" normalizeH="0" baseline="0" noProof="1">
                <a:ln>
                  <a:noFill/>
                </a:ln>
                <a:solidFill>
                  <a:prstClr val="black"/>
                </a:solidFill>
                <a:effectLst/>
                <a:uLnTx/>
                <a:uFillTx/>
                <a:cs typeface="+mn-ea"/>
                <a:sym typeface="+mn-lt"/>
              </a:rPr>
              <a:t>,2016,(16):145-146.</a:t>
            </a:r>
          </a:p>
          <a:p>
            <a:pPr algn="just">
              <a:lnSpc>
                <a:spcPts val="2200"/>
              </a:lnSpc>
              <a:spcAft>
                <a:spcPts val="500"/>
              </a:spcAft>
              <a:buClr>
                <a:srgbClr val="E24848"/>
              </a:buClr>
              <a:defRPr/>
            </a:pPr>
            <a:r>
              <a:rPr kumimoji="0" lang="en-US" altLang="zh-CN" sz="1200" b="0" u="none" strike="noStrike" kern="1200" cap="none" spc="0" normalizeH="0" baseline="0" noProof="1">
                <a:ln>
                  <a:noFill/>
                </a:ln>
                <a:solidFill>
                  <a:prstClr val="black"/>
                </a:solidFill>
                <a:effectLst/>
                <a:uLnTx/>
                <a:uFillTx/>
                <a:cs typeface="+mn-ea"/>
                <a:sym typeface="+mn-lt"/>
              </a:rPr>
              <a:t>[7]</a:t>
            </a:r>
            <a:r>
              <a:rPr kumimoji="0" lang="zh-CN" altLang="en-US" sz="1200" b="0" u="none" strike="noStrike" kern="1200" cap="none" spc="0" normalizeH="0" baseline="0" noProof="1">
                <a:ln>
                  <a:noFill/>
                </a:ln>
                <a:solidFill>
                  <a:prstClr val="black"/>
                </a:solidFill>
                <a:effectLst/>
                <a:uLnTx/>
                <a:uFillTx/>
                <a:cs typeface="+mn-ea"/>
                <a:sym typeface="+mn-lt"/>
              </a:rPr>
              <a:t>卢誉通</a:t>
            </a:r>
            <a:r>
              <a:rPr kumimoji="0" lang="en-US" altLang="zh-CN" sz="1200" b="0" u="none" strike="noStrike" kern="1200" cap="none" spc="0" normalizeH="0" baseline="0" noProof="1">
                <a:ln>
                  <a:noFill/>
                </a:ln>
                <a:solidFill>
                  <a:prstClr val="black"/>
                </a:solidFill>
                <a:effectLst/>
                <a:uLnTx/>
                <a:uFillTx/>
                <a:cs typeface="+mn-ea"/>
                <a:sym typeface="+mn-lt"/>
              </a:rPr>
              <a:t>,</a:t>
            </a:r>
            <a:r>
              <a:rPr kumimoji="0" lang="zh-CN" altLang="en-US" sz="1200" b="0" u="none" strike="noStrike" kern="1200" cap="none" spc="0" normalizeH="0" baseline="0" noProof="1">
                <a:ln>
                  <a:noFill/>
                </a:ln>
                <a:solidFill>
                  <a:prstClr val="black"/>
                </a:solidFill>
                <a:effectLst/>
                <a:uLnTx/>
                <a:uFillTx/>
                <a:cs typeface="+mn-ea"/>
                <a:sym typeface="+mn-lt"/>
              </a:rPr>
              <a:t>赖颂蕾</a:t>
            </a:r>
            <a:r>
              <a:rPr kumimoji="0" lang="en-US" altLang="zh-CN" sz="1200" b="0" u="none" strike="noStrike" kern="1200" cap="none" spc="0" normalizeH="0" baseline="0" noProof="1">
                <a:ln>
                  <a:noFill/>
                </a:ln>
                <a:solidFill>
                  <a:prstClr val="black"/>
                </a:solidFill>
                <a:effectLst/>
                <a:uLnTx/>
                <a:uFillTx/>
                <a:cs typeface="+mn-ea"/>
                <a:sym typeface="+mn-lt"/>
              </a:rPr>
              <a:t>,</a:t>
            </a:r>
            <a:r>
              <a:rPr kumimoji="0" lang="zh-CN" altLang="en-US" sz="1200" b="0" u="none" strike="noStrike" kern="1200" cap="none" spc="0" normalizeH="0" baseline="0" noProof="1">
                <a:ln>
                  <a:noFill/>
                </a:ln>
                <a:solidFill>
                  <a:prstClr val="black"/>
                </a:solidFill>
                <a:effectLst/>
                <a:uLnTx/>
                <a:uFillTx/>
                <a:cs typeface="+mn-ea"/>
                <a:sym typeface="+mn-lt"/>
              </a:rPr>
              <a:t>郑毅仙等</a:t>
            </a:r>
            <a:r>
              <a:rPr kumimoji="0" lang="en-US" altLang="zh-CN" sz="1200" b="0" u="none" strike="noStrike" kern="1200" cap="none" spc="0" normalizeH="0" baseline="0" noProof="1">
                <a:ln>
                  <a:noFill/>
                </a:ln>
                <a:solidFill>
                  <a:prstClr val="black"/>
                </a:solidFill>
                <a:effectLst/>
                <a:uLnTx/>
                <a:uFillTx/>
                <a:cs typeface="+mn-ea"/>
                <a:sym typeface="+mn-lt"/>
              </a:rPr>
              <a:t>.</a:t>
            </a:r>
            <a:r>
              <a:rPr kumimoji="0" lang="zh-CN" altLang="en-US" sz="1200" b="0" u="none" strike="noStrike" kern="1200" cap="none" spc="0" normalizeH="0" baseline="0" noProof="1">
                <a:ln>
                  <a:noFill/>
                </a:ln>
                <a:solidFill>
                  <a:prstClr val="black"/>
                </a:solidFill>
                <a:effectLst/>
                <a:uLnTx/>
                <a:uFillTx/>
                <a:cs typeface="+mn-ea"/>
                <a:sym typeface="+mn-lt"/>
              </a:rPr>
              <a:t>基于</a:t>
            </a:r>
            <a:r>
              <a:rPr kumimoji="0" lang="en-US" altLang="zh-CN" sz="1200" b="0" u="none" strike="noStrike" kern="1200" cap="none" spc="0" normalizeH="0" baseline="0" noProof="1">
                <a:ln>
                  <a:noFill/>
                </a:ln>
                <a:solidFill>
                  <a:prstClr val="black"/>
                </a:solidFill>
                <a:effectLst/>
                <a:uLnTx/>
                <a:uFillTx/>
                <a:cs typeface="+mn-ea"/>
                <a:sym typeface="+mn-lt"/>
              </a:rPr>
              <a:t>NFC+</a:t>
            </a:r>
            <a:r>
              <a:rPr kumimoji="0" lang="zh-CN" altLang="en-US" sz="1200" b="0" u="none" strike="noStrike" kern="1200" cap="none" spc="0" normalizeH="0" baseline="0" noProof="1">
                <a:ln>
                  <a:noFill/>
                </a:ln>
                <a:solidFill>
                  <a:prstClr val="black"/>
                </a:solidFill>
                <a:effectLst/>
                <a:uLnTx/>
                <a:uFillTx/>
                <a:cs typeface="+mn-ea"/>
                <a:sym typeface="+mn-lt"/>
              </a:rPr>
              <a:t>技术的共享快递盒回收体系研究</a:t>
            </a:r>
            <a:r>
              <a:rPr kumimoji="0" lang="en-US" altLang="zh-CN" sz="1200" b="0" u="none" strike="noStrike" kern="1200" cap="none" spc="0" normalizeH="0" baseline="0" noProof="1">
                <a:ln>
                  <a:noFill/>
                </a:ln>
                <a:solidFill>
                  <a:prstClr val="black"/>
                </a:solidFill>
                <a:effectLst/>
                <a:uLnTx/>
                <a:uFillTx/>
                <a:cs typeface="+mn-ea"/>
                <a:sym typeface="+mn-lt"/>
              </a:rPr>
              <a:t>[J].</a:t>
            </a:r>
            <a:r>
              <a:rPr kumimoji="0" lang="zh-CN" altLang="en-US" sz="1200" b="0" u="none" strike="noStrike" kern="1200" cap="none" spc="0" normalizeH="0" baseline="0" noProof="1">
                <a:ln>
                  <a:noFill/>
                </a:ln>
                <a:solidFill>
                  <a:prstClr val="black"/>
                </a:solidFill>
                <a:effectLst/>
                <a:uLnTx/>
                <a:uFillTx/>
                <a:cs typeface="+mn-ea"/>
                <a:sym typeface="+mn-lt"/>
              </a:rPr>
              <a:t>中国储运</a:t>
            </a:r>
            <a:r>
              <a:rPr kumimoji="0" lang="en-US" altLang="zh-CN" sz="1200" b="0" u="none" strike="noStrike" kern="1200" cap="none" spc="0" normalizeH="0" baseline="0" noProof="1">
                <a:ln>
                  <a:noFill/>
                </a:ln>
                <a:solidFill>
                  <a:prstClr val="black"/>
                </a:solidFill>
                <a:effectLst/>
                <a:uLnTx/>
                <a:uFillTx/>
                <a:cs typeface="+mn-ea"/>
                <a:sym typeface="+mn-lt"/>
              </a:rPr>
              <a:t>,2023,(01):79-80.DOI:10.16301/j.cnki.cn12-1204/f.2023.01.029.</a:t>
            </a:r>
          </a:p>
          <a:p>
            <a:pPr algn="just">
              <a:lnSpc>
                <a:spcPts val="2200"/>
              </a:lnSpc>
              <a:spcAft>
                <a:spcPts val="500"/>
              </a:spcAft>
              <a:buClr>
                <a:srgbClr val="E24848"/>
              </a:buClr>
              <a:defRPr/>
            </a:pPr>
            <a:r>
              <a:rPr kumimoji="0" lang="en-US" altLang="zh-CN" sz="1200" b="0" u="none" strike="noStrike" kern="1200" cap="none" spc="0" normalizeH="0" baseline="0" noProof="1">
                <a:ln>
                  <a:noFill/>
                </a:ln>
                <a:solidFill>
                  <a:prstClr val="black"/>
                </a:solidFill>
                <a:effectLst/>
                <a:uLnTx/>
                <a:uFillTx/>
                <a:cs typeface="+mn-ea"/>
                <a:sym typeface="+mn-lt"/>
              </a:rPr>
              <a:t>[8] </a:t>
            </a:r>
            <a:r>
              <a:rPr lang="en-US" altLang="zh-CN" sz="1200" b="0" dirty="0">
                <a:solidFill>
                  <a:srgbClr val="333333"/>
                </a:solidFill>
                <a:effectLst/>
                <a:latin typeface="HelveticaNeue Regular"/>
              </a:rPr>
              <a:t>M. </a:t>
            </a:r>
            <a:r>
              <a:rPr lang="en-US" altLang="zh-CN" sz="1200" b="0" dirty="0" err="1">
                <a:solidFill>
                  <a:srgbClr val="333333"/>
                </a:solidFill>
                <a:effectLst/>
                <a:latin typeface="HelveticaNeue Regular"/>
              </a:rPr>
              <a:t>Elsanhoury</a:t>
            </a:r>
            <a:r>
              <a:rPr lang="en-US" altLang="zh-CN" sz="1200" b="0" dirty="0">
                <a:solidFill>
                  <a:srgbClr val="333333"/>
                </a:solidFill>
                <a:effectLst/>
                <a:latin typeface="HelveticaNeue Regular"/>
              </a:rPr>
              <a:t> et al. Precision Positioning for Smart Logistics Using Ultra-Wideband Technology-Based Indoor Navigation: A Review[J]. IEEE Access, 2022,(10):44413-44445.DOI:10.1109/ACCESS.2022.3169267.</a:t>
            </a:r>
          </a:p>
          <a:p>
            <a:pPr algn="just">
              <a:lnSpc>
                <a:spcPts val="2200"/>
              </a:lnSpc>
              <a:spcAft>
                <a:spcPts val="500"/>
              </a:spcAft>
              <a:buClr>
                <a:srgbClr val="E24848"/>
              </a:buClr>
              <a:defRPr/>
            </a:pPr>
            <a:r>
              <a:rPr kumimoji="0" lang="en-US" altLang="zh-CN" sz="1200" b="0" u="none" strike="noStrike" kern="1200" cap="none" spc="0" normalizeH="0" baseline="0" noProof="1">
                <a:ln>
                  <a:noFill/>
                </a:ln>
                <a:solidFill>
                  <a:prstClr val="black"/>
                </a:solidFill>
                <a:effectLst/>
                <a:uLnTx/>
                <a:uFillTx/>
                <a:cs typeface="+mn-ea"/>
                <a:sym typeface="+mn-lt"/>
              </a:rPr>
              <a:t>[9] Hêri Golpra a, B S A R K , A S S .A Review of Logistics Internet-of-Things: Current Trends and Scope for Future Research[J].Journal of Industrial Information Integration, 2021.DOI:10.1016/j.jii.2020.100194.</a:t>
            </a:r>
          </a:p>
          <a:p>
            <a:pPr algn="just">
              <a:lnSpc>
                <a:spcPts val="2200"/>
              </a:lnSpc>
              <a:spcAft>
                <a:spcPts val="500"/>
              </a:spcAft>
              <a:buClr>
                <a:srgbClr val="E24848"/>
              </a:buClr>
              <a:defRPr/>
            </a:pPr>
            <a:r>
              <a:rPr kumimoji="0" lang="en-US" altLang="zh-CN" sz="1200" b="0" u="none" strike="noStrike" kern="1200" cap="none" spc="0" normalizeH="0" baseline="0" noProof="1">
                <a:ln>
                  <a:noFill/>
                </a:ln>
                <a:solidFill>
                  <a:prstClr val="black"/>
                </a:solidFill>
                <a:effectLst/>
                <a:uLnTx/>
                <a:uFillTx/>
                <a:cs typeface="+mn-ea"/>
                <a:sym typeface="+mn-lt"/>
              </a:rPr>
              <a:t>[10] Li, Z., Wang, Y., Ji, Y. Analysis of Key Technologies and Application Status of Smart Logistics. In: Wu, M., Niu, Y., Gu, M., Cheng, J. (eds) Proceedings of 2021 International Conference on Autonomous Unmanned Systems (ICAUS 2021). ICAUS 2021. Lecture Notes in Electrical Engineering, vol 861. Springer, Singapore. DOI: 10.1007/978-981-16-9492-9_275</a:t>
            </a:r>
          </a:p>
          <a:p>
            <a:pPr algn="just">
              <a:lnSpc>
                <a:spcPts val="2200"/>
              </a:lnSpc>
              <a:spcAft>
                <a:spcPts val="500"/>
              </a:spcAft>
              <a:buClr>
                <a:srgbClr val="E24848"/>
              </a:buClr>
              <a:defRPr/>
            </a:pPr>
            <a:r>
              <a:rPr lang="en-US" altLang="zh-CN" sz="1200" noProof="1">
                <a:solidFill>
                  <a:prstClr val="black"/>
                </a:solidFill>
                <a:cs typeface="+mn-ea"/>
                <a:sym typeface="+mn-lt"/>
              </a:rPr>
              <a:t>[11] </a:t>
            </a:r>
            <a:r>
              <a:rPr lang="en-US" altLang="zh-CN" sz="1200" dirty="0" err="1">
                <a:solidFill>
                  <a:prstClr val="black"/>
                </a:solidFill>
                <a:cs typeface="+mn-ea"/>
              </a:rPr>
              <a:t>Issaoui</a:t>
            </a:r>
            <a:r>
              <a:rPr lang="en-US" altLang="zh-CN" sz="1200" dirty="0">
                <a:solidFill>
                  <a:prstClr val="black"/>
                </a:solidFill>
                <a:cs typeface="+mn-ea"/>
              </a:rPr>
              <a:t>, Y., </a:t>
            </a:r>
            <a:r>
              <a:rPr lang="en-US" altLang="zh-CN" sz="1200" dirty="0" err="1">
                <a:solidFill>
                  <a:prstClr val="black"/>
                </a:solidFill>
                <a:cs typeface="+mn-ea"/>
              </a:rPr>
              <a:t>Khiat</a:t>
            </a:r>
            <a:r>
              <a:rPr lang="en-US" altLang="zh-CN" sz="1200" dirty="0">
                <a:solidFill>
                  <a:prstClr val="black"/>
                </a:solidFill>
                <a:cs typeface="+mn-ea"/>
              </a:rPr>
              <a:t>, A., </a:t>
            </a:r>
            <a:r>
              <a:rPr lang="en-US" altLang="zh-CN" sz="1200" dirty="0" err="1">
                <a:solidFill>
                  <a:prstClr val="black"/>
                </a:solidFill>
                <a:cs typeface="+mn-ea"/>
              </a:rPr>
              <a:t>Bahnasse</a:t>
            </a:r>
            <a:r>
              <a:rPr lang="en-US" altLang="zh-CN" sz="1200" dirty="0">
                <a:solidFill>
                  <a:prstClr val="black"/>
                </a:solidFill>
                <a:cs typeface="+mn-ea"/>
              </a:rPr>
              <a:t>, A. et al. Toward Smart Logistics: Engineering Insights and Emerging Trends. Arch </a:t>
            </a:r>
            <a:r>
              <a:rPr lang="en-US" altLang="zh-CN" sz="1200" dirty="0" err="1">
                <a:solidFill>
                  <a:prstClr val="black"/>
                </a:solidFill>
                <a:cs typeface="+mn-ea"/>
              </a:rPr>
              <a:t>Computat</a:t>
            </a:r>
            <a:r>
              <a:rPr lang="en-US" altLang="zh-CN" sz="1200" dirty="0">
                <a:solidFill>
                  <a:prstClr val="black"/>
                </a:solidFill>
                <a:cs typeface="+mn-ea"/>
              </a:rPr>
              <a:t> Methods </a:t>
            </a:r>
            <a:r>
              <a:rPr lang="en-US" altLang="zh-CN" sz="1200" dirty="0" err="1">
                <a:solidFill>
                  <a:prstClr val="black"/>
                </a:solidFill>
                <a:cs typeface="+mn-ea"/>
              </a:rPr>
              <a:t>Eng</a:t>
            </a:r>
            <a:r>
              <a:rPr lang="en-US" altLang="zh-CN" sz="1200" dirty="0">
                <a:solidFill>
                  <a:prstClr val="black"/>
                </a:solidFill>
                <a:cs typeface="+mn-ea"/>
              </a:rPr>
              <a:t> 28, 3183–3210 (2021). DOI:10.1007/s11831-020-09494-2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校徽">
            <a:extLst>
              <a:ext uri="{FF2B5EF4-FFF2-40B4-BE49-F238E27FC236}">
                <a16:creationId xmlns:a16="http://schemas.microsoft.com/office/drawing/2014/main" id="{4E302745-3022-4C7A-B2CF-39C51E570AD5}"/>
              </a:ext>
            </a:extLst>
          </p:cNvPr>
          <p:cNvPicPr>
            <a:picLocks noChangeAspect="1"/>
          </p:cNvPicPr>
          <p:nvPr/>
        </p:nvPicPr>
        <p:blipFill>
          <a:blip r:embed="rId2" cstate="print">
            <a:duotone>
              <a:schemeClr val="accent1">
                <a:shade val="45000"/>
                <a:satMod val="135000"/>
              </a:schemeClr>
              <a:prstClr val="white"/>
            </a:duotone>
            <a:alphaModFix amt="4000"/>
            <a:extLst>
              <a:ext uri="{28A0092B-C50C-407E-A947-70E740481C1C}">
                <a14:useLocalDpi xmlns:a14="http://schemas.microsoft.com/office/drawing/2010/main" val="0"/>
              </a:ext>
            </a:extLst>
          </a:blip>
          <a:stretch>
            <a:fillRect/>
          </a:stretch>
        </p:blipFill>
        <p:spPr>
          <a:xfrm>
            <a:off x="5914084" y="821070"/>
            <a:ext cx="5360784" cy="5359876"/>
          </a:xfrm>
          <a:prstGeom prst="rect">
            <a:avLst/>
          </a:prstGeom>
        </p:spPr>
      </p:pic>
      <p:sp>
        <p:nvSpPr>
          <p:cNvPr id="4" name="iṡ1íḋe"/>
          <p:cNvSpPr/>
          <p:nvPr/>
        </p:nvSpPr>
        <p:spPr>
          <a:xfrm>
            <a:off x="-11551" y="-1"/>
            <a:ext cx="4578845"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487488" y="2553785"/>
            <a:ext cx="1569660" cy="830997"/>
          </a:xfrm>
          <a:prstGeom prst="rect">
            <a:avLst/>
          </a:prstGeom>
          <a:noFill/>
        </p:spPr>
        <p:txBody>
          <a:bodyPr wrap="none" rtlCol="0">
            <a:spAutoFit/>
          </a:bodyPr>
          <a:lstStyle/>
          <a:p>
            <a:r>
              <a:rPr lang="zh-CN" altLang="en-US" sz="4800" spc="600" dirty="0">
                <a:solidFill>
                  <a:schemeClr val="bg1"/>
                </a:solidFill>
                <a:effectLst>
                  <a:outerShdw blurRad="50800" dist="38100" algn="l" rotWithShape="0">
                    <a:prstClr val="black">
                      <a:alpha val="40000"/>
                    </a:prstClr>
                  </a:outerShdw>
                </a:effectLst>
                <a:cs typeface="+mn-ea"/>
                <a:sym typeface="+mn-lt"/>
              </a:rPr>
              <a:t>目录</a:t>
            </a:r>
          </a:p>
        </p:txBody>
      </p:sp>
      <p:sp>
        <p:nvSpPr>
          <p:cNvPr id="8" name="文本框 7"/>
          <p:cNvSpPr txBox="1"/>
          <p:nvPr/>
        </p:nvSpPr>
        <p:spPr>
          <a:xfrm>
            <a:off x="1487488" y="3501008"/>
            <a:ext cx="1787669" cy="307777"/>
          </a:xfrm>
          <a:prstGeom prst="rect">
            <a:avLst/>
          </a:prstGeom>
          <a:noFill/>
        </p:spPr>
        <p:txBody>
          <a:bodyPr wrap="none" rtlCol="0">
            <a:spAutoFit/>
          </a:bodyPr>
          <a:lstStyle/>
          <a:p>
            <a:r>
              <a:rPr lang="en-US" altLang="zh-CN" sz="1400" spc="600" dirty="0">
                <a:solidFill>
                  <a:schemeClr val="bg1"/>
                </a:solidFill>
                <a:cs typeface="+mn-ea"/>
                <a:sym typeface="+mn-lt"/>
              </a:rPr>
              <a:t>CONTENTS</a:t>
            </a:r>
            <a:endParaRPr lang="zh-CN" altLang="en-US" sz="1400" spc="600" dirty="0">
              <a:solidFill>
                <a:schemeClr val="bg1"/>
              </a:solidFill>
              <a:cs typeface="+mn-ea"/>
              <a:sym typeface="+mn-lt"/>
            </a:endParaRPr>
          </a:p>
        </p:txBody>
      </p:sp>
      <p:sp>
        <p:nvSpPr>
          <p:cNvPr id="13" name="任意多边形: 形状 12"/>
          <p:cNvSpPr/>
          <p:nvPr/>
        </p:nvSpPr>
        <p:spPr>
          <a:xfrm>
            <a:off x="983433" y="2346008"/>
            <a:ext cx="2592288"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 name="connsiteX0" fmla="*/ 1500505 w 7010400"/>
              <a:gd name="connsiteY0" fmla="*/ 1981385 h 1981385"/>
              <a:gd name="connsiteX1" fmla="*/ 0 w 7010400"/>
              <a:gd name="connsiteY1" fmla="*/ 1981384 h 1981385"/>
              <a:gd name="connsiteX2" fmla="*/ 0 w 7010400"/>
              <a:gd name="connsiteY2" fmla="*/ 0 h 1981385"/>
              <a:gd name="connsiteX3" fmla="*/ 7010400 w 7010400"/>
              <a:gd name="connsiteY3" fmla="*/ 0 h 1981385"/>
              <a:gd name="connsiteX4" fmla="*/ 7010400 w 7010400"/>
              <a:gd name="connsiteY4" fmla="*/ 1981384 h 1981385"/>
              <a:gd name="connsiteX5" fmla="*/ 5733943 w 7010400"/>
              <a:gd name="connsiteY5" fmla="*/ 1981384 h 198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0400" h="1981385">
                <a:moveTo>
                  <a:pt x="1500505"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nvGrpSpPr>
          <p:cNvPr id="6" name="组合 5"/>
          <p:cNvGrpSpPr/>
          <p:nvPr/>
        </p:nvGrpSpPr>
        <p:grpSpPr>
          <a:xfrm>
            <a:off x="6474643" y="1200541"/>
            <a:ext cx="5018314" cy="4561443"/>
            <a:chOff x="6350000" y="1147981"/>
            <a:chExt cx="5018314" cy="4561443"/>
          </a:xfrm>
        </p:grpSpPr>
        <p:grpSp>
          <p:nvGrpSpPr>
            <p:cNvPr id="23" name="组合 22"/>
            <p:cNvGrpSpPr/>
            <p:nvPr/>
          </p:nvGrpSpPr>
          <p:grpSpPr>
            <a:xfrm>
              <a:off x="6350000" y="1147981"/>
              <a:ext cx="5018314" cy="4561443"/>
              <a:chOff x="6350000" y="1147981"/>
              <a:chExt cx="5018314" cy="4561443"/>
            </a:xfrm>
          </p:grpSpPr>
          <p:sp>
            <p:nvSpPr>
              <p:cNvPr id="24" name="矩形: 圆角 23"/>
              <p:cNvSpPr/>
              <p:nvPr/>
            </p:nvSpPr>
            <p:spPr>
              <a:xfrm>
                <a:off x="6350000" y="1147981"/>
                <a:ext cx="5018314" cy="863523"/>
              </a:xfrm>
              <a:prstGeom prst="roundRect">
                <a:avLst>
                  <a:gd name="adj" fmla="val 50000"/>
                </a:avLst>
              </a:prstGeom>
              <a:noFill/>
              <a:ln>
                <a:gradFill flip="none" rotWithShape="1">
                  <a:gsLst>
                    <a:gs pos="0">
                      <a:srgbClr val="0E419C"/>
                    </a:gs>
                    <a:gs pos="70000">
                      <a:srgbClr val="0E419C">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6481030" y="1287356"/>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23485"/>
                        </a:gs>
                      </a:gsLst>
                      <a:lin ang="5400000" scaled="1"/>
                      <a:tileRect/>
                    </a:gradFill>
                    <a:latin typeface="思源黑体 CN Bold" panose="020B0800000000000000" pitchFamily="34" charset="-122"/>
                    <a:ea typeface="思源黑体 CN Bold" panose="020B0800000000000000" pitchFamily="34" charset="-122"/>
                  </a:defRPr>
                </a:lvl1pPr>
              </a:lstStyle>
              <a:p>
                <a:pPr algn="ctr"/>
                <a:r>
                  <a:rPr lang="en-US" altLang="zh-CN" dirty="0">
                    <a:gradFill flip="none" rotWithShape="1">
                      <a:gsLst>
                        <a:gs pos="0">
                          <a:srgbClr val="0070C0"/>
                        </a:gs>
                        <a:gs pos="100000">
                          <a:srgbClr val="133789"/>
                        </a:gs>
                      </a:gsLst>
                      <a:lin ang="10800000" scaled="1"/>
                      <a:tileRect/>
                    </a:gradFill>
                    <a:latin typeface="+mn-lt"/>
                    <a:ea typeface="+mn-ea"/>
                    <a:cs typeface="+mn-ea"/>
                    <a:sym typeface="+mn-lt"/>
                  </a:rPr>
                  <a:t>1</a:t>
                </a:r>
                <a:endParaRPr lang="zh-CN" altLang="en-US" dirty="0">
                  <a:gradFill flip="none" rotWithShape="1">
                    <a:gsLst>
                      <a:gs pos="0">
                        <a:srgbClr val="0070C0"/>
                      </a:gs>
                      <a:gs pos="100000">
                        <a:srgbClr val="133789"/>
                      </a:gs>
                    </a:gsLst>
                    <a:lin ang="10800000" scaled="1"/>
                    <a:tileRect/>
                  </a:gradFill>
                  <a:latin typeface="+mn-lt"/>
                  <a:ea typeface="+mn-ea"/>
                  <a:cs typeface="+mn-ea"/>
                  <a:sym typeface="+mn-lt"/>
                </a:endParaRPr>
              </a:p>
            </p:txBody>
          </p:sp>
          <p:sp>
            <p:nvSpPr>
              <p:cNvPr id="26" name="矩形: 圆角 25"/>
              <p:cNvSpPr/>
              <p:nvPr/>
            </p:nvSpPr>
            <p:spPr>
              <a:xfrm>
                <a:off x="6350000" y="238062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6481030" y="2520588"/>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2</a:t>
                </a:r>
                <a:endParaRPr lang="zh-CN" altLang="en-US">
                  <a:latin typeface="+mn-lt"/>
                  <a:ea typeface="+mn-ea"/>
                  <a:cs typeface="+mn-ea"/>
                  <a:sym typeface="+mn-lt"/>
                </a:endParaRPr>
              </a:p>
            </p:txBody>
          </p:sp>
          <p:sp>
            <p:nvSpPr>
              <p:cNvPr id="28" name="矩形: 圆角 27"/>
              <p:cNvSpPr/>
              <p:nvPr/>
            </p:nvSpPr>
            <p:spPr>
              <a:xfrm>
                <a:off x="6350000" y="361326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6481030" y="3754409"/>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3</a:t>
                </a:r>
                <a:endParaRPr lang="zh-CN" altLang="en-US">
                  <a:latin typeface="+mn-lt"/>
                  <a:ea typeface="+mn-ea"/>
                  <a:cs typeface="+mn-ea"/>
                  <a:sym typeface="+mn-lt"/>
                </a:endParaRPr>
              </a:p>
            </p:txBody>
          </p:sp>
          <p:sp>
            <p:nvSpPr>
              <p:cNvPr id="30" name="矩形: 圆角 29"/>
              <p:cNvSpPr/>
              <p:nvPr/>
            </p:nvSpPr>
            <p:spPr>
              <a:xfrm>
                <a:off x="6350000" y="484590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6481030" y="4992417"/>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4</a:t>
                </a:r>
                <a:endParaRPr lang="zh-CN" altLang="en-US">
                  <a:latin typeface="+mn-lt"/>
                  <a:ea typeface="+mn-ea"/>
                  <a:cs typeface="+mn-ea"/>
                  <a:sym typeface="+mn-lt"/>
                </a:endParaRPr>
              </a:p>
            </p:txBody>
          </p:sp>
        </p:grpSp>
        <p:sp>
          <p:nvSpPr>
            <p:cNvPr id="3" name="文本框 2"/>
            <p:cNvSpPr txBox="1"/>
            <p:nvPr/>
          </p:nvSpPr>
          <p:spPr>
            <a:xfrm>
              <a:off x="7398640" y="1318132"/>
              <a:ext cx="1928733" cy="523220"/>
            </a:xfrm>
            <a:prstGeom prst="rect">
              <a:avLst/>
            </a:prstGeom>
            <a:noFill/>
          </p:spPr>
          <p:txBody>
            <a:bodyPr wrap="none" rtlCol="0">
              <a:spAutoFit/>
            </a:bodyPr>
            <a:lstStyle/>
            <a:p>
              <a:pPr algn="ctr"/>
              <a:r>
                <a:rPr lang="zh-CN" altLang="en-US" sz="2800" spc="600" dirty="0">
                  <a:solidFill>
                    <a:srgbClr val="0E419C"/>
                  </a:solidFill>
                  <a:cs typeface="+mn-ea"/>
                  <a:sym typeface="+mn-lt"/>
                </a:rPr>
                <a:t>研究背景</a:t>
              </a:r>
            </a:p>
          </p:txBody>
        </p:sp>
        <p:sp>
          <p:nvSpPr>
            <p:cNvPr id="33" name="文本框 32"/>
            <p:cNvSpPr txBox="1"/>
            <p:nvPr/>
          </p:nvSpPr>
          <p:spPr>
            <a:xfrm>
              <a:off x="7398641" y="5016052"/>
              <a:ext cx="1928733" cy="523220"/>
            </a:xfrm>
            <a:prstGeom prst="rect">
              <a:avLst/>
            </a:prstGeom>
            <a:noFill/>
          </p:spPr>
          <p:txBody>
            <a:bodyPr wrap="none" rtlCol="0">
              <a:spAutoFit/>
            </a:bodyPr>
            <a:lstStyle/>
            <a:p>
              <a:pPr algn="ctr"/>
              <a:r>
                <a:rPr lang="zh-CN" altLang="en-US" sz="2800" spc="600" dirty="0">
                  <a:solidFill>
                    <a:srgbClr val="0E419C"/>
                  </a:solidFill>
                  <a:cs typeface="+mn-ea"/>
                  <a:sym typeface="+mn-lt"/>
                </a:rPr>
                <a:t>项目优势</a:t>
              </a:r>
            </a:p>
          </p:txBody>
        </p:sp>
        <p:sp>
          <p:nvSpPr>
            <p:cNvPr id="34" name="文本框 33"/>
            <p:cNvSpPr txBox="1"/>
            <p:nvPr/>
          </p:nvSpPr>
          <p:spPr>
            <a:xfrm>
              <a:off x="7398645" y="3783412"/>
              <a:ext cx="1928733" cy="523220"/>
            </a:xfrm>
            <a:prstGeom prst="rect">
              <a:avLst/>
            </a:prstGeom>
            <a:noFill/>
          </p:spPr>
          <p:txBody>
            <a:bodyPr wrap="none" rtlCol="0">
              <a:spAutoFit/>
            </a:bodyPr>
            <a:lstStyle/>
            <a:p>
              <a:pPr algn="ctr"/>
              <a:r>
                <a:rPr lang="zh-CN" altLang="en-US" sz="2800" spc="600" dirty="0">
                  <a:solidFill>
                    <a:srgbClr val="0E419C"/>
                  </a:solidFill>
                  <a:cs typeface="+mn-ea"/>
                  <a:sym typeface="+mn-lt"/>
                </a:rPr>
                <a:t>工作规划</a:t>
              </a:r>
            </a:p>
          </p:txBody>
        </p:sp>
        <p:sp>
          <p:nvSpPr>
            <p:cNvPr id="35" name="文本框 34"/>
            <p:cNvSpPr txBox="1"/>
            <p:nvPr/>
          </p:nvSpPr>
          <p:spPr>
            <a:xfrm>
              <a:off x="7398642" y="2550772"/>
              <a:ext cx="1928733" cy="523220"/>
            </a:xfrm>
            <a:prstGeom prst="rect">
              <a:avLst/>
            </a:prstGeom>
            <a:noFill/>
          </p:spPr>
          <p:txBody>
            <a:bodyPr wrap="none" rtlCol="0">
              <a:spAutoFit/>
            </a:bodyPr>
            <a:lstStyle/>
            <a:p>
              <a:pPr algn="ctr"/>
              <a:r>
                <a:rPr lang="zh-CN" altLang="en-US" sz="2800" spc="600" dirty="0">
                  <a:solidFill>
                    <a:srgbClr val="0E419C"/>
                  </a:solidFill>
                  <a:cs typeface="+mn-ea"/>
                  <a:sym typeface="+mn-lt"/>
                </a:rPr>
                <a:t>架构设计</a:t>
              </a:r>
            </a:p>
          </p:txBody>
        </p:sp>
      </p:grpSp>
      <p:sp>
        <p:nvSpPr>
          <p:cNvPr id="22" name="文本框 21">
            <a:extLst>
              <a:ext uri="{FF2B5EF4-FFF2-40B4-BE49-F238E27FC236}">
                <a16:creationId xmlns:a16="http://schemas.microsoft.com/office/drawing/2014/main" id="{3DA4B988-8423-DEFA-BE4B-65B1A6F3CB49}"/>
              </a:ext>
            </a:extLst>
          </p:cNvPr>
          <p:cNvSpPr txBox="1"/>
          <p:nvPr/>
        </p:nvSpPr>
        <p:spPr>
          <a:xfrm>
            <a:off x="6876000" y="4248000"/>
            <a:ext cx="3253501" cy="276999"/>
          </a:xfrm>
          <a:prstGeom prst="rect">
            <a:avLst/>
          </a:prstGeom>
          <a:noFill/>
        </p:spPr>
        <p:txBody>
          <a:bodyPr wrap="square" rtlCol="0">
            <a:spAutoFit/>
          </a:bodyPr>
          <a:lstStyle/>
          <a:p>
            <a:pPr algn="ctr"/>
            <a:r>
              <a:rPr lang="en-US" altLang="zh-CN" sz="1200" spc="300" dirty="0">
                <a:solidFill>
                  <a:schemeClr val="bg1">
                    <a:lumMod val="75000"/>
                  </a:schemeClr>
                </a:solidFill>
              </a:rPr>
              <a:t>Work Planning</a:t>
            </a:r>
          </a:p>
        </p:txBody>
      </p:sp>
      <p:sp>
        <p:nvSpPr>
          <p:cNvPr id="32" name="文本框 31">
            <a:extLst>
              <a:ext uri="{FF2B5EF4-FFF2-40B4-BE49-F238E27FC236}">
                <a16:creationId xmlns:a16="http://schemas.microsoft.com/office/drawing/2014/main" id="{152916D2-9BEE-00F1-3A60-A48636193EE1}"/>
              </a:ext>
            </a:extLst>
          </p:cNvPr>
          <p:cNvSpPr txBox="1"/>
          <p:nvPr/>
        </p:nvSpPr>
        <p:spPr>
          <a:xfrm>
            <a:off x="6876000" y="5490000"/>
            <a:ext cx="3253501" cy="276999"/>
          </a:xfrm>
          <a:prstGeom prst="rect">
            <a:avLst/>
          </a:prstGeom>
          <a:noFill/>
        </p:spPr>
        <p:txBody>
          <a:bodyPr wrap="square" rtlCol="0">
            <a:spAutoFit/>
          </a:bodyPr>
          <a:lstStyle/>
          <a:p>
            <a:pPr algn="ctr"/>
            <a:r>
              <a:rPr lang="en-US" altLang="zh-CN" sz="1200" spc="300" dirty="0">
                <a:solidFill>
                  <a:schemeClr val="bg1">
                    <a:lumMod val="75000"/>
                  </a:schemeClr>
                </a:solidFill>
              </a:rPr>
              <a:t>Project Advantages</a:t>
            </a:r>
          </a:p>
        </p:txBody>
      </p:sp>
      <p:sp>
        <p:nvSpPr>
          <p:cNvPr id="37" name="文本框 36">
            <a:extLst>
              <a:ext uri="{FF2B5EF4-FFF2-40B4-BE49-F238E27FC236}">
                <a16:creationId xmlns:a16="http://schemas.microsoft.com/office/drawing/2014/main" id="{8D3A33A8-9F8C-0E37-0C73-C9592CCD3412}"/>
              </a:ext>
            </a:extLst>
          </p:cNvPr>
          <p:cNvSpPr txBox="1"/>
          <p:nvPr/>
        </p:nvSpPr>
        <p:spPr>
          <a:xfrm>
            <a:off x="6876000" y="3024000"/>
            <a:ext cx="3253501" cy="276999"/>
          </a:xfrm>
          <a:prstGeom prst="rect">
            <a:avLst/>
          </a:prstGeom>
          <a:noFill/>
        </p:spPr>
        <p:txBody>
          <a:bodyPr wrap="square" rtlCol="0">
            <a:spAutoFit/>
          </a:bodyPr>
          <a:lstStyle/>
          <a:p>
            <a:pPr algn="ctr"/>
            <a:r>
              <a:rPr lang="en-US" altLang="zh-CN" sz="1200" spc="300" dirty="0">
                <a:solidFill>
                  <a:schemeClr val="bg1">
                    <a:lumMod val="75000"/>
                  </a:schemeClr>
                </a:solidFill>
              </a:rPr>
              <a:t>Architectural Design</a:t>
            </a:r>
          </a:p>
        </p:txBody>
      </p:sp>
      <p:sp>
        <p:nvSpPr>
          <p:cNvPr id="38" name="文本框 37">
            <a:extLst>
              <a:ext uri="{FF2B5EF4-FFF2-40B4-BE49-F238E27FC236}">
                <a16:creationId xmlns:a16="http://schemas.microsoft.com/office/drawing/2014/main" id="{6CCE7AF4-2B25-BA4D-74E8-8E7047AF442D}"/>
              </a:ext>
            </a:extLst>
          </p:cNvPr>
          <p:cNvSpPr txBox="1"/>
          <p:nvPr/>
        </p:nvSpPr>
        <p:spPr>
          <a:xfrm>
            <a:off x="6874947" y="1800000"/>
            <a:ext cx="3253501" cy="276999"/>
          </a:xfrm>
          <a:prstGeom prst="rect">
            <a:avLst/>
          </a:prstGeom>
          <a:noFill/>
        </p:spPr>
        <p:txBody>
          <a:bodyPr wrap="square" rtlCol="0">
            <a:spAutoFit/>
          </a:bodyPr>
          <a:lstStyle/>
          <a:p>
            <a:pPr algn="ctr"/>
            <a:r>
              <a:rPr lang="en-US" altLang="zh-CN" sz="1200" spc="300" dirty="0">
                <a:solidFill>
                  <a:schemeClr val="bg1">
                    <a:lumMod val="75000"/>
                  </a:schemeClr>
                </a:solidFill>
              </a:rPr>
              <a:t>Research Background</a:t>
            </a:r>
            <a:endParaRPr lang="zh-CN" altLang="en-US" sz="1200" spc="300" dirty="0">
              <a:solidFill>
                <a:schemeClr val="bg1">
                  <a:lumMod val="75000"/>
                </a:schemeClr>
              </a:solidFill>
            </a:endParaRPr>
          </a:p>
        </p:txBody>
      </p:sp>
      <p:pic>
        <p:nvPicPr>
          <p:cNvPr id="43" name="图片 42">
            <a:extLst>
              <a:ext uri="{FF2B5EF4-FFF2-40B4-BE49-F238E27FC236}">
                <a16:creationId xmlns:a16="http://schemas.microsoft.com/office/drawing/2014/main" id="{254A83DB-61AC-4101-8F2D-CCB6C2D9E008}"/>
              </a:ext>
            </a:extLst>
          </p:cNvPr>
          <p:cNvPicPr>
            <a:picLocks noChangeAspect="1"/>
          </p:cNvPicPr>
          <p:nvPr/>
        </p:nvPicPr>
        <p:blipFill>
          <a:blip r:embed="rId3" cstate="print">
            <a:duotone>
              <a:schemeClr val="bg2">
                <a:shade val="45000"/>
                <a:satMod val="135000"/>
              </a:schemeClr>
              <a:prstClr val="white"/>
            </a:duotone>
            <a:alphaModFix amt="35000"/>
            <a:extLst>
              <a:ext uri="{28A0092B-C50C-407E-A947-70E740481C1C}">
                <a14:useLocalDpi xmlns:a14="http://schemas.microsoft.com/office/drawing/2010/main" val="0"/>
              </a:ext>
            </a:extLst>
          </a:blip>
          <a:stretch>
            <a:fillRect/>
          </a:stretch>
        </p:blipFill>
        <p:spPr>
          <a:xfrm>
            <a:off x="68676" y="4131380"/>
            <a:ext cx="4421802" cy="304203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BE390B8E-7F12-40A3-89F3-BA0CBA25551F}"/>
              </a:ext>
            </a:extLst>
          </p:cNvPr>
          <p:cNvPicPr>
            <a:picLocks noChangeAspect="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6725" y="-387424"/>
            <a:ext cx="12192000" cy="8387646"/>
          </a:xfrm>
          <a:prstGeom prst="rect">
            <a:avLst/>
          </a:prstGeom>
        </p:spPr>
      </p:pic>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387037" y="3083379"/>
            <a:ext cx="3417923" cy="1236772"/>
            <a:chOff x="748484" y="2267746"/>
            <a:chExt cx="3417923" cy="1236772"/>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研究背景</a:t>
              </a:r>
            </a:p>
          </p:txBody>
        </p:sp>
        <p:sp>
          <p:nvSpPr>
            <p:cNvPr id="8" name="文本框 7"/>
            <p:cNvSpPr txBox="1"/>
            <p:nvPr/>
          </p:nvSpPr>
          <p:spPr>
            <a:xfrm>
              <a:off x="748484" y="3196741"/>
              <a:ext cx="3417923" cy="307777"/>
            </a:xfrm>
            <a:prstGeom prst="rect">
              <a:avLst/>
            </a:prstGeom>
            <a:noFill/>
          </p:spPr>
          <p:txBody>
            <a:bodyPr wrap="none" rtlCol="0">
              <a:spAutoFit/>
            </a:bodyPr>
            <a:lstStyle/>
            <a:p>
              <a:pPr algn="ctr"/>
              <a:r>
                <a:rPr lang="en-US" altLang="zh-CN" sz="1400" spc="600" dirty="0">
                  <a:solidFill>
                    <a:schemeClr val="bg1"/>
                  </a:solidFill>
                  <a:cs typeface="+mn-ea"/>
                  <a:sym typeface="+mn-lt"/>
                </a:rPr>
                <a:t>Research Background</a:t>
              </a:r>
              <a:endParaRPr lang="zh-CN" altLang="en-US" sz="1400" spc="600" dirty="0">
                <a:solidFill>
                  <a:schemeClr val="bg1"/>
                </a:solidFill>
                <a:cs typeface="+mn-ea"/>
                <a:sym typeface="+mn-lt"/>
              </a:endParaRP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1</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iṡ1íḋe">
            <a:extLst>
              <a:ext uri="{FF2B5EF4-FFF2-40B4-BE49-F238E27FC236}">
                <a16:creationId xmlns:a16="http://schemas.microsoft.com/office/drawing/2014/main" id="{B46C00E4-DC8B-D128-6224-2B5B2D51DC35}"/>
              </a:ext>
            </a:extLst>
          </p:cNvPr>
          <p:cNvSpPr/>
          <p:nvPr/>
        </p:nvSpPr>
        <p:spPr>
          <a:xfrm>
            <a:off x="0" y="5350371"/>
            <a:ext cx="12192000"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1238816" y="1491470"/>
            <a:ext cx="4127198" cy="4745842"/>
            <a:chOff x="699206" y="1280047"/>
            <a:chExt cx="4127198" cy="4745842"/>
          </a:xfrm>
          <a:effectLst>
            <a:reflection blurRad="419100" stA="58000" endPos="15000" dist="101600" dir="5400000" sy="-100000" algn="bl" rotWithShape="0"/>
          </a:effectLst>
        </p:grpSpPr>
        <p:sp>
          <p:nvSpPr>
            <p:cNvPr id="20" name="矩形: 圆角 19"/>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52" name="图表 51"/>
            <p:cNvGraphicFramePr/>
            <p:nvPr>
              <p:extLst>
                <p:ext uri="{D42A27DB-BD31-4B8C-83A1-F6EECF244321}">
                  <p14:modId xmlns:p14="http://schemas.microsoft.com/office/powerpoint/2010/main" val="1157610112"/>
                </p:ext>
              </p:extLst>
            </p:nvPr>
          </p:nvGraphicFramePr>
          <p:xfrm>
            <a:off x="828426" y="1996825"/>
            <a:ext cx="3868757" cy="3763266"/>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5" name="组合 4">
            <a:extLst>
              <a:ext uri="{FF2B5EF4-FFF2-40B4-BE49-F238E27FC236}">
                <a16:creationId xmlns:a16="http://schemas.microsoft.com/office/drawing/2014/main" id="{F34400B8-AC26-41D8-84D3-DE6531284707}"/>
              </a:ext>
            </a:extLst>
          </p:cNvPr>
          <p:cNvGrpSpPr/>
          <p:nvPr/>
        </p:nvGrpSpPr>
        <p:grpSpPr>
          <a:xfrm>
            <a:off x="0" y="1"/>
            <a:ext cx="12192000" cy="711200"/>
            <a:chOff x="0" y="1"/>
            <a:chExt cx="12192000" cy="711200"/>
          </a:xfrm>
        </p:grpSpPr>
        <p:grpSp>
          <p:nvGrpSpPr>
            <p:cNvPr id="4" name="组合 3">
              <a:extLst>
                <a:ext uri="{FF2B5EF4-FFF2-40B4-BE49-F238E27FC236}">
                  <a16:creationId xmlns:a16="http://schemas.microsoft.com/office/drawing/2014/main" id="{6C2AF414-3202-4164-94F4-A488F818301C}"/>
                </a:ext>
              </a:extLst>
            </p:cNvPr>
            <p:cNvGrpSpPr/>
            <p:nvPr/>
          </p:nvGrpSpPr>
          <p:grpSpPr>
            <a:xfrm>
              <a:off x="0" y="1"/>
              <a:ext cx="12192000" cy="650874"/>
              <a:chOff x="0" y="1"/>
              <a:chExt cx="12192000" cy="650874"/>
            </a:xfrm>
          </p:grpSpPr>
          <p:grpSp>
            <p:nvGrpSpPr>
              <p:cNvPr id="3" name="组合 2">
                <a:extLst>
                  <a:ext uri="{FF2B5EF4-FFF2-40B4-BE49-F238E27FC236}">
                    <a16:creationId xmlns:a16="http://schemas.microsoft.com/office/drawing/2014/main" id="{8EEF85F3-D978-4509-8E21-4390C34BD133}"/>
                  </a:ext>
                </a:extLst>
              </p:cNvPr>
              <p:cNvGrpSpPr/>
              <p:nvPr/>
            </p:nvGrpSpPr>
            <p:grpSpPr>
              <a:xfrm>
                <a:off x="0" y="1"/>
                <a:ext cx="12192000" cy="650874"/>
                <a:chOff x="0" y="1"/>
                <a:chExt cx="12192000" cy="650874"/>
              </a:xfrm>
            </p:grpSpPr>
            <p:sp>
              <p:nvSpPr>
                <p:cNvPr id="27" name="矩形 26">
                  <a:extLst>
                    <a:ext uri="{FF2B5EF4-FFF2-40B4-BE49-F238E27FC236}">
                      <a16:creationId xmlns:a16="http://schemas.microsoft.com/office/drawing/2014/main" id="{78EE3A3B-1816-34A6-031C-80B725B3996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a:extLst>
                    <a:ext uri="{FF2B5EF4-FFF2-40B4-BE49-F238E27FC236}">
                      <a16:creationId xmlns:a16="http://schemas.microsoft.com/office/drawing/2014/main" id="{3DC6B19E-AA19-4666-B571-FBABAD739532}"/>
                    </a:ext>
                  </a:extLst>
                </p:cNvPr>
                <p:cNvPicPr>
                  <a:picLocks noChangeAspect="1"/>
                </p:cNvPicPr>
                <p:nvPr/>
              </p:nvPicPr>
              <p:blipFill>
                <a:blip r:embed="rId3"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grpSp>
            <p:nvGrpSpPr>
              <p:cNvPr id="28" name="组合 27">
                <a:extLst>
                  <a:ext uri="{FF2B5EF4-FFF2-40B4-BE49-F238E27FC236}">
                    <a16:creationId xmlns:a16="http://schemas.microsoft.com/office/drawing/2014/main" id="{1656C573-CD66-3D37-C8FF-175DA6D61946}"/>
                  </a:ext>
                </a:extLst>
              </p:cNvPr>
              <p:cNvGrpSpPr/>
              <p:nvPr/>
            </p:nvGrpSpPr>
            <p:grpSpPr>
              <a:xfrm>
                <a:off x="3954244" y="159473"/>
                <a:ext cx="7974404" cy="369332"/>
                <a:chOff x="3611344" y="299173"/>
                <a:chExt cx="7974404" cy="369332"/>
              </a:xfrm>
            </p:grpSpPr>
            <p:sp>
              <p:nvSpPr>
                <p:cNvPr id="31" name="文本框 30">
                  <a:extLst>
                    <a:ext uri="{FF2B5EF4-FFF2-40B4-BE49-F238E27FC236}">
                      <a16:creationId xmlns:a16="http://schemas.microsoft.com/office/drawing/2014/main" id="{64C551CB-AB89-2413-F079-6DC91A38EFFC}"/>
                    </a:ext>
                  </a:extLst>
                </p:cNvPr>
                <p:cNvSpPr txBox="1"/>
                <p:nvPr/>
              </p:nvSpPr>
              <p:spPr>
                <a:xfrm>
                  <a:off x="5340770"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32" name="文本框 31">
                  <a:extLst>
                    <a:ext uri="{FF2B5EF4-FFF2-40B4-BE49-F238E27FC236}">
                      <a16:creationId xmlns:a16="http://schemas.microsoft.com/office/drawing/2014/main" id="{030FF0F6-7E43-6DFE-BCDA-ACB446E5F783}"/>
                    </a:ext>
                  </a:extLst>
                </p:cNvPr>
                <p:cNvSpPr txBox="1"/>
                <p:nvPr/>
              </p:nvSpPr>
              <p:spPr>
                <a:xfrm>
                  <a:off x="7044548"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33" name="文本框 32">
                  <a:extLst>
                    <a:ext uri="{FF2B5EF4-FFF2-40B4-BE49-F238E27FC236}">
                      <a16:creationId xmlns:a16="http://schemas.microsoft.com/office/drawing/2014/main" id="{10E6A0B6-BE3C-D853-0560-02A761C8DED9}"/>
                    </a:ext>
                  </a:extLst>
                </p:cNvPr>
                <p:cNvSpPr txBox="1"/>
                <p:nvPr/>
              </p:nvSpPr>
              <p:spPr>
                <a:xfrm>
                  <a:off x="8748326"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34" name="文本框 33">
                  <a:extLst>
                    <a:ext uri="{FF2B5EF4-FFF2-40B4-BE49-F238E27FC236}">
                      <a16:creationId xmlns:a16="http://schemas.microsoft.com/office/drawing/2014/main" id="{F2906D9C-AE58-05F0-6976-1C0FE308D6A3}"/>
                    </a:ext>
                  </a:extLst>
                </p:cNvPr>
                <p:cNvSpPr txBox="1"/>
                <p:nvPr/>
              </p:nvSpPr>
              <p:spPr>
                <a:xfrm>
                  <a:off x="1045210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36" name="文本框 35">
                  <a:extLst>
                    <a:ext uri="{FF2B5EF4-FFF2-40B4-BE49-F238E27FC236}">
                      <a16:creationId xmlns:a16="http://schemas.microsoft.com/office/drawing/2014/main" id="{00194A9A-1CE2-3EBB-5876-D5C4DD250649}"/>
                    </a:ext>
                  </a:extLst>
                </p:cNvPr>
                <p:cNvSpPr txBox="1"/>
                <p:nvPr/>
              </p:nvSpPr>
              <p:spPr>
                <a:xfrm>
                  <a:off x="361134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37" name="直接连接符 36">
                  <a:extLst>
                    <a:ext uri="{FF2B5EF4-FFF2-40B4-BE49-F238E27FC236}">
                      <a16:creationId xmlns:a16="http://schemas.microsoft.com/office/drawing/2014/main" id="{C25156B0-6952-1D28-A01E-BC5EB07C644C}"/>
                    </a:ext>
                  </a:extLst>
                </p:cNvPr>
                <p:cNvCxnSpPr>
                  <a:cxnSpLocks/>
                </p:cNvCxnSpPr>
                <p:nvPr/>
              </p:nvCxnSpPr>
              <p:spPr>
                <a:xfrm>
                  <a:off x="6746657"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0E13E2D-2726-15C0-42AD-3531D4553E73}"/>
                    </a:ext>
                  </a:extLst>
                </p:cNvPr>
                <p:cNvCxnSpPr>
                  <a:cxnSpLocks/>
                </p:cNvCxnSpPr>
                <p:nvPr/>
              </p:nvCxnSpPr>
              <p:spPr>
                <a:xfrm>
                  <a:off x="5042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45DD8C5-42ED-930E-3CB8-949742A00C15}"/>
                    </a:ext>
                  </a:extLst>
                </p:cNvPr>
                <p:cNvCxnSpPr>
                  <a:cxnSpLocks/>
                </p:cNvCxnSpPr>
                <p:nvPr/>
              </p:nvCxnSpPr>
              <p:spPr>
                <a:xfrm>
                  <a:off x="8450435"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EA5D3B-1CDA-35C5-BA2D-8884A97B0BE4}"/>
                    </a:ext>
                  </a:extLst>
                </p:cNvPr>
                <p:cNvCxnSpPr>
                  <a:cxnSpLocks/>
                </p:cNvCxnSpPr>
                <p:nvPr/>
              </p:nvCxnSpPr>
              <p:spPr>
                <a:xfrm>
                  <a:off x="10154213"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9" name="等腰三角形 28">
              <a:extLst>
                <a:ext uri="{FF2B5EF4-FFF2-40B4-BE49-F238E27FC236}">
                  <a16:creationId xmlns:a16="http://schemas.microsoft.com/office/drawing/2014/main" id="{AE96C290-FC03-1D2B-D099-4EA975ED2E51}"/>
                </a:ext>
              </a:extLst>
            </p:cNvPr>
            <p:cNvSpPr/>
            <p:nvPr/>
          </p:nvSpPr>
          <p:spPr>
            <a:xfrm>
              <a:off x="4125284"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6711424" y="1491470"/>
            <a:ext cx="4127198" cy="4745842"/>
            <a:chOff x="699206" y="1280047"/>
            <a:chExt cx="4127198" cy="4745842"/>
          </a:xfrm>
          <a:effectLst>
            <a:reflection blurRad="342900" stA="34000" endPos="14000" dist="101600" dir="5400000" sy="-100000" algn="bl" rotWithShape="0"/>
          </a:effectLst>
        </p:grpSpPr>
        <p:sp>
          <p:nvSpPr>
            <p:cNvPr id="67" name="矩形: 圆角 66"/>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8" name="矩形: 圆角 67"/>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69" name="图表 68"/>
            <p:cNvGraphicFramePr/>
            <p:nvPr>
              <p:extLst>
                <p:ext uri="{D42A27DB-BD31-4B8C-83A1-F6EECF244321}">
                  <p14:modId xmlns:p14="http://schemas.microsoft.com/office/powerpoint/2010/main" val="2563214381"/>
                </p:ext>
              </p:extLst>
            </p:nvPr>
          </p:nvGraphicFramePr>
          <p:xfrm>
            <a:off x="828426" y="1996825"/>
            <a:ext cx="3868757" cy="3763266"/>
          </p:xfrm>
          <a:graphic>
            <a:graphicData uri="http://schemas.openxmlformats.org/drawingml/2006/chart">
              <c:chart xmlns:c="http://schemas.openxmlformats.org/drawingml/2006/chart" xmlns:r="http://schemas.openxmlformats.org/officeDocument/2006/relationships" r:id="rId4"/>
            </a:graphicData>
          </a:graphic>
        </p:graphicFrame>
      </p:grpSp>
      <p:sp>
        <p:nvSpPr>
          <p:cNvPr id="70" name="文本框 69"/>
          <p:cNvSpPr txBox="1"/>
          <p:nvPr/>
        </p:nvSpPr>
        <p:spPr>
          <a:xfrm>
            <a:off x="1317765" y="171905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电子商务蓬勃发展</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1" name="文本框 70"/>
          <p:cNvSpPr txBox="1"/>
          <p:nvPr/>
        </p:nvSpPr>
        <p:spPr>
          <a:xfrm>
            <a:off x="6911378" y="1743721"/>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物流压力与日俱增</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2" name="文本框 83"/>
          <p:cNvSpPr txBox="1"/>
          <p:nvPr/>
        </p:nvSpPr>
        <p:spPr>
          <a:xfrm>
            <a:off x="355230" y="6389081"/>
            <a:ext cx="323542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kumimoji="0" lang="zh-CN" altLang="en-US" sz="1200" b="0" i="0" u="none" strike="noStrike" kern="1200" cap="none" spc="0" normalizeH="0" baseline="0" noProof="1">
                <a:ln>
                  <a:noFill/>
                </a:ln>
                <a:solidFill>
                  <a:schemeClr val="bg1">
                    <a:lumMod val="75000"/>
                  </a:schemeClr>
                </a:solidFill>
                <a:effectLst/>
                <a:uLnTx/>
                <a:uFillTx/>
                <a:cs typeface="+mn-ea"/>
                <a:sym typeface="+mn-lt"/>
              </a:rPr>
              <a:t>数据来源：国家统计局，国家邮政局</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sp>
        <p:nvSpPr>
          <p:cNvPr id="44" name="文本框 43">
            <a:extLst>
              <a:ext uri="{FF2B5EF4-FFF2-40B4-BE49-F238E27FC236}">
                <a16:creationId xmlns:a16="http://schemas.microsoft.com/office/drawing/2014/main" id="{8012B0DF-C96B-0FBA-2080-0683230DB3CB}"/>
              </a:ext>
            </a:extLst>
          </p:cNvPr>
          <p:cNvSpPr txBox="1"/>
          <p:nvPr/>
        </p:nvSpPr>
        <p:spPr>
          <a:xfrm>
            <a:off x="440632" y="770246"/>
            <a:ext cx="2031325" cy="461665"/>
          </a:xfrm>
          <a:prstGeom prst="rect">
            <a:avLst/>
          </a:prstGeom>
          <a:noFill/>
        </p:spPr>
        <p:txBody>
          <a:bodyPr wrap="none" rtlCol="0">
            <a:spAutoFit/>
          </a:bodyPr>
          <a:lstStyle/>
          <a:p>
            <a:r>
              <a:rPr lang="zh-CN" altLang="en-US" sz="2400" dirty="0">
                <a:solidFill>
                  <a:srgbClr val="0E419C"/>
                </a:solidFill>
              </a:rPr>
              <a:t>传统物流困境</a:t>
            </a:r>
          </a:p>
        </p:txBody>
      </p:sp>
      <p:sp>
        <p:nvSpPr>
          <p:cNvPr id="45" name="矩形 44">
            <a:extLst>
              <a:ext uri="{FF2B5EF4-FFF2-40B4-BE49-F238E27FC236}">
                <a16:creationId xmlns:a16="http://schemas.microsoft.com/office/drawing/2014/main" id="{143F0AA1-6BBB-1F19-B516-B715BCB89A9E}"/>
              </a:ext>
            </a:extLst>
          </p:cNvPr>
          <p:cNvSpPr/>
          <p:nvPr/>
        </p:nvSpPr>
        <p:spPr>
          <a:xfrm>
            <a:off x="309511" y="797668"/>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80119" y="2231522"/>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59000"/>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9" name="iš1íḍè"/>
          <p:cNvSpPr/>
          <p:nvPr/>
        </p:nvSpPr>
        <p:spPr>
          <a:xfrm>
            <a:off x="274736" y="987818"/>
            <a:ext cx="11608824" cy="537234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sp>
        <p:nvSpPr>
          <p:cNvPr id="49" name="Freeform 9"/>
          <p:cNvSpPr/>
          <p:nvPr/>
        </p:nvSpPr>
        <p:spPr>
          <a:xfrm>
            <a:off x="7517879" y="4399753"/>
            <a:ext cx="935482" cy="35897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38100" cmpd="sng">
            <a:solidFill>
              <a:schemeClr val="accent1"/>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cs typeface="+mn-ea"/>
              <a:sym typeface="+mn-lt"/>
            </a:endParaRPr>
          </a:p>
        </p:txBody>
      </p:sp>
      <p:sp>
        <p:nvSpPr>
          <p:cNvPr id="52" name="Freeform 12"/>
          <p:cNvSpPr/>
          <p:nvPr/>
        </p:nvSpPr>
        <p:spPr>
          <a:xfrm flipV="1">
            <a:off x="7610814" y="2152785"/>
            <a:ext cx="935482" cy="35897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38100" cmpd="sng">
            <a:solidFill>
              <a:schemeClr val="accent3"/>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cs typeface="+mn-ea"/>
              <a:sym typeface="+mn-lt"/>
            </a:endParaRPr>
          </a:p>
        </p:txBody>
      </p:sp>
      <p:grpSp>
        <p:nvGrpSpPr>
          <p:cNvPr id="53" name="Group 22"/>
          <p:cNvGrpSpPr/>
          <p:nvPr/>
        </p:nvGrpSpPr>
        <p:grpSpPr>
          <a:xfrm>
            <a:off x="4142924" y="1412776"/>
            <a:ext cx="3921259" cy="3919591"/>
            <a:chOff x="4230687" y="1876258"/>
            <a:chExt cx="3736976" cy="3735387"/>
          </a:xfrm>
          <a:effectLst>
            <a:outerShdw dist="38100" dir="5400000" algn="ctr" rotWithShape="0">
              <a:srgbClr val="000000">
                <a:alpha val="10000"/>
              </a:srgbClr>
            </a:outerShdw>
          </a:effectLst>
        </p:grpSpPr>
        <p:sp>
          <p:nvSpPr>
            <p:cNvPr id="54" name="Freeform 5"/>
            <p:cNvSpPr/>
            <p:nvPr/>
          </p:nvSpPr>
          <p:spPr bwMode="auto">
            <a:xfrm>
              <a:off x="4230687" y="3147845"/>
              <a:ext cx="1865313" cy="2238375"/>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rgbClr val="0E419C"/>
            </a:solidFill>
            <a:ln w="9525">
              <a:noFill/>
              <a:round/>
            </a:ln>
          </p:spPr>
          <p:txBody>
            <a:bodyPr vert="horz" wrap="square" lIns="137160" tIns="68580" rIns="137160" bIns="68580" numCol="1" anchor="t" anchorCtr="0" compatLnSpc="1"/>
            <a:lstStyle/>
            <a:p>
              <a:endParaRPr lang="en-US" sz="2700">
                <a:cs typeface="+mn-ea"/>
                <a:sym typeface="+mn-lt"/>
              </a:endParaRPr>
            </a:p>
          </p:txBody>
        </p:sp>
        <p:sp>
          <p:nvSpPr>
            <p:cNvPr id="55" name="Freeform 6"/>
            <p:cNvSpPr/>
            <p:nvPr/>
          </p:nvSpPr>
          <p:spPr bwMode="auto">
            <a:xfrm>
              <a:off x="5494337" y="3741570"/>
              <a:ext cx="2244725" cy="187007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rgbClr val="7F7F7F"/>
            </a:solidFill>
            <a:ln w="9525">
              <a:noFill/>
              <a:round/>
            </a:ln>
          </p:spPr>
          <p:txBody>
            <a:bodyPr vert="horz" wrap="square" lIns="137160" tIns="68580" rIns="137160" bIns="68580" numCol="1" anchor="t" anchorCtr="0" compatLnSpc="1"/>
            <a:lstStyle/>
            <a:p>
              <a:endParaRPr lang="en-US" sz="2700">
                <a:cs typeface="+mn-ea"/>
                <a:sym typeface="+mn-lt"/>
              </a:endParaRPr>
            </a:p>
          </p:txBody>
        </p:sp>
        <p:sp>
          <p:nvSpPr>
            <p:cNvPr id="56" name="Freeform 7"/>
            <p:cNvSpPr/>
            <p:nvPr/>
          </p:nvSpPr>
          <p:spPr bwMode="auto">
            <a:xfrm>
              <a:off x="6096000" y="2104858"/>
              <a:ext cx="1871663" cy="2246312"/>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rgbClr val="4472C4"/>
            </a:solidFill>
            <a:ln w="9525">
              <a:noFill/>
              <a:round/>
            </a:ln>
          </p:spPr>
          <p:txBody>
            <a:bodyPr vert="horz" wrap="square" lIns="137160" tIns="68580" rIns="137160" bIns="68580" numCol="1" anchor="t" anchorCtr="0" compatLnSpc="1"/>
            <a:lstStyle/>
            <a:p>
              <a:endParaRPr lang="en-US" sz="2700">
                <a:cs typeface="+mn-ea"/>
                <a:sym typeface="+mn-lt"/>
              </a:endParaRPr>
            </a:p>
          </p:txBody>
        </p:sp>
        <p:sp>
          <p:nvSpPr>
            <p:cNvPr id="57" name="Freeform 8"/>
            <p:cNvSpPr>
              <a:spLocks noEditPoints="1"/>
            </p:cNvSpPr>
            <p:nvPr/>
          </p:nvSpPr>
          <p:spPr bwMode="auto">
            <a:xfrm>
              <a:off x="4459287" y="1876258"/>
              <a:ext cx="2238375" cy="1865312"/>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rgbClr val="7F7F7F"/>
            </a:solidFill>
            <a:ln w="9525">
              <a:noFill/>
              <a:round/>
            </a:ln>
          </p:spPr>
          <p:txBody>
            <a:bodyPr vert="horz" wrap="square" lIns="137160" tIns="68580" rIns="137160" bIns="68580" numCol="1" anchor="t" anchorCtr="0" compatLnSpc="1"/>
            <a:lstStyle/>
            <a:p>
              <a:endParaRPr lang="en-US" sz="2700" dirty="0">
                <a:cs typeface="+mn-ea"/>
                <a:sym typeface="+mn-lt"/>
              </a:endParaRPr>
            </a:p>
          </p:txBody>
        </p:sp>
        <p:sp>
          <p:nvSpPr>
            <p:cNvPr id="58" name="Freeform 9"/>
            <p:cNvSpPr/>
            <p:nvPr/>
          </p:nvSpPr>
          <p:spPr bwMode="auto">
            <a:xfrm>
              <a:off x="4231606" y="3157412"/>
              <a:ext cx="1176338" cy="720725"/>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ln>
          </p:spPr>
          <p:txBody>
            <a:bodyPr vert="horz" wrap="square" lIns="137160" tIns="68580" rIns="137160" bIns="68580" numCol="1" anchor="t" anchorCtr="0" compatLnSpc="1"/>
            <a:lstStyle/>
            <a:p>
              <a:endParaRPr lang="en-US" sz="2700">
                <a:cs typeface="+mn-ea"/>
                <a:sym typeface="+mn-lt"/>
              </a:endParaRPr>
            </a:p>
          </p:txBody>
        </p:sp>
        <p:sp>
          <p:nvSpPr>
            <p:cNvPr id="59" name="TextBox 13"/>
            <p:cNvSpPr txBox="1"/>
            <p:nvPr/>
          </p:nvSpPr>
          <p:spPr>
            <a:xfrm>
              <a:off x="5840383" y="2116232"/>
              <a:ext cx="652752" cy="703950"/>
            </a:xfrm>
            <a:prstGeom prst="rect">
              <a:avLst/>
            </a:prstGeom>
            <a:noFill/>
          </p:spPr>
          <p:txBody>
            <a:bodyPr vert="horz" wrap="square" rtlCol="0">
              <a:spAutoFit/>
            </a:bodyPr>
            <a:lstStyle/>
            <a:p>
              <a:r>
                <a:rPr lang="en-US" sz="4200" dirty="0">
                  <a:solidFill>
                    <a:srgbClr val="FFFFFF"/>
                  </a:solidFill>
                  <a:cs typeface="+mn-ea"/>
                  <a:sym typeface="+mn-lt"/>
                </a:rPr>
                <a:t>2</a:t>
              </a:r>
            </a:p>
          </p:txBody>
        </p:sp>
        <p:sp>
          <p:nvSpPr>
            <p:cNvPr id="60" name="TextBox 14"/>
            <p:cNvSpPr txBox="1"/>
            <p:nvPr/>
          </p:nvSpPr>
          <p:spPr>
            <a:xfrm>
              <a:off x="7223447" y="3521453"/>
              <a:ext cx="652752" cy="703950"/>
            </a:xfrm>
            <a:prstGeom prst="rect">
              <a:avLst/>
            </a:prstGeom>
            <a:noFill/>
          </p:spPr>
          <p:txBody>
            <a:bodyPr vert="horz" wrap="square" rtlCol="0">
              <a:spAutoFit/>
            </a:bodyPr>
            <a:lstStyle/>
            <a:p>
              <a:r>
                <a:rPr lang="en-US" sz="4200" dirty="0">
                  <a:solidFill>
                    <a:srgbClr val="FFFFFF"/>
                  </a:solidFill>
                  <a:cs typeface="+mn-ea"/>
                  <a:sym typeface="+mn-lt"/>
                </a:rPr>
                <a:t>3</a:t>
              </a:r>
            </a:p>
          </p:txBody>
        </p:sp>
        <p:sp>
          <p:nvSpPr>
            <p:cNvPr id="61" name="TextBox 15"/>
            <p:cNvSpPr txBox="1"/>
            <p:nvPr/>
          </p:nvSpPr>
          <p:spPr>
            <a:xfrm>
              <a:off x="5827002" y="4746701"/>
              <a:ext cx="652752" cy="703950"/>
            </a:xfrm>
            <a:prstGeom prst="rect">
              <a:avLst/>
            </a:prstGeom>
            <a:noFill/>
          </p:spPr>
          <p:txBody>
            <a:bodyPr vert="horz" wrap="square" rtlCol="0">
              <a:spAutoFit/>
            </a:bodyPr>
            <a:lstStyle/>
            <a:p>
              <a:r>
                <a:rPr lang="en-US" sz="4200" dirty="0">
                  <a:solidFill>
                    <a:srgbClr val="FFFFFF"/>
                  </a:solidFill>
                  <a:cs typeface="+mn-ea"/>
                  <a:sym typeface="+mn-lt"/>
                </a:rPr>
                <a:t>4</a:t>
              </a:r>
            </a:p>
          </p:txBody>
        </p:sp>
        <p:sp>
          <p:nvSpPr>
            <p:cNvPr id="62" name="TextBox 16"/>
            <p:cNvSpPr txBox="1"/>
            <p:nvPr/>
          </p:nvSpPr>
          <p:spPr>
            <a:xfrm>
              <a:off x="4582250" y="3282839"/>
              <a:ext cx="652752" cy="703950"/>
            </a:xfrm>
            <a:prstGeom prst="rect">
              <a:avLst/>
            </a:prstGeom>
            <a:noFill/>
          </p:spPr>
          <p:txBody>
            <a:bodyPr vert="horz" wrap="square" rtlCol="0">
              <a:spAutoFit/>
            </a:bodyPr>
            <a:lstStyle/>
            <a:p>
              <a:r>
                <a:rPr lang="en-US" sz="4200" dirty="0">
                  <a:solidFill>
                    <a:srgbClr val="FFFFFF"/>
                  </a:solidFill>
                  <a:cs typeface="+mn-ea"/>
                  <a:sym typeface="+mn-lt"/>
                </a:rPr>
                <a:t>1</a:t>
              </a:r>
            </a:p>
          </p:txBody>
        </p:sp>
      </p:grpSp>
      <p:sp>
        <p:nvSpPr>
          <p:cNvPr id="71" name="Freeform 12"/>
          <p:cNvSpPr/>
          <p:nvPr/>
        </p:nvSpPr>
        <p:spPr>
          <a:xfrm flipH="1" flipV="1">
            <a:off x="3658380" y="2181915"/>
            <a:ext cx="935482" cy="35897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38100" cmpd="sng">
            <a:solidFill>
              <a:schemeClr val="accent3"/>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cs typeface="+mn-ea"/>
              <a:sym typeface="+mn-lt"/>
            </a:endParaRPr>
          </a:p>
        </p:txBody>
      </p:sp>
      <p:sp>
        <p:nvSpPr>
          <p:cNvPr id="73" name="Freeform 9"/>
          <p:cNvSpPr/>
          <p:nvPr/>
        </p:nvSpPr>
        <p:spPr>
          <a:xfrm flipH="1">
            <a:off x="3755790" y="4402216"/>
            <a:ext cx="935482" cy="35897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38100" cmpd="sng">
            <a:solidFill>
              <a:schemeClr val="accent1"/>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cs typeface="+mn-ea"/>
              <a:sym typeface="+mn-lt"/>
            </a:endParaRPr>
          </a:p>
        </p:txBody>
      </p:sp>
      <p:grpSp>
        <p:nvGrpSpPr>
          <p:cNvPr id="10" name="组合 9"/>
          <p:cNvGrpSpPr/>
          <p:nvPr/>
        </p:nvGrpSpPr>
        <p:grpSpPr>
          <a:xfrm>
            <a:off x="407038" y="1461501"/>
            <a:ext cx="3235426" cy="1780492"/>
            <a:chOff x="407038" y="1497725"/>
            <a:chExt cx="3235426" cy="1780492"/>
          </a:xfrm>
        </p:grpSpPr>
        <p:sp>
          <p:nvSpPr>
            <p:cNvPr id="63" name="Rectangle 31"/>
            <p:cNvSpPr/>
            <p:nvPr/>
          </p:nvSpPr>
          <p:spPr>
            <a:xfrm>
              <a:off x="407038" y="1497725"/>
              <a:ext cx="2755344" cy="369332"/>
            </a:xfrm>
            <a:prstGeom prst="rect">
              <a:avLst/>
            </a:prstGeom>
          </p:spPr>
          <p:txBody>
            <a:bodyPr wrap="square">
              <a:spAutoFit/>
            </a:bodyPr>
            <a:lstStyle/>
            <a:p>
              <a:pPr>
                <a:lnSpc>
                  <a:spcPct val="90000"/>
                </a:lnSpc>
              </a:pPr>
              <a:r>
                <a:rPr lang="zh-CN" altLang="en-US" sz="2000" b="1" dirty="0">
                  <a:solidFill>
                    <a:srgbClr val="2F2F2F"/>
                  </a:solidFill>
                  <a:cs typeface="+mn-ea"/>
                  <a:sym typeface="+mn-lt"/>
                </a:rPr>
                <a:t>运输 </a:t>
              </a:r>
              <a:r>
                <a:rPr lang="en-US" altLang="zh-CN" sz="2000" b="1" dirty="0">
                  <a:solidFill>
                    <a:srgbClr val="2F2F2F"/>
                  </a:solidFill>
                  <a:cs typeface="+mn-ea"/>
                  <a:sym typeface="+mn-lt"/>
                </a:rPr>
                <a:t>—— </a:t>
              </a:r>
              <a:r>
                <a:rPr lang="zh-CN" altLang="en-US" sz="2000" b="1" dirty="0">
                  <a:solidFill>
                    <a:srgbClr val="2F2F2F"/>
                  </a:solidFill>
                  <a:cs typeface="+mn-ea"/>
                  <a:sym typeface="+mn-lt"/>
                </a:rPr>
                <a:t>隐私担忧</a:t>
              </a:r>
              <a:endParaRPr lang="en-US" sz="2000" b="1" dirty="0">
                <a:solidFill>
                  <a:srgbClr val="2F2F2F"/>
                </a:solidFill>
                <a:cs typeface="+mn-ea"/>
                <a:sym typeface="+mn-lt"/>
              </a:endParaRPr>
            </a:p>
          </p:txBody>
        </p:sp>
        <p:sp>
          <p:nvSpPr>
            <p:cNvPr id="75" name="文本框 83"/>
            <p:cNvSpPr txBox="1"/>
            <p:nvPr/>
          </p:nvSpPr>
          <p:spPr>
            <a:xfrm>
              <a:off x="407038" y="1893222"/>
              <a:ext cx="3235426"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Lorem ipsum dolor sit amet, consectetur adipiscing elit. Nulla imperdiet volutpat dui at fermentum. Aliquam erat volutpat. Aenean lacinia lacus aliquet ante mollis, sollicitudin tempor tortor aliquam. Nulla facilisi. Nam auctor metus vitae quam gravida, ac vehicula elit mollis. </a:t>
              </a:r>
            </a:p>
          </p:txBody>
        </p:sp>
      </p:grpSp>
      <p:grpSp>
        <p:nvGrpSpPr>
          <p:cNvPr id="76" name="组合 75"/>
          <p:cNvGrpSpPr/>
          <p:nvPr/>
        </p:nvGrpSpPr>
        <p:grpSpPr>
          <a:xfrm>
            <a:off x="429656" y="4050271"/>
            <a:ext cx="3235426" cy="1780492"/>
            <a:chOff x="407038" y="1497725"/>
            <a:chExt cx="3235426" cy="1780492"/>
          </a:xfrm>
        </p:grpSpPr>
        <p:sp>
          <p:nvSpPr>
            <p:cNvPr id="77" name="Rectangle 31"/>
            <p:cNvSpPr/>
            <p:nvPr/>
          </p:nvSpPr>
          <p:spPr>
            <a:xfrm>
              <a:off x="407038" y="1497725"/>
              <a:ext cx="2755344" cy="369332"/>
            </a:xfrm>
            <a:prstGeom prst="rect">
              <a:avLst/>
            </a:prstGeom>
          </p:spPr>
          <p:txBody>
            <a:bodyPr wrap="square">
              <a:spAutoFit/>
            </a:bodyPr>
            <a:lstStyle/>
            <a:p>
              <a:pPr>
                <a:lnSpc>
                  <a:spcPct val="90000"/>
                </a:lnSpc>
              </a:pPr>
              <a:r>
                <a:rPr lang="zh-CN" altLang="en-US" sz="2000" b="1" dirty="0">
                  <a:solidFill>
                    <a:srgbClr val="2F2F2F"/>
                  </a:solidFill>
                  <a:cs typeface="+mn-ea"/>
                  <a:sym typeface="+mn-lt"/>
                </a:rPr>
                <a:t>发货 </a:t>
              </a:r>
              <a:r>
                <a:rPr lang="en-US" altLang="zh-CN" sz="2000" b="1" dirty="0">
                  <a:solidFill>
                    <a:srgbClr val="2F2F2F"/>
                  </a:solidFill>
                  <a:cs typeface="+mn-ea"/>
                  <a:sym typeface="+mn-lt"/>
                </a:rPr>
                <a:t>—— </a:t>
              </a:r>
              <a:r>
                <a:rPr lang="zh-CN" altLang="en-US" sz="2000" b="1" dirty="0">
                  <a:solidFill>
                    <a:srgbClr val="2F2F2F"/>
                  </a:solidFill>
                  <a:cs typeface="+mn-ea"/>
                  <a:sym typeface="+mn-lt"/>
                </a:rPr>
                <a:t>不够智能化</a:t>
              </a:r>
              <a:endParaRPr lang="en-US" sz="2000" b="1" dirty="0">
                <a:solidFill>
                  <a:srgbClr val="2F2F2F"/>
                </a:solidFill>
                <a:cs typeface="+mn-ea"/>
                <a:sym typeface="+mn-lt"/>
              </a:endParaRPr>
            </a:p>
          </p:txBody>
        </p:sp>
        <p:sp>
          <p:nvSpPr>
            <p:cNvPr id="78" name="文本框 83"/>
            <p:cNvSpPr txBox="1"/>
            <p:nvPr/>
          </p:nvSpPr>
          <p:spPr>
            <a:xfrm>
              <a:off x="407038" y="1893222"/>
              <a:ext cx="3235426"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Lorem ipsum dolor sit amet, consectetur adipiscing elit. Nulla imperdiet volutpat dui at fermentum. Aliquam erat volutpat. Aenean lacinia lacus aliquet ante mollis, sollicitudin tempor tortor aliquam. Nulla facilisi. Nam auctor metus vitae quam gravida, ac vehicula elit mollis. </a:t>
              </a:r>
            </a:p>
          </p:txBody>
        </p:sp>
      </p:grpSp>
      <p:grpSp>
        <p:nvGrpSpPr>
          <p:cNvPr id="79" name="组合 78"/>
          <p:cNvGrpSpPr/>
          <p:nvPr/>
        </p:nvGrpSpPr>
        <p:grpSpPr>
          <a:xfrm>
            <a:off x="8634215" y="4054427"/>
            <a:ext cx="3235426" cy="1780492"/>
            <a:chOff x="407038" y="1497725"/>
            <a:chExt cx="3235426" cy="1780492"/>
          </a:xfrm>
        </p:grpSpPr>
        <p:sp>
          <p:nvSpPr>
            <p:cNvPr id="80" name="Rectangle 31"/>
            <p:cNvSpPr/>
            <p:nvPr/>
          </p:nvSpPr>
          <p:spPr>
            <a:xfrm>
              <a:off x="407038" y="1497725"/>
              <a:ext cx="2755344" cy="369332"/>
            </a:xfrm>
            <a:prstGeom prst="rect">
              <a:avLst/>
            </a:prstGeom>
          </p:spPr>
          <p:txBody>
            <a:bodyPr wrap="square">
              <a:spAutoFit/>
            </a:bodyPr>
            <a:lstStyle/>
            <a:p>
              <a:pPr>
                <a:lnSpc>
                  <a:spcPct val="90000"/>
                </a:lnSpc>
              </a:pPr>
              <a:r>
                <a:rPr lang="zh-CN" altLang="en-US" sz="2000" b="1" dirty="0">
                  <a:solidFill>
                    <a:srgbClr val="2F2F2F"/>
                  </a:solidFill>
                  <a:cs typeface="+mn-ea"/>
                  <a:sym typeface="+mn-lt"/>
                </a:rPr>
                <a:t>取件 </a:t>
              </a:r>
              <a:r>
                <a:rPr lang="en-US" altLang="zh-CN" sz="2000" b="1" dirty="0">
                  <a:solidFill>
                    <a:srgbClr val="2F2F2F"/>
                  </a:solidFill>
                  <a:cs typeface="+mn-ea"/>
                  <a:sym typeface="+mn-lt"/>
                </a:rPr>
                <a:t>—— </a:t>
              </a:r>
              <a:r>
                <a:rPr lang="zh-CN" altLang="en-US" sz="2000" b="1" dirty="0">
                  <a:solidFill>
                    <a:srgbClr val="2F2F2F"/>
                  </a:solidFill>
                  <a:cs typeface="+mn-ea"/>
                  <a:sym typeface="+mn-lt"/>
                </a:rPr>
                <a:t>翻找不便</a:t>
              </a:r>
              <a:r>
                <a:rPr lang="en-US" altLang="zh-CN" sz="2000" b="1" dirty="0">
                  <a:solidFill>
                    <a:srgbClr val="2F2F2F"/>
                  </a:solidFill>
                  <a:cs typeface="+mn-ea"/>
                  <a:sym typeface="+mn-lt"/>
                </a:rPr>
                <a:t> </a:t>
              </a:r>
              <a:endParaRPr lang="en-US" sz="2000" b="1" dirty="0">
                <a:solidFill>
                  <a:srgbClr val="2F2F2F"/>
                </a:solidFill>
                <a:cs typeface="+mn-ea"/>
                <a:sym typeface="+mn-lt"/>
              </a:endParaRPr>
            </a:p>
          </p:txBody>
        </p:sp>
        <p:sp>
          <p:nvSpPr>
            <p:cNvPr id="81" name="文本框 83"/>
            <p:cNvSpPr txBox="1"/>
            <p:nvPr/>
          </p:nvSpPr>
          <p:spPr>
            <a:xfrm>
              <a:off x="407038" y="1893222"/>
              <a:ext cx="3235426"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Lorem ipsum dolor sit amet, consectetur adipiscing elit. Nulla imperdiet volutpat dui at fermentum. Aliquam erat volutpat. Aenean lacinia lacus aliquet ante mollis, sollicitudin tempor tortor aliquam. Nulla facilisi. Nam auctor metus vitae quam gravida, ac vehicula elit mollis. </a:t>
              </a:r>
            </a:p>
          </p:txBody>
        </p:sp>
      </p:grpSp>
      <p:grpSp>
        <p:nvGrpSpPr>
          <p:cNvPr id="82" name="组合 81"/>
          <p:cNvGrpSpPr/>
          <p:nvPr/>
        </p:nvGrpSpPr>
        <p:grpSpPr>
          <a:xfrm>
            <a:off x="8634215" y="1602682"/>
            <a:ext cx="3235426" cy="1780492"/>
            <a:chOff x="407038" y="1497725"/>
            <a:chExt cx="3235426" cy="1780492"/>
          </a:xfrm>
        </p:grpSpPr>
        <p:sp>
          <p:nvSpPr>
            <p:cNvPr id="83" name="Rectangle 31"/>
            <p:cNvSpPr/>
            <p:nvPr/>
          </p:nvSpPr>
          <p:spPr>
            <a:xfrm>
              <a:off x="407038" y="1497725"/>
              <a:ext cx="2755344" cy="369332"/>
            </a:xfrm>
            <a:prstGeom prst="rect">
              <a:avLst/>
            </a:prstGeom>
          </p:spPr>
          <p:txBody>
            <a:bodyPr wrap="square">
              <a:spAutoFit/>
            </a:bodyPr>
            <a:lstStyle/>
            <a:p>
              <a:pPr>
                <a:lnSpc>
                  <a:spcPct val="90000"/>
                </a:lnSpc>
              </a:pPr>
              <a:r>
                <a:rPr lang="zh-CN" altLang="en-US" sz="2000" b="1" dirty="0">
                  <a:solidFill>
                    <a:srgbClr val="2F2F2F"/>
                  </a:solidFill>
                  <a:cs typeface="+mn-ea"/>
                  <a:sym typeface="+mn-lt"/>
                </a:rPr>
                <a:t>入库 </a:t>
              </a:r>
              <a:r>
                <a:rPr lang="en-US" altLang="zh-CN" sz="2000" b="1" dirty="0">
                  <a:solidFill>
                    <a:srgbClr val="2F2F2F"/>
                  </a:solidFill>
                  <a:cs typeface="+mn-ea"/>
                  <a:sym typeface="+mn-lt"/>
                </a:rPr>
                <a:t>—— </a:t>
              </a:r>
              <a:r>
                <a:rPr lang="zh-CN" altLang="en-US" sz="2000" b="1" dirty="0">
                  <a:solidFill>
                    <a:srgbClr val="2F2F2F"/>
                  </a:solidFill>
                  <a:cs typeface="+mn-ea"/>
                  <a:sym typeface="+mn-lt"/>
                </a:rPr>
                <a:t>浪费人力</a:t>
              </a:r>
              <a:endParaRPr lang="en-US" sz="2000" b="1" dirty="0">
                <a:solidFill>
                  <a:srgbClr val="2F2F2F"/>
                </a:solidFill>
                <a:cs typeface="+mn-ea"/>
                <a:sym typeface="+mn-lt"/>
              </a:endParaRPr>
            </a:p>
          </p:txBody>
        </p:sp>
        <p:sp>
          <p:nvSpPr>
            <p:cNvPr id="84" name="文本框 83"/>
            <p:cNvSpPr txBox="1"/>
            <p:nvPr/>
          </p:nvSpPr>
          <p:spPr>
            <a:xfrm>
              <a:off x="407038" y="1893222"/>
              <a:ext cx="3235426"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Lorem ipsum dolor sit amet, consectetur adipiscing elit. Nulla imperdiet volutpat dui at fermentum. Aliquam erat volutpat. Aenean lacinia lacus aliquet ante mollis, sollicitudin tempor tortor aliquam. Nulla facilisi. Nam auctor metus vitae quam gravida, ac vehicula elit mollis. </a:t>
              </a:r>
            </a:p>
          </p:txBody>
        </p:sp>
      </p:grpSp>
      <p:sp>
        <p:nvSpPr>
          <p:cNvPr id="48" name="文本框 47">
            <a:extLst>
              <a:ext uri="{FF2B5EF4-FFF2-40B4-BE49-F238E27FC236}">
                <a16:creationId xmlns:a16="http://schemas.microsoft.com/office/drawing/2014/main" id="{4C7BFBB0-B38A-470C-84AF-ABBD39C5EC05}"/>
              </a:ext>
            </a:extLst>
          </p:cNvPr>
          <p:cNvSpPr txBox="1"/>
          <p:nvPr/>
        </p:nvSpPr>
        <p:spPr>
          <a:xfrm>
            <a:off x="5080337" y="5451391"/>
            <a:ext cx="2031325" cy="461665"/>
          </a:xfrm>
          <a:prstGeom prst="rect">
            <a:avLst/>
          </a:prstGeom>
          <a:noFill/>
        </p:spPr>
        <p:txBody>
          <a:bodyPr wrap="none" rtlCol="0">
            <a:spAutoFit/>
          </a:bodyPr>
          <a:lstStyle/>
          <a:p>
            <a:r>
              <a:rPr lang="zh-CN" altLang="en-US" sz="2400" dirty="0">
                <a:solidFill>
                  <a:srgbClr val="0E419C"/>
                </a:solidFill>
              </a:rPr>
              <a:t>传统物流困境</a:t>
            </a:r>
          </a:p>
        </p:txBody>
      </p:sp>
      <p:pic>
        <p:nvPicPr>
          <p:cNvPr id="50" name="Picture 2">
            <a:extLst>
              <a:ext uri="{FF2B5EF4-FFF2-40B4-BE49-F238E27FC236}">
                <a16:creationId xmlns:a16="http://schemas.microsoft.com/office/drawing/2014/main" id="{9630D5A2-8B89-4D36-AED5-CA3239DB13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1923" y="1929812"/>
            <a:ext cx="3083039" cy="205535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a:extLst>
              <a:ext uri="{FF2B5EF4-FFF2-40B4-BE49-F238E27FC236}">
                <a16:creationId xmlns:a16="http://schemas.microsoft.com/office/drawing/2014/main" id="{8FC2DBDB-3FC6-4AF5-A5A4-6273C6C61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68" y="1772832"/>
            <a:ext cx="3131539" cy="2124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B114946-D1C1-47DC-882F-A60E40E4DBC1}"/>
              </a:ext>
            </a:extLst>
          </p:cNvPr>
          <p:cNvPicPr>
            <a:picLocks noChangeAspect="1"/>
          </p:cNvPicPr>
          <p:nvPr/>
        </p:nvPicPr>
        <p:blipFill rotWithShape="1">
          <a:blip r:embed="rId4">
            <a:extLst>
              <a:ext uri="{28A0092B-C50C-407E-A947-70E740481C1C}">
                <a14:useLocalDpi xmlns:a14="http://schemas.microsoft.com/office/drawing/2010/main" val="0"/>
              </a:ext>
            </a:extLst>
          </a:blip>
          <a:srcRect b="9868"/>
          <a:stretch/>
        </p:blipFill>
        <p:spPr>
          <a:xfrm>
            <a:off x="403924" y="4365104"/>
            <a:ext cx="3217318" cy="1836971"/>
          </a:xfrm>
          <a:prstGeom prst="rect">
            <a:avLst/>
          </a:prstGeom>
        </p:spPr>
      </p:pic>
      <p:pic>
        <p:nvPicPr>
          <p:cNvPr id="1030" name="Picture 6" descr="加盟快递驿站要准备些什么？-小兵驿站">
            <a:extLst>
              <a:ext uri="{FF2B5EF4-FFF2-40B4-BE49-F238E27FC236}">
                <a16:creationId xmlns:a16="http://schemas.microsoft.com/office/drawing/2014/main" id="{ADAF5DBC-426C-4EF5-9BDC-5E3A61B70A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9619" y="4365104"/>
            <a:ext cx="3130239" cy="1896030"/>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组合 63">
            <a:extLst>
              <a:ext uri="{FF2B5EF4-FFF2-40B4-BE49-F238E27FC236}">
                <a16:creationId xmlns:a16="http://schemas.microsoft.com/office/drawing/2014/main" id="{9B517CED-F343-45C1-BD75-0B33D83DB923}"/>
              </a:ext>
            </a:extLst>
          </p:cNvPr>
          <p:cNvGrpSpPr/>
          <p:nvPr/>
        </p:nvGrpSpPr>
        <p:grpSpPr>
          <a:xfrm>
            <a:off x="0" y="1"/>
            <a:ext cx="12192000" cy="711200"/>
            <a:chOff x="0" y="1"/>
            <a:chExt cx="12192000" cy="711200"/>
          </a:xfrm>
        </p:grpSpPr>
        <p:grpSp>
          <p:nvGrpSpPr>
            <p:cNvPr id="65" name="组合 64">
              <a:extLst>
                <a:ext uri="{FF2B5EF4-FFF2-40B4-BE49-F238E27FC236}">
                  <a16:creationId xmlns:a16="http://schemas.microsoft.com/office/drawing/2014/main" id="{40BE2778-FD5F-4F54-BB3C-7A43DF59CD77}"/>
                </a:ext>
              </a:extLst>
            </p:cNvPr>
            <p:cNvGrpSpPr/>
            <p:nvPr/>
          </p:nvGrpSpPr>
          <p:grpSpPr>
            <a:xfrm>
              <a:off x="0" y="1"/>
              <a:ext cx="12192000" cy="650874"/>
              <a:chOff x="0" y="1"/>
              <a:chExt cx="12192000" cy="650874"/>
            </a:xfrm>
          </p:grpSpPr>
          <p:grpSp>
            <p:nvGrpSpPr>
              <p:cNvPr id="67" name="组合 66">
                <a:extLst>
                  <a:ext uri="{FF2B5EF4-FFF2-40B4-BE49-F238E27FC236}">
                    <a16:creationId xmlns:a16="http://schemas.microsoft.com/office/drawing/2014/main" id="{4F27404D-FA72-4F4A-909A-431962710858}"/>
                  </a:ext>
                </a:extLst>
              </p:cNvPr>
              <p:cNvGrpSpPr/>
              <p:nvPr/>
            </p:nvGrpSpPr>
            <p:grpSpPr>
              <a:xfrm>
                <a:off x="0" y="1"/>
                <a:ext cx="12192000" cy="650874"/>
                <a:chOff x="0" y="1"/>
                <a:chExt cx="12192000" cy="650874"/>
              </a:xfrm>
            </p:grpSpPr>
            <p:sp>
              <p:nvSpPr>
                <p:cNvPr id="106" name="矩形 105">
                  <a:extLst>
                    <a:ext uri="{FF2B5EF4-FFF2-40B4-BE49-F238E27FC236}">
                      <a16:creationId xmlns:a16="http://schemas.microsoft.com/office/drawing/2014/main" id="{C7CF5666-2850-4857-8526-AB5329769D6E}"/>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7" name="图片 106">
                  <a:extLst>
                    <a:ext uri="{FF2B5EF4-FFF2-40B4-BE49-F238E27FC236}">
                      <a16:creationId xmlns:a16="http://schemas.microsoft.com/office/drawing/2014/main" id="{D1221EDC-6B2A-4BC1-8E5D-16C15A2484D8}"/>
                    </a:ext>
                  </a:extLst>
                </p:cNvPr>
                <p:cNvPicPr>
                  <a:picLocks noChangeAspect="1"/>
                </p:cNvPicPr>
                <p:nvPr/>
              </p:nvPicPr>
              <p:blipFill>
                <a:blip r:embed="rId6"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grpSp>
            <p:nvGrpSpPr>
              <p:cNvPr id="68" name="组合 67">
                <a:extLst>
                  <a:ext uri="{FF2B5EF4-FFF2-40B4-BE49-F238E27FC236}">
                    <a16:creationId xmlns:a16="http://schemas.microsoft.com/office/drawing/2014/main" id="{2E2D30F7-2DB3-4520-8A39-C53E72921FA2}"/>
                  </a:ext>
                </a:extLst>
              </p:cNvPr>
              <p:cNvGrpSpPr/>
              <p:nvPr/>
            </p:nvGrpSpPr>
            <p:grpSpPr>
              <a:xfrm>
                <a:off x="3954244" y="159473"/>
                <a:ext cx="7974404" cy="369332"/>
                <a:chOff x="3611344" y="299173"/>
                <a:chExt cx="7974404" cy="369332"/>
              </a:xfrm>
            </p:grpSpPr>
            <p:sp>
              <p:nvSpPr>
                <p:cNvPr id="69" name="文本框 68">
                  <a:extLst>
                    <a:ext uri="{FF2B5EF4-FFF2-40B4-BE49-F238E27FC236}">
                      <a16:creationId xmlns:a16="http://schemas.microsoft.com/office/drawing/2014/main" id="{14276160-7990-4DA3-BA0C-47B0353DFA2D}"/>
                    </a:ext>
                  </a:extLst>
                </p:cNvPr>
                <p:cNvSpPr txBox="1"/>
                <p:nvPr/>
              </p:nvSpPr>
              <p:spPr>
                <a:xfrm>
                  <a:off x="5340770"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98" name="文本框 97">
                  <a:extLst>
                    <a:ext uri="{FF2B5EF4-FFF2-40B4-BE49-F238E27FC236}">
                      <a16:creationId xmlns:a16="http://schemas.microsoft.com/office/drawing/2014/main" id="{BD90DEDB-D835-4375-A3F5-5407EA6B79D8}"/>
                    </a:ext>
                  </a:extLst>
                </p:cNvPr>
                <p:cNvSpPr txBox="1"/>
                <p:nvPr/>
              </p:nvSpPr>
              <p:spPr>
                <a:xfrm>
                  <a:off x="7044548"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99" name="文本框 98">
                  <a:extLst>
                    <a:ext uri="{FF2B5EF4-FFF2-40B4-BE49-F238E27FC236}">
                      <a16:creationId xmlns:a16="http://schemas.microsoft.com/office/drawing/2014/main" id="{C5873152-8804-413D-8B99-DE7BDACB0179}"/>
                    </a:ext>
                  </a:extLst>
                </p:cNvPr>
                <p:cNvSpPr txBox="1"/>
                <p:nvPr/>
              </p:nvSpPr>
              <p:spPr>
                <a:xfrm>
                  <a:off x="8748326"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100" name="文本框 99">
                  <a:extLst>
                    <a:ext uri="{FF2B5EF4-FFF2-40B4-BE49-F238E27FC236}">
                      <a16:creationId xmlns:a16="http://schemas.microsoft.com/office/drawing/2014/main" id="{9814848E-B3BA-4EFD-9ED9-66819EA81D3C}"/>
                    </a:ext>
                  </a:extLst>
                </p:cNvPr>
                <p:cNvSpPr txBox="1"/>
                <p:nvPr/>
              </p:nvSpPr>
              <p:spPr>
                <a:xfrm>
                  <a:off x="1045210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101" name="文本框 100">
                  <a:extLst>
                    <a:ext uri="{FF2B5EF4-FFF2-40B4-BE49-F238E27FC236}">
                      <a16:creationId xmlns:a16="http://schemas.microsoft.com/office/drawing/2014/main" id="{239BA138-B0A9-43B8-B306-D389A8FD2AB6}"/>
                    </a:ext>
                  </a:extLst>
                </p:cNvPr>
                <p:cNvSpPr txBox="1"/>
                <p:nvPr/>
              </p:nvSpPr>
              <p:spPr>
                <a:xfrm>
                  <a:off x="361134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102" name="直接连接符 101">
                  <a:extLst>
                    <a:ext uri="{FF2B5EF4-FFF2-40B4-BE49-F238E27FC236}">
                      <a16:creationId xmlns:a16="http://schemas.microsoft.com/office/drawing/2014/main" id="{7B921EC0-0DD1-41D3-B318-13ECB1F797B6}"/>
                    </a:ext>
                  </a:extLst>
                </p:cNvPr>
                <p:cNvCxnSpPr>
                  <a:cxnSpLocks/>
                </p:cNvCxnSpPr>
                <p:nvPr/>
              </p:nvCxnSpPr>
              <p:spPr>
                <a:xfrm>
                  <a:off x="6746657"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D0BAB07F-F08A-48ED-A720-59D6F66C5216}"/>
                    </a:ext>
                  </a:extLst>
                </p:cNvPr>
                <p:cNvCxnSpPr>
                  <a:cxnSpLocks/>
                </p:cNvCxnSpPr>
                <p:nvPr/>
              </p:nvCxnSpPr>
              <p:spPr>
                <a:xfrm>
                  <a:off x="5042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0E16B31A-271F-4B64-AB84-61CFFCA4E4DA}"/>
                    </a:ext>
                  </a:extLst>
                </p:cNvPr>
                <p:cNvCxnSpPr>
                  <a:cxnSpLocks/>
                </p:cNvCxnSpPr>
                <p:nvPr/>
              </p:nvCxnSpPr>
              <p:spPr>
                <a:xfrm>
                  <a:off x="8450435"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21FC8760-3F0B-448C-88DF-05C1E7543269}"/>
                    </a:ext>
                  </a:extLst>
                </p:cNvPr>
                <p:cNvCxnSpPr>
                  <a:cxnSpLocks/>
                </p:cNvCxnSpPr>
                <p:nvPr/>
              </p:nvCxnSpPr>
              <p:spPr>
                <a:xfrm>
                  <a:off x="10154213"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66" name="等腰三角形 65">
              <a:extLst>
                <a:ext uri="{FF2B5EF4-FFF2-40B4-BE49-F238E27FC236}">
                  <a16:creationId xmlns:a16="http://schemas.microsoft.com/office/drawing/2014/main" id="{EBDEFD16-0BB9-461E-8294-03972CC39DCA}"/>
                </a:ext>
              </a:extLst>
            </p:cNvPr>
            <p:cNvSpPr/>
            <p:nvPr/>
          </p:nvSpPr>
          <p:spPr>
            <a:xfrm>
              <a:off x="4125284"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34400B8-AC26-41D8-84D3-DE6531284707}"/>
              </a:ext>
            </a:extLst>
          </p:cNvPr>
          <p:cNvGrpSpPr/>
          <p:nvPr/>
        </p:nvGrpSpPr>
        <p:grpSpPr>
          <a:xfrm>
            <a:off x="0" y="1"/>
            <a:ext cx="12192000" cy="711200"/>
            <a:chOff x="0" y="1"/>
            <a:chExt cx="12192000" cy="711200"/>
          </a:xfrm>
        </p:grpSpPr>
        <p:grpSp>
          <p:nvGrpSpPr>
            <p:cNvPr id="4" name="组合 3">
              <a:extLst>
                <a:ext uri="{FF2B5EF4-FFF2-40B4-BE49-F238E27FC236}">
                  <a16:creationId xmlns:a16="http://schemas.microsoft.com/office/drawing/2014/main" id="{6C2AF414-3202-4164-94F4-A488F818301C}"/>
                </a:ext>
              </a:extLst>
            </p:cNvPr>
            <p:cNvGrpSpPr/>
            <p:nvPr/>
          </p:nvGrpSpPr>
          <p:grpSpPr>
            <a:xfrm>
              <a:off x="0" y="1"/>
              <a:ext cx="12192000" cy="650874"/>
              <a:chOff x="0" y="1"/>
              <a:chExt cx="12192000" cy="650874"/>
            </a:xfrm>
          </p:grpSpPr>
          <p:grpSp>
            <p:nvGrpSpPr>
              <p:cNvPr id="3" name="组合 2">
                <a:extLst>
                  <a:ext uri="{FF2B5EF4-FFF2-40B4-BE49-F238E27FC236}">
                    <a16:creationId xmlns:a16="http://schemas.microsoft.com/office/drawing/2014/main" id="{8EEF85F3-D978-4509-8E21-4390C34BD133}"/>
                  </a:ext>
                </a:extLst>
              </p:cNvPr>
              <p:cNvGrpSpPr/>
              <p:nvPr/>
            </p:nvGrpSpPr>
            <p:grpSpPr>
              <a:xfrm>
                <a:off x="0" y="1"/>
                <a:ext cx="12192000" cy="650874"/>
                <a:chOff x="0" y="1"/>
                <a:chExt cx="12192000" cy="650874"/>
              </a:xfrm>
            </p:grpSpPr>
            <p:sp>
              <p:nvSpPr>
                <p:cNvPr id="27" name="矩形 26">
                  <a:extLst>
                    <a:ext uri="{FF2B5EF4-FFF2-40B4-BE49-F238E27FC236}">
                      <a16:creationId xmlns:a16="http://schemas.microsoft.com/office/drawing/2014/main" id="{78EE3A3B-1816-34A6-031C-80B725B3996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a:extLst>
                    <a:ext uri="{FF2B5EF4-FFF2-40B4-BE49-F238E27FC236}">
                      <a16:creationId xmlns:a16="http://schemas.microsoft.com/office/drawing/2014/main" id="{3DC6B19E-AA19-4666-B571-FBABAD739532}"/>
                    </a:ext>
                  </a:extLst>
                </p:cNvPr>
                <p:cNvPicPr>
                  <a:picLocks noChangeAspect="1"/>
                </p:cNvPicPr>
                <p:nvPr/>
              </p:nvPicPr>
              <p:blipFill>
                <a:blip r:embed="rId2"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grpSp>
            <p:nvGrpSpPr>
              <p:cNvPr id="28" name="组合 27">
                <a:extLst>
                  <a:ext uri="{FF2B5EF4-FFF2-40B4-BE49-F238E27FC236}">
                    <a16:creationId xmlns:a16="http://schemas.microsoft.com/office/drawing/2014/main" id="{1656C573-CD66-3D37-C8FF-175DA6D61946}"/>
                  </a:ext>
                </a:extLst>
              </p:cNvPr>
              <p:cNvGrpSpPr/>
              <p:nvPr/>
            </p:nvGrpSpPr>
            <p:grpSpPr>
              <a:xfrm>
                <a:off x="3954244" y="159473"/>
                <a:ext cx="7974404" cy="369332"/>
                <a:chOff x="3611344" y="299173"/>
                <a:chExt cx="7974404" cy="369332"/>
              </a:xfrm>
            </p:grpSpPr>
            <p:sp>
              <p:nvSpPr>
                <p:cNvPr id="31" name="文本框 30">
                  <a:extLst>
                    <a:ext uri="{FF2B5EF4-FFF2-40B4-BE49-F238E27FC236}">
                      <a16:creationId xmlns:a16="http://schemas.microsoft.com/office/drawing/2014/main" id="{64C551CB-AB89-2413-F079-6DC91A38EFFC}"/>
                    </a:ext>
                  </a:extLst>
                </p:cNvPr>
                <p:cNvSpPr txBox="1"/>
                <p:nvPr/>
              </p:nvSpPr>
              <p:spPr>
                <a:xfrm>
                  <a:off x="5340770"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32" name="文本框 31">
                  <a:extLst>
                    <a:ext uri="{FF2B5EF4-FFF2-40B4-BE49-F238E27FC236}">
                      <a16:creationId xmlns:a16="http://schemas.microsoft.com/office/drawing/2014/main" id="{030FF0F6-7E43-6DFE-BCDA-ACB446E5F783}"/>
                    </a:ext>
                  </a:extLst>
                </p:cNvPr>
                <p:cNvSpPr txBox="1"/>
                <p:nvPr/>
              </p:nvSpPr>
              <p:spPr>
                <a:xfrm>
                  <a:off x="7044548"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33" name="文本框 32">
                  <a:extLst>
                    <a:ext uri="{FF2B5EF4-FFF2-40B4-BE49-F238E27FC236}">
                      <a16:creationId xmlns:a16="http://schemas.microsoft.com/office/drawing/2014/main" id="{10E6A0B6-BE3C-D853-0560-02A761C8DED9}"/>
                    </a:ext>
                  </a:extLst>
                </p:cNvPr>
                <p:cNvSpPr txBox="1"/>
                <p:nvPr/>
              </p:nvSpPr>
              <p:spPr>
                <a:xfrm>
                  <a:off x="8748326"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34" name="文本框 33">
                  <a:extLst>
                    <a:ext uri="{FF2B5EF4-FFF2-40B4-BE49-F238E27FC236}">
                      <a16:creationId xmlns:a16="http://schemas.microsoft.com/office/drawing/2014/main" id="{F2906D9C-AE58-05F0-6976-1C0FE308D6A3}"/>
                    </a:ext>
                  </a:extLst>
                </p:cNvPr>
                <p:cNvSpPr txBox="1"/>
                <p:nvPr/>
              </p:nvSpPr>
              <p:spPr>
                <a:xfrm>
                  <a:off x="1045210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36" name="文本框 35">
                  <a:extLst>
                    <a:ext uri="{FF2B5EF4-FFF2-40B4-BE49-F238E27FC236}">
                      <a16:creationId xmlns:a16="http://schemas.microsoft.com/office/drawing/2014/main" id="{00194A9A-1CE2-3EBB-5876-D5C4DD250649}"/>
                    </a:ext>
                  </a:extLst>
                </p:cNvPr>
                <p:cNvSpPr txBox="1"/>
                <p:nvPr/>
              </p:nvSpPr>
              <p:spPr>
                <a:xfrm>
                  <a:off x="361134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37" name="直接连接符 36">
                  <a:extLst>
                    <a:ext uri="{FF2B5EF4-FFF2-40B4-BE49-F238E27FC236}">
                      <a16:creationId xmlns:a16="http://schemas.microsoft.com/office/drawing/2014/main" id="{C25156B0-6952-1D28-A01E-BC5EB07C644C}"/>
                    </a:ext>
                  </a:extLst>
                </p:cNvPr>
                <p:cNvCxnSpPr>
                  <a:cxnSpLocks/>
                </p:cNvCxnSpPr>
                <p:nvPr/>
              </p:nvCxnSpPr>
              <p:spPr>
                <a:xfrm>
                  <a:off x="6746657"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0E13E2D-2726-15C0-42AD-3531D4553E73}"/>
                    </a:ext>
                  </a:extLst>
                </p:cNvPr>
                <p:cNvCxnSpPr>
                  <a:cxnSpLocks/>
                </p:cNvCxnSpPr>
                <p:nvPr/>
              </p:nvCxnSpPr>
              <p:spPr>
                <a:xfrm>
                  <a:off x="5042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45DD8C5-42ED-930E-3CB8-949742A00C15}"/>
                    </a:ext>
                  </a:extLst>
                </p:cNvPr>
                <p:cNvCxnSpPr>
                  <a:cxnSpLocks/>
                </p:cNvCxnSpPr>
                <p:nvPr/>
              </p:nvCxnSpPr>
              <p:spPr>
                <a:xfrm>
                  <a:off x="8450435"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EA5D3B-1CDA-35C5-BA2D-8884A97B0BE4}"/>
                    </a:ext>
                  </a:extLst>
                </p:cNvPr>
                <p:cNvCxnSpPr>
                  <a:cxnSpLocks/>
                </p:cNvCxnSpPr>
                <p:nvPr/>
              </p:nvCxnSpPr>
              <p:spPr>
                <a:xfrm>
                  <a:off x="10154213"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9" name="等腰三角形 28">
              <a:extLst>
                <a:ext uri="{FF2B5EF4-FFF2-40B4-BE49-F238E27FC236}">
                  <a16:creationId xmlns:a16="http://schemas.microsoft.com/office/drawing/2014/main" id="{AE96C290-FC03-1D2B-D099-4EA975ED2E51}"/>
                </a:ext>
              </a:extLst>
            </p:cNvPr>
            <p:cNvSpPr/>
            <p:nvPr/>
          </p:nvSpPr>
          <p:spPr>
            <a:xfrm>
              <a:off x="4125284"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a:extLst>
              <a:ext uri="{FF2B5EF4-FFF2-40B4-BE49-F238E27FC236}">
                <a16:creationId xmlns:a16="http://schemas.microsoft.com/office/drawing/2014/main" id="{8012B0DF-C96B-0FBA-2080-0683230DB3CB}"/>
              </a:ext>
            </a:extLst>
          </p:cNvPr>
          <p:cNvSpPr txBox="1"/>
          <p:nvPr/>
        </p:nvSpPr>
        <p:spPr>
          <a:xfrm>
            <a:off x="503764" y="951111"/>
            <a:ext cx="1415772" cy="461665"/>
          </a:xfrm>
          <a:prstGeom prst="rect">
            <a:avLst/>
          </a:prstGeom>
          <a:noFill/>
        </p:spPr>
        <p:txBody>
          <a:bodyPr wrap="none" rtlCol="0">
            <a:spAutoFit/>
          </a:bodyPr>
          <a:lstStyle/>
          <a:p>
            <a:r>
              <a:rPr lang="zh-CN" altLang="en-US" sz="2400" dirty="0">
                <a:solidFill>
                  <a:srgbClr val="0E419C"/>
                </a:solidFill>
              </a:rPr>
              <a:t>用户故事</a:t>
            </a:r>
          </a:p>
        </p:txBody>
      </p:sp>
      <p:sp>
        <p:nvSpPr>
          <p:cNvPr id="45" name="矩形 44">
            <a:extLst>
              <a:ext uri="{FF2B5EF4-FFF2-40B4-BE49-F238E27FC236}">
                <a16:creationId xmlns:a16="http://schemas.microsoft.com/office/drawing/2014/main" id="{143F0AA1-6BBB-1F19-B516-B715BCB89A9E}"/>
              </a:ext>
            </a:extLst>
          </p:cNvPr>
          <p:cNvSpPr/>
          <p:nvPr/>
        </p:nvSpPr>
        <p:spPr>
          <a:xfrm>
            <a:off x="372643" y="978533"/>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28FF245D-AD84-4C24-89FB-A463900F2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746" y="1484784"/>
            <a:ext cx="9596508" cy="4738722"/>
          </a:xfrm>
          <a:prstGeom prst="rect">
            <a:avLst/>
          </a:prstGeom>
        </p:spPr>
      </p:pic>
    </p:spTree>
    <p:extLst>
      <p:ext uri="{BB962C8B-B14F-4D97-AF65-F5344CB8AC3E}">
        <p14:creationId xmlns:p14="http://schemas.microsoft.com/office/powerpoint/2010/main" val="15122459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E14B95FD-42A2-411D-A87A-1925B59EC9EA}"/>
              </a:ext>
            </a:extLst>
          </p:cNvPr>
          <p:cNvPicPr>
            <a:picLocks noChangeAspect="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6725" y="-387424"/>
            <a:ext cx="12192000" cy="8387646"/>
          </a:xfrm>
          <a:prstGeom prst="rect">
            <a:avLst/>
          </a:prstGeom>
        </p:spPr>
      </p:pic>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432724" y="3082812"/>
            <a:ext cx="3326552" cy="1236389"/>
            <a:chOff x="1011881" y="2266612"/>
            <a:chExt cx="3326552" cy="1236389"/>
          </a:xfrm>
        </p:grpSpPr>
        <p:sp>
          <p:nvSpPr>
            <p:cNvPr id="7" name="文本框 6"/>
            <p:cNvSpPr txBox="1"/>
            <p:nvPr/>
          </p:nvSpPr>
          <p:spPr>
            <a:xfrm>
              <a:off x="1197829" y="2266612"/>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架构设计</a:t>
              </a:r>
            </a:p>
          </p:txBody>
        </p:sp>
        <p:sp>
          <p:nvSpPr>
            <p:cNvPr id="8" name="文本框 7"/>
            <p:cNvSpPr txBox="1"/>
            <p:nvPr/>
          </p:nvSpPr>
          <p:spPr>
            <a:xfrm>
              <a:off x="1011881" y="3195224"/>
              <a:ext cx="3326552" cy="307777"/>
            </a:xfrm>
            <a:prstGeom prst="rect">
              <a:avLst/>
            </a:prstGeom>
            <a:noFill/>
          </p:spPr>
          <p:txBody>
            <a:bodyPr wrap="none" rtlCol="0">
              <a:spAutoFit/>
            </a:bodyPr>
            <a:lstStyle/>
            <a:p>
              <a:r>
                <a:rPr lang="en-US" altLang="zh-CN" sz="1400" spc="600" dirty="0">
                  <a:solidFill>
                    <a:schemeClr val="bg1"/>
                  </a:solidFill>
                  <a:cs typeface="+mn-ea"/>
                  <a:sym typeface="+mn-lt"/>
                </a:rPr>
                <a:t>Architectural Design</a:t>
              </a:r>
            </a:p>
          </p:txBody>
        </p:sp>
      </p:grpSp>
      <p:grpSp>
        <p:nvGrpSpPr>
          <p:cNvPr id="6" name="组合 5">
            <a:extLst>
              <a:ext uri="{FF2B5EF4-FFF2-40B4-BE49-F238E27FC236}">
                <a16:creationId xmlns:a16="http://schemas.microsoft.com/office/drawing/2014/main" id="{D365F3A3-5171-4A75-A256-0D9E7976680B}"/>
              </a:ext>
            </a:extLst>
          </p:cNvPr>
          <p:cNvGrpSpPr/>
          <p:nvPr/>
        </p:nvGrpSpPr>
        <p:grpSpPr>
          <a:xfrm>
            <a:off x="5211363" y="1431670"/>
            <a:ext cx="1530746" cy="1501386"/>
            <a:chOff x="5211363" y="1431670"/>
            <a:chExt cx="1530746" cy="1501386"/>
          </a:xfrm>
        </p:grpSpPr>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2</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grpSp>
    </p:spTree>
    <p:extLst>
      <p:ext uri="{BB962C8B-B14F-4D97-AF65-F5344CB8AC3E}">
        <p14:creationId xmlns:p14="http://schemas.microsoft.com/office/powerpoint/2010/main" val="2657333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NFC Logo - LogoDix">
            <a:extLst>
              <a:ext uri="{FF2B5EF4-FFF2-40B4-BE49-F238E27FC236}">
                <a16:creationId xmlns:a16="http://schemas.microsoft.com/office/drawing/2014/main" id="{751CF19D-F5C9-4789-A979-8826274B53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0830" y="1893999"/>
            <a:ext cx="3541357" cy="2213349"/>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组合 64">
            <a:extLst>
              <a:ext uri="{FF2B5EF4-FFF2-40B4-BE49-F238E27FC236}">
                <a16:creationId xmlns:a16="http://schemas.microsoft.com/office/drawing/2014/main" id="{5D446489-3586-4240-95E7-63B47BC38939}"/>
              </a:ext>
            </a:extLst>
          </p:cNvPr>
          <p:cNvGrpSpPr/>
          <p:nvPr/>
        </p:nvGrpSpPr>
        <p:grpSpPr>
          <a:xfrm>
            <a:off x="2287752" y="2316949"/>
            <a:ext cx="1294715" cy="1269883"/>
            <a:chOff x="5211363" y="1431670"/>
            <a:chExt cx="1530746" cy="1501386"/>
          </a:xfrm>
          <a:solidFill>
            <a:schemeClr val="bg1">
              <a:alpha val="0"/>
            </a:schemeClr>
          </a:solidFill>
        </p:grpSpPr>
        <p:grpSp>
          <p:nvGrpSpPr>
            <p:cNvPr id="66" name="组合 65">
              <a:extLst>
                <a:ext uri="{FF2B5EF4-FFF2-40B4-BE49-F238E27FC236}">
                  <a16:creationId xmlns:a16="http://schemas.microsoft.com/office/drawing/2014/main" id="{6C472039-2F31-4AD6-A74B-C03BCD06E564}"/>
                </a:ext>
              </a:extLst>
            </p:cNvPr>
            <p:cNvGrpSpPr/>
            <p:nvPr/>
          </p:nvGrpSpPr>
          <p:grpSpPr>
            <a:xfrm flipV="1">
              <a:off x="5211363" y="1431670"/>
              <a:ext cx="1530746" cy="1501386"/>
              <a:chOff x="6095999" y="760163"/>
              <a:chExt cx="1530746" cy="1501386"/>
            </a:xfrm>
            <a:grpFill/>
            <a:effectLst>
              <a:outerShdw blurRad="50800" dist="38100" dir="18900000" algn="bl" rotWithShape="0">
                <a:prstClr val="black">
                  <a:alpha val="30000"/>
                </a:prstClr>
              </a:outerShdw>
            </a:effectLst>
          </p:grpSpPr>
          <p:sp>
            <p:nvSpPr>
              <p:cNvPr id="68" name="椭圆 67">
                <a:extLst>
                  <a:ext uri="{FF2B5EF4-FFF2-40B4-BE49-F238E27FC236}">
                    <a16:creationId xmlns:a16="http://schemas.microsoft.com/office/drawing/2014/main" id="{C19E1F95-CA4E-418C-AC2A-1AB333A94209}"/>
                  </a:ext>
                </a:extLst>
              </p:cNvPr>
              <p:cNvSpPr/>
              <p:nvPr/>
            </p:nvSpPr>
            <p:spPr>
              <a:xfrm>
                <a:off x="6095999" y="760163"/>
                <a:ext cx="1530746" cy="149580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69" name="椭圆 68">
                <a:extLst>
                  <a:ext uri="{FF2B5EF4-FFF2-40B4-BE49-F238E27FC236}">
                    <a16:creationId xmlns:a16="http://schemas.microsoft.com/office/drawing/2014/main" id="{ABAA5841-34A7-4715-A97E-D308B94C7F0B}"/>
                  </a:ext>
                </a:extLst>
              </p:cNvPr>
              <p:cNvSpPr/>
              <p:nvPr/>
            </p:nvSpPr>
            <p:spPr>
              <a:xfrm>
                <a:off x="6176912" y="923874"/>
                <a:ext cx="1368920" cy="133767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67" name="文本框 66">
              <a:extLst>
                <a:ext uri="{FF2B5EF4-FFF2-40B4-BE49-F238E27FC236}">
                  <a16:creationId xmlns:a16="http://schemas.microsoft.com/office/drawing/2014/main" id="{42350D8C-CEA2-480B-B5B5-3B66BA47D99D}"/>
                </a:ext>
              </a:extLst>
            </p:cNvPr>
            <p:cNvSpPr txBox="1"/>
            <p:nvPr/>
          </p:nvSpPr>
          <p:spPr>
            <a:xfrm>
              <a:off x="5640785" y="1548353"/>
              <a:ext cx="676788" cy="1107996"/>
            </a:xfrm>
            <a:prstGeom prst="rect">
              <a:avLst/>
            </a:prstGeom>
            <a:grpFill/>
          </p:spPr>
          <p:txBody>
            <a:bodyPr wrap="none" rtlCol="0">
              <a:spAutoFit/>
            </a:bodyPr>
            <a:lstStyle/>
            <a:p>
              <a:r>
                <a:rPr lang="en-US" altLang="zh-CN" sz="6600" b="1" dirty="0">
                  <a:solidFill>
                    <a:schemeClr val="bg1">
                      <a:alpha val="0"/>
                    </a:schemeClr>
                  </a:solidFill>
                  <a:effectLst>
                    <a:outerShdw blurRad="38100" dist="38100" dir="2700000" algn="tl">
                      <a:srgbClr val="000000">
                        <a:alpha val="43137"/>
                      </a:srgbClr>
                    </a:outerShdw>
                  </a:effectLst>
                  <a:cs typeface="+mn-ea"/>
                  <a:sym typeface="+mn-lt"/>
                </a:rPr>
                <a:t>2</a:t>
              </a:r>
              <a:endParaRPr lang="zh-CN" altLang="en-US" sz="6600" b="1" dirty="0">
                <a:solidFill>
                  <a:schemeClr val="bg1">
                    <a:alpha val="0"/>
                  </a:schemeClr>
                </a:solidFill>
                <a:effectLst>
                  <a:outerShdw blurRad="38100" dist="38100" dir="2700000" algn="tl">
                    <a:srgbClr val="000000">
                      <a:alpha val="43137"/>
                    </a:srgbClr>
                  </a:outerShdw>
                </a:effectLst>
                <a:cs typeface="+mn-ea"/>
                <a:sym typeface="+mn-lt"/>
              </a:endParaRPr>
            </a:p>
          </p:txBody>
        </p:sp>
      </p:grpSp>
      <p:pic>
        <p:nvPicPr>
          <p:cNvPr id="7" name="图形 6" descr="听筒 纯色填充">
            <a:extLst>
              <a:ext uri="{FF2B5EF4-FFF2-40B4-BE49-F238E27FC236}">
                <a16:creationId xmlns:a16="http://schemas.microsoft.com/office/drawing/2014/main" id="{CC17CDFF-8A09-4851-9907-49704512E0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1774" y="1687935"/>
            <a:ext cx="641504" cy="641504"/>
          </a:xfrm>
          <a:prstGeom prst="rect">
            <a:avLst/>
          </a:prstGeom>
        </p:spPr>
      </p:pic>
      <p:pic>
        <p:nvPicPr>
          <p:cNvPr id="10" name="图形 9" descr="带标记的地图 纯色填充">
            <a:extLst>
              <a:ext uri="{FF2B5EF4-FFF2-40B4-BE49-F238E27FC236}">
                <a16:creationId xmlns:a16="http://schemas.microsoft.com/office/drawing/2014/main" id="{4AAEB0CB-3C12-4BEF-97F5-1B917BCFAE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13169" y="1124744"/>
            <a:ext cx="791825" cy="791825"/>
          </a:xfrm>
          <a:prstGeom prst="rect">
            <a:avLst/>
          </a:prstGeom>
        </p:spPr>
      </p:pic>
      <p:pic>
        <p:nvPicPr>
          <p:cNvPr id="12" name="图形 11" descr="雇员徽章 纯色填充">
            <a:extLst>
              <a:ext uri="{FF2B5EF4-FFF2-40B4-BE49-F238E27FC236}">
                <a16:creationId xmlns:a16="http://schemas.microsoft.com/office/drawing/2014/main" id="{D3E909ED-A0DB-4FFB-88DF-0A6164B4CD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36815" y="2032500"/>
            <a:ext cx="755341" cy="755341"/>
          </a:xfrm>
          <a:prstGeom prst="rect">
            <a:avLst/>
          </a:prstGeom>
        </p:spPr>
      </p:pic>
      <p:pic>
        <p:nvPicPr>
          <p:cNvPr id="19" name="图形 18" descr="购物车 纯色填充">
            <a:extLst>
              <a:ext uri="{FF2B5EF4-FFF2-40B4-BE49-F238E27FC236}">
                <a16:creationId xmlns:a16="http://schemas.microsoft.com/office/drawing/2014/main" id="{9C14BD83-9C52-4461-80EB-7D7B9E0AF9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13469" y="3852940"/>
            <a:ext cx="743381" cy="743382"/>
          </a:xfrm>
          <a:prstGeom prst="rect">
            <a:avLst/>
          </a:prstGeom>
        </p:spPr>
      </p:pic>
      <p:pic>
        <p:nvPicPr>
          <p:cNvPr id="21" name="图形 20" descr="电子邮件 纯色填充">
            <a:extLst>
              <a:ext uri="{FF2B5EF4-FFF2-40B4-BE49-F238E27FC236}">
                <a16:creationId xmlns:a16="http://schemas.microsoft.com/office/drawing/2014/main" id="{BB98118C-9974-42C5-B1FD-2AC65AD649B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99456" y="2943297"/>
            <a:ext cx="670865" cy="670865"/>
          </a:xfrm>
          <a:prstGeom prst="rect">
            <a:avLst/>
          </a:prstGeom>
        </p:spPr>
      </p:pic>
      <p:pic>
        <p:nvPicPr>
          <p:cNvPr id="23" name="图形 22" descr="Internet 纯色填充">
            <a:extLst>
              <a:ext uri="{FF2B5EF4-FFF2-40B4-BE49-F238E27FC236}">
                <a16:creationId xmlns:a16="http://schemas.microsoft.com/office/drawing/2014/main" id="{217482A0-EA5A-4076-86A7-87FD4951D8E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695231" y="3346651"/>
            <a:ext cx="823336" cy="823337"/>
          </a:xfrm>
          <a:prstGeom prst="rect">
            <a:avLst/>
          </a:prstGeom>
        </p:spPr>
      </p:pic>
      <p:sp>
        <p:nvSpPr>
          <p:cNvPr id="188" name="文本框 83"/>
          <p:cNvSpPr txBox="1"/>
          <p:nvPr/>
        </p:nvSpPr>
        <p:spPr>
          <a:xfrm>
            <a:off x="6130093" y="2407524"/>
            <a:ext cx="5491146" cy="6617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Aft>
                <a:spcPts val="600"/>
              </a:spcAft>
              <a:buClr>
                <a:srgbClr val="E24848"/>
              </a:buClr>
              <a:buSzTx/>
              <a:buFontTx/>
              <a:buNone/>
              <a:defRPr/>
            </a:pPr>
            <a:r>
              <a:rPr kumimoji="0" lang="zh-CN" altLang="en-US" sz="1600" b="0" i="0" u="none" strike="noStrike" kern="1200" cap="none" spc="0" normalizeH="0" baseline="0" noProof="1">
                <a:ln>
                  <a:noFill/>
                </a:ln>
                <a:solidFill>
                  <a:srgbClr val="2F2F2F"/>
                </a:solidFill>
                <a:effectLst/>
                <a:uLnTx/>
                <a:uFillTx/>
                <a:cs typeface="+mn-ea"/>
                <a:sym typeface="+mn-lt"/>
              </a:rPr>
              <a:t>发货 </a:t>
            </a:r>
            <a:r>
              <a:rPr kumimoji="0" lang="en-US" altLang="zh-CN" sz="1600" b="0" i="0" u="none" strike="noStrike" kern="1200" cap="none" spc="0" normalizeH="0" baseline="0" noProof="1">
                <a:ln>
                  <a:noFill/>
                </a:ln>
                <a:solidFill>
                  <a:srgbClr val="2F2F2F"/>
                </a:solidFill>
                <a:effectLst/>
                <a:uLnTx/>
                <a:uFillTx/>
                <a:cs typeface="+mn-ea"/>
                <a:sym typeface="+mn-lt"/>
              </a:rPr>
              <a:t>—— </a:t>
            </a:r>
            <a:r>
              <a:rPr kumimoji="0" lang="zh-CN" altLang="en-US" sz="1600" b="0" i="0" u="none" strike="noStrike" kern="1200" cap="none" spc="0" normalizeH="0" baseline="0" noProof="1">
                <a:ln>
                  <a:noFill/>
                </a:ln>
                <a:solidFill>
                  <a:srgbClr val="2F2F2F"/>
                </a:solidFill>
                <a:effectLst/>
                <a:uLnTx/>
                <a:uFillTx/>
                <a:cs typeface="+mn-ea"/>
                <a:sym typeface="+mn-lt"/>
              </a:rPr>
              <a:t>绑定</a:t>
            </a:r>
            <a:r>
              <a:rPr kumimoji="0" lang="en-US" altLang="zh-CN" sz="1600" b="0" i="0" u="none" strike="noStrike" kern="1200" cap="none" spc="0" normalizeH="0" baseline="0" noProof="1">
                <a:ln>
                  <a:noFill/>
                </a:ln>
                <a:solidFill>
                  <a:srgbClr val="2F2F2F"/>
                </a:solidFill>
                <a:effectLst/>
                <a:uLnTx/>
                <a:uFillTx/>
                <a:cs typeface="+mn-ea"/>
                <a:sym typeface="+mn-lt"/>
              </a:rPr>
              <a:t>NFC</a:t>
            </a:r>
            <a:r>
              <a:rPr kumimoji="0" lang="zh-CN" altLang="en-US" sz="1600" b="0" i="0" u="none" strike="noStrike" kern="1200" cap="none" spc="0" normalizeH="0" baseline="0" noProof="1">
                <a:ln>
                  <a:noFill/>
                </a:ln>
                <a:solidFill>
                  <a:srgbClr val="2F2F2F"/>
                </a:solidFill>
                <a:effectLst/>
                <a:uLnTx/>
                <a:uFillTx/>
                <a:cs typeface="+mn-ea"/>
                <a:sym typeface="+mn-lt"/>
              </a:rPr>
              <a:t>标签</a:t>
            </a:r>
            <a:endParaRPr lang="en-US" altLang="zh-CN" sz="1600" noProof="1">
              <a:solidFill>
                <a:srgbClr val="2F2F2F"/>
              </a:solidFill>
              <a:cs typeface="+mn-ea"/>
              <a:sym typeface="+mn-lt"/>
            </a:endParaRPr>
          </a:p>
          <a:p>
            <a:pPr marL="0" marR="0" lvl="0" indent="0" algn="just" defTabSz="914400" rtl="0" eaLnBrk="1" fontAlgn="auto" latinLnBrk="0" hangingPunct="1">
              <a:lnSpc>
                <a:spcPct val="100000"/>
              </a:lnSpc>
              <a:spcAft>
                <a:spcPts val="600"/>
              </a:spcAft>
              <a:buClr>
                <a:srgbClr val="E24848"/>
              </a:buClr>
              <a:buSzTx/>
              <a:buFontTx/>
              <a:buNone/>
              <a:defRPr/>
            </a:pPr>
            <a:r>
              <a:rPr kumimoji="0" lang="zh-CN" altLang="en-US" sz="1600" b="0" i="0" u="none" strike="noStrike" kern="1200" cap="none" spc="0" normalizeH="0" baseline="0" noProof="1">
                <a:ln>
                  <a:noFill/>
                </a:ln>
                <a:solidFill>
                  <a:srgbClr val="2F2F2F"/>
                </a:solidFill>
                <a:effectLst/>
                <a:uLnTx/>
                <a:uFillTx/>
                <a:cs typeface="+mn-ea"/>
                <a:sym typeface="+mn-lt"/>
              </a:rPr>
              <a:t>记录快递内容、发货时间、收货人、收货地址等</a:t>
            </a:r>
            <a:endParaRPr kumimoji="0" lang="en-US" altLang="zh-CN" sz="1600" b="0" i="0" u="none" strike="noStrike" kern="1200" cap="none" spc="0" normalizeH="0" baseline="0" noProof="1">
              <a:ln>
                <a:noFill/>
              </a:ln>
              <a:solidFill>
                <a:srgbClr val="2F2F2F"/>
              </a:solidFill>
              <a:effectLst/>
              <a:uLnTx/>
              <a:uFillTx/>
              <a:cs typeface="+mn-ea"/>
              <a:sym typeface="+mn-lt"/>
            </a:endParaRPr>
          </a:p>
        </p:txBody>
      </p:sp>
      <p:sp>
        <p:nvSpPr>
          <p:cNvPr id="3" name="!!title"/>
          <p:cNvSpPr/>
          <p:nvPr/>
        </p:nvSpPr>
        <p:spPr>
          <a:xfrm>
            <a:off x="5861437" y="1412776"/>
            <a:ext cx="5491147" cy="612480"/>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10339409" y="5157192"/>
            <a:ext cx="1013175" cy="921474"/>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sp>
        <p:nvSpPr>
          <p:cNvPr id="145" name="文本框 144"/>
          <p:cNvSpPr txBox="1"/>
          <p:nvPr/>
        </p:nvSpPr>
        <p:spPr>
          <a:xfrm>
            <a:off x="6050590" y="1481906"/>
            <a:ext cx="3694379" cy="43088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cs typeface="+mn-ea"/>
                <a:sym typeface="+mn-lt"/>
              </a:rPr>
              <a:t>基于</a:t>
            </a:r>
            <a:r>
              <a:rPr kumimoji="0" lang="en-US" altLang="zh-CN" sz="2200" b="0" i="0" u="none" strike="noStrike" kern="1200" cap="none" spc="0" normalizeH="0" baseline="0" noProof="0" dirty="0">
                <a:ln>
                  <a:noFill/>
                </a:ln>
                <a:solidFill>
                  <a:schemeClr val="bg1"/>
                </a:solidFill>
                <a:effectLst/>
                <a:uLnTx/>
                <a:uFillTx/>
                <a:cs typeface="+mn-ea"/>
                <a:sym typeface="+mn-lt"/>
              </a:rPr>
              <a:t>NFC</a:t>
            </a:r>
            <a:r>
              <a:rPr kumimoji="0" lang="zh-CN" altLang="en-US" sz="2200" b="0" i="0" u="none" strike="noStrike" kern="1200" cap="none" spc="0" normalizeH="0" baseline="0" noProof="0" dirty="0">
                <a:ln>
                  <a:noFill/>
                </a:ln>
                <a:solidFill>
                  <a:schemeClr val="bg1"/>
                </a:solidFill>
                <a:effectLst/>
                <a:uLnTx/>
                <a:uFillTx/>
                <a:cs typeface="+mn-ea"/>
                <a:sym typeface="+mn-lt"/>
              </a:rPr>
              <a:t>的智慧物流系统</a:t>
            </a:r>
          </a:p>
        </p:txBody>
      </p:sp>
      <p:sp>
        <p:nvSpPr>
          <p:cNvPr id="150" name="椭圆 149"/>
          <p:cNvSpPr/>
          <p:nvPr/>
        </p:nvSpPr>
        <p:spPr>
          <a:xfrm>
            <a:off x="6008470" y="2558086"/>
            <a:ext cx="84233" cy="8758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sp>
        <p:nvSpPr>
          <p:cNvPr id="153" name="椭圆 152"/>
          <p:cNvSpPr/>
          <p:nvPr/>
        </p:nvSpPr>
        <p:spPr>
          <a:xfrm>
            <a:off x="6008470" y="3485266"/>
            <a:ext cx="84233" cy="8759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sp>
        <p:nvSpPr>
          <p:cNvPr id="156" name="椭圆 155"/>
          <p:cNvSpPr/>
          <p:nvPr/>
        </p:nvSpPr>
        <p:spPr>
          <a:xfrm>
            <a:off x="6008470" y="4412448"/>
            <a:ext cx="84233" cy="8759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sp>
        <p:nvSpPr>
          <p:cNvPr id="190" name="文本框 83"/>
          <p:cNvSpPr txBox="1"/>
          <p:nvPr/>
        </p:nvSpPr>
        <p:spPr>
          <a:xfrm>
            <a:off x="6130092" y="3343533"/>
            <a:ext cx="5406911" cy="6617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Aft>
                <a:spcPts val="600"/>
              </a:spcAft>
              <a:buClr>
                <a:srgbClr val="E24848"/>
              </a:buClr>
              <a:buSzTx/>
              <a:buFontTx/>
              <a:buNone/>
              <a:defRPr/>
            </a:pPr>
            <a:r>
              <a:rPr kumimoji="0" lang="zh-CN" altLang="en-US" sz="1600" b="0" i="0" u="none" strike="noStrike" kern="1200" cap="none" spc="0" normalizeH="0" baseline="0" noProof="1">
                <a:ln>
                  <a:noFill/>
                </a:ln>
                <a:solidFill>
                  <a:srgbClr val="2F2F2F"/>
                </a:solidFill>
                <a:effectLst/>
                <a:uLnTx/>
                <a:uFillTx/>
                <a:cs typeface="+mn-ea"/>
                <a:sym typeface="+mn-lt"/>
              </a:rPr>
              <a:t>运输 </a:t>
            </a:r>
            <a:r>
              <a:rPr kumimoji="0" lang="en-US" altLang="zh-CN" sz="1600" b="0" i="0" u="none" strike="noStrike" kern="1200" cap="none" spc="0" normalizeH="0" baseline="0" noProof="1">
                <a:ln>
                  <a:noFill/>
                </a:ln>
                <a:solidFill>
                  <a:srgbClr val="2F2F2F"/>
                </a:solidFill>
                <a:effectLst/>
                <a:uLnTx/>
                <a:uFillTx/>
                <a:cs typeface="+mn-ea"/>
                <a:sym typeface="+mn-lt"/>
              </a:rPr>
              <a:t>—— </a:t>
            </a:r>
            <a:r>
              <a:rPr kumimoji="0" lang="zh-CN" altLang="en-US" sz="1600" b="0" i="0" u="none" strike="noStrike" kern="1200" cap="none" spc="0" normalizeH="0" baseline="0" noProof="1">
                <a:ln>
                  <a:noFill/>
                </a:ln>
                <a:solidFill>
                  <a:srgbClr val="2F2F2F"/>
                </a:solidFill>
                <a:effectLst/>
                <a:uLnTx/>
                <a:uFillTx/>
                <a:cs typeface="+mn-ea"/>
                <a:sym typeface="+mn-lt"/>
              </a:rPr>
              <a:t>设置识别权限</a:t>
            </a:r>
            <a:endParaRPr lang="en-US" altLang="zh-CN" sz="1600" noProof="1">
              <a:solidFill>
                <a:srgbClr val="2F2F2F"/>
              </a:solidFill>
              <a:cs typeface="+mn-ea"/>
              <a:sym typeface="+mn-lt"/>
            </a:endParaRPr>
          </a:p>
          <a:p>
            <a:pPr marL="0" marR="0" lvl="0" indent="0" algn="just" defTabSz="914400" rtl="0" eaLnBrk="1" fontAlgn="auto" latinLnBrk="0" hangingPunct="1">
              <a:lnSpc>
                <a:spcPct val="100000"/>
              </a:lnSpc>
              <a:spcAft>
                <a:spcPts val="600"/>
              </a:spcAft>
              <a:buClr>
                <a:srgbClr val="E24848"/>
              </a:buClr>
              <a:buSzTx/>
              <a:buFontTx/>
              <a:buNone/>
              <a:defRPr/>
            </a:pPr>
            <a:r>
              <a:rPr kumimoji="0" lang="zh-CN" altLang="en-US" sz="1600" b="0" i="0" u="none" strike="noStrike" kern="1200" cap="none" spc="0" normalizeH="0" baseline="0" noProof="1">
                <a:ln>
                  <a:noFill/>
                </a:ln>
                <a:solidFill>
                  <a:srgbClr val="2F2F2F"/>
                </a:solidFill>
                <a:effectLst/>
                <a:uLnTx/>
                <a:uFillTx/>
                <a:cs typeface="+mn-ea"/>
                <a:sym typeface="+mn-lt"/>
              </a:rPr>
              <a:t>对不同运输层级赋予不同识别权限，隐藏不必要的信息</a:t>
            </a:r>
            <a:endParaRPr kumimoji="0" lang="en-US" altLang="zh-CN" sz="1600" b="0" i="0" u="none" strike="noStrike" kern="1200" cap="none" spc="0" normalizeH="0" baseline="0" noProof="1">
              <a:ln>
                <a:noFill/>
              </a:ln>
              <a:solidFill>
                <a:srgbClr val="2F2F2F"/>
              </a:solidFill>
              <a:effectLst/>
              <a:uLnTx/>
              <a:uFillTx/>
              <a:cs typeface="+mn-ea"/>
              <a:sym typeface="+mn-lt"/>
            </a:endParaRPr>
          </a:p>
        </p:txBody>
      </p:sp>
      <p:sp>
        <p:nvSpPr>
          <p:cNvPr id="53" name="椭圆 52">
            <a:extLst>
              <a:ext uri="{FF2B5EF4-FFF2-40B4-BE49-F238E27FC236}">
                <a16:creationId xmlns:a16="http://schemas.microsoft.com/office/drawing/2014/main" id="{429AC1BF-5AD1-4D9E-A3FA-7C27BDD6A685}"/>
              </a:ext>
            </a:extLst>
          </p:cNvPr>
          <p:cNvSpPr/>
          <p:nvPr/>
        </p:nvSpPr>
        <p:spPr>
          <a:xfrm>
            <a:off x="6008470" y="5339629"/>
            <a:ext cx="84233" cy="8758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sp>
        <p:nvSpPr>
          <p:cNvPr id="54" name="文本框 83">
            <a:extLst>
              <a:ext uri="{FF2B5EF4-FFF2-40B4-BE49-F238E27FC236}">
                <a16:creationId xmlns:a16="http://schemas.microsoft.com/office/drawing/2014/main" id="{983078B4-F1D8-48D9-BE41-4369F67C3706}"/>
              </a:ext>
            </a:extLst>
          </p:cNvPr>
          <p:cNvSpPr txBox="1"/>
          <p:nvPr/>
        </p:nvSpPr>
        <p:spPr>
          <a:xfrm>
            <a:off x="6130092" y="4279542"/>
            <a:ext cx="5406911" cy="6617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Aft>
                <a:spcPts val="600"/>
              </a:spcAft>
              <a:buClr>
                <a:srgbClr val="E24848"/>
              </a:buClr>
              <a:buSzTx/>
              <a:buFontTx/>
              <a:buNone/>
              <a:defRPr/>
            </a:pPr>
            <a:r>
              <a:rPr kumimoji="0" lang="zh-CN" altLang="en-US" sz="1600" b="0" i="0" u="none" strike="noStrike" kern="1200" cap="none" spc="0" normalizeH="0" baseline="0" noProof="1">
                <a:ln>
                  <a:noFill/>
                </a:ln>
                <a:solidFill>
                  <a:srgbClr val="2F2F2F"/>
                </a:solidFill>
                <a:effectLst/>
                <a:uLnTx/>
                <a:uFillTx/>
                <a:cs typeface="+mn-ea"/>
                <a:sym typeface="+mn-lt"/>
              </a:rPr>
              <a:t>入库 </a:t>
            </a:r>
            <a:r>
              <a:rPr kumimoji="0" lang="en-US" altLang="zh-CN" sz="1600" b="0" i="0" u="none" strike="noStrike" kern="1200" cap="none" spc="0" normalizeH="0" baseline="0" noProof="1">
                <a:ln>
                  <a:noFill/>
                </a:ln>
                <a:solidFill>
                  <a:srgbClr val="2F2F2F"/>
                </a:solidFill>
                <a:effectLst/>
                <a:uLnTx/>
                <a:uFillTx/>
                <a:cs typeface="+mn-ea"/>
                <a:sym typeface="+mn-lt"/>
              </a:rPr>
              <a:t>—— </a:t>
            </a:r>
            <a:r>
              <a:rPr kumimoji="0" lang="zh-CN" altLang="en-US" sz="1600" b="0" i="0" u="none" strike="noStrike" kern="1200" cap="none" spc="0" normalizeH="0" baseline="0" noProof="1">
                <a:ln>
                  <a:noFill/>
                </a:ln>
                <a:solidFill>
                  <a:srgbClr val="2F2F2F"/>
                </a:solidFill>
                <a:effectLst/>
                <a:uLnTx/>
                <a:uFillTx/>
                <a:cs typeface="+mn-ea"/>
                <a:sym typeface="+mn-lt"/>
              </a:rPr>
              <a:t>嵌入式设备感知</a:t>
            </a:r>
            <a:endParaRPr lang="en-US" altLang="zh-CN" sz="1600" noProof="1">
              <a:solidFill>
                <a:srgbClr val="2F2F2F"/>
              </a:solidFill>
              <a:cs typeface="+mn-ea"/>
              <a:sym typeface="+mn-lt"/>
            </a:endParaRPr>
          </a:p>
          <a:p>
            <a:pPr marL="0" marR="0" lvl="0" indent="0" algn="just" defTabSz="914400" rtl="0" eaLnBrk="1" fontAlgn="auto" latinLnBrk="0" hangingPunct="1">
              <a:lnSpc>
                <a:spcPct val="100000"/>
              </a:lnSpc>
              <a:spcAft>
                <a:spcPts val="600"/>
              </a:spcAft>
              <a:buClr>
                <a:srgbClr val="E24848"/>
              </a:buClr>
              <a:buSzTx/>
              <a:buFontTx/>
              <a:buNone/>
              <a:defRPr/>
            </a:pPr>
            <a:r>
              <a:rPr lang="zh-CN" altLang="en-US" sz="1600" noProof="1">
                <a:solidFill>
                  <a:srgbClr val="2F2F2F"/>
                </a:solidFill>
                <a:cs typeface="+mn-ea"/>
                <a:sym typeface="+mn-lt"/>
              </a:rPr>
              <a:t>利用</a:t>
            </a:r>
            <a:r>
              <a:rPr kumimoji="0" lang="zh-CN" altLang="en-US" sz="1600" b="0" i="0" u="none" strike="noStrike" kern="1200" cap="none" spc="0" normalizeH="0" baseline="0" noProof="1">
                <a:ln>
                  <a:noFill/>
                </a:ln>
                <a:solidFill>
                  <a:srgbClr val="2F2F2F"/>
                </a:solidFill>
                <a:effectLst/>
                <a:uLnTx/>
                <a:uFillTx/>
                <a:cs typeface="+mn-ea"/>
                <a:sym typeface="+mn-lt"/>
              </a:rPr>
              <a:t>嵌入式设备，实时感知快递入库状态</a:t>
            </a:r>
            <a:endParaRPr kumimoji="0" lang="en-US" altLang="zh-CN" sz="1600" b="0" i="0" u="none" strike="noStrike" kern="1200" cap="none" spc="0" normalizeH="0" baseline="0" noProof="1">
              <a:ln>
                <a:noFill/>
              </a:ln>
              <a:solidFill>
                <a:srgbClr val="2F2F2F"/>
              </a:solidFill>
              <a:effectLst/>
              <a:uLnTx/>
              <a:uFillTx/>
              <a:cs typeface="+mn-ea"/>
              <a:sym typeface="+mn-lt"/>
            </a:endParaRPr>
          </a:p>
        </p:txBody>
      </p:sp>
      <p:sp>
        <p:nvSpPr>
          <p:cNvPr id="55" name="文本框 83">
            <a:extLst>
              <a:ext uri="{FF2B5EF4-FFF2-40B4-BE49-F238E27FC236}">
                <a16:creationId xmlns:a16="http://schemas.microsoft.com/office/drawing/2014/main" id="{B0912CC4-0B67-4D7B-9AD0-494AEECA7E44}"/>
              </a:ext>
            </a:extLst>
          </p:cNvPr>
          <p:cNvSpPr txBox="1"/>
          <p:nvPr/>
        </p:nvSpPr>
        <p:spPr>
          <a:xfrm>
            <a:off x="6130092" y="5215552"/>
            <a:ext cx="5406911" cy="6617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Aft>
                <a:spcPts val="600"/>
              </a:spcAft>
              <a:buClr>
                <a:srgbClr val="E24848"/>
              </a:buClr>
              <a:buSzTx/>
              <a:buFontTx/>
              <a:buNone/>
              <a:defRPr/>
            </a:pPr>
            <a:r>
              <a:rPr kumimoji="0" lang="zh-CN" altLang="en-US" sz="1600" b="0" i="0" u="none" strike="noStrike" kern="1200" cap="none" spc="0" normalizeH="0" baseline="0" noProof="1">
                <a:ln>
                  <a:noFill/>
                </a:ln>
                <a:solidFill>
                  <a:srgbClr val="2F2F2F"/>
                </a:solidFill>
                <a:effectLst/>
                <a:uLnTx/>
                <a:uFillTx/>
                <a:cs typeface="+mn-ea"/>
                <a:sym typeface="+mn-lt"/>
              </a:rPr>
              <a:t>取件 </a:t>
            </a:r>
            <a:r>
              <a:rPr kumimoji="0" lang="en-US" altLang="zh-CN" sz="1600" b="0" i="0" u="none" strike="noStrike" kern="1200" cap="none" spc="0" normalizeH="0" baseline="0" noProof="1">
                <a:ln>
                  <a:noFill/>
                </a:ln>
                <a:solidFill>
                  <a:srgbClr val="2F2F2F"/>
                </a:solidFill>
                <a:effectLst/>
                <a:uLnTx/>
                <a:uFillTx/>
                <a:cs typeface="+mn-ea"/>
                <a:sym typeface="+mn-lt"/>
              </a:rPr>
              <a:t>—— </a:t>
            </a:r>
            <a:r>
              <a:rPr kumimoji="0" lang="zh-CN" altLang="en-US" sz="1600" b="0" i="0" u="none" strike="noStrike" kern="1200" cap="none" spc="0" normalizeH="0" baseline="0" noProof="1">
                <a:ln>
                  <a:noFill/>
                </a:ln>
                <a:solidFill>
                  <a:srgbClr val="2F2F2F"/>
                </a:solidFill>
                <a:effectLst/>
                <a:uLnTx/>
                <a:uFillTx/>
                <a:cs typeface="+mn-ea"/>
                <a:sym typeface="+mn-lt"/>
              </a:rPr>
              <a:t>提供精确位置</a:t>
            </a:r>
            <a:endParaRPr lang="en-US" altLang="zh-CN" sz="1600" noProof="1">
              <a:solidFill>
                <a:srgbClr val="2F2F2F"/>
              </a:solidFill>
              <a:cs typeface="+mn-ea"/>
              <a:sym typeface="+mn-lt"/>
            </a:endParaRPr>
          </a:p>
          <a:p>
            <a:pPr marL="0" marR="0" lvl="0" indent="0" algn="just" defTabSz="914400" rtl="0" eaLnBrk="1" fontAlgn="auto" latinLnBrk="0" hangingPunct="1">
              <a:lnSpc>
                <a:spcPct val="100000"/>
              </a:lnSpc>
              <a:spcAft>
                <a:spcPts val="600"/>
              </a:spcAft>
              <a:buClr>
                <a:srgbClr val="E24848"/>
              </a:buClr>
              <a:buSzTx/>
              <a:buFontTx/>
              <a:buNone/>
              <a:defRPr/>
            </a:pPr>
            <a:r>
              <a:rPr kumimoji="0" lang="zh-CN" altLang="en-US" sz="1600" b="0" i="0" u="none" strike="noStrike" kern="1200" cap="none" spc="0" normalizeH="0" baseline="0" noProof="1">
                <a:ln>
                  <a:noFill/>
                </a:ln>
                <a:solidFill>
                  <a:srgbClr val="2F2F2F"/>
                </a:solidFill>
                <a:effectLst/>
                <a:uLnTx/>
                <a:uFillTx/>
                <a:cs typeface="+mn-ea"/>
                <a:sym typeface="+mn-lt"/>
              </a:rPr>
              <a:t>基于</a:t>
            </a:r>
            <a:r>
              <a:rPr kumimoji="0" lang="en-US" altLang="zh-CN" sz="1600" b="0" i="0" u="none" strike="noStrike" kern="1200" cap="none" spc="0" normalizeH="0" baseline="0" noProof="1">
                <a:ln>
                  <a:noFill/>
                </a:ln>
                <a:solidFill>
                  <a:srgbClr val="2F2F2F"/>
                </a:solidFill>
                <a:effectLst/>
                <a:uLnTx/>
                <a:uFillTx/>
                <a:cs typeface="+mn-ea"/>
                <a:sym typeface="+mn-lt"/>
              </a:rPr>
              <a:t>NFC</a:t>
            </a:r>
            <a:r>
              <a:rPr kumimoji="0" lang="zh-CN" altLang="en-US" sz="1600" b="0" i="0" u="none" strike="noStrike" kern="1200" cap="none" spc="0" normalizeH="0" baseline="0" noProof="1">
                <a:ln>
                  <a:noFill/>
                </a:ln>
                <a:solidFill>
                  <a:srgbClr val="2F2F2F"/>
                </a:solidFill>
                <a:effectLst/>
                <a:uLnTx/>
                <a:uFillTx/>
                <a:cs typeface="+mn-ea"/>
                <a:sym typeface="+mn-lt"/>
              </a:rPr>
              <a:t>感知设备，获取快递实时精确位置</a:t>
            </a:r>
            <a:endParaRPr kumimoji="0" lang="en-US" altLang="zh-CN" sz="1600" b="0" i="0" u="none" strike="noStrike" kern="1200" cap="none" spc="0" normalizeH="0" baseline="0" noProof="1">
              <a:ln>
                <a:noFill/>
              </a:ln>
              <a:solidFill>
                <a:srgbClr val="2F2F2F"/>
              </a:solidFill>
              <a:effectLst/>
              <a:uLnTx/>
              <a:uFillTx/>
              <a:cs typeface="+mn-ea"/>
              <a:sym typeface="+mn-lt"/>
            </a:endParaRPr>
          </a:p>
        </p:txBody>
      </p:sp>
      <p:grpSp>
        <p:nvGrpSpPr>
          <p:cNvPr id="96" name="组合 95">
            <a:extLst>
              <a:ext uri="{FF2B5EF4-FFF2-40B4-BE49-F238E27FC236}">
                <a16:creationId xmlns:a16="http://schemas.microsoft.com/office/drawing/2014/main" id="{342E5933-D825-4718-9E0D-D4169598063A}"/>
              </a:ext>
            </a:extLst>
          </p:cNvPr>
          <p:cNvGrpSpPr>
            <a:grpSpLocks noChangeAspect="1"/>
          </p:cNvGrpSpPr>
          <p:nvPr/>
        </p:nvGrpSpPr>
        <p:grpSpPr>
          <a:xfrm>
            <a:off x="573683" y="4725144"/>
            <a:ext cx="4865709" cy="1276472"/>
            <a:chOff x="573683" y="4725144"/>
            <a:chExt cx="4865709" cy="1276472"/>
          </a:xfrm>
        </p:grpSpPr>
        <p:pic>
          <p:nvPicPr>
            <p:cNvPr id="30" name="图片 29">
              <a:extLst>
                <a:ext uri="{FF2B5EF4-FFF2-40B4-BE49-F238E27FC236}">
                  <a16:creationId xmlns:a16="http://schemas.microsoft.com/office/drawing/2014/main" id="{C451B228-C14A-498F-9152-F323B328B996}"/>
                </a:ext>
              </a:extLst>
            </p:cNvPr>
            <p:cNvPicPr>
              <a:picLocks noChangeAspect="1"/>
            </p:cNvPicPr>
            <p:nvPr/>
          </p:nvPicPr>
          <p:blipFill rotWithShape="1">
            <a:blip r:embed="rId15">
              <a:duotone>
                <a:schemeClr val="accent4">
                  <a:shade val="45000"/>
                  <a:satMod val="135000"/>
                </a:schemeClr>
                <a:prstClr val="white"/>
              </a:duotone>
              <a:extLst>
                <a:ext uri="{28A0092B-C50C-407E-A947-70E740481C1C}">
                  <a14:useLocalDpi xmlns:a14="http://schemas.microsoft.com/office/drawing/2010/main" val="0"/>
                </a:ext>
              </a:extLst>
            </a:blip>
            <a:srcRect l="19283" r="11258"/>
            <a:stretch/>
          </p:blipFill>
          <p:spPr>
            <a:xfrm>
              <a:off x="1244350" y="4725144"/>
              <a:ext cx="381960" cy="740001"/>
            </a:xfrm>
            <a:prstGeom prst="rect">
              <a:avLst/>
            </a:prstGeom>
          </p:spPr>
        </p:pic>
        <p:pic>
          <p:nvPicPr>
            <p:cNvPr id="32" name="图片 31">
              <a:extLst>
                <a:ext uri="{FF2B5EF4-FFF2-40B4-BE49-F238E27FC236}">
                  <a16:creationId xmlns:a16="http://schemas.microsoft.com/office/drawing/2014/main" id="{83B48D4A-91E1-406F-BD8A-9D7EF7E3BF0F}"/>
                </a:ext>
              </a:extLst>
            </p:cNvPr>
            <p:cNvPicPr>
              <a:picLocks noChangeAspect="1"/>
            </p:cNvPicPr>
            <p:nvPr/>
          </p:nvPicPr>
          <p:blipFill rotWithShape="1">
            <a:blip r:embed="rId16">
              <a:duotone>
                <a:schemeClr val="accent4">
                  <a:shade val="45000"/>
                  <a:satMod val="135000"/>
                </a:schemeClr>
                <a:prstClr val="white"/>
              </a:duotone>
              <a:extLst>
                <a:ext uri="{28A0092B-C50C-407E-A947-70E740481C1C}">
                  <a14:useLocalDpi xmlns:a14="http://schemas.microsoft.com/office/drawing/2010/main" val="0"/>
                </a:ext>
              </a:extLst>
            </a:blip>
            <a:srcRect l="2731"/>
            <a:stretch/>
          </p:blipFill>
          <p:spPr>
            <a:xfrm>
              <a:off x="1610910" y="4797144"/>
              <a:ext cx="446732" cy="618040"/>
            </a:xfrm>
            <a:prstGeom prst="rect">
              <a:avLst/>
            </a:prstGeom>
          </p:spPr>
        </p:pic>
        <p:pic>
          <p:nvPicPr>
            <p:cNvPr id="34" name="图片 33">
              <a:extLst>
                <a:ext uri="{FF2B5EF4-FFF2-40B4-BE49-F238E27FC236}">
                  <a16:creationId xmlns:a16="http://schemas.microsoft.com/office/drawing/2014/main" id="{57F3B348-E917-4691-8FE8-698959AF0B52}"/>
                </a:ext>
              </a:extLst>
            </p:cNvPr>
            <p:cNvPicPr>
              <a:picLocks noChangeAspect="1"/>
            </p:cNvPicPr>
            <p:nvPr/>
          </p:nvPicPr>
          <p:blipFill rotWithShape="1">
            <a:blip r:embed="rId17">
              <a:duotone>
                <a:schemeClr val="accent4">
                  <a:shade val="45000"/>
                  <a:satMod val="135000"/>
                </a:schemeClr>
                <a:prstClr val="white"/>
              </a:duotone>
              <a:extLst>
                <a:ext uri="{28A0092B-C50C-407E-A947-70E740481C1C}">
                  <a14:useLocalDpi xmlns:a14="http://schemas.microsoft.com/office/drawing/2010/main" val="0"/>
                </a:ext>
              </a:extLst>
            </a:blip>
            <a:srcRect l="4869"/>
            <a:stretch/>
          </p:blipFill>
          <p:spPr>
            <a:xfrm>
              <a:off x="2060910" y="4804344"/>
              <a:ext cx="458097" cy="648000"/>
            </a:xfrm>
            <a:prstGeom prst="rect">
              <a:avLst/>
            </a:prstGeom>
          </p:spPr>
        </p:pic>
        <p:pic>
          <p:nvPicPr>
            <p:cNvPr id="36" name="图片 35">
              <a:extLst>
                <a:ext uri="{FF2B5EF4-FFF2-40B4-BE49-F238E27FC236}">
                  <a16:creationId xmlns:a16="http://schemas.microsoft.com/office/drawing/2014/main" id="{0A051C95-FA8C-4BD5-B9F6-74C4E2B332EF}"/>
                </a:ext>
              </a:extLst>
            </p:cNvPr>
            <p:cNvPicPr>
              <a:picLocks noChangeAspect="1"/>
            </p:cNvPicPr>
            <p:nvPr/>
          </p:nvPicPr>
          <p:blipFill rotWithShape="1">
            <a:blip r:embed="rId18">
              <a:duotone>
                <a:schemeClr val="accent4">
                  <a:shade val="45000"/>
                  <a:satMod val="135000"/>
                </a:schemeClr>
                <a:prstClr val="white"/>
              </a:duotone>
              <a:extLst>
                <a:ext uri="{28A0092B-C50C-407E-A947-70E740481C1C}">
                  <a14:useLocalDpi xmlns:a14="http://schemas.microsoft.com/office/drawing/2010/main" val="0"/>
                </a:ext>
              </a:extLst>
            </a:blip>
            <a:srcRect l="5833"/>
            <a:stretch/>
          </p:blipFill>
          <p:spPr>
            <a:xfrm>
              <a:off x="2528910" y="4786344"/>
              <a:ext cx="466049" cy="666000"/>
            </a:xfrm>
            <a:prstGeom prst="rect">
              <a:avLst/>
            </a:prstGeom>
          </p:spPr>
        </p:pic>
        <p:pic>
          <p:nvPicPr>
            <p:cNvPr id="38" name="图片 37">
              <a:extLst>
                <a:ext uri="{FF2B5EF4-FFF2-40B4-BE49-F238E27FC236}">
                  <a16:creationId xmlns:a16="http://schemas.microsoft.com/office/drawing/2014/main" id="{E2DD5C45-05E3-47F2-9A58-FB46520C5947}"/>
                </a:ext>
              </a:extLst>
            </p:cNvPr>
            <p:cNvPicPr>
              <a:picLocks noChangeAspect="1"/>
            </p:cNvPicPr>
            <p:nvPr/>
          </p:nvPicPr>
          <p:blipFill rotWithShape="1">
            <a:blip r:embed="rId19">
              <a:duotone>
                <a:schemeClr val="accent4">
                  <a:shade val="45000"/>
                  <a:satMod val="135000"/>
                </a:schemeClr>
                <a:prstClr val="white"/>
              </a:duotone>
              <a:extLst>
                <a:ext uri="{28A0092B-C50C-407E-A947-70E740481C1C}">
                  <a14:useLocalDpi xmlns:a14="http://schemas.microsoft.com/office/drawing/2010/main" val="0"/>
                </a:ext>
              </a:extLst>
            </a:blip>
            <a:srcRect l="10336" r="2125"/>
            <a:stretch/>
          </p:blipFill>
          <p:spPr>
            <a:xfrm>
              <a:off x="2976699" y="4777239"/>
              <a:ext cx="446732" cy="686734"/>
            </a:xfrm>
            <a:prstGeom prst="rect">
              <a:avLst/>
            </a:prstGeom>
          </p:spPr>
        </p:pic>
        <p:pic>
          <p:nvPicPr>
            <p:cNvPr id="51" name="图片 50">
              <a:extLst>
                <a:ext uri="{FF2B5EF4-FFF2-40B4-BE49-F238E27FC236}">
                  <a16:creationId xmlns:a16="http://schemas.microsoft.com/office/drawing/2014/main" id="{7244DCA5-D698-4DEB-86EA-4956BD37AB26}"/>
                </a:ext>
              </a:extLst>
            </p:cNvPr>
            <p:cNvPicPr>
              <a:picLocks noChangeAspect="1"/>
            </p:cNvPicPr>
            <p:nvPr/>
          </p:nvPicPr>
          <p:blipFill rotWithShape="1">
            <a:blip r:embed="rId20">
              <a:duotone>
                <a:schemeClr val="accent4">
                  <a:shade val="45000"/>
                  <a:satMod val="135000"/>
                </a:schemeClr>
                <a:prstClr val="white"/>
              </a:duotone>
              <a:extLst>
                <a:ext uri="{28A0092B-C50C-407E-A947-70E740481C1C}">
                  <a14:useLocalDpi xmlns:a14="http://schemas.microsoft.com/office/drawing/2010/main" val="0"/>
                </a:ext>
              </a:extLst>
            </a:blip>
            <a:srcRect l="4480"/>
            <a:stretch/>
          </p:blipFill>
          <p:spPr>
            <a:xfrm>
              <a:off x="3400601" y="4777239"/>
              <a:ext cx="487464" cy="686734"/>
            </a:xfrm>
            <a:prstGeom prst="rect">
              <a:avLst/>
            </a:prstGeom>
          </p:spPr>
        </p:pic>
        <p:pic>
          <p:nvPicPr>
            <p:cNvPr id="62" name="图片 61">
              <a:extLst>
                <a:ext uri="{FF2B5EF4-FFF2-40B4-BE49-F238E27FC236}">
                  <a16:creationId xmlns:a16="http://schemas.microsoft.com/office/drawing/2014/main" id="{C9EB4FB4-692F-4B08-B508-956B700B7552}"/>
                </a:ext>
              </a:extLst>
            </p:cNvPr>
            <p:cNvPicPr>
              <a:picLocks noChangeAspect="1"/>
            </p:cNvPicPr>
            <p:nvPr/>
          </p:nvPicPr>
          <p:blipFill rotWithShape="1">
            <a:blip r:embed="rId21">
              <a:duotone>
                <a:schemeClr val="accent4">
                  <a:shade val="45000"/>
                  <a:satMod val="135000"/>
                </a:schemeClr>
                <a:prstClr val="white"/>
              </a:duotone>
              <a:extLst>
                <a:ext uri="{28A0092B-C50C-407E-A947-70E740481C1C}">
                  <a14:useLocalDpi xmlns:a14="http://schemas.microsoft.com/office/drawing/2010/main" val="0"/>
                </a:ext>
              </a:extLst>
            </a:blip>
            <a:srcRect l="6563"/>
            <a:stretch/>
          </p:blipFill>
          <p:spPr>
            <a:xfrm>
              <a:off x="3847333" y="4784543"/>
              <a:ext cx="440509" cy="634424"/>
            </a:xfrm>
            <a:prstGeom prst="rect">
              <a:avLst/>
            </a:prstGeom>
          </p:spPr>
        </p:pic>
        <p:pic>
          <p:nvPicPr>
            <p:cNvPr id="64" name="图片 63">
              <a:extLst>
                <a:ext uri="{FF2B5EF4-FFF2-40B4-BE49-F238E27FC236}">
                  <a16:creationId xmlns:a16="http://schemas.microsoft.com/office/drawing/2014/main" id="{E4A05400-5C1B-4B60-8B29-033AF64B8C3B}"/>
                </a:ext>
              </a:extLst>
            </p:cNvPr>
            <p:cNvPicPr>
              <a:picLocks noChangeAspect="1"/>
            </p:cNvPicPr>
            <p:nvPr/>
          </p:nvPicPr>
          <p:blipFill rotWithShape="1">
            <a:blip r:embed="rId22">
              <a:duotone>
                <a:schemeClr val="accent4">
                  <a:shade val="45000"/>
                  <a:satMod val="135000"/>
                </a:schemeClr>
                <a:prstClr val="white"/>
              </a:duotone>
              <a:extLst>
                <a:ext uri="{28A0092B-C50C-407E-A947-70E740481C1C}">
                  <a14:useLocalDpi xmlns:a14="http://schemas.microsoft.com/office/drawing/2010/main" val="0"/>
                </a:ext>
              </a:extLst>
            </a:blip>
            <a:srcRect l="8401"/>
            <a:stretch/>
          </p:blipFill>
          <p:spPr>
            <a:xfrm>
              <a:off x="4276361" y="4777480"/>
              <a:ext cx="477174" cy="701013"/>
            </a:xfrm>
            <a:prstGeom prst="rect">
              <a:avLst/>
            </a:prstGeom>
          </p:spPr>
        </p:pic>
        <p:pic>
          <p:nvPicPr>
            <p:cNvPr id="71" name="图片 70">
              <a:extLst>
                <a:ext uri="{FF2B5EF4-FFF2-40B4-BE49-F238E27FC236}">
                  <a16:creationId xmlns:a16="http://schemas.microsoft.com/office/drawing/2014/main" id="{AAA3D05D-DB1E-4CDF-9A54-70376400B04B}"/>
                </a:ext>
              </a:extLst>
            </p:cNvPr>
            <p:cNvPicPr>
              <a:picLocks noChangeAspect="1"/>
            </p:cNvPicPr>
            <p:nvPr/>
          </p:nvPicPr>
          <p:blipFill rotWithShape="1">
            <a:blip r:embed="rId23">
              <a:duotone>
                <a:schemeClr val="accent4">
                  <a:shade val="45000"/>
                  <a:satMod val="135000"/>
                </a:schemeClr>
                <a:prstClr val="white"/>
              </a:duotone>
              <a:extLst>
                <a:ext uri="{28A0092B-C50C-407E-A947-70E740481C1C}">
                  <a14:useLocalDpi xmlns:a14="http://schemas.microsoft.com/office/drawing/2010/main" val="0"/>
                </a:ext>
              </a:extLst>
            </a:blip>
            <a:srcRect l="8512" t="20382" r="6670"/>
            <a:stretch/>
          </p:blipFill>
          <p:spPr>
            <a:xfrm>
              <a:off x="573683" y="5401841"/>
              <a:ext cx="474810" cy="599775"/>
            </a:xfrm>
            <a:prstGeom prst="rect">
              <a:avLst/>
            </a:prstGeom>
          </p:spPr>
        </p:pic>
        <p:pic>
          <p:nvPicPr>
            <p:cNvPr id="73" name="图片 72">
              <a:extLst>
                <a:ext uri="{FF2B5EF4-FFF2-40B4-BE49-F238E27FC236}">
                  <a16:creationId xmlns:a16="http://schemas.microsoft.com/office/drawing/2014/main" id="{EEC811A6-2B72-4878-84B2-731C11FCB260}"/>
                </a:ext>
              </a:extLst>
            </p:cNvPr>
            <p:cNvPicPr>
              <a:picLocks noChangeAspect="1"/>
            </p:cNvPicPr>
            <p:nvPr/>
          </p:nvPicPr>
          <p:blipFill rotWithShape="1">
            <a:blip r:embed="rId24">
              <a:duotone>
                <a:schemeClr val="accent4">
                  <a:shade val="45000"/>
                  <a:satMod val="135000"/>
                </a:schemeClr>
                <a:prstClr val="white"/>
              </a:duotone>
              <a:extLst>
                <a:ext uri="{28A0092B-C50C-407E-A947-70E740481C1C}">
                  <a14:useLocalDpi xmlns:a14="http://schemas.microsoft.com/office/drawing/2010/main" val="0"/>
                </a:ext>
              </a:extLst>
            </a:blip>
            <a:srcRect l="3432" t="20688" r="-1"/>
            <a:stretch/>
          </p:blipFill>
          <p:spPr>
            <a:xfrm>
              <a:off x="1033703" y="5457226"/>
              <a:ext cx="464959" cy="513877"/>
            </a:xfrm>
            <a:prstGeom prst="rect">
              <a:avLst/>
            </a:prstGeom>
          </p:spPr>
        </p:pic>
        <p:pic>
          <p:nvPicPr>
            <p:cNvPr id="75" name="图片 74">
              <a:extLst>
                <a:ext uri="{FF2B5EF4-FFF2-40B4-BE49-F238E27FC236}">
                  <a16:creationId xmlns:a16="http://schemas.microsoft.com/office/drawing/2014/main" id="{FDDFC8BE-6D18-4081-B297-42D1034D5E22}"/>
                </a:ext>
              </a:extLst>
            </p:cNvPr>
            <p:cNvPicPr>
              <a:picLocks noChangeAspect="1"/>
            </p:cNvPicPr>
            <p:nvPr/>
          </p:nvPicPr>
          <p:blipFill rotWithShape="1">
            <a:blip r:embed="rId25">
              <a:duotone>
                <a:schemeClr val="accent4">
                  <a:shade val="45000"/>
                  <a:satMod val="135000"/>
                </a:schemeClr>
                <a:prstClr val="white"/>
              </a:duotone>
              <a:extLst>
                <a:ext uri="{28A0092B-C50C-407E-A947-70E740481C1C}">
                  <a14:useLocalDpi xmlns:a14="http://schemas.microsoft.com/office/drawing/2010/main" val="0"/>
                </a:ext>
              </a:extLst>
            </a:blip>
            <a:srcRect l="6474" t="20688"/>
            <a:stretch/>
          </p:blipFill>
          <p:spPr>
            <a:xfrm>
              <a:off x="1479301" y="5432353"/>
              <a:ext cx="450310" cy="513877"/>
            </a:xfrm>
            <a:prstGeom prst="rect">
              <a:avLst/>
            </a:prstGeom>
          </p:spPr>
        </p:pic>
        <p:pic>
          <p:nvPicPr>
            <p:cNvPr id="78" name="图片 77">
              <a:extLst>
                <a:ext uri="{FF2B5EF4-FFF2-40B4-BE49-F238E27FC236}">
                  <a16:creationId xmlns:a16="http://schemas.microsoft.com/office/drawing/2014/main" id="{218D422D-381D-43D3-AD7D-30405913A48F}"/>
                </a:ext>
              </a:extLst>
            </p:cNvPr>
            <p:cNvPicPr>
              <a:picLocks noChangeAspect="1"/>
            </p:cNvPicPr>
            <p:nvPr/>
          </p:nvPicPr>
          <p:blipFill rotWithShape="1">
            <a:blip r:embed="rId26">
              <a:duotone>
                <a:schemeClr val="accent4">
                  <a:shade val="45000"/>
                  <a:satMod val="135000"/>
                </a:schemeClr>
                <a:prstClr val="white"/>
              </a:duotone>
              <a:extLst>
                <a:ext uri="{28A0092B-C50C-407E-A947-70E740481C1C}">
                  <a14:useLocalDpi xmlns:a14="http://schemas.microsoft.com/office/drawing/2010/main" val="0"/>
                </a:ext>
              </a:extLst>
            </a:blip>
            <a:srcRect l="17422" t="27739" r="7519"/>
            <a:stretch/>
          </p:blipFill>
          <p:spPr>
            <a:xfrm>
              <a:off x="1933703" y="5462618"/>
              <a:ext cx="402056" cy="520866"/>
            </a:xfrm>
            <a:prstGeom prst="rect">
              <a:avLst/>
            </a:prstGeom>
          </p:spPr>
        </p:pic>
        <p:pic>
          <p:nvPicPr>
            <p:cNvPr id="80" name="图片 79">
              <a:extLst>
                <a:ext uri="{FF2B5EF4-FFF2-40B4-BE49-F238E27FC236}">
                  <a16:creationId xmlns:a16="http://schemas.microsoft.com/office/drawing/2014/main" id="{4CEF6777-E899-42A0-99A3-79B66761195C}"/>
                </a:ext>
              </a:extLst>
            </p:cNvPr>
            <p:cNvPicPr>
              <a:picLocks noChangeAspect="1"/>
            </p:cNvPicPr>
            <p:nvPr/>
          </p:nvPicPr>
          <p:blipFill rotWithShape="1">
            <a:blip r:embed="rId27">
              <a:duotone>
                <a:schemeClr val="accent4">
                  <a:shade val="45000"/>
                  <a:satMod val="135000"/>
                </a:schemeClr>
                <a:prstClr val="white"/>
              </a:duotone>
              <a:extLst>
                <a:ext uri="{28A0092B-C50C-407E-A947-70E740481C1C}">
                  <a14:useLocalDpi xmlns:a14="http://schemas.microsoft.com/office/drawing/2010/main" val="0"/>
                </a:ext>
              </a:extLst>
            </a:blip>
            <a:srcRect l="6318" t="29578" r="1894"/>
            <a:stretch/>
          </p:blipFill>
          <p:spPr>
            <a:xfrm>
              <a:off x="2314196" y="5456613"/>
              <a:ext cx="497739" cy="513877"/>
            </a:xfrm>
            <a:prstGeom prst="rect">
              <a:avLst/>
            </a:prstGeom>
          </p:spPr>
        </p:pic>
        <p:pic>
          <p:nvPicPr>
            <p:cNvPr id="82" name="图片 81">
              <a:extLst>
                <a:ext uri="{FF2B5EF4-FFF2-40B4-BE49-F238E27FC236}">
                  <a16:creationId xmlns:a16="http://schemas.microsoft.com/office/drawing/2014/main" id="{E19DE07F-D0F0-461A-A495-A29D81CBAC9B}"/>
                </a:ext>
              </a:extLst>
            </p:cNvPr>
            <p:cNvPicPr>
              <a:picLocks noChangeAspect="1"/>
            </p:cNvPicPr>
            <p:nvPr/>
          </p:nvPicPr>
          <p:blipFill rotWithShape="1">
            <a:blip r:embed="rId28">
              <a:duotone>
                <a:schemeClr val="accent4">
                  <a:shade val="45000"/>
                  <a:satMod val="135000"/>
                </a:schemeClr>
                <a:prstClr val="white"/>
              </a:duotone>
              <a:extLst>
                <a:ext uri="{28A0092B-C50C-407E-A947-70E740481C1C}">
                  <a14:useLocalDpi xmlns:a14="http://schemas.microsoft.com/office/drawing/2010/main" val="0"/>
                </a:ext>
              </a:extLst>
            </a:blip>
            <a:srcRect l="11067" t="23077" r="3460"/>
            <a:stretch/>
          </p:blipFill>
          <p:spPr>
            <a:xfrm>
              <a:off x="2768636" y="5425552"/>
              <a:ext cx="439739" cy="532555"/>
            </a:xfrm>
            <a:prstGeom prst="rect">
              <a:avLst/>
            </a:prstGeom>
          </p:spPr>
        </p:pic>
        <p:pic>
          <p:nvPicPr>
            <p:cNvPr id="84" name="图片 83">
              <a:extLst>
                <a:ext uri="{FF2B5EF4-FFF2-40B4-BE49-F238E27FC236}">
                  <a16:creationId xmlns:a16="http://schemas.microsoft.com/office/drawing/2014/main" id="{8A17457E-D3BC-49CF-A43E-AD7AA6446662}"/>
                </a:ext>
              </a:extLst>
            </p:cNvPr>
            <p:cNvPicPr>
              <a:picLocks noChangeAspect="1"/>
            </p:cNvPicPr>
            <p:nvPr/>
          </p:nvPicPr>
          <p:blipFill rotWithShape="1">
            <a:blip r:embed="rId29">
              <a:duotone>
                <a:schemeClr val="accent4">
                  <a:shade val="45000"/>
                  <a:satMod val="135000"/>
                </a:schemeClr>
                <a:prstClr val="white"/>
              </a:duotone>
              <a:extLst>
                <a:ext uri="{28A0092B-C50C-407E-A947-70E740481C1C}">
                  <a14:useLocalDpi xmlns:a14="http://schemas.microsoft.com/office/drawing/2010/main" val="0"/>
                </a:ext>
              </a:extLst>
            </a:blip>
            <a:srcRect l="14633" t="19283" r="4356"/>
            <a:stretch/>
          </p:blipFill>
          <p:spPr>
            <a:xfrm>
              <a:off x="3222503" y="5416344"/>
              <a:ext cx="397192" cy="532555"/>
            </a:xfrm>
            <a:prstGeom prst="rect">
              <a:avLst/>
            </a:prstGeom>
          </p:spPr>
        </p:pic>
        <p:pic>
          <p:nvPicPr>
            <p:cNvPr id="92" name="图片 91">
              <a:extLst>
                <a:ext uri="{FF2B5EF4-FFF2-40B4-BE49-F238E27FC236}">
                  <a16:creationId xmlns:a16="http://schemas.microsoft.com/office/drawing/2014/main" id="{CEAD5F14-F084-4C64-94BE-6CC15D785516}"/>
                </a:ext>
              </a:extLst>
            </p:cNvPr>
            <p:cNvPicPr>
              <a:picLocks noChangeAspect="1"/>
            </p:cNvPicPr>
            <p:nvPr/>
          </p:nvPicPr>
          <p:blipFill rotWithShape="1">
            <a:blip r:embed="rId17">
              <a:duotone>
                <a:schemeClr val="accent4">
                  <a:shade val="45000"/>
                  <a:satMod val="135000"/>
                </a:schemeClr>
                <a:prstClr val="white"/>
              </a:duotone>
              <a:extLst>
                <a:ext uri="{28A0092B-C50C-407E-A947-70E740481C1C}">
                  <a14:useLocalDpi xmlns:a14="http://schemas.microsoft.com/office/drawing/2010/main" val="0"/>
                </a:ext>
              </a:extLst>
            </a:blip>
            <a:srcRect l="4869" t="25623"/>
            <a:stretch/>
          </p:blipFill>
          <p:spPr>
            <a:xfrm>
              <a:off x="3608304" y="5470344"/>
              <a:ext cx="455087" cy="478800"/>
            </a:xfrm>
            <a:prstGeom prst="rect">
              <a:avLst/>
            </a:prstGeom>
          </p:spPr>
        </p:pic>
        <p:pic>
          <p:nvPicPr>
            <p:cNvPr id="93" name="图片 92">
              <a:extLst>
                <a:ext uri="{FF2B5EF4-FFF2-40B4-BE49-F238E27FC236}">
                  <a16:creationId xmlns:a16="http://schemas.microsoft.com/office/drawing/2014/main" id="{A0DB0A04-1442-48A0-A5BE-9822C85E835B}"/>
                </a:ext>
              </a:extLst>
            </p:cNvPr>
            <p:cNvPicPr>
              <a:picLocks noChangeAspect="1"/>
            </p:cNvPicPr>
            <p:nvPr/>
          </p:nvPicPr>
          <p:blipFill rotWithShape="1">
            <a:blip r:embed="rId18">
              <a:duotone>
                <a:schemeClr val="accent4">
                  <a:shade val="45000"/>
                  <a:satMod val="135000"/>
                </a:schemeClr>
                <a:prstClr val="white"/>
              </a:duotone>
              <a:extLst>
                <a:ext uri="{28A0092B-C50C-407E-A947-70E740481C1C}">
                  <a14:useLocalDpi xmlns:a14="http://schemas.microsoft.com/office/drawing/2010/main" val="0"/>
                </a:ext>
              </a:extLst>
            </a:blip>
            <a:srcRect l="5833" t="23235"/>
            <a:stretch/>
          </p:blipFill>
          <p:spPr>
            <a:xfrm>
              <a:off x="4050000" y="5452344"/>
              <a:ext cx="459437" cy="504000"/>
            </a:xfrm>
            <a:prstGeom prst="rect">
              <a:avLst/>
            </a:prstGeom>
          </p:spPr>
        </p:pic>
        <p:pic>
          <p:nvPicPr>
            <p:cNvPr id="89" name="图片 88">
              <a:extLst>
                <a:ext uri="{FF2B5EF4-FFF2-40B4-BE49-F238E27FC236}">
                  <a16:creationId xmlns:a16="http://schemas.microsoft.com/office/drawing/2014/main" id="{39AF9B8A-0F5D-49BC-9E92-5FD7E46BDD03}"/>
                </a:ext>
              </a:extLst>
            </p:cNvPr>
            <p:cNvPicPr>
              <a:picLocks noChangeAspect="1"/>
            </p:cNvPicPr>
            <p:nvPr/>
          </p:nvPicPr>
          <p:blipFill rotWithShape="1">
            <a:blip r:embed="rId30">
              <a:duotone>
                <a:schemeClr val="accent4">
                  <a:shade val="45000"/>
                  <a:satMod val="135000"/>
                </a:schemeClr>
                <a:prstClr val="white"/>
              </a:duotone>
              <a:extLst>
                <a:ext uri="{BEBA8EAE-BF5A-486C-A8C5-ECC9F3942E4B}">
                  <a14:imgProps xmlns:a14="http://schemas.microsoft.com/office/drawing/2010/main">
                    <a14:imgLayer r:embed="rId31">
                      <a14:imgEffect>
                        <a14:backgroundRemoval t="12844" b="92661" l="1852" r="59259">
                          <a14:foregroundMark x1="22222" y1="41284" x2="11111" y2="55963"/>
                          <a14:foregroundMark x1="11111" y1="55963" x2="20370" y2="48624"/>
                          <a14:foregroundMark x1="20370" y1="48624" x2="11111" y2="49541"/>
                          <a14:foregroundMark x1="11111" y1="49541" x2="4938" y2="55046"/>
                          <a14:foregroundMark x1="37654" y1="48624" x2="16049" y2="53211"/>
                          <a14:foregroundMark x1="16049" y1="53211" x2="42593" y2="50459"/>
                          <a14:foregroundMark x1="42593" y1="50459" x2="19753" y2="70642"/>
                          <a14:foregroundMark x1="19753" y1="70642" x2="14198" y2="65138"/>
                          <a14:foregroundMark x1="12034" y1="88989" x2="19136" y2="93578"/>
                          <a14:foregroundMark x1="19136" y1="93578" x2="69136" y2="96330"/>
                          <a14:foregroundMark x1="69136" y1="96330" x2="85185" y2="91743"/>
                          <a14:foregroundMark x1="85185" y1="91743" x2="88889" y2="66055"/>
                          <a14:foregroundMark x1="88889" y1="66055" x2="85185" y2="35780"/>
                          <a14:foregroundMark x1="85185" y1="35780" x2="75309" y2="25688"/>
                          <a14:foregroundMark x1="75309" y1="25688" x2="19753" y2="14679"/>
                          <a14:foregroundMark x1="19753" y1="14679" x2="5556" y2="28440"/>
                          <a14:foregroundMark x1="3019" y1="69151" x2="2903" y2="71019"/>
                          <a14:foregroundMark x1="5556" y1="28440" x2="3064" y2="68440"/>
                          <a14:foregroundMark x1="10355" y1="89703" x2="11728" y2="91743"/>
                          <a14:foregroundMark x1="11728" y1="91743" x2="16667" y2="92661"/>
                          <a14:foregroundMark x1="1807" y1="62570" x2="2469" y2="53211"/>
                          <a14:foregroundMark x1="1338" y1="69192" x2="1758" y2="63260"/>
                          <a14:foregroundMark x1="2469" y1="53211" x2="14198" y2="46789"/>
                          <a14:foregroundMark x1="9889" y1="72400" x2="9782" y2="73037"/>
                          <a14:foregroundMark x1="14198" y1="46789" x2="10850" y2="66693"/>
                          <a14:foregroundMark x1="12828" y1="88651" x2="43827" y2="96330"/>
                          <a14:foregroundMark x1="43827" y1="96330" x2="59877" y2="86239"/>
                          <a14:foregroundMark x1="59877" y1="86239" x2="66667" y2="55046"/>
                          <a14:foregroundMark x1="66667" y1="55046" x2="48765" y2="17431"/>
                          <a14:foregroundMark x1="48765" y1="17431" x2="22840" y2="5505"/>
                          <a14:foregroundMark x1="22840" y1="5505" x2="9877" y2="13761"/>
                          <a14:foregroundMark x1="9877" y1="13761" x2="2469" y2="33945"/>
                          <a14:foregroundMark x1="2469" y1="33945" x2="3704" y2="62385"/>
                          <a14:foregroundMark x1="4955" y1="66723" x2="5421" y2="68341"/>
                          <a14:foregroundMark x1="3704" y1="62385" x2="4604" y2="65507"/>
                          <a14:foregroundMark x1="15487" y1="86635" x2="17284" y2="88073"/>
                          <a14:foregroundMark x1="33333" y1="23853" x2="59259" y2="64220"/>
                          <a14:foregroundMark x1="59259" y1="64220" x2="43827" y2="88991"/>
                          <a14:foregroundMark x1="43827" y1="88991" x2="22222" y2="57798"/>
                          <a14:foregroundMark x1="22222" y1="57798" x2="37037" y2="26606"/>
                          <a14:foregroundMark x1="37037" y1="26606" x2="46914" y2="27523"/>
                          <a14:foregroundMark x1="46914" y1="27523" x2="46914" y2="27523"/>
                          <a14:foregroundMark x1="30864" y1="34862" x2="38889" y2="48624"/>
                          <a14:foregroundMark x1="38889" y1="48624" x2="41358" y2="79817"/>
                          <a14:foregroundMark x1="41358" y1="79817" x2="31481" y2="48624"/>
                          <a14:foregroundMark x1="31481" y1="48624" x2="43827" y2="42202"/>
                          <a14:foregroundMark x1="43827" y1="42202" x2="44444" y2="44037"/>
                          <a14:foregroundMark x1="8753" y1="79486" x2="8025" y2="81651"/>
                          <a14:foregroundMark x1="11944" y1="70000" x2="9149" y2="78309"/>
                          <a14:foregroundMark x1="9302" y1="78488" x2="13580" y2="67890"/>
                          <a14:foregroundMark x1="8025" y1="81651" x2="8852" y2="79601"/>
                          <a14:foregroundMark x1="13580" y1="67890" x2="11728" y2="66972"/>
                          <a14:backgroundMark x1="1235" y1="82569" x2="0" y2="80734"/>
                          <a14:backgroundMark x1="2366" y1="77752" x2="2469" y2="77982"/>
                          <a14:backgroundMark x1="2853" y1="78088" x2="5494" y2="91432"/>
                          <a14:backgroundMark x1="5490" y1="91449" x2="3086" y2="80734"/>
                          <a14:backgroundMark x1="617" y1="73394" x2="0" y2="74312"/>
                          <a14:backgroundMark x1="1235" y1="74312" x2="1852" y2="75229"/>
                          <a14:backgroundMark x1="1235" y1="74312" x2="4321" y2="78899"/>
                          <a14:backgroundMark x1="1235" y1="75229" x2="2469" y2="76147"/>
                          <a14:backgroundMark x1="1852" y1="76147" x2="3704" y2="71560"/>
                          <a14:backgroundMark x1="3086" y1="74312" x2="2469" y2="74312"/>
                          <a14:backgroundMark x1="4938" y1="73394" x2="4321" y2="74312"/>
                          <a14:backgroundMark x1="4321" y1="75229" x2="4321" y2="74312"/>
                        </a14:backgroundRemoval>
                      </a14:imgEffect>
                    </a14:imgLayer>
                  </a14:imgProps>
                </a:ext>
                <a:ext uri="{28A0092B-C50C-407E-A947-70E740481C1C}">
                  <a14:useLocalDpi xmlns:a14="http://schemas.microsoft.com/office/drawing/2010/main" val="0"/>
                </a:ext>
              </a:extLst>
            </a:blip>
            <a:srcRect t="23705" r="46656"/>
            <a:stretch/>
          </p:blipFill>
          <p:spPr>
            <a:xfrm>
              <a:off x="4496400" y="5434344"/>
              <a:ext cx="523727" cy="504000"/>
            </a:xfrm>
            <a:prstGeom prst="rect">
              <a:avLst/>
            </a:prstGeom>
          </p:spPr>
        </p:pic>
        <p:pic>
          <p:nvPicPr>
            <p:cNvPr id="91" name="图片 90">
              <a:extLst>
                <a:ext uri="{FF2B5EF4-FFF2-40B4-BE49-F238E27FC236}">
                  <a16:creationId xmlns:a16="http://schemas.microsoft.com/office/drawing/2014/main" id="{8E0814BF-A042-4E44-97B0-D7F3F7779205}"/>
                </a:ext>
              </a:extLst>
            </p:cNvPr>
            <p:cNvPicPr>
              <a:picLocks noChangeAspect="1"/>
            </p:cNvPicPr>
            <p:nvPr/>
          </p:nvPicPr>
          <p:blipFill rotWithShape="1">
            <a:blip r:embed="rId32">
              <a:duotone>
                <a:schemeClr val="accent4">
                  <a:shade val="45000"/>
                  <a:satMod val="135000"/>
                </a:schemeClr>
                <a:prstClr val="white"/>
              </a:duotone>
              <a:extLst>
                <a:ext uri="{28A0092B-C50C-407E-A947-70E740481C1C}">
                  <a14:useLocalDpi xmlns:a14="http://schemas.microsoft.com/office/drawing/2010/main" val="0"/>
                </a:ext>
              </a:extLst>
            </a:blip>
            <a:srcRect l="17448" t="24723"/>
            <a:stretch/>
          </p:blipFill>
          <p:spPr>
            <a:xfrm>
              <a:off x="4996800" y="5405544"/>
              <a:ext cx="442592" cy="543098"/>
            </a:xfrm>
            <a:prstGeom prst="rect">
              <a:avLst/>
            </a:prstGeom>
          </p:spPr>
        </p:pic>
      </p:grpSp>
      <p:grpSp>
        <p:nvGrpSpPr>
          <p:cNvPr id="70" name="组合 69">
            <a:extLst>
              <a:ext uri="{FF2B5EF4-FFF2-40B4-BE49-F238E27FC236}">
                <a16:creationId xmlns:a16="http://schemas.microsoft.com/office/drawing/2014/main" id="{98D9E4F8-EFCB-4F48-B85C-2286FD6D3CBF}"/>
              </a:ext>
            </a:extLst>
          </p:cNvPr>
          <p:cNvGrpSpPr/>
          <p:nvPr/>
        </p:nvGrpSpPr>
        <p:grpSpPr>
          <a:xfrm>
            <a:off x="0" y="1"/>
            <a:ext cx="12192000" cy="711200"/>
            <a:chOff x="0" y="1"/>
            <a:chExt cx="12192000" cy="711200"/>
          </a:xfrm>
        </p:grpSpPr>
        <p:grpSp>
          <p:nvGrpSpPr>
            <p:cNvPr id="72" name="组合 71">
              <a:extLst>
                <a:ext uri="{FF2B5EF4-FFF2-40B4-BE49-F238E27FC236}">
                  <a16:creationId xmlns:a16="http://schemas.microsoft.com/office/drawing/2014/main" id="{9CD8CD73-952B-43AE-891C-EB1F1110DF4A}"/>
                </a:ext>
              </a:extLst>
            </p:cNvPr>
            <p:cNvGrpSpPr/>
            <p:nvPr/>
          </p:nvGrpSpPr>
          <p:grpSpPr>
            <a:xfrm>
              <a:off x="0" y="1"/>
              <a:ext cx="12192000" cy="650874"/>
              <a:chOff x="0" y="1"/>
              <a:chExt cx="12192000" cy="650874"/>
            </a:xfrm>
          </p:grpSpPr>
          <p:grpSp>
            <p:nvGrpSpPr>
              <p:cNvPr id="76" name="组合 75">
                <a:extLst>
                  <a:ext uri="{FF2B5EF4-FFF2-40B4-BE49-F238E27FC236}">
                    <a16:creationId xmlns:a16="http://schemas.microsoft.com/office/drawing/2014/main" id="{55EA028B-7688-47E9-940D-8658DBCF3B5B}"/>
                  </a:ext>
                </a:extLst>
              </p:cNvPr>
              <p:cNvGrpSpPr/>
              <p:nvPr/>
            </p:nvGrpSpPr>
            <p:grpSpPr>
              <a:xfrm>
                <a:off x="0" y="1"/>
                <a:ext cx="12192000" cy="650874"/>
                <a:chOff x="0" y="1"/>
                <a:chExt cx="12192000" cy="650874"/>
              </a:xfrm>
            </p:grpSpPr>
            <p:sp>
              <p:nvSpPr>
                <p:cNvPr id="95" name="矩形 94">
                  <a:extLst>
                    <a:ext uri="{FF2B5EF4-FFF2-40B4-BE49-F238E27FC236}">
                      <a16:creationId xmlns:a16="http://schemas.microsoft.com/office/drawing/2014/main" id="{681BB268-A65B-4056-AF78-F9C1CA12D9E5}"/>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7" name="图片 96">
                  <a:extLst>
                    <a:ext uri="{FF2B5EF4-FFF2-40B4-BE49-F238E27FC236}">
                      <a16:creationId xmlns:a16="http://schemas.microsoft.com/office/drawing/2014/main" id="{FA8083D9-A477-4681-ACAC-EF4D501B2B03}"/>
                    </a:ext>
                  </a:extLst>
                </p:cNvPr>
                <p:cNvPicPr>
                  <a:picLocks noChangeAspect="1"/>
                </p:cNvPicPr>
                <p:nvPr/>
              </p:nvPicPr>
              <p:blipFill>
                <a:blip r:embed="rId33"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grpSp>
            <p:nvGrpSpPr>
              <p:cNvPr id="77" name="组合 76">
                <a:extLst>
                  <a:ext uri="{FF2B5EF4-FFF2-40B4-BE49-F238E27FC236}">
                    <a16:creationId xmlns:a16="http://schemas.microsoft.com/office/drawing/2014/main" id="{7A7CBE62-F42D-426C-B57A-D15F1BFA2ED1}"/>
                  </a:ext>
                </a:extLst>
              </p:cNvPr>
              <p:cNvGrpSpPr/>
              <p:nvPr/>
            </p:nvGrpSpPr>
            <p:grpSpPr>
              <a:xfrm>
                <a:off x="3954244" y="159473"/>
                <a:ext cx="7974404" cy="369332"/>
                <a:chOff x="3611344" y="299173"/>
                <a:chExt cx="7974404" cy="369332"/>
              </a:xfrm>
            </p:grpSpPr>
            <p:sp>
              <p:nvSpPr>
                <p:cNvPr id="79" name="文本框 78">
                  <a:extLst>
                    <a:ext uri="{FF2B5EF4-FFF2-40B4-BE49-F238E27FC236}">
                      <a16:creationId xmlns:a16="http://schemas.microsoft.com/office/drawing/2014/main" id="{0581FBC9-F7E5-4190-8946-5F4700947D14}"/>
                    </a:ext>
                  </a:extLst>
                </p:cNvPr>
                <p:cNvSpPr txBox="1"/>
                <p:nvPr/>
              </p:nvSpPr>
              <p:spPr>
                <a:xfrm>
                  <a:off x="5340770"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81" name="文本框 80">
                  <a:extLst>
                    <a:ext uri="{FF2B5EF4-FFF2-40B4-BE49-F238E27FC236}">
                      <a16:creationId xmlns:a16="http://schemas.microsoft.com/office/drawing/2014/main" id="{B0DDA4CC-C31A-446E-A294-D9F5F14572A7}"/>
                    </a:ext>
                  </a:extLst>
                </p:cNvPr>
                <p:cNvSpPr txBox="1"/>
                <p:nvPr/>
              </p:nvSpPr>
              <p:spPr>
                <a:xfrm>
                  <a:off x="7044548"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83" name="文本框 82">
                  <a:extLst>
                    <a:ext uri="{FF2B5EF4-FFF2-40B4-BE49-F238E27FC236}">
                      <a16:creationId xmlns:a16="http://schemas.microsoft.com/office/drawing/2014/main" id="{84399DDD-C88F-4BC6-8066-DFDBA302BA2C}"/>
                    </a:ext>
                  </a:extLst>
                </p:cNvPr>
                <p:cNvSpPr txBox="1"/>
                <p:nvPr/>
              </p:nvSpPr>
              <p:spPr>
                <a:xfrm>
                  <a:off x="8748326"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85" name="文本框 84">
                  <a:extLst>
                    <a:ext uri="{FF2B5EF4-FFF2-40B4-BE49-F238E27FC236}">
                      <a16:creationId xmlns:a16="http://schemas.microsoft.com/office/drawing/2014/main" id="{194F1AE1-3ECD-4413-A8B8-35DC0206CACC}"/>
                    </a:ext>
                  </a:extLst>
                </p:cNvPr>
                <p:cNvSpPr txBox="1"/>
                <p:nvPr/>
              </p:nvSpPr>
              <p:spPr>
                <a:xfrm>
                  <a:off x="1045210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86" name="文本框 85">
                  <a:extLst>
                    <a:ext uri="{FF2B5EF4-FFF2-40B4-BE49-F238E27FC236}">
                      <a16:creationId xmlns:a16="http://schemas.microsoft.com/office/drawing/2014/main" id="{7CD7F181-D54C-4B46-9D62-1DA4BA1CB61B}"/>
                    </a:ext>
                  </a:extLst>
                </p:cNvPr>
                <p:cNvSpPr txBox="1"/>
                <p:nvPr/>
              </p:nvSpPr>
              <p:spPr>
                <a:xfrm>
                  <a:off x="361134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87" name="直接连接符 86">
                  <a:extLst>
                    <a:ext uri="{FF2B5EF4-FFF2-40B4-BE49-F238E27FC236}">
                      <a16:creationId xmlns:a16="http://schemas.microsoft.com/office/drawing/2014/main" id="{329B814B-88D7-4E71-BA06-5493161D4912}"/>
                    </a:ext>
                  </a:extLst>
                </p:cNvPr>
                <p:cNvCxnSpPr>
                  <a:cxnSpLocks/>
                </p:cNvCxnSpPr>
                <p:nvPr/>
              </p:nvCxnSpPr>
              <p:spPr>
                <a:xfrm>
                  <a:off x="6746657"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D7E12316-2DE7-4F2B-83D1-72FC81D7A285}"/>
                    </a:ext>
                  </a:extLst>
                </p:cNvPr>
                <p:cNvCxnSpPr>
                  <a:cxnSpLocks/>
                </p:cNvCxnSpPr>
                <p:nvPr/>
              </p:nvCxnSpPr>
              <p:spPr>
                <a:xfrm>
                  <a:off x="5042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E5ABBBDF-DAF3-4C3B-9CEF-02CECDCD4DD8}"/>
                    </a:ext>
                  </a:extLst>
                </p:cNvPr>
                <p:cNvCxnSpPr>
                  <a:cxnSpLocks/>
                </p:cNvCxnSpPr>
                <p:nvPr/>
              </p:nvCxnSpPr>
              <p:spPr>
                <a:xfrm>
                  <a:off x="8450435"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60DE2610-29C4-400D-9788-B476AF614FB1}"/>
                    </a:ext>
                  </a:extLst>
                </p:cNvPr>
                <p:cNvCxnSpPr>
                  <a:cxnSpLocks/>
                </p:cNvCxnSpPr>
                <p:nvPr/>
              </p:nvCxnSpPr>
              <p:spPr>
                <a:xfrm>
                  <a:off x="10154213"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4" name="等腰三角形 73">
              <a:extLst>
                <a:ext uri="{FF2B5EF4-FFF2-40B4-BE49-F238E27FC236}">
                  <a16:creationId xmlns:a16="http://schemas.microsoft.com/office/drawing/2014/main" id="{3BC5FF4D-4A40-40CC-A48F-E36E32FCAF4C}"/>
                </a:ext>
              </a:extLst>
            </p:cNvPr>
            <p:cNvSpPr/>
            <p:nvPr/>
          </p:nvSpPr>
          <p:spPr>
            <a:xfrm>
              <a:off x="5853476"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 name="矩形 4"/>
          <p:cNvSpPr/>
          <p:nvPr/>
        </p:nvSpPr>
        <p:spPr>
          <a:xfrm>
            <a:off x="0" y="5620171"/>
            <a:ext cx="12192000" cy="123782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883141" y="1700808"/>
            <a:ext cx="2367582" cy="4488190"/>
          </a:xfrm>
          <a:prstGeom prst="roundRect">
            <a:avLst>
              <a:gd name="adj" fmla="val 3703"/>
            </a:avLst>
          </a:prstGeom>
          <a:solidFill>
            <a:schemeClr val="bg1"/>
          </a:solidFill>
          <a:ln>
            <a:noFill/>
          </a:ln>
          <a:effectLst>
            <a:outerShdw blurRad="673100" dist="114300" dir="5400000" algn="t" rotWithShape="0">
              <a:srgbClr val="203B7B">
                <a:alpha val="10000"/>
              </a:srgbClr>
            </a:outerShdw>
            <a:reflection blurRad="6350" stA="90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a:off x="3571996" y="1700808"/>
            <a:ext cx="2367582" cy="4488190"/>
          </a:xfrm>
          <a:prstGeom prst="roundRect">
            <a:avLst>
              <a:gd name="adj" fmla="val 2930"/>
            </a:avLst>
          </a:prstGeom>
          <a:solidFill>
            <a:schemeClr val="bg1"/>
          </a:solidFill>
          <a:ln>
            <a:noFill/>
          </a:ln>
          <a:effectLst>
            <a:outerShdw blurRad="673100" dist="114300" dir="5400000" algn="t" rotWithShape="0">
              <a:srgbClr val="203B7B">
                <a:alpha val="10000"/>
              </a:srgbClr>
            </a:outerShdw>
            <a:reflection blurRad="6350" stA="90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6260851" y="1700808"/>
            <a:ext cx="2367582" cy="4488190"/>
          </a:xfrm>
          <a:prstGeom prst="roundRect">
            <a:avLst>
              <a:gd name="adj" fmla="val 2158"/>
            </a:avLst>
          </a:prstGeom>
          <a:solidFill>
            <a:schemeClr val="bg1"/>
          </a:solidFill>
          <a:ln>
            <a:noFill/>
          </a:ln>
          <a:effectLst>
            <a:outerShdw blurRad="673100" dist="114300" dir="5400000" algn="t" rotWithShape="0">
              <a:srgbClr val="203B7B">
                <a:alpha val="10000"/>
              </a:srgbClr>
            </a:outerShdw>
            <a:reflection blurRad="6350" stA="90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8949706" y="1700808"/>
            <a:ext cx="2367582" cy="4488190"/>
          </a:xfrm>
          <a:prstGeom prst="roundRect">
            <a:avLst>
              <a:gd name="adj" fmla="val 1773"/>
            </a:avLst>
          </a:prstGeom>
          <a:solidFill>
            <a:schemeClr val="bg1"/>
          </a:solidFill>
          <a:ln>
            <a:noFill/>
          </a:ln>
          <a:effectLst>
            <a:outerShdw blurRad="673100" dist="114300" dir="5400000" algn="t" rotWithShape="0">
              <a:srgbClr val="203B7B">
                <a:alpha val="10000"/>
              </a:srgbClr>
            </a:outerShdw>
            <a:reflection blurRad="6350" stA="90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1103711" y="4915645"/>
            <a:ext cx="2008316" cy="13234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srgbClr val="F0F4FA"/>
                </a:solidFill>
                <a:effectLst>
                  <a:reflection blurRad="279400" stA="55000" endA="50" endPos="85000" dist="88900" dir="5400000" sy="-100000" algn="bl" rotWithShape="0"/>
                </a:effectLst>
                <a:uLnTx/>
                <a:uFillTx/>
                <a:cs typeface="+mn-ea"/>
                <a:sym typeface="+mn-lt"/>
              </a:rPr>
              <a:t>01</a:t>
            </a:r>
          </a:p>
        </p:txBody>
      </p:sp>
      <p:sp>
        <p:nvSpPr>
          <p:cNvPr id="13" name="文本框 12"/>
          <p:cNvSpPr txBox="1"/>
          <p:nvPr/>
        </p:nvSpPr>
        <p:spPr>
          <a:xfrm>
            <a:off x="3742168" y="4915645"/>
            <a:ext cx="2008316" cy="1323439"/>
          </a:xfrm>
          <a:prstGeom prst="rect">
            <a:avLst/>
          </a:prstGeom>
          <a:noFill/>
        </p:spPr>
        <p:txBody>
          <a:bodyPr wrap="square">
            <a:spAutoFit/>
          </a:bodyPr>
          <a:lstStyle>
            <a:defPPr>
              <a:defRPr lang="zh-CN"/>
            </a:defPPr>
            <a:lvl1pPr marR="0" lvl="0" indent="0" algn="ctr" fontAlgn="auto">
              <a:lnSpc>
                <a:spcPct val="100000"/>
              </a:lnSpc>
              <a:spcBef>
                <a:spcPts val="0"/>
              </a:spcBef>
              <a:spcAft>
                <a:spcPts val="0"/>
              </a:spcAft>
              <a:buClrTx/>
              <a:buSzTx/>
              <a:buFontTx/>
              <a:buNone/>
              <a:defRPr kumimoji="0" sz="8000" b="0" i="0" u="none" strike="noStrike" cap="none" spc="0" normalizeH="0" baseline="0">
                <a:ln>
                  <a:noFill/>
                </a:ln>
                <a:solidFill>
                  <a:srgbClr val="F0F4FA"/>
                </a:solidFill>
                <a:effectLst>
                  <a:reflection blurRad="279400" stA="55000" endA="50" endPos="85000" dist="88900" dir="5400000" sy="-100000" algn="bl" rotWithShape="0"/>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r>
              <a:rPr lang="en-US" altLang="zh-CN" dirty="0">
                <a:latin typeface="+mn-lt"/>
                <a:ea typeface="+mn-ea"/>
                <a:cs typeface="+mn-ea"/>
                <a:sym typeface="+mn-lt"/>
              </a:rPr>
              <a:t>02</a:t>
            </a:r>
          </a:p>
        </p:txBody>
      </p:sp>
      <p:sp>
        <p:nvSpPr>
          <p:cNvPr id="14" name="文本框 13"/>
          <p:cNvSpPr txBox="1"/>
          <p:nvPr/>
        </p:nvSpPr>
        <p:spPr>
          <a:xfrm>
            <a:off x="6418725" y="4915645"/>
            <a:ext cx="2008316" cy="1323439"/>
          </a:xfrm>
          <a:prstGeom prst="rect">
            <a:avLst/>
          </a:prstGeom>
          <a:noFill/>
        </p:spPr>
        <p:txBody>
          <a:bodyPr wrap="square">
            <a:spAutoFit/>
          </a:bodyPr>
          <a:lstStyle>
            <a:defPPr>
              <a:defRPr lang="zh-CN"/>
            </a:defPPr>
            <a:lvl1pPr marR="0" lvl="0" indent="0" algn="ctr" fontAlgn="auto">
              <a:lnSpc>
                <a:spcPct val="100000"/>
              </a:lnSpc>
              <a:spcBef>
                <a:spcPts val="0"/>
              </a:spcBef>
              <a:spcAft>
                <a:spcPts val="0"/>
              </a:spcAft>
              <a:buClrTx/>
              <a:buSzTx/>
              <a:buFontTx/>
              <a:buNone/>
              <a:defRPr kumimoji="0" sz="8000" b="0" i="0" u="none" strike="noStrike" cap="none" spc="0" normalizeH="0" baseline="0">
                <a:ln>
                  <a:noFill/>
                </a:ln>
                <a:solidFill>
                  <a:srgbClr val="F0F4FA"/>
                </a:solidFill>
                <a:effectLst>
                  <a:reflection blurRad="279400" stA="55000" endA="50" endPos="85000" dist="88900" dir="5400000" sy="-100000" algn="bl" rotWithShape="0"/>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r>
              <a:rPr lang="en-US" altLang="zh-CN" dirty="0">
                <a:latin typeface="+mn-lt"/>
                <a:ea typeface="+mn-ea"/>
                <a:cs typeface="+mn-ea"/>
                <a:sym typeface="+mn-lt"/>
              </a:rPr>
              <a:t>03</a:t>
            </a:r>
          </a:p>
        </p:txBody>
      </p:sp>
      <p:sp>
        <p:nvSpPr>
          <p:cNvPr id="15" name="文本框 14"/>
          <p:cNvSpPr txBox="1"/>
          <p:nvPr/>
        </p:nvSpPr>
        <p:spPr>
          <a:xfrm>
            <a:off x="9038132" y="4915645"/>
            <a:ext cx="2008316" cy="1323439"/>
          </a:xfrm>
          <a:prstGeom prst="rect">
            <a:avLst/>
          </a:prstGeom>
          <a:noFill/>
        </p:spPr>
        <p:txBody>
          <a:bodyPr wrap="square">
            <a:spAutoFit/>
          </a:bodyPr>
          <a:lstStyle>
            <a:defPPr>
              <a:defRPr lang="zh-CN"/>
            </a:defPPr>
            <a:lvl1pPr marR="0" lvl="0" indent="0" algn="ctr" fontAlgn="auto">
              <a:lnSpc>
                <a:spcPct val="100000"/>
              </a:lnSpc>
              <a:spcBef>
                <a:spcPts val="0"/>
              </a:spcBef>
              <a:spcAft>
                <a:spcPts val="0"/>
              </a:spcAft>
              <a:buClrTx/>
              <a:buSzTx/>
              <a:buFontTx/>
              <a:buNone/>
              <a:defRPr kumimoji="0" sz="8000" b="0" i="0" u="none" strike="noStrike" cap="none" spc="0" normalizeH="0" baseline="0">
                <a:ln>
                  <a:noFill/>
                </a:ln>
                <a:solidFill>
                  <a:srgbClr val="F0F4FA"/>
                </a:solidFill>
                <a:effectLst>
                  <a:reflection blurRad="279400" stA="55000" endA="50" endPos="85000" dist="88900" dir="5400000" sy="-100000" algn="bl" rotWithShape="0"/>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r>
              <a:rPr lang="en-US" altLang="zh-CN" dirty="0">
                <a:latin typeface="+mn-lt"/>
                <a:ea typeface="+mn-ea"/>
                <a:cs typeface="+mn-ea"/>
                <a:sym typeface="+mn-lt"/>
              </a:rPr>
              <a:t>04</a:t>
            </a:r>
          </a:p>
        </p:txBody>
      </p:sp>
      <p:sp>
        <p:nvSpPr>
          <p:cNvPr id="17" name="文本框 16"/>
          <p:cNvSpPr txBox="1"/>
          <p:nvPr/>
        </p:nvSpPr>
        <p:spPr>
          <a:xfrm>
            <a:off x="1085453" y="3424941"/>
            <a:ext cx="1986211" cy="107721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endParaRPr kumimoji="0" lang="en-US" altLang="zh-CN" sz="1600" b="0" i="0" u="none" strike="noStrike" kern="1200" cap="none" spc="0" normalizeH="0" baseline="0" noProof="1">
              <a:ln>
                <a:noFill/>
              </a:ln>
              <a:solidFill>
                <a:srgbClr val="2F2F2F"/>
              </a:solidFill>
              <a:effectLst/>
              <a:uLnTx/>
              <a:uFillTx/>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r>
              <a:rPr kumimoji="0" lang="zh-CN" altLang="en-US" sz="1600" b="0" i="0" u="none" strike="noStrike" kern="1200" cap="none" spc="0" normalizeH="0" baseline="0" noProof="1">
                <a:ln>
                  <a:noFill/>
                </a:ln>
                <a:solidFill>
                  <a:srgbClr val="2F2F2F"/>
                </a:solidFill>
                <a:effectLst/>
                <a:uLnTx/>
                <a:uFillTx/>
                <a:cs typeface="+mn-ea"/>
                <a:sym typeface="+mn-lt"/>
              </a:rPr>
              <a:t>提高取件效率</a:t>
            </a:r>
            <a:endParaRPr kumimoji="0" lang="en-US" altLang="zh-CN" sz="1600" b="0" i="0" u="none" strike="noStrike" kern="1200" cap="none" spc="0" normalizeH="0" baseline="0" noProof="1">
              <a:ln>
                <a:noFill/>
              </a:ln>
              <a:solidFill>
                <a:srgbClr val="2F2F2F"/>
              </a:solidFill>
              <a:effectLst/>
              <a:uLnTx/>
              <a:uFillTx/>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endParaRPr lang="en-US" altLang="zh-CN" sz="1600" noProof="1">
              <a:solidFill>
                <a:srgbClr val="2F2F2F"/>
              </a:solidFill>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r>
              <a:rPr kumimoji="0" lang="zh-CN" altLang="en-US" sz="1600" b="0" i="0" u="none" strike="noStrike" kern="1200" cap="none" spc="0" normalizeH="0" baseline="0" noProof="1">
                <a:ln>
                  <a:noFill/>
                </a:ln>
                <a:solidFill>
                  <a:srgbClr val="2F2F2F"/>
                </a:solidFill>
                <a:effectLst/>
                <a:uLnTx/>
                <a:uFillTx/>
                <a:cs typeface="+mn-ea"/>
                <a:sym typeface="+mn-lt"/>
              </a:rPr>
              <a:t>平衡成本</a:t>
            </a:r>
            <a:endParaRPr kumimoji="0" lang="en-US" altLang="zh-CN" sz="1600" b="0" i="0" u="none" strike="noStrike" kern="1200" cap="none" spc="0" normalizeH="0" baseline="0" noProof="1">
              <a:ln>
                <a:noFill/>
              </a:ln>
              <a:solidFill>
                <a:srgbClr val="2F2F2F"/>
              </a:solidFill>
              <a:effectLst/>
              <a:uLnTx/>
              <a:uFillTx/>
              <a:cs typeface="+mn-ea"/>
              <a:sym typeface="+mn-lt"/>
            </a:endParaRPr>
          </a:p>
        </p:txBody>
      </p:sp>
      <p:sp>
        <p:nvSpPr>
          <p:cNvPr id="24" name="文本框 23"/>
          <p:cNvSpPr txBox="1"/>
          <p:nvPr/>
        </p:nvSpPr>
        <p:spPr>
          <a:xfrm>
            <a:off x="1115064" y="2172320"/>
            <a:ext cx="1922110" cy="960776"/>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2000" dirty="0">
                <a:solidFill>
                  <a:srgbClr val="0E419C"/>
                </a:solidFill>
                <a:cs typeface="+mn-ea"/>
                <a:sym typeface="+mn-lt"/>
              </a:rPr>
              <a:t>NFC</a:t>
            </a:r>
          </a:p>
          <a:p>
            <a:pPr marL="0" marR="0" lvl="0" indent="0" algn="ctr" defTabSz="914400" rtl="0" eaLnBrk="1" fontAlgn="auto" latinLnBrk="0" hangingPunct="1">
              <a:lnSpc>
                <a:spcPct val="150000"/>
              </a:lnSpc>
              <a:spcBef>
                <a:spcPts val="0"/>
              </a:spcBef>
              <a:spcAft>
                <a:spcPts val="0"/>
              </a:spcAft>
              <a:buClrTx/>
              <a:buSzTx/>
              <a:buFontTx/>
              <a:buNone/>
              <a:defRPr/>
            </a:pPr>
            <a:r>
              <a:rPr lang="zh-CN" altLang="en-US" sz="2000" dirty="0">
                <a:solidFill>
                  <a:srgbClr val="0E419C"/>
                </a:solidFill>
                <a:cs typeface="+mn-ea"/>
                <a:sym typeface="+mn-lt"/>
              </a:rPr>
              <a:t>感知范围划分</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40" name="文本框 39"/>
          <p:cNvSpPr txBox="1"/>
          <p:nvPr/>
        </p:nvSpPr>
        <p:spPr>
          <a:xfrm>
            <a:off x="3791744" y="2156878"/>
            <a:ext cx="1922110" cy="960776"/>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2000" dirty="0">
                <a:solidFill>
                  <a:srgbClr val="0E419C"/>
                </a:solidFill>
                <a:cs typeface="+mn-ea"/>
                <a:sym typeface="+mn-lt"/>
              </a:rPr>
              <a:t>HarmonyOS</a:t>
            </a: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交互技术</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41" name="文本框 40"/>
          <p:cNvSpPr txBox="1"/>
          <p:nvPr/>
        </p:nvSpPr>
        <p:spPr>
          <a:xfrm>
            <a:off x="6478146" y="2153041"/>
            <a:ext cx="1922110" cy="960776"/>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2000" dirty="0">
                <a:solidFill>
                  <a:srgbClr val="0E419C"/>
                </a:solidFill>
                <a:cs typeface="+mn-ea"/>
                <a:sym typeface="+mn-lt"/>
              </a:rPr>
              <a:t>分布式设计与</a:t>
            </a:r>
            <a:endParaRPr lang="en-US" altLang="zh-CN" sz="2000" dirty="0">
              <a:solidFill>
                <a:srgbClr val="0E419C"/>
              </a:solidFill>
              <a:cs typeface="+mn-ea"/>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lang="zh-CN" altLang="en-US" sz="2000" dirty="0">
                <a:solidFill>
                  <a:srgbClr val="0E419C"/>
                </a:solidFill>
                <a:cs typeface="+mn-ea"/>
                <a:sym typeface="+mn-lt"/>
              </a:rPr>
              <a:t>堡垒机设计</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42" name="文本框 41"/>
          <p:cNvSpPr txBox="1"/>
          <p:nvPr/>
        </p:nvSpPr>
        <p:spPr>
          <a:xfrm>
            <a:off x="9162000" y="2153041"/>
            <a:ext cx="1922110" cy="960776"/>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2000" dirty="0">
                <a:solidFill>
                  <a:srgbClr val="0E419C"/>
                </a:solidFill>
                <a:cs typeface="+mn-ea"/>
                <a:sym typeface="+mn-lt"/>
              </a:rPr>
              <a:t>数据显示</a:t>
            </a:r>
            <a:endParaRPr lang="en-US" altLang="zh-CN" sz="2000" dirty="0">
              <a:solidFill>
                <a:srgbClr val="0E419C"/>
              </a:solidFill>
              <a:cs typeface="+mn-ea"/>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lang="zh-CN" altLang="en-US" sz="2000" dirty="0">
                <a:solidFill>
                  <a:srgbClr val="0E419C"/>
                </a:solidFill>
                <a:cs typeface="+mn-ea"/>
                <a:sym typeface="+mn-lt"/>
              </a:rPr>
              <a:t>查询平台</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2" name="文本框 1">
            <a:extLst>
              <a:ext uri="{FF2B5EF4-FFF2-40B4-BE49-F238E27FC236}">
                <a16:creationId xmlns:a16="http://schemas.microsoft.com/office/drawing/2014/main" id="{72EEF1BC-6ADA-C7A0-621A-F6D675603A3B}"/>
              </a:ext>
            </a:extLst>
          </p:cNvPr>
          <p:cNvSpPr txBox="1"/>
          <p:nvPr/>
        </p:nvSpPr>
        <p:spPr>
          <a:xfrm>
            <a:off x="472738" y="936575"/>
            <a:ext cx="1415772" cy="461665"/>
          </a:xfrm>
          <a:prstGeom prst="rect">
            <a:avLst/>
          </a:prstGeom>
          <a:noFill/>
        </p:spPr>
        <p:txBody>
          <a:bodyPr wrap="none" rtlCol="0">
            <a:spAutoFit/>
          </a:bodyPr>
          <a:lstStyle/>
          <a:p>
            <a:r>
              <a:rPr lang="zh-CN" altLang="en-US" sz="2400" dirty="0">
                <a:solidFill>
                  <a:srgbClr val="0E419C"/>
                </a:solidFill>
              </a:rPr>
              <a:t>项目难点</a:t>
            </a:r>
          </a:p>
        </p:txBody>
      </p:sp>
      <p:sp>
        <p:nvSpPr>
          <p:cNvPr id="3" name="!!title">
            <a:extLst>
              <a:ext uri="{FF2B5EF4-FFF2-40B4-BE49-F238E27FC236}">
                <a16:creationId xmlns:a16="http://schemas.microsoft.com/office/drawing/2014/main" id="{5AC71B92-B265-0B1E-1317-47424A19D084}"/>
              </a:ext>
            </a:extLst>
          </p:cNvPr>
          <p:cNvSpPr/>
          <p:nvPr/>
        </p:nvSpPr>
        <p:spPr>
          <a:xfrm>
            <a:off x="341617"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57AF192C-401D-4903-8781-3FF13C0F748F}"/>
              </a:ext>
            </a:extLst>
          </p:cNvPr>
          <p:cNvSpPr txBox="1"/>
          <p:nvPr/>
        </p:nvSpPr>
        <p:spPr>
          <a:xfrm>
            <a:off x="3791744" y="3433490"/>
            <a:ext cx="1986211" cy="107721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endParaRPr kumimoji="0" lang="en-US" altLang="zh-CN" sz="1600" b="0" i="0" u="none" strike="noStrike" kern="1200" cap="none" spc="0" normalizeH="0" baseline="0" noProof="1">
              <a:ln>
                <a:noFill/>
              </a:ln>
              <a:solidFill>
                <a:srgbClr val="2F2F2F"/>
              </a:solidFill>
              <a:effectLst/>
              <a:uLnTx/>
              <a:uFillTx/>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r>
              <a:rPr kumimoji="0" lang="zh-CN" altLang="en-US" sz="1600" b="0" i="0" u="none" strike="noStrike" kern="1200" cap="none" spc="0" normalizeH="0" baseline="0" noProof="1">
                <a:ln>
                  <a:noFill/>
                </a:ln>
                <a:solidFill>
                  <a:srgbClr val="2F2F2F"/>
                </a:solidFill>
                <a:effectLst/>
                <a:uLnTx/>
                <a:uFillTx/>
                <a:cs typeface="+mn-ea"/>
                <a:sym typeface="+mn-lt"/>
              </a:rPr>
              <a:t>设备间数据交互</a:t>
            </a:r>
            <a:endParaRPr kumimoji="0" lang="en-US" altLang="zh-CN" sz="1600" b="0" i="0" u="none" strike="noStrike" kern="1200" cap="none" spc="0" normalizeH="0" baseline="0" noProof="1">
              <a:ln>
                <a:noFill/>
              </a:ln>
              <a:solidFill>
                <a:srgbClr val="2F2F2F"/>
              </a:solidFill>
              <a:effectLst/>
              <a:uLnTx/>
              <a:uFillTx/>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endParaRPr lang="en-US" altLang="zh-CN" sz="1600" noProof="1">
              <a:solidFill>
                <a:srgbClr val="2F2F2F"/>
              </a:solidFill>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r>
              <a:rPr kumimoji="0" lang="zh-CN" altLang="en-US" sz="1600" b="0" i="0" u="none" strike="noStrike" kern="1200" cap="none" spc="0" normalizeH="0" baseline="0" noProof="1">
                <a:ln>
                  <a:noFill/>
                </a:ln>
                <a:solidFill>
                  <a:srgbClr val="2F2F2F"/>
                </a:solidFill>
                <a:effectLst/>
                <a:uLnTx/>
                <a:uFillTx/>
                <a:cs typeface="+mn-ea"/>
                <a:sym typeface="+mn-lt"/>
              </a:rPr>
              <a:t>提高系统效率</a:t>
            </a:r>
            <a:endParaRPr kumimoji="0" lang="en-US" altLang="zh-CN" sz="1600" b="0" i="0" u="none" strike="noStrike" kern="1200" cap="none" spc="0" normalizeH="0" baseline="0" noProof="1">
              <a:ln>
                <a:noFill/>
              </a:ln>
              <a:solidFill>
                <a:srgbClr val="2F2F2F"/>
              </a:solidFill>
              <a:effectLst/>
              <a:uLnTx/>
              <a:uFillTx/>
              <a:cs typeface="+mn-ea"/>
              <a:sym typeface="+mn-lt"/>
            </a:endParaRPr>
          </a:p>
        </p:txBody>
      </p:sp>
      <p:sp>
        <p:nvSpPr>
          <p:cNvPr id="47" name="文本框 46">
            <a:extLst>
              <a:ext uri="{FF2B5EF4-FFF2-40B4-BE49-F238E27FC236}">
                <a16:creationId xmlns:a16="http://schemas.microsoft.com/office/drawing/2014/main" id="{632AAD74-8C87-461F-A3DE-0289F04270EC}"/>
              </a:ext>
            </a:extLst>
          </p:cNvPr>
          <p:cNvSpPr txBox="1"/>
          <p:nvPr/>
        </p:nvSpPr>
        <p:spPr>
          <a:xfrm>
            <a:off x="6453009" y="3424941"/>
            <a:ext cx="1986211" cy="107721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endParaRPr kumimoji="0" lang="en-US" altLang="zh-CN" sz="1600" b="0" i="0" u="none" strike="noStrike" kern="1200" cap="none" spc="0" normalizeH="0" baseline="0" noProof="1">
              <a:ln>
                <a:noFill/>
              </a:ln>
              <a:solidFill>
                <a:srgbClr val="2F2F2F"/>
              </a:solidFill>
              <a:effectLst/>
              <a:uLnTx/>
              <a:uFillTx/>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r>
              <a:rPr kumimoji="0" lang="zh-CN" altLang="en-US" sz="1600" b="0" i="0" u="none" strike="noStrike" kern="1200" cap="none" spc="0" normalizeH="0" baseline="0" noProof="1">
                <a:ln>
                  <a:noFill/>
                </a:ln>
                <a:solidFill>
                  <a:srgbClr val="2F2F2F"/>
                </a:solidFill>
                <a:effectLst/>
                <a:uLnTx/>
                <a:uFillTx/>
                <a:cs typeface="+mn-ea"/>
                <a:sym typeface="+mn-lt"/>
              </a:rPr>
              <a:t>设备间协调协作</a:t>
            </a:r>
            <a:endParaRPr kumimoji="0" lang="en-US" altLang="zh-CN" sz="1600" b="0" i="0" u="none" strike="noStrike" kern="1200" cap="none" spc="0" normalizeH="0" baseline="0" noProof="1">
              <a:ln>
                <a:noFill/>
              </a:ln>
              <a:solidFill>
                <a:srgbClr val="2F2F2F"/>
              </a:solidFill>
              <a:effectLst/>
              <a:uLnTx/>
              <a:uFillTx/>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endParaRPr lang="en-US" altLang="zh-CN" sz="1600" noProof="1">
              <a:solidFill>
                <a:srgbClr val="2F2F2F"/>
              </a:solidFill>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r>
              <a:rPr kumimoji="0" lang="zh-CN" altLang="en-US" sz="1600" b="0" i="0" u="none" strike="noStrike" kern="1200" cap="none" spc="0" normalizeH="0" baseline="0" noProof="1">
                <a:ln>
                  <a:noFill/>
                </a:ln>
                <a:solidFill>
                  <a:srgbClr val="2F2F2F"/>
                </a:solidFill>
                <a:effectLst/>
                <a:uLnTx/>
                <a:uFillTx/>
                <a:cs typeface="+mn-ea"/>
                <a:sym typeface="+mn-lt"/>
              </a:rPr>
              <a:t>维持系统稳定</a:t>
            </a:r>
            <a:endParaRPr kumimoji="0" lang="en-US" altLang="zh-CN" sz="1600" b="0" i="0" u="none" strike="noStrike" kern="1200" cap="none" spc="0" normalizeH="0" baseline="0" noProof="1">
              <a:ln>
                <a:noFill/>
              </a:ln>
              <a:solidFill>
                <a:srgbClr val="2F2F2F"/>
              </a:solidFill>
              <a:effectLst/>
              <a:uLnTx/>
              <a:uFillTx/>
              <a:cs typeface="+mn-ea"/>
              <a:sym typeface="+mn-lt"/>
            </a:endParaRPr>
          </a:p>
        </p:txBody>
      </p:sp>
      <p:sp>
        <p:nvSpPr>
          <p:cNvPr id="48" name="文本框 47">
            <a:extLst>
              <a:ext uri="{FF2B5EF4-FFF2-40B4-BE49-F238E27FC236}">
                <a16:creationId xmlns:a16="http://schemas.microsoft.com/office/drawing/2014/main" id="{AFC05B68-731C-478D-90F9-CC46DED6E38E}"/>
              </a:ext>
            </a:extLst>
          </p:cNvPr>
          <p:cNvSpPr txBox="1"/>
          <p:nvPr/>
        </p:nvSpPr>
        <p:spPr>
          <a:xfrm>
            <a:off x="9150349" y="3433490"/>
            <a:ext cx="1986211" cy="107721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endParaRPr kumimoji="0" lang="en-US" altLang="zh-CN" sz="1600" b="0" i="0" u="none" strike="noStrike" kern="1200" cap="none" spc="0" normalizeH="0" baseline="0" noProof="1">
              <a:ln>
                <a:noFill/>
              </a:ln>
              <a:solidFill>
                <a:srgbClr val="2F2F2F"/>
              </a:solidFill>
              <a:effectLst/>
              <a:uLnTx/>
              <a:uFillTx/>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r>
              <a:rPr kumimoji="0" lang="zh-CN" altLang="en-US" sz="1600" b="0" i="0" u="none" strike="noStrike" kern="1200" cap="none" spc="0" normalizeH="0" baseline="0" noProof="1">
                <a:ln>
                  <a:noFill/>
                </a:ln>
                <a:solidFill>
                  <a:srgbClr val="2F2F2F"/>
                </a:solidFill>
                <a:effectLst/>
                <a:uLnTx/>
                <a:uFillTx/>
                <a:cs typeface="+mn-ea"/>
                <a:sym typeface="+mn-lt"/>
              </a:rPr>
              <a:t>集中管理数据</a:t>
            </a:r>
            <a:endParaRPr kumimoji="0" lang="en-US" altLang="zh-CN" sz="1600" b="0" i="0" u="none" strike="noStrike" kern="1200" cap="none" spc="0" normalizeH="0" baseline="0" noProof="1">
              <a:ln>
                <a:noFill/>
              </a:ln>
              <a:solidFill>
                <a:srgbClr val="2F2F2F"/>
              </a:solidFill>
              <a:effectLst/>
              <a:uLnTx/>
              <a:uFillTx/>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endParaRPr lang="en-US" altLang="zh-CN" sz="1600" noProof="1">
              <a:solidFill>
                <a:srgbClr val="2F2F2F"/>
              </a:solidFill>
              <a:cs typeface="+mn-ea"/>
              <a:sym typeface="+mn-lt"/>
            </a:endParaRPr>
          </a:p>
          <a:p>
            <a:pPr marL="285750" marR="0" lvl="0" indent="-285750" algn="just"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defRPr/>
            </a:pPr>
            <a:r>
              <a:rPr kumimoji="0" lang="zh-CN" altLang="en-US" sz="1600" b="0" i="0" u="none" strike="noStrike" kern="1200" cap="none" spc="0" normalizeH="0" baseline="0" noProof="1">
                <a:ln>
                  <a:noFill/>
                </a:ln>
                <a:solidFill>
                  <a:srgbClr val="2F2F2F"/>
                </a:solidFill>
                <a:effectLst/>
                <a:uLnTx/>
                <a:uFillTx/>
                <a:cs typeface="+mn-ea"/>
                <a:sym typeface="+mn-lt"/>
              </a:rPr>
              <a:t>一体化查询</a:t>
            </a:r>
            <a:endParaRPr kumimoji="0" lang="en-US" altLang="zh-CN" sz="1600" b="0" i="0" u="none" strike="noStrike" kern="1200" cap="none" spc="0" normalizeH="0" baseline="0" noProof="1">
              <a:ln>
                <a:noFill/>
              </a:ln>
              <a:solidFill>
                <a:srgbClr val="2F2F2F"/>
              </a:solidFill>
              <a:effectLst/>
              <a:uLnTx/>
              <a:uFillTx/>
              <a:cs typeface="+mn-ea"/>
              <a:sym typeface="+mn-lt"/>
            </a:endParaRPr>
          </a:p>
        </p:txBody>
      </p:sp>
      <p:grpSp>
        <p:nvGrpSpPr>
          <p:cNvPr id="43" name="组合 42">
            <a:extLst>
              <a:ext uri="{FF2B5EF4-FFF2-40B4-BE49-F238E27FC236}">
                <a16:creationId xmlns:a16="http://schemas.microsoft.com/office/drawing/2014/main" id="{EFA5B9BC-D2EB-483A-B3B2-6AF9BEAB8E35}"/>
              </a:ext>
            </a:extLst>
          </p:cNvPr>
          <p:cNvGrpSpPr/>
          <p:nvPr/>
        </p:nvGrpSpPr>
        <p:grpSpPr>
          <a:xfrm>
            <a:off x="0" y="1"/>
            <a:ext cx="12192000" cy="711200"/>
            <a:chOff x="0" y="1"/>
            <a:chExt cx="12192000" cy="711200"/>
          </a:xfrm>
        </p:grpSpPr>
        <p:grpSp>
          <p:nvGrpSpPr>
            <p:cNvPr id="44" name="组合 43">
              <a:extLst>
                <a:ext uri="{FF2B5EF4-FFF2-40B4-BE49-F238E27FC236}">
                  <a16:creationId xmlns:a16="http://schemas.microsoft.com/office/drawing/2014/main" id="{43848EC4-DB98-47B7-9E2D-5F00B6812056}"/>
                </a:ext>
              </a:extLst>
            </p:cNvPr>
            <p:cNvGrpSpPr/>
            <p:nvPr/>
          </p:nvGrpSpPr>
          <p:grpSpPr>
            <a:xfrm>
              <a:off x="0" y="1"/>
              <a:ext cx="12192000" cy="650874"/>
              <a:chOff x="0" y="1"/>
              <a:chExt cx="12192000" cy="650874"/>
            </a:xfrm>
          </p:grpSpPr>
          <p:grpSp>
            <p:nvGrpSpPr>
              <p:cNvPr id="49" name="组合 48">
                <a:extLst>
                  <a:ext uri="{FF2B5EF4-FFF2-40B4-BE49-F238E27FC236}">
                    <a16:creationId xmlns:a16="http://schemas.microsoft.com/office/drawing/2014/main" id="{CE4E6254-A32C-4E79-BE55-0AD4899BA519}"/>
                  </a:ext>
                </a:extLst>
              </p:cNvPr>
              <p:cNvGrpSpPr/>
              <p:nvPr/>
            </p:nvGrpSpPr>
            <p:grpSpPr>
              <a:xfrm>
                <a:off x="0" y="1"/>
                <a:ext cx="12192000" cy="650874"/>
                <a:chOff x="0" y="1"/>
                <a:chExt cx="12192000" cy="650874"/>
              </a:xfrm>
            </p:grpSpPr>
            <p:sp>
              <p:nvSpPr>
                <p:cNvPr id="60" name="矩形 59">
                  <a:extLst>
                    <a:ext uri="{FF2B5EF4-FFF2-40B4-BE49-F238E27FC236}">
                      <a16:creationId xmlns:a16="http://schemas.microsoft.com/office/drawing/2014/main" id="{E1854F52-2830-4809-B86C-A2DEA2C83BD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 name="图片 60">
                  <a:extLst>
                    <a:ext uri="{FF2B5EF4-FFF2-40B4-BE49-F238E27FC236}">
                      <a16:creationId xmlns:a16="http://schemas.microsoft.com/office/drawing/2014/main" id="{828AA9A3-25EA-4E2A-A577-7BC6F17ED13B}"/>
                    </a:ext>
                  </a:extLst>
                </p:cNvPr>
                <p:cNvPicPr>
                  <a:picLocks noChangeAspect="1"/>
                </p:cNvPicPr>
                <p:nvPr/>
              </p:nvPicPr>
              <p:blipFill>
                <a:blip r:embed="rId2" cstate="print">
                  <a:alphaModFix amt="85000"/>
                  <a:extLst>
                    <a:ext uri="{28A0092B-C50C-407E-A947-70E740481C1C}">
                      <a14:useLocalDpi xmlns:a14="http://schemas.microsoft.com/office/drawing/2010/main" val="0"/>
                    </a:ext>
                  </a:extLst>
                </a:blip>
                <a:stretch>
                  <a:fillRect/>
                </a:stretch>
              </p:blipFill>
              <p:spPr>
                <a:xfrm>
                  <a:off x="248708" y="129478"/>
                  <a:ext cx="1526812" cy="399579"/>
                </a:xfrm>
                <a:prstGeom prst="rect">
                  <a:avLst/>
                </a:prstGeom>
              </p:spPr>
            </p:pic>
          </p:grpSp>
          <p:grpSp>
            <p:nvGrpSpPr>
              <p:cNvPr id="50" name="组合 49">
                <a:extLst>
                  <a:ext uri="{FF2B5EF4-FFF2-40B4-BE49-F238E27FC236}">
                    <a16:creationId xmlns:a16="http://schemas.microsoft.com/office/drawing/2014/main" id="{DAB1D547-0A4A-48D3-A718-4C392E495878}"/>
                  </a:ext>
                </a:extLst>
              </p:cNvPr>
              <p:cNvGrpSpPr/>
              <p:nvPr/>
            </p:nvGrpSpPr>
            <p:grpSpPr>
              <a:xfrm>
                <a:off x="3954244" y="159473"/>
                <a:ext cx="7974404" cy="369332"/>
                <a:chOff x="3611344" y="299173"/>
                <a:chExt cx="7974404" cy="369332"/>
              </a:xfrm>
            </p:grpSpPr>
            <p:sp>
              <p:nvSpPr>
                <p:cNvPr id="51" name="文本框 50">
                  <a:extLst>
                    <a:ext uri="{FF2B5EF4-FFF2-40B4-BE49-F238E27FC236}">
                      <a16:creationId xmlns:a16="http://schemas.microsoft.com/office/drawing/2014/main" id="{9F3B22E2-7ADA-499D-A770-E6E0C486BF26}"/>
                    </a:ext>
                  </a:extLst>
                </p:cNvPr>
                <p:cNvSpPr txBox="1"/>
                <p:nvPr/>
              </p:nvSpPr>
              <p:spPr>
                <a:xfrm>
                  <a:off x="5340770"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架构设计</a:t>
                  </a:r>
                </a:p>
              </p:txBody>
            </p:sp>
            <p:sp>
              <p:nvSpPr>
                <p:cNvPr id="52" name="文本框 51">
                  <a:extLst>
                    <a:ext uri="{FF2B5EF4-FFF2-40B4-BE49-F238E27FC236}">
                      <a16:creationId xmlns:a16="http://schemas.microsoft.com/office/drawing/2014/main" id="{3B745ED7-AB3B-4323-91C3-C4AF6C1B3E1B}"/>
                    </a:ext>
                  </a:extLst>
                </p:cNvPr>
                <p:cNvSpPr txBox="1"/>
                <p:nvPr/>
              </p:nvSpPr>
              <p:spPr>
                <a:xfrm>
                  <a:off x="7044548"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工作规划</a:t>
                  </a:r>
                </a:p>
              </p:txBody>
            </p:sp>
            <p:sp>
              <p:nvSpPr>
                <p:cNvPr id="53" name="文本框 52">
                  <a:extLst>
                    <a:ext uri="{FF2B5EF4-FFF2-40B4-BE49-F238E27FC236}">
                      <a16:creationId xmlns:a16="http://schemas.microsoft.com/office/drawing/2014/main" id="{D62B40CB-E7C6-4FBA-86B4-2AE4322D31BD}"/>
                    </a:ext>
                  </a:extLst>
                </p:cNvPr>
                <p:cNvSpPr txBox="1"/>
                <p:nvPr/>
              </p:nvSpPr>
              <p:spPr>
                <a:xfrm>
                  <a:off x="8748326"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项目优势</a:t>
                  </a:r>
                </a:p>
              </p:txBody>
            </p:sp>
            <p:sp>
              <p:nvSpPr>
                <p:cNvPr id="54" name="文本框 53">
                  <a:extLst>
                    <a:ext uri="{FF2B5EF4-FFF2-40B4-BE49-F238E27FC236}">
                      <a16:creationId xmlns:a16="http://schemas.microsoft.com/office/drawing/2014/main" id="{FF64F646-E510-449E-955C-3EAEC95A1754}"/>
                    </a:ext>
                  </a:extLst>
                </p:cNvPr>
                <p:cNvSpPr txBox="1"/>
                <p:nvPr/>
              </p:nvSpPr>
              <p:spPr>
                <a:xfrm>
                  <a:off x="1045210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参考文献</a:t>
                  </a:r>
                  <a:endParaRPr lang="zh-CN" altLang="en-US" b="1" dirty="0">
                    <a:solidFill>
                      <a:schemeClr val="bg1"/>
                    </a:solidFill>
                    <a:latin typeface="方正舒体" panose="02010601030101010101" pitchFamily="2" charset="-122"/>
                    <a:ea typeface="思源黑体 CN Regular" panose="020B0500000000000000" pitchFamily="34" charset="-122"/>
                  </a:endParaRPr>
                </a:p>
              </p:txBody>
            </p:sp>
            <p:sp>
              <p:nvSpPr>
                <p:cNvPr id="55" name="文本框 54">
                  <a:extLst>
                    <a:ext uri="{FF2B5EF4-FFF2-40B4-BE49-F238E27FC236}">
                      <a16:creationId xmlns:a16="http://schemas.microsoft.com/office/drawing/2014/main" id="{3EFC5354-2EB9-4598-BF47-E272CEF6BC0C}"/>
                    </a:ext>
                  </a:extLst>
                </p:cNvPr>
                <p:cNvSpPr txBox="1"/>
                <p:nvPr/>
              </p:nvSpPr>
              <p:spPr>
                <a:xfrm>
                  <a:off x="3611344"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p>
              </p:txBody>
            </p:sp>
            <p:cxnSp>
              <p:nvCxnSpPr>
                <p:cNvPr id="56" name="直接连接符 55">
                  <a:extLst>
                    <a:ext uri="{FF2B5EF4-FFF2-40B4-BE49-F238E27FC236}">
                      <a16:creationId xmlns:a16="http://schemas.microsoft.com/office/drawing/2014/main" id="{DC7AA5F0-6827-46FD-BBBA-BC755C89AB0A}"/>
                    </a:ext>
                  </a:extLst>
                </p:cNvPr>
                <p:cNvCxnSpPr>
                  <a:cxnSpLocks/>
                </p:cNvCxnSpPr>
                <p:nvPr/>
              </p:nvCxnSpPr>
              <p:spPr>
                <a:xfrm>
                  <a:off x="6746657"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1D45E875-7CD1-4AC5-90DD-EEB3D0A2EF09}"/>
                    </a:ext>
                  </a:extLst>
                </p:cNvPr>
                <p:cNvCxnSpPr>
                  <a:cxnSpLocks/>
                </p:cNvCxnSpPr>
                <p:nvPr/>
              </p:nvCxnSpPr>
              <p:spPr>
                <a:xfrm>
                  <a:off x="5042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D1C6B09F-1A3C-4E40-9430-57C7074BF8B8}"/>
                    </a:ext>
                  </a:extLst>
                </p:cNvPr>
                <p:cNvCxnSpPr>
                  <a:cxnSpLocks/>
                </p:cNvCxnSpPr>
                <p:nvPr/>
              </p:nvCxnSpPr>
              <p:spPr>
                <a:xfrm>
                  <a:off x="8450435"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7BACCB98-7172-4FE5-BD81-BD6B61095777}"/>
                    </a:ext>
                  </a:extLst>
                </p:cNvPr>
                <p:cNvCxnSpPr>
                  <a:cxnSpLocks/>
                </p:cNvCxnSpPr>
                <p:nvPr/>
              </p:nvCxnSpPr>
              <p:spPr>
                <a:xfrm>
                  <a:off x="10154213"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5" name="等腰三角形 44">
              <a:extLst>
                <a:ext uri="{FF2B5EF4-FFF2-40B4-BE49-F238E27FC236}">
                  <a16:creationId xmlns:a16="http://schemas.microsoft.com/office/drawing/2014/main" id="{EECA9607-4A6E-4B88-AAA3-576FAB5DFEC7}"/>
                </a:ext>
              </a:extLst>
            </p:cNvPr>
            <p:cNvSpPr/>
            <p:nvPr/>
          </p:nvSpPr>
          <p:spPr>
            <a:xfrm>
              <a:off x="5853476"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A2MGQ2YzdmNTU2MGM0ODg2OGJiZjFkMDk1MzQxMGEifQ=="/>
</p:tagLst>
</file>

<file path=ppt/tags/tag2.xml><?xml version="1.0" encoding="utf-8"?>
<p:tagLst xmlns:a="http://schemas.openxmlformats.org/drawingml/2006/main" xmlns:r="http://schemas.openxmlformats.org/officeDocument/2006/relationships" xmlns:p="http://schemas.openxmlformats.org/presentationml/2006/main">
  <p:tag name="ISLIDE.ICON" val="#4072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sii2hdl">
      <a:majorFont>
        <a:latin typeface="Arial"/>
        <a:ea typeface="思源黑体 CN Regular"/>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1414</Words>
  <Application>Microsoft Office PowerPoint</Application>
  <PresentationFormat>宽屏</PresentationFormat>
  <Paragraphs>210</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HelveticaNeue Regular</vt:lpstr>
      <vt:lpstr>等线</vt:lpstr>
      <vt:lpstr>方正舒体</vt:lpstr>
      <vt:lpstr>思源黑体 CN Heavy</vt:lpstr>
      <vt:lpstr>思源黑体 CN Regular</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木卫林学术</dc:title>
  <dc:subject>木卫林</dc:subject>
  <dc:creator>滕 婷</dc:creator>
  <dc:description>木卫林学术</dc:description>
  <cp:lastModifiedBy>2323175054@qq.com</cp:lastModifiedBy>
  <cp:revision>138</cp:revision>
  <dcterms:created xsi:type="dcterms:W3CDTF">2022-05-21T02:01:00Z</dcterms:created>
  <dcterms:modified xsi:type="dcterms:W3CDTF">2024-07-08T02:54:33Z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41A0BBD9BBEA44F68C62694CEC13992C</vt:lpwstr>
  </property>
  <property fmtid="{D5CDD505-2E9C-101B-9397-08002B2CF9AE}" pid="3" name="KSOProductBuildVer">
    <vt:lpwstr>2052-11.1.0.11744</vt:lpwstr>
  </property>
</Properties>
</file>