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2" r:id="rId4"/>
    <p:sldId id="258" r:id="rId5"/>
    <p:sldId id="259" r:id="rId6"/>
    <p:sldId id="261" r:id="rId7"/>
    <p:sldId id="260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8B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407" autoAdjust="0"/>
  </p:normalViewPr>
  <p:slideViewPr>
    <p:cSldViewPr>
      <p:cViewPr varScale="1">
        <p:scale>
          <a:sx n="70" d="100"/>
          <a:sy n="70" d="100"/>
        </p:scale>
        <p:origin x="-350" y="-77"/>
      </p:cViewPr>
      <p:guideLst>
        <p:guide orient="horz" pos="2160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22DD1A-B2AC-48EC-A56C-707B0F6A36C7}" type="datetimeFigureOut">
              <a:rPr kumimoji="1" lang="ja-JP" altLang="en-US" smtClean="0"/>
              <a:t>2015/3/6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74B356-2BDF-4E5C-ACEC-D88DE3055F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5003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Electricity rate:</a:t>
            </a:r>
          </a:p>
          <a:p>
            <a:r>
              <a:rPr kumimoji="1" lang="en-US" altLang="ja-JP" dirty="0" smtClean="0"/>
              <a:t>Kansai,</a:t>
            </a:r>
            <a:r>
              <a:rPr kumimoji="1" lang="en-US" altLang="ja-JP" baseline="0" dirty="0" smtClean="0"/>
              <a:t> Okinawa : High electricity rate ( over 20yen/kwh when the usage &lt; 120kwh)</a:t>
            </a:r>
          </a:p>
          <a:p>
            <a:r>
              <a:rPr kumimoji="1" lang="en-US" altLang="ja-JP" baseline="0" dirty="0" smtClean="0"/>
              <a:t>Tohoku, </a:t>
            </a:r>
            <a:r>
              <a:rPr kumimoji="1" lang="en-US" altLang="ja-JP" baseline="0" dirty="0" err="1" smtClean="0"/>
              <a:t>kyusyu</a:t>
            </a:r>
            <a:r>
              <a:rPr kumimoji="1" lang="en-US" altLang="ja-JP" baseline="0" dirty="0" smtClean="0"/>
              <a:t>: about 17yen/kwh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4B356-2BDF-4E5C-ACEC-D88DE3055F5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0718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Electricity rate:</a:t>
            </a:r>
          </a:p>
          <a:p>
            <a:r>
              <a:rPr kumimoji="1" lang="en-US" altLang="ja-JP" dirty="0" smtClean="0"/>
              <a:t>Kansai,</a:t>
            </a:r>
            <a:r>
              <a:rPr kumimoji="1" lang="en-US" altLang="ja-JP" baseline="0" dirty="0" smtClean="0"/>
              <a:t> Okinawa : High electricity rate ( over 20yen/kwh when the usage &lt; 120kwh)</a:t>
            </a:r>
          </a:p>
          <a:p>
            <a:r>
              <a:rPr kumimoji="1" lang="en-US" altLang="ja-JP" baseline="0" dirty="0" smtClean="0"/>
              <a:t>Tohoku, </a:t>
            </a:r>
            <a:r>
              <a:rPr kumimoji="1" lang="en-US" altLang="ja-JP" baseline="0" dirty="0" err="1" smtClean="0"/>
              <a:t>kyusyu</a:t>
            </a:r>
            <a:r>
              <a:rPr kumimoji="1" lang="en-US" altLang="ja-JP" baseline="0" dirty="0" smtClean="0"/>
              <a:t>: about 17yen/kwh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4B356-2BDF-4E5C-ACEC-D88DE3055F5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0718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4B356-2BDF-4E5C-ACEC-D88DE3055F5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6442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DB2F1-DAEC-4B1B-A904-7019C7AC80A3}" type="datetimeFigureOut">
              <a:rPr kumimoji="1" lang="ja-JP" altLang="en-US" smtClean="0"/>
              <a:t>2015/3/6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AC2F9-630E-4205-8BFC-AE286B7B95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0561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DB2F1-DAEC-4B1B-A904-7019C7AC80A3}" type="datetimeFigureOut">
              <a:rPr kumimoji="1" lang="ja-JP" altLang="en-US" smtClean="0"/>
              <a:t>2015/3/6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AC2F9-630E-4205-8BFC-AE286B7B95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047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DB2F1-DAEC-4B1B-A904-7019C7AC80A3}" type="datetimeFigureOut">
              <a:rPr kumimoji="1" lang="ja-JP" altLang="en-US" smtClean="0"/>
              <a:t>2015/3/6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AC2F9-630E-4205-8BFC-AE286B7B95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855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DB2F1-DAEC-4B1B-A904-7019C7AC80A3}" type="datetimeFigureOut">
              <a:rPr kumimoji="1" lang="ja-JP" altLang="en-US" smtClean="0"/>
              <a:t>2015/3/6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AC2F9-630E-4205-8BFC-AE286B7B95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0389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DB2F1-DAEC-4B1B-A904-7019C7AC80A3}" type="datetimeFigureOut">
              <a:rPr kumimoji="1" lang="ja-JP" altLang="en-US" smtClean="0"/>
              <a:t>2015/3/6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AC2F9-630E-4205-8BFC-AE286B7B95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7697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DB2F1-DAEC-4B1B-A904-7019C7AC80A3}" type="datetimeFigureOut">
              <a:rPr kumimoji="1" lang="ja-JP" altLang="en-US" smtClean="0"/>
              <a:t>2015/3/6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AC2F9-630E-4205-8BFC-AE286B7B95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5373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DB2F1-DAEC-4B1B-A904-7019C7AC80A3}" type="datetimeFigureOut">
              <a:rPr kumimoji="1" lang="ja-JP" altLang="en-US" smtClean="0"/>
              <a:t>2015/3/6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AC2F9-630E-4205-8BFC-AE286B7B95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8776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DB2F1-DAEC-4B1B-A904-7019C7AC80A3}" type="datetimeFigureOut">
              <a:rPr kumimoji="1" lang="ja-JP" altLang="en-US" smtClean="0"/>
              <a:t>2015/3/6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AC2F9-630E-4205-8BFC-AE286B7B95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9917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DB2F1-DAEC-4B1B-A904-7019C7AC80A3}" type="datetimeFigureOut">
              <a:rPr kumimoji="1" lang="ja-JP" altLang="en-US" smtClean="0"/>
              <a:t>2015/3/6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AC2F9-630E-4205-8BFC-AE286B7B95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DB2F1-DAEC-4B1B-A904-7019C7AC80A3}" type="datetimeFigureOut">
              <a:rPr kumimoji="1" lang="ja-JP" altLang="en-US" smtClean="0"/>
              <a:t>2015/3/6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AC2F9-630E-4205-8BFC-AE286B7B95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733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DB2F1-DAEC-4B1B-A904-7019C7AC80A3}" type="datetimeFigureOut">
              <a:rPr kumimoji="1" lang="ja-JP" altLang="en-US" smtClean="0"/>
              <a:t>2015/3/6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AC2F9-630E-4205-8BFC-AE286B7B95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1393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DB2F1-DAEC-4B1B-A904-7019C7AC80A3}" type="datetimeFigureOut">
              <a:rPr kumimoji="1" lang="ja-JP" altLang="en-US" smtClean="0"/>
              <a:t>2015/3/6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AC2F9-630E-4205-8BFC-AE286B7B95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5683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sz="4000" dirty="0" smtClean="0"/>
              <a:t>D</a:t>
            </a:r>
            <a:r>
              <a:rPr kumimoji="1" lang="en-US" altLang="ja-JP" sz="4000" dirty="0" smtClean="0"/>
              <a:t>istributed Data Center Optimization</a:t>
            </a:r>
            <a:br>
              <a:rPr kumimoji="1" lang="en-US" altLang="ja-JP" sz="4000" dirty="0" smtClean="0"/>
            </a:br>
            <a:r>
              <a:rPr lang="en-US" altLang="ja-JP" sz="4000" dirty="0" smtClean="0"/>
              <a:t>for Energy Cost Reduction</a:t>
            </a:r>
            <a:endParaRPr kumimoji="1" lang="ja-JP" altLang="en-US" sz="4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August 2014</a:t>
            </a:r>
            <a:endParaRPr lang="en-US" altLang="ja-JP" dirty="0"/>
          </a:p>
          <a:p>
            <a:r>
              <a:rPr kumimoji="1" lang="en-US" altLang="ja-JP" dirty="0" smtClean="0"/>
              <a:t>Masaki </a:t>
            </a:r>
            <a:r>
              <a:rPr kumimoji="1" lang="en-US" altLang="ja-JP" dirty="0" err="1" smtClean="0"/>
              <a:t>Samejima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88917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正方形/長方形 33"/>
          <p:cNvSpPr/>
          <p:nvPr/>
        </p:nvSpPr>
        <p:spPr>
          <a:xfrm>
            <a:off x="2781887" y="5013176"/>
            <a:ext cx="5040179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右矢印 44"/>
          <p:cNvSpPr/>
          <p:nvPr/>
        </p:nvSpPr>
        <p:spPr>
          <a:xfrm flipH="1">
            <a:off x="3137439" y="2929827"/>
            <a:ext cx="2992166" cy="203447"/>
          </a:xfrm>
          <a:prstGeom prst="rightArrow">
            <a:avLst/>
          </a:prstGeom>
          <a:solidFill>
            <a:srgbClr val="2E8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右矢印 14"/>
          <p:cNvSpPr/>
          <p:nvPr/>
        </p:nvSpPr>
        <p:spPr>
          <a:xfrm>
            <a:off x="3164707" y="2653413"/>
            <a:ext cx="2964898" cy="203447"/>
          </a:xfrm>
          <a:prstGeom prst="rightArrow">
            <a:avLst/>
          </a:prstGeom>
          <a:solidFill>
            <a:srgbClr val="2E8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193" y="2331962"/>
            <a:ext cx="971550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778098"/>
          </a:xfrm>
        </p:spPr>
        <p:txBody>
          <a:bodyPr/>
          <a:lstStyle/>
          <a:p>
            <a:r>
              <a:rPr kumimoji="1" lang="en-US" altLang="ja-JP" dirty="0" smtClean="0"/>
              <a:t>Background</a:t>
            </a:r>
            <a:endParaRPr kumimoji="1" lang="ja-JP" altLang="en-US" dirty="0"/>
          </a:p>
        </p:txBody>
      </p:sp>
      <p:pic>
        <p:nvPicPr>
          <p:cNvPr id="1027" name="Picture 3" descr="C:\Users\Samejima\AppData\Local\Microsoft\Windows\INetCache\IE\N53YOYSH\MC900416012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500" y="1858277"/>
            <a:ext cx="1136774" cy="523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1432113" y="2381585"/>
            <a:ext cx="1398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Data center</a:t>
            </a:r>
            <a:endParaRPr kumimoji="1" lang="ja-JP" altLang="en-US" sz="2000" dirty="0"/>
          </a:p>
        </p:txBody>
      </p:sp>
      <p:pic>
        <p:nvPicPr>
          <p:cNvPr id="7" name="Picture 3" descr="C:\Users\Samejima\AppData\Local\Microsoft\Windows\INetCache\IE\N53YOYSH\MC900416012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550" y="1912771"/>
            <a:ext cx="1136774" cy="523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Samejima\AppData\Local\Microsoft\Windows\INetCache\IE\12UTN8VB\MC900438057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126" y="1525661"/>
            <a:ext cx="665232" cy="665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:\Users\Samejima\AppData\Local\Microsoft\Windows\INetCache\IE\12UTN8VB\MC900438057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129" y="1628800"/>
            <a:ext cx="665232" cy="665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Samejima\AppData\Local\Microsoft\Windows\INetCache\IE\H4CXFFIO\MC900441962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64657" flipH="1">
            <a:off x="2494106" y="1709784"/>
            <a:ext cx="534177" cy="29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3065167" y="1165002"/>
            <a:ext cx="1157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Ambient</a:t>
            </a:r>
            <a:br>
              <a:rPr kumimoji="1" lang="en-US" altLang="ja-JP" dirty="0" smtClean="0"/>
            </a:br>
            <a:r>
              <a:rPr kumimoji="1" lang="en-US" altLang="ja-JP" dirty="0" smtClean="0"/>
              <a:t>air cooling</a:t>
            </a:r>
            <a:endParaRPr kumimoji="1" lang="ja-JP" altLang="en-US" dirty="0"/>
          </a:p>
        </p:txBody>
      </p:sp>
      <p:pic>
        <p:nvPicPr>
          <p:cNvPr id="13" name="Picture 5" descr="C:\Users\Samejima\AppData\Local\Microsoft\Windows\INetCache\IE\H4CXFFIO\MC900441962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64657" flipH="1">
            <a:off x="7299235" y="1609253"/>
            <a:ext cx="534177" cy="29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線矢印コネクタ 8"/>
          <p:cNvCxnSpPr/>
          <p:nvPr/>
        </p:nvCxnSpPr>
        <p:spPr>
          <a:xfrm>
            <a:off x="1387181" y="1309637"/>
            <a:ext cx="360040" cy="43204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>
            <a:off x="1593126" y="1272144"/>
            <a:ext cx="360040" cy="43204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>
            <a:off x="6348109" y="1449367"/>
            <a:ext cx="360040" cy="43204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6510829" y="1329687"/>
            <a:ext cx="360040" cy="43204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1925742" y="1324088"/>
            <a:ext cx="43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PV</a:t>
            </a:r>
            <a:endParaRPr kumimoji="1" lang="ja-JP" altLang="en-US" dirty="0"/>
          </a:p>
        </p:txBody>
      </p:sp>
      <p:sp>
        <p:nvSpPr>
          <p:cNvPr id="19" name="円/楕円 18"/>
          <p:cNvSpPr/>
          <p:nvPr/>
        </p:nvSpPr>
        <p:spPr>
          <a:xfrm>
            <a:off x="4017377" y="1965425"/>
            <a:ext cx="1296144" cy="43204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/>
          <p:cNvCxnSpPr>
            <a:stCxn id="19" idx="3"/>
            <a:endCxn id="19" idx="7"/>
          </p:cNvCxnSpPr>
          <p:nvPr/>
        </p:nvCxnSpPr>
        <p:spPr>
          <a:xfrm flipV="1">
            <a:off x="4207193" y="2028697"/>
            <a:ext cx="916512" cy="3055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stCxn id="19" idx="1"/>
            <a:endCxn id="19" idx="5"/>
          </p:cNvCxnSpPr>
          <p:nvPr/>
        </p:nvCxnSpPr>
        <p:spPr>
          <a:xfrm>
            <a:off x="4207193" y="2028697"/>
            <a:ext cx="916512" cy="3055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>
            <a:off x="5330956" y="2189497"/>
            <a:ext cx="980432" cy="38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>
            <a:off x="6461682" y="4006936"/>
            <a:ext cx="12241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 flipV="1">
            <a:off x="6461682" y="3044354"/>
            <a:ext cx="0" cy="9662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>
            <a:off x="2886736" y="2179069"/>
            <a:ext cx="1130641" cy="38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フリーフォーム 37"/>
          <p:cNvSpPr/>
          <p:nvPr/>
        </p:nvSpPr>
        <p:spPr>
          <a:xfrm>
            <a:off x="6460963" y="3472385"/>
            <a:ext cx="1184910" cy="371475"/>
          </a:xfrm>
          <a:custGeom>
            <a:avLst/>
            <a:gdLst>
              <a:gd name="connsiteX0" fmla="*/ 0 w 1184910"/>
              <a:gd name="connsiteY0" fmla="*/ 371475 h 371475"/>
              <a:gd name="connsiteX1" fmla="*/ 310515 w 1184910"/>
              <a:gd name="connsiteY1" fmla="*/ 367665 h 371475"/>
              <a:gd name="connsiteX2" fmla="*/ 308610 w 1184910"/>
              <a:gd name="connsiteY2" fmla="*/ 201930 h 371475"/>
              <a:gd name="connsiteX3" fmla="*/ 548640 w 1184910"/>
              <a:gd name="connsiteY3" fmla="*/ 198120 h 371475"/>
              <a:gd name="connsiteX4" fmla="*/ 544830 w 1184910"/>
              <a:gd name="connsiteY4" fmla="*/ 3810 h 371475"/>
              <a:gd name="connsiteX5" fmla="*/ 763905 w 1184910"/>
              <a:gd name="connsiteY5" fmla="*/ 0 h 371475"/>
              <a:gd name="connsiteX6" fmla="*/ 773430 w 1184910"/>
              <a:gd name="connsiteY6" fmla="*/ 200025 h 371475"/>
              <a:gd name="connsiteX7" fmla="*/ 954405 w 1184910"/>
              <a:gd name="connsiteY7" fmla="*/ 196215 h 371475"/>
              <a:gd name="connsiteX8" fmla="*/ 960120 w 1184910"/>
              <a:gd name="connsiteY8" fmla="*/ 369570 h 371475"/>
              <a:gd name="connsiteX9" fmla="*/ 1184910 w 1184910"/>
              <a:gd name="connsiteY9" fmla="*/ 363855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84910" h="371475">
                <a:moveTo>
                  <a:pt x="0" y="371475"/>
                </a:moveTo>
                <a:lnTo>
                  <a:pt x="310515" y="367665"/>
                </a:lnTo>
                <a:lnTo>
                  <a:pt x="308610" y="201930"/>
                </a:lnTo>
                <a:lnTo>
                  <a:pt x="548640" y="198120"/>
                </a:lnTo>
                <a:lnTo>
                  <a:pt x="544830" y="3810"/>
                </a:lnTo>
                <a:lnTo>
                  <a:pt x="763905" y="0"/>
                </a:lnTo>
                <a:lnTo>
                  <a:pt x="773430" y="200025"/>
                </a:lnTo>
                <a:lnTo>
                  <a:pt x="954405" y="196215"/>
                </a:lnTo>
                <a:lnTo>
                  <a:pt x="960120" y="369570"/>
                </a:lnTo>
                <a:lnTo>
                  <a:pt x="1184910" y="363855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528129" y="2741165"/>
            <a:ext cx="1157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Electricity </a:t>
            </a:r>
          </a:p>
          <a:p>
            <a:r>
              <a:rPr lang="en-US" altLang="ja-JP" dirty="0" smtClean="0"/>
              <a:t>rate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7740203" y="382227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</a:t>
            </a:r>
            <a:endParaRPr kumimoji="1" lang="ja-JP" altLang="en-US" dirty="0"/>
          </a:p>
        </p:txBody>
      </p:sp>
      <p:cxnSp>
        <p:nvCxnSpPr>
          <p:cNvPr id="46" name="直線矢印コネクタ 45"/>
          <p:cNvCxnSpPr/>
          <p:nvPr/>
        </p:nvCxnSpPr>
        <p:spPr>
          <a:xfrm>
            <a:off x="1471149" y="3982636"/>
            <a:ext cx="122413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/>
          <p:nvPr/>
        </p:nvCxnSpPr>
        <p:spPr>
          <a:xfrm flipV="1">
            <a:off x="1471149" y="3020054"/>
            <a:ext cx="0" cy="96627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1537596" y="2856860"/>
            <a:ext cx="1157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Electricity </a:t>
            </a:r>
          </a:p>
          <a:p>
            <a:r>
              <a:rPr lang="en-US" altLang="ja-JP" dirty="0" smtClean="0"/>
              <a:t>rate</a:t>
            </a:r>
            <a:endParaRPr kumimoji="1"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2724479" y="379797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</a:t>
            </a:r>
            <a:endParaRPr kumimoji="1" lang="ja-JP" altLang="en-US" dirty="0"/>
          </a:p>
        </p:txBody>
      </p:sp>
      <p:sp>
        <p:nvSpPr>
          <p:cNvPr id="44" name="直方体 43"/>
          <p:cNvSpPr/>
          <p:nvPr/>
        </p:nvSpPr>
        <p:spPr>
          <a:xfrm>
            <a:off x="2208037" y="1954168"/>
            <a:ext cx="249185" cy="396044"/>
          </a:xfrm>
          <a:prstGeom prst="cub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0" name="Picture 6" descr="C:\Users\Samejima\AppData\Local\Microsoft\Windows\INetCache\IE\X5T4KVB2\MC900428967[1]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015469">
            <a:off x="2154261" y="2091159"/>
            <a:ext cx="356736" cy="158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直方体 57"/>
          <p:cNvSpPr/>
          <p:nvPr/>
        </p:nvSpPr>
        <p:spPr>
          <a:xfrm>
            <a:off x="7216408" y="1967734"/>
            <a:ext cx="249185" cy="396044"/>
          </a:xfrm>
          <a:prstGeom prst="cub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9" name="Picture 6" descr="C:\Users\Samejima\AppData\Local\Microsoft\Windows\INetCache\IE\X5T4KVB2\MC900428967[1]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015469">
            <a:off x="7162632" y="2104725"/>
            <a:ext cx="356736" cy="158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テキスト ボックス 41"/>
          <p:cNvSpPr txBox="1"/>
          <p:nvPr/>
        </p:nvSpPr>
        <p:spPr>
          <a:xfrm>
            <a:off x="6298579" y="2395151"/>
            <a:ext cx="1398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Data center</a:t>
            </a:r>
            <a:endParaRPr kumimoji="1" lang="ja-JP" altLang="en-US" sz="2000" dirty="0"/>
          </a:p>
        </p:txBody>
      </p:sp>
      <p:sp>
        <p:nvSpPr>
          <p:cNvPr id="6" name="フリーフォーム 5"/>
          <p:cNvSpPr/>
          <p:nvPr/>
        </p:nvSpPr>
        <p:spPr>
          <a:xfrm>
            <a:off x="1467500" y="3642222"/>
            <a:ext cx="1188720" cy="162560"/>
          </a:xfrm>
          <a:custGeom>
            <a:avLst/>
            <a:gdLst>
              <a:gd name="connsiteX0" fmla="*/ 0 w 1188720"/>
              <a:gd name="connsiteY0" fmla="*/ 162560 h 162560"/>
              <a:gd name="connsiteX1" fmla="*/ 203200 w 1188720"/>
              <a:gd name="connsiteY1" fmla="*/ 162560 h 162560"/>
              <a:gd name="connsiteX2" fmla="*/ 203200 w 1188720"/>
              <a:gd name="connsiteY2" fmla="*/ 0 h 162560"/>
              <a:gd name="connsiteX3" fmla="*/ 934720 w 1188720"/>
              <a:gd name="connsiteY3" fmla="*/ 0 h 162560"/>
              <a:gd name="connsiteX4" fmla="*/ 934720 w 1188720"/>
              <a:gd name="connsiteY4" fmla="*/ 152400 h 162560"/>
              <a:gd name="connsiteX5" fmla="*/ 1188720 w 1188720"/>
              <a:gd name="connsiteY5" fmla="*/ 152400 h 1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8720" h="162560">
                <a:moveTo>
                  <a:pt x="0" y="162560"/>
                </a:moveTo>
                <a:lnTo>
                  <a:pt x="203200" y="162560"/>
                </a:lnTo>
                <a:lnTo>
                  <a:pt x="203200" y="0"/>
                </a:lnTo>
                <a:lnTo>
                  <a:pt x="934720" y="0"/>
                </a:lnTo>
                <a:lnTo>
                  <a:pt x="934720" y="152400"/>
                </a:lnTo>
                <a:lnTo>
                  <a:pt x="1188720" y="15240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436327" y="298099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VM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927441" y="3269272"/>
            <a:ext cx="34760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Moved to the site</a:t>
            </a:r>
            <a:r>
              <a:rPr lang="ja-JP" altLang="en-US" dirty="0" smtClean="0"/>
              <a:t> </a:t>
            </a:r>
            <a:r>
              <a:rPr lang="en-US" altLang="ja-JP" dirty="0" smtClean="0"/>
              <a:t>where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 smtClean="0"/>
              <a:t>Performance is maintained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smtClean="0"/>
              <a:t>More green energy is generated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smtClean="0"/>
              <a:t>Brown energy is cheaper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e</a:t>
            </a:r>
            <a:r>
              <a:rPr lang="en-US" altLang="ja-JP" dirty="0" smtClean="0"/>
              <a:t>tc.</a:t>
            </a:r>
          </a:p>
        </p:txBody>
      </p:sp>
      <p:sp>
        <p:nvSpPr>
          <p:cNvPr id="28" name="上矢印 27"/>
          <p:cNvSpPr/>
          <p:nvPr/>
        </p:nvSpPr>
        <p:spPr>
          <a:xfrm>
            <a:off x="3866076" y="4514056"/>
            <a:ext cx="1534892" cy="432048"/>
          </a:xfrm>
          <a:prstGeom prst="upArrow">
            <a:avLst/>
          </a:prstGeom>
          <a:solidFill>
            <a:srgbClr val="2E8B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547664" y="5013176"/>
            <a:ext cx="1269039" cy="646331"/>
          </a:xfrm>
          <a:prstGeom prst="rect">
            <a:avLst/>
          </a:prstGeom>
          <a:solidFill>
            <a:srgbClr val="2E8B57"/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kumimoji="1" lang="en-US" altLang="ja-JP" sz="2000" b="1" i="1" dirty="0" smtClean="0">
                <a:solidFill>
                  <a:schemeClr val="bg1"/>
                </a:solidFill>
              </a:rPr>
              <a:t>Susanoo</a:t>
            </a:r>
            <a:endParaRPr kumimoji="1" lang="ja-JP" altLang="en-US" sz="2000" b="1" i="1" dirty="0">
              <a:solidFill>
                <a:schemeClr val="bg1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824758" y="5013177"/>
            <a:ext cx="4938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 smtClean="0"/>
              <a:t>Estimate performance</a:t>
            </a:r>
            <a:r>
              <a:rPr lang="en-US" altLang="ja-JP" dirty="0" smtClean="0"/>
              <a:t> and energy consumption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 smtClean="0"/>
              <a:t>Optimize operations based on the estimation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27246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右矢印 44"/>
          <p:cNvSpPr/>
          <p:nvPr/>
        </p:nvSpPr>
        <p:spPr>
          <a:xfrm flipH="1">
            <a:off x="3236018" y="6657742"/>
            <a:ext cx="2992166" cy="203447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右矢印 14"/>
          <p:cNvSpPr/>
          <p:nvPr/>
        </p:nvSpPr>
        <p:spPr>
          <a:xfrm>
            <a:off x="3263286" y="6381328"/>
            <a:ext cx="2964898" cy="203447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772" y="6059877"/>
            <a:ext cx="971550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778098"/>
          </a:xfrm>
        </p:spPr>
        <p:txBody>
          <a:bodyPr/>
          <a:lstStyle/>
          <a:p>
            <a:r>
              <a:rPr kumimoji="1" lang="en-US" altLang="ja-JP" dirty="0" smtClean="0"/>
              <a:t>Background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95536" y="926139"/>
            <a:ext cx="8136904" cy="3726997"/>
          </a:xfrm>
        </p:spPr>
        <p:txBody>
          <a:bodyPr>
            <a:normAutofit/>
          </a:bodyPr>
          <a:lstStyle/>
          <a:p>
            <a:r>
              <a:rPr lang="en-US" altLang="ja-JP" sz="2400" dirty="0" smtClean="0"/>
              <a:t>In Japan, the government suggests that a data center has </a:t>
            </a:r>
            <a:r>
              <a:rPr lang="en-US" altLang="ja-JP" sz="2400" i="1" dirty="0" smtClean="0"/>
              <a:t>its </a:t>
            </a:r>
            <a:r>
              <a:rPr lang="en-US" altLang="ja-JP" sz="2400" b="1" i="1" dirty="0" smtClean="0"/>
              <a:t>backup data center  in a remote location</a:t>
            </a:r>
            <a:r>
              <a:rPr lang="en-US" altLang="ja-JP" sz="2400" i="1" dirty="0" smtClean="0"/>
              <a:t> </a:t>
            </a:r>
            <a:r>
              <a:rPr lang="en-US" altLang="ja-JP" sz="2400" dirty="0" smtClean="0"/>
              <a:t>for earthquakes.</a:t>
            </a:r>
          </a:p>
          <a:p>
            <a:r>
              <a:rPr lang="en-US" altLang="ja-JP" sz="2400" dirty="0" smtClean="0"/>
              <a:t>However, running cost such as </a:t>
            </a:r>
            <a:r>
              <a:rPr lang="en-US" altLang="ja-JP" sz="2400" b="1" i="1" dirty="0" smtClean="0"/>
              <a:t>energy cost is necessary for backup data centers</a:t>
            </a:r>
            <a:r>
              <a:rPr lang="en-US" altLang="ja-JP" sz="2400" dirty="0" smtClean="0"/>
              <a:t>, which is a barrier to introduce backup.</a:t>
            </a:r>
          </a:p>
          <a:p>
            <a:pPr marL="0" indent="0">
              <a:buNone/>
            </a:pPr>
            <a:r>
              <a:rPr lang="en-US" altLang="ja-JP" sz="2400" dirty="0" smtClean="0"/>
              <a:t>It is necessary to reduce the energy cost by</a:t>
            </a:r>
          </a:p>
          <a:p>
            <a:r>
              <a:rPr lang="en-US" altLang="ja-JP" sz="2400" dirty="0" smtClean="0"/>
              <a:t>Considering the </a:t>
            </a:r>
            <a:r>
              <a:rPr lang="en-US" altLang="ja-JP" sz="2400" b="1" i="1" dirty="0" smtClean="0"/>
              <a:t>different electricity rate</a:t>
            </a:r>
            <a:r>
              <a:rPr lang="ja-JP" altLang="en-US" sz="2400" b="1" i="1" dirty="0" smtClean="0"/>
              <a:t> </a:t>
            </a:r>
            <a:r>
              <a:rPr lang="en-US" altLang="ja-JP" sz="2400" dirty="0" smtClean="0"/>
              <a:t>in different areas</a:t>
            </a:r>
            <a:br>
              <a:rPr lang="en-US" altLang="ja-JP" sz="2400" dirty="0" smtClean="0"/>
            </a:br>
            <a:r>
              <a:rPr lang="en-US" altLang="ja-JP" sz="2400" dirty="0" smtClean="0"/>
              <a:t>and different peak time (</a:t>
            </a:r>
            <a:r>
              <a:rPr lang="en-US" altLang="ja-JP" sz="2400" b="1" i="1" dirty="0" smtClean="0"/>
              <a:t>Dynamic pricing</a:t>
            </a:r>
            <a:r>
              <a:rPr lang="en-US" altLang="ja-JP" sz="2400" dirty="0" smtClean="0"/>
              <a:t>)</a:t>
            </a:r>
          </a:p>
          <a:p>
            <a:r>
              <a:rPr lang="en-US" altLang="ja-JP" sz="2400" dirty="0" smtClean="0"/>
              <a:t>Utilizing the </a:t>
            </a:r>
            <a:r>
              <a:rPr lang="en-US" altLang="ja-JP" sz="2400" b="1" i="1" dirty="0" smtClean="0"/>
              <a:t>photovoltaics (PV) charged in battery 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en-US" altLang="ja-JP" sz="2400" dirty="0" smtClean="0"/>
              <a:t>and </a:t>
            </a:r>
            <a:r>
              <a:rPr lang="en-US" altLang="ja-JP" sz="2400" b="1" i="1" dirty="0" smtClean="0"/>
              <a:t>ambient air cooling</a:t>
            </a:r>
          </a:p>
          <a:p>
            <a:endParaRPr lang="en-US" altLang="ja-JP" sz="2400" dirty="0" smtClean="0"/>
          </a:p>
        </p:txBody>
      </p:sp>
      <p:pic>
        <p:nvPicPr>
          <p:cNvPr id="1027" name="Picture 3" descr="C:\Users\Samejima\AppData\Local\Microsoft\Windows\INetCache\IE\N53YOYSH\MC900416012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079" y="5586192"/>
            <a:ext cx="1136774" cy="523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1530692" y="6109500"/>
            <a:ext cx="1398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Data center</a:t>
            </a:r>
            <a:endParaRPr kumimoji="1" lang="ja-JP" altLang="en-US" sz="2000" dirty="0"/>
          </a:p>
        </p:txBody>
      </p:sp>
      <p:pic>
        <p:nvPicPr>
          <p:cNvPr id="7" name="Picture 3" descr="C:\Users\Samejima\AppData\Local\Microsoft\Windows\INetCache\IE\N53YOYSH\MC900416012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129" y="5640686"/>
            <a:ext cx="1136774" cy="523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Samejima\AppData\Local\Microsoft\Windows\INetCache\IE\12UTN8VB\MC900438057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705" y="5253576"/>
            <a:ext cx="665232" cy="665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:\Users\Samejima\AppData\Local\Microsoft\Windows\INetCache\IE\12UTN8VB\MC900438057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708" y="5356715"/>
            <a:ext cx="665232" cy="665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Samejima\AppData\Local\Microsoft\Windows\INetCache\IE\H4CXFFIO\MC900441962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64657" flipH="1">
            <a:off x="2592685" y="5437699"/>
            <a:ext cx="534177" cy="29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3163746" y="4892917"/>
            <a:ext cx="1157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Ambient</a:t>
            </a:r>
            <a:br>
              <a:rPr kumimoji="1" lang="en-US" altLang="ja-JP" dirty="0" smtClean="0"/>
            </a:br>
            <a:r>
              <a:rPr kumimoji="1" lang="en-US" altLang="ja-JP" dirty="0" smtClean="0"/>
              <a:t>air cooling</a:t>
            </a:r>
            <a:endParaRPr kumimoji="1" lang="ja-JP" altLang="en-US" dirty="0"/>
          </a:p>
        </p:txBody>
      </p:sp>
      <p:pic>
        <p:nvPicPr>
          <p:cNvPr id="13" name="Picture 5" descr="C:\Users\Samejima\AppData\Local\Microsoft\Windows\INetCache\IE\H4CXFFIO\MC900441962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64657" flipH="1">
            <a:off x="7397814" y="5337168"/>
            <a:ext cx="534177" cy="29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線矢印コネクタ 8"/>
          <p:cNvCxnSpPr/>
          <p:nvPr/>
        </p:nvCxnSpPr>
        <p:spPr>
          <a:xfrm>
            <a:off x="1485760" y="5037552"/>
            <a:ext cx="360040" cy="43204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>
            <a:off x="1691705" y="5000059"/>
            <a:ext cx="360040" cy="43204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>
            <a:off x="6446688" y="5177282"/>
            <a:ext cx="360040" cy="43204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6609408" y="5057602"/>
            <a:ext cx="360040" cy="43204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2024321" y="5052003"/>
            <a:ext cx="43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PV</a:t>
            </a:r>
            <a:endParaRPr kumimoji="1" lang="ja-JP" altLang="en-US" dirty="0"/>
          </a:p>
        </p:txBody>
      </p:sp>
      <p:sp>
        <p:nvSpPr>
          <p:cNvPr id="19" name="円/楕円 18"/>
          <p:cNvSpPr/>
          <p:nvPr/>
        </p:nvSpPr>
        <p:spPr>
          <a:xfrm>
            <a:off x="4115956" y="5693340"/>
            <a:ext cx="1296144" cy="43204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/>
          <p:cNvCxnSpPr>
            <a:stCxn id="19" idx="3"/>
            <a:endCxn id="19" idx="7"/>
          </p:cNvCxnSpPr>
          <p:nvPr/>
        </p:nvCxnSpPr>
        <p:spPr>
          <a:xfrm flipV="1">
            <a:off x="4305772" y="5756612"/>
            <a:ext cx="916512" cy="3055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stCxn id="19" idx="1"/>
            <a:endCxn id="19" idx="5"/>
          </p:cNvCxnSpPr>
          <p:nvPr/>
        </p:nvCxnSpPr>
        <p:spPr>
          <a:xfrm>
            <a:off x="4305772" y="5756612"/>
            <a:ext cx="916512" cy="3055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>
            <a:off x="5429535" y="5917412"/>
            <a:ext cx="980432" cy="38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>
            <a:off x="6560261" y="7734851"/>
            <a:ext cx="12241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 flipV="1">
            <a:off x="6560261" y="6772269"/>
            <a:ext cx="0" cy="9662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>
            <a:off x="2985315" y="5906984"/>
            <a:ext cx="1130641" cy="38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フリーフォーム 37"/>
          <p:cNvSpPr/>
          <p:nvPr/>
        </p:nvSpPr>
        <p:spPr>
          <a:xfrm>
            <a:off x="6559542" y="7200300"/>
            <a:ext cx="1184910" cy="371475"/>
          </a:xfrm>
          <a:custGeom>
            <a:avLst/>
            <a:gdLst>
              <a:gd name="connsiteX0" fmla="*/ 0 w 1184910"/>
              <a:gd name="connsiteY0" fmla="*/ 371475 h 371475"/>
              <a:gd name="connsiteX1" fmla="*/ 310515 w 1184910"/>
              <a:gd name="connsiteY1" fmla="*/ 367665 h 371475"/>
              <a:gd name="connsiteX2" fmla="*/ 308610 w 1184910"/>
              <a:gd name="connsiteY2" fmla="*/ 201930 h 371475"/>
              <a:gd name="connsiteX3" fmla="*/ 548640 w 1184910"/>
              <a:gd name="connsiteY3" fmla="*/ 198120 h 371475"/>
              <a:gd name="connsiteX4" fmla="*/ 544830 w 1184910"/>
              <a:gd name="connsiteY4" fmla="*/ 3810 h 371475"/>
              <a:gd name="connsiteX5" fmla="*/ 763905 w 1184910"/>
              <a:gd name="connsiteY5" fmla="*/ 0 h 371475"/>
              <a:gd name="connsiteX6" fmla="*/ 773430 w 1184910"/>
              <a:gd name="connsiteY6" fmla="*/ 200025 h 371475"/>
              <a:gd name="connsiteX7" fmla="*/ 954405 w 1184910"/>
              <a:gd name="connsiteY7" fmla="*/ 196215 h 371475"/>
              <a:gd name="connsiteX8" fmla="*/ 960120 w 1184910"/>
              <a:gd name="connsiteY8" fmla="*/ 369570 h 371475"/>
              <a:gd name="connsiteX9" fmla="*/ 1184910 w 1184910"/>
              <a:gd name="connsiteY9" fmla="*/ 363855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84910" h="371475">
                <a:moveTo>
                  <a:pt x="0" y="371475"/>
                </a:moveTo>
                <a:lnTo>
                  <a:pt x="310515" y="367665"/>
                </a:lnTo>
                <a:lnTo>
                  <a:pt x="308610" y="201930"/>
                </a:lnTo>
                <a:lnTo>
                  <a:pt x="548640" y="198120"/>
                </a:lnTo>
                <a:lnTo>
                  <a:pt x="544830" y="3810"/>
                </a:lnTo>
                <a:lnTo>
                  <a:pt x="763905" y="0"/>
                </a:lnTo>
                <a:lnTo>
                  <a:pt x="773430" y="200025"/>
                </a:lnTo>
                <a:lnTo>
                  <a:pt x="954405" y="196215"/>
                </a:lnTo>
                <a:lnTo>
                  <a:pt x="960120" y="369570"/>
                </a:lnTo>
                <a:lnTo>
                  <a:pt x="1184910" y="363855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626708" y="6469080"/>
            <a:ext cx="1157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Electricity </a:t>
            </a:r>
          </a:p>
          <a:p>
            <a:r>
              <a:rPr lang="en-US" altLang="ja-JP" dirty="0" smtClean="0"/>
              <a:t>rate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7838782" y="755018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</a:t>
            </a:r>
            <a:endParaRPr kumimoji="1" lang="ja-JP" altLang="en-US" dirty="0"/>
          </a:p>
        </p:txBody>
      </p:sp>
      <p:cxnSp>
        <p:nvCxnSpPr>
          <p:cNvPr id="46" name="直線矢印コネクタ 45"/>
          <p:cNvCxnSpPr/>
          <p:nvPr/>
        </p:nvCxnSpPr>
        <p:spPr>
          <a:xfrm>
            <a:off x="1569728" y="7710551"/>
            <a:ext cx="122413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/>
          <p:nvPr/>
        </p:nvCxnSpPr>
        <p:spPr>
          <a:xfrm flipV="1">
            <a:off x="1569728" y="6747969"/>
            <a:ext cx="0" cy="96627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1636175" y="6584775"/>
            <a:ext cx="1157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Electricity </a:t>
            </a:r>
          </a:p>
          <a:p>
            <a:r>
              <a:rPr lang="en-US" altLang="ja-JP" dirty="0" smtClean="0"/>
              <a:t>rate</a:t>
            </a:r>
            <a:endParaRPr kumimoji="1"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2823058" y="752588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</a:t>
            </a:r>
            <a:endParaRPr kumimoji="1" lang="ja-JP" altLang="en-US" dirty="0"/>
          </a:p>
        </p:txBody>
      </p:sp>
      <p:sp>
        <p:nvSpPr>
          <p:cNvPr id="44" name="直方体 43"/>
          <p:cNvSpPr/>
          <p:nvPr/>
        </p:nvSpPr>
        <p:spPr>
          <a:xfrm>
            <a:off x="2306616" y="5682083"/>
            <a:ext cx="249185" cy="396044"/>
          </a:xfrm>
          <a:prstGeom prst="cub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0" name="Picture 6" descr="C:\Users\Samejima\AppData\Local\Microsoft\Windows\INetCache\IE\X5T4KVB2\MC900428967[1]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015469">
            <a:off x="2252840" y="5819074"/>
            <a:ext cx="356736" cy="158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直方体 57"/>
          <p:cNvSpPr/>
          <p:nvPr/>
        </p:nvSpPr>
        <p:spPr>
          <a:xfrm>
            <a:off x="7314987" y="5695649"/>
            <a:ext cx="249185" cy="396044"/>
          </a:xfrm>
          <a:prstGeom prst="cub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9" name="Picture 6" descr="C:\Users\Samejima\AppData\Local\Microsoft\Windows\INetCache\IE\X5T4KVB2\MC900428967[1]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015469">
            <a:off x="7261211" y="5832640"/>
            <a:ext cx="356736" cy="158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テキスト ボックス 41"/>
          <p:cNvSpPr txBox="1"/>
          <p:nvPr/>
        </p:nvSpPr>
        <p:spPr>
          <a:xfrm>
            <a:off x="6397158" y="6123066"/>
            <a:ext cx="1398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Data center</a:t>
            </a:r>
            <a:endParaRPr kumimoji="1" lang="ja-JP" altLang="en-US" sz="2000" dirty="0"/>
          </a:p>
        </p:txBody>
      </p:sp>
      <p:sp>
        <p:nvSpPr>
          <p:cNvPr id="6" name="フリーフォーム 5"/>
          <p:cNvSpPr/>
          <p:nvPr/>
        </p:nvSpPr>
        <p:spPr>
          <a:xfrm>
            <a:off x="1566079" y="7370137"/>
            <a:ext cx="1188720" cy="162560"/>
          </a:xfrm>
          <a:custGeom>
            <a:avLst/>
            <a:gdLst>
              <a:gd name="connsiteX0" fmla="*/ 0 w 1188720"/>
              <a:gd name="connsiteY0" fmla="*/ 162560 h 162560"/>
              <a:gd name="connsiteX1" fmla="*/ 203200 w 1188720"/>
              <a:gd name="connsiteY1" fmla="*/ 162560 h 162560"/>
              <a:gd name="connsiteX2" fmla="*/ 203200 w 1188720"/>
              <a:gd name="connsiteY2" fmla="*/ 0 h 162560"/>
              <a:gd name="connsiteX3" fmla="*/ 934720 w 1188720"/>
              <a:gd name="connsiteY3" fmla="*/ 0 h 162560"/>
              <a:gd name="connsiteX4" fmla="*/ 934720 w 1188720"/>
              <a:gd name="connsiteY4" fmla="*/ 152400 h 162560"/>
              <a:gd name="connsiteX5" fmla="*/ 1188720 w 1188720"/>
              <a:gd name="connsiteY5" fmla="*/ 152400 h 1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8720" h="162560">
                <a:moveTo>
                  <a:pt x="0" y="162560"/>
                </a:moveTo>
                <a:lnTo>
                  <a:pt x="203200" y="162560"/>
                </a:lnTo>
                <a:lnTo>
                  <a:pt x="203200" y="0"/>
                </a:lnTo>
                <a:lnTo>
                  <a:pt x="934720" y="0"/>
                </a:lnTo>
                <a:lnTo>
                  <a:pt x="934720" y="152400"/>
                </a:lnTo>
                <a:lnTo>
                  <a:pt x="1188720" y="15240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34906" y="6708907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VM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026020" y="6997187"/>
            <a:ext cx="34760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Moved to the site</a:t>
            </a:r>
            <a:r>
              <a:rPr lang="ja-JP" altLang="en-US" dirty="0" smtClean="0"/>
              <a:t> </a:t>
            </a:r>
            <a:r>
              <a:rPr lang="en-US" altLang="ja-JP" dirty="0" smtClean="0"/>
              <a:t>where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 smtClean="0"/>
              <a:t>Performance is maintained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smtClean="0"/>
              <a:t>More green energy is generated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smtClean="0"/>
              <a:t>Brown energy is cheaper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e</a:t>
            </a:r>
            <a:r>
              <a:rPr lang="en-US" altLang="ja-JP" dirty="0" smtClean="0"/>
              <a:t>tc.</a:t>
            </a:r>
          </a:p>
        </p:txBody>
      </p:sp>
    </p:spTree>
    <p:extLst>
      <p:ext uri="{BB962C8B-B14F-4D97-AF65-F5344CB8AC3E}">
        <p14:creationId xmlns:p14="http://schemas.microsoft.com/office/powerpoint/2010/main" val="3200052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角丸四角形 25"/>
          <p:cNvSpPr/>
          <p:nvPr/>
        </p:nvSpPr>
        <p:spPr>
          <a:xfrm>
            <a:off x="4158184" y="5085184"/>
            <a:ext cx="4878312" cy="160642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角丸四角形 24"/>
          <p:cNvSpPr/>
          <p:nvPr/>
        </p:nvSpPr>
        <p:spPr>
          <a:xfrm>
            <a:off x="488772" y="5085184"/>
            <a:ext cx="3579172" cy="160642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3256424" y="2469763"/>
            <a:ext cx="576000" cy="3477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42558"/>
            <a:ext cx="8229600" cy="982186"/>
          </a:xfrm>
        </p:spPr>
        <p:txBody>
          <a:bodyPr/>
          <a:lstStyle/>
          <a:p>
            <a:r>
              <a:rPr kumimoji="1" lang="en-US" altLang="ja-JP" dirty="0" smtClean="0"/>
              <a:t>Research Purpose</a:t>
            </a:r>
            <a:endParaRPr kumimoji="1" lang="ja-JP" altLang="en-US" dirty="0"/>
          </a:p>
        </p:txBody>
      </p:sp>
      <p:sp>
        <p:nvSpPr>
          <p:cNvPr id="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91592" y="1196752"/>
            <a:ext cx="8229600" cy="91592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b="1" dirty="0" smtClean="0"/>
              <a:t>Reduce total energy cost by 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changing power consumption </a:t>
            </a:r>
            <a:r>
              <a:rPr lang="en-US" altLang="ja-JP" sz="2400" b="1" dirty="0" smtClean="0"/>
              <a:t/>
            </a:r>
            <a:br>
              <a:rPr lang="en-US" altLang="ja-JP" sz="2400" b="1" dirty="0" smtClean="0"/>
            </a:br>
            <a:r>
              <a:rPr lang="en-US" altLang="ja-JP" sz="2400" b="1" dirty="0" smtClean="0"/>
              <a:t>in each data center during a certain period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524140" y="2213243"/>
                <a:ext cx="3758015" cy="848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𝑇𝑜𝑡𝑎𝑙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 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𝑐𝑜𝑠𝑡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/>
                            </a:rPr>
                            <m:t>𝑇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kumimoji="1" lang="en-US" altLang="ja-JP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ja-JP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𝑡</m:t>
                              </m:r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  <m:r>
                            <a:rPr kumimoji="1" lang="en-US" altLang="ja-JP" b="0" i="1" smtClean="0">
                              <a:latin typeface="Cambria Math"/>
                            </a:rPr>
                            <m:t> </m:t>
                          </m:r>
                          <m:r>
                            <a:rPr kumimoji="1" lang="en-US" altLang="ja-JP" b="0" i="1" smtClean="0">
                              <a:latin typeface="Cambria Math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40" y="2213243"/>
                <a:ext cx="3758015" cy="84856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4553716" y="2325700"/>
                <a:ext cx="375686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kumimoji="1" lang="en-US" altLang="ja-JP" b="0" i="1" smtClean="0">
                        <a:latin typeface="Cambria Math"/>
                      </a:rPr>
                      <m:t>(</m:t>
                    </m:r>
                    <m:r>
                      <a:rPr kumimoji="1" lang="en-US" altLang="ja-JP" b="0" i="1" smtClean="0">
                        <a:latin typeface="Cambria Math"/>
                      </a:rPr>
                      <m:t>𝑡</m:t>
                    </m:r>
                    <m:r>
                      <a:rPr kumimoji="1" lang="en-US" altLang="ja-JP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kumimoji="1" lang="en-US" altLang="ja-JP" dirty="0" smtClean="0"/>
                  <a:t>:  electricity rate in data center </a:t>
                </a:r>
                <a:r>
                  <a:rPr kumimoji="1" lang="en-US" altLang="ja-JP" i="1" dirty="0" err="1" smtClean="0"/>
                  <a:t>i</a:t>
                </a:r>
                <a:endParaRPr kumimoji="1" lang="en-US" altLang="ja-JP" i="1" dirty="0" smtClean="0"/>
              </a:p>
              <a:p>
                <a:r>
                  <a:rPr lang="ja-JP" altLang="en-US" dirty="0"/>
                  <a:t>　</a:t>
                </a:r>
                <a:r>
                  <a:rPr lang="ja-JP" altLang="en-US" dirty="0" smtClean="0"/>
                  <a:t>　　　　</a:t>
                </a:r>
                <a:r>
                  <a:rPr lang="en-US" altLang="ja-JP" dirty="0" smtClean="0"/>
                  <a:t>at time </a:t>
                </a:r>
                <a:r>
                  <a:rPr lang="en-US" altLang="ja-JP" i="1" dirty="0" smtClean="0"/>
                  <a:t>t</a:t>
                </a:r>
                <a:r>
                  <a:rPr kumimoji="1" lang="en-US" altLang="ja-JP" dirty="0" smtClean="0"/>
                  <a:t> 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3716" y="2325700"/>
                <a:ext cx="3756862" cy="646331"/>
              </a:xfrm>
              <a:prstGeom prst="rect">
                <a:avLst/>
              </a:prstGeom>
              <a:blipFill rotWithShape="1">
                <a:blip r:embed="rId4"/>
                <a:stretch>
                  <a:fillRect t="-4717" b="-150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4556588" y="2972032"/>
                <a:ext cx="422897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kumimoji="1" lang="en-US" altLang="ja-JP" b="0" i="1" smtClean="0">
                        <a:latin typeface="Cambria Math"/>
                      </a:rPr>
                      <m:t>(</m:t>
                    </m:r>
                    <m:r>
                      <a:rPr kumimoji="1" lang="en-US" altLang="ja-JP" b="0" i="1" smtClean="0">
                        <a:latin typeface="Cambria Math"/>
                      </a:rPr>
                      <m:t>𝑡</m:t>
                    </m:r>
                    <m:r>
                      <a:rPr kumimoji="1" lang="en-US" altLang="ja-JP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kumimoji="1" lang="en-US" altLang="ja-JP" dirty="0" smtClean="0"/>
                  <a:t>:  power consumption in data center </a:t>
                </a:r>
                <a:r>
                  <a:rPr kumimoji="1" lang="en-US" altLang="ja-JP" i="1" dirty="0" err="1" smtClean="0"/>
                  <a:t>i</a:t>
                </a:r>
                <a:endParaRPr kumimoji="1" lang="en-US" altLang="ja-JP" i="1" dirty="0" smtClean="0"/>
              </a:p>
              <a:p>
                <a:r>
                  <a:rPr lang="ja-JP" altLang="en-US" dirty="0"/>
                  <a:t>　</a:t>
                </a:r>
                <a:r>
                  <a:rPr lang="ja-JP" altLang="en-US" dirty="0" smtClean="0"/>
                  <a:t>　　　　</a:t>
                </a:r>
                <a:r>
                  <a:rPr lang="en-US" altLang="ja-JP" dirty="0" smtClean="0"/>
                  <a:t>at time </a:t>
                </a:r>
                <a:r>
                  <a:rPr lang="en-US" altLang="ja-JP" i="1" dirty="0" smtClean="0"/>
                  <a:t>t</a:t>
                </a:r>
                <a:r>
                  <a:rPr kumimoji="1" lang="en-US" altLang="ja-JP" dirty="0" smtClean="0"/>
                  <a:t> 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6588" y="2972032"/>
                <a:ext cx="4228978" cy="646331"/>
              </a:xfrm>
              <a:prstGeom prst="rect">
                <a:avLst/>
              </a:prstGeom>
              <a:blipFill rotWithShape="1">
                <a:blip r:embed="rId5"/>
                <a:stretch>
                  <a:fillRect t="-4717" b="-150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/>
          <p:cNvSpPr txBox="1"/>
          <p:nvPr/>
        </p:nvSpPr>
        <p:spPr>
          <a:xfrm>
            <a:off x="1546540" y="69738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1841387" y="3174267"/>
                <a:ext cx="2462277" cy="6463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Make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ja-JP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altLang="ja-JP" i="1">
                        <a:solidFill>
                          <a:srgbClr val="FF0000"/>
                        </a:solidFill>
                        <a:latin typeface="Cambria Math"/>
                      </a:rPr>
                      <m:t>𝑡</m:t>
                    </m:r>
                    <m:r>
                      <a:rPr lang="en-US" altLang="ja-JP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kumimoji="1" lang="en-US" altLang="ja-JP" dirty="0" smtClean="0"/>
                  <a:t> smaller </a:t>
                </a:r>
              </a:p>
              <a:p>
                <a:r>
                  <a:rPr kumimoji="1" lang="en-US" altLang="ja-JP" dirty="0" smtClean="0"/>
                  <a:t>when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ja-JP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ja-JP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ja-JP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kumimoji="1" lang="ja-JP" altLang="en-US" dirty="0" smtClean="0"/>
                  <a:t> </a:t>
                </a:r>
                <a:r>
                  <a:rPr kumimoji="1" lang="en-US" altLang="ja-JP" dirty="0" smtClean="0"/>
                  <a:t>is expensive 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387" y="3174267"/>
                <a:ext cx="2462277" cy="646331"/>
              </a:xfrm>
              <a:prstGeom prst="rect">
                <a:avLst/>
              </a:prstGeom>
              <a:blipFill rotWithShape="1">
                <a:blip r:embed="rId6"/>
                <a:stretch>
                  <a:fillRect l="-1980" t="-4717" r="-1238" b="-141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矢印コネクタ 14"/>
          <p:cNvCxnSpPr/>
          <p:nvPr/>
        </p:nvCxnSpPr>
        <p:spPr>
          <a:xfrm>
            <a:off x="3605384" y="2817494"/>
            <a:ext cx="0" cy="365245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471508" y="4059664"/>
            <a:ext cx="4082208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solidFill>
                  <a:schemeClr val="bg2"/>
                </a:solidFill>
              </a:rPr>
              <a:t>How </a:t>
            </a:r>
            <a:r>
              <a:rPr lang="en-US" altLang="ja-JP" sz="2000" b="1" i="1" dirty="0">
                <a:solidFill>
                  <a:schemeClr val="bg2"/>
                </a:solidFill>
              </a:rPr>
              <a:t>to change power consumption  </a:t>
            </a:r>
            <a:endParaRPr kumimoji="1" lang="ja-JP" altLang="en-US" sz="2000" b="1" i="1" dirty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4297056" y="5368165"/>
                <a:ext cx="482157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ja-JP" sz="2000" dirty="0" smtClean="0">
                    <a:solidFill>
                      <a:schemeClr val="accent2"/>
                    </a:solidFill>
                  </a:rPr>
                  <a:t>Migrate virtual machines  (VM) </a:t>
                </a:r>
                <a:r>
                  <a:rPr lang="en-US" altLang="ja-JP" sz="2000" dirty="0" smtClean="0"/>
                  <a:t>to the </a:t>
                </a:r>
                <a:br>
                  <a:rPr lang="en-US" altLang="ja-JP" sz="2000" dirty="0" smtClean="0"/>
                </a:br>
                <a:r>
                  <a:rPr lang="en-US" altLang="ja-JP" sz="2000" dirty="0" smtClean="0"/>
                  <a:t>data center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ja-JP" sz="2000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ja-JP" sz="2000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ja-JP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sz="2000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ja-JP" sz="2000" dirty="0" smtClean="0"/>
                  <a:t> is cheaper</a:t>
                </a:r>
                <a:endParaRPr lang="en-US" altLang="ja-JP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ja-JP" sz="2000" dirty="0" smtClean="0">
                    <a:solidFill>
                      <a:schemeClr val="accent2"/>
                    </a:solidFill>
                  </a:rPr>
                  <a:t>Use electricity charged in battery anytime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ja-JP" sz="2000" dirty="0" smtClean="0">
                    <a:solidFill>
                      <a:schemeClr val="accent2"/>
                    </a:solidFill>
                  </a:rPr>
                  <a:t>Use more ambient air in cooler place</a:t>
                </a:r>
                <a:endParaRPr kumimoji="1" lang="ja-JP" altLang="en-US" sz="2000" dirty="0"/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056" y="5368165"/>
                <a:ext cx="4821576" cy="1323439"/>
              </a:xfrm>
              <a:prstGeom prst="rect">
                <a:avLst/>
              </a:prstGeom>
              <a:blipFill rotWithShape="1">
                <a:blip r:embed="rId7"/>
                <a:stretch>
                  <a:fillRect l="-1138" t="-2304" r="-379" b="-73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551972" y="5305286"/>
                <a:ext cx="354558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ja-JP" sz="2000" dirty="0" smtClean="0"/>
                  <a:t>Delay start of processes </a:t>
                </a:r>
                <a:br>
                  <a:rPr lang="en-US" altLang="ja-JP" sz="2000" dirty="0" smtClean="0"/>
                </a:br>
                <a:r>
                  <a:rPr lang="en-US" altLang="ja-JP" sz="2000" dirty="0" smtClean="0"/>
                  <a:t>(processing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ja-JP" sz="2000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ja-JP" sz="2000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ja-JP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sz="2000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ja-JP" altLang="en-US" sz="2000" dirty="0"/>
                  <a:t> </a:t>
                </a:r>
                <a:r>
                  <a:rPr lang="en-US" altLang="ja-JP" sz="2000" dirty="0" smtClean="0"/>
                  <a:t>is cheap)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ja-JP" sz="2000" dirty="0" smtClean="0"/>
                  <a:t>Use electricity from PV</a:t>
                </a:r>
                <a:br>
                  <a:rPr lang="en-US" altLang="ja-JP" sz="2000" dirty="0" smtClean="0"/>
                </a:br>
                <a:r>
                  <a:rPr lang="en-US" altLang="ja-JP" sz="2000" dirty="0" smtClean="0"/>
                  <a:t>directly to data center</a:t>
                </a:r>
                <a:endParaRPr kumimoji="1" lang="ja-JP" altLang="en-US" sz="2000" dirty="0"/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72" y="5305286"/>
                <a:ext cx="3545586" cy="1323439"/>
              </a:xfrm>
              <a:prstGeom prst="rect">
                <a:avLst/>
              </a:prstGeom>
              <a:blipFill rotWithShape="1">
                <a:blip r:embed="rId8"/>
                <a:stretch>
                  <a:fillRect l="-1549" t="-2304" r="-1033" b="-73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テキスト ボックス 20"/>
          <p:cNvSpPr txBox="1"/>
          <p:nvPr/>
        </p:nvSpPr>
        <p:spPr>
          <a:xfrm>
            <a:off x="608398" y="4617154"/>
            <a:ext cx="288032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000" i="1" dirty="0" smtClean="0"/>
              <a:t>Conventional approach</a:t>
            </a:r>
          </a:p>
          <a:p>
            <a:r>
              <a:rPr lang="en-US" altLang="ja-JP" sz="2000" i="1" dirty="0"/>
              <a:t>f</a:t>
            </a:r>
            <a:r>
              <a:rPr lang="en-US" altLang="ja-JP" sz="2000" i="1" dirty="0" smtClean="0"/>
              <a:t>or one data center</a:t>
            </a:r>
            <a:endParaRPr kumimoji="1" lang="ja-JP" altLang="en-US" sz="2000" i="1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318760" y="4617154"/>
            <a:ext cx="288032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2000" i="1" dirty="0" smtClean="0"/>
              <a:t>New approach</a:t>
            </a:r>
          </a:p>
          <a:p>
            <a:r>
              <a:rPr lang="en-US" altLang="ja-JP" sz="2000" i="1" dirty="0"/>
              <a:t>f</a:t>
            </a:r>
            <a:r>
              <a:rPr kumimoji="1" lang="en-US" altLang="ja-JP" sz="2000" i="1" dirty="0" smtClean="0"/>
              <a:t>or multiple data center</a:t>
            </a:r>
          </a:p>
        </p:txBody>
      </p:sp>
      <p:sp>
        <p:nvSpPr>
          <p:cNvPr id="27" name="角丸四角形吹き出し 26"/>
          <p:cNvSpPr/>
          <p:nvPr/>
        </p:nvSpPr>
        <p:spPr>
          <a:xfrm>
            <a:off x="6432147" y="4149080"/>
            <a:ext cx="2460333" cy="720080"/>
          </a:xfrm>
          <a:prstGeom prst="wedgeRoundRectCallout">
            <a:avLst>
              <a:gd name="adj1" fmla="val -25375"/>
              <a:gd name="adj2" fmla="val 78020"/>
              <a:gd name="adj3" fmla="val 16667"/>
            </a:avLst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u="sng" dirty="0" smtClean="0">
                <a:solidFill>
                  <a:schemeClr val="tx2"/>
                </a:solidFill>
              </a:rPr>
              <a:t>No delay </a:t>
            </a:r>
            <a:r>
              <a:rPr kumimoji="1" lang="en-US" altLang="ja-JP" sz="2000" b="1" dirty="0" smtClean="0">
                <a:solidFill>
                  <a:schemeClr val="tx2"/>
                </a:solidFill>
              </a:rPr>
              <a:t>and </a:t>
            </a:r>
            <a:r>
              <a:rPr kumimoji="1" lang="en-US" altLang="ja-JP" sz="2000" b="1" u="sng" dirty="0" smtClean="0">
                <a:solidFill>
                  <a:schemeClr val="tx2"/>
                </a:solidFill>
              </a:rPr>
              <a:t>less power consumption</a:t>
            </a:r>
            <a:endParaRPr kumimoji="1" lang="ja-JP" altLang="en-US" sz="2000" b="1" u="sng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424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メモ 12"/>
          <p:cNvSpPr/>
          <p:nvPr/>
        </p:nvSpPr>
        <p:spPr>
          <a:xfrm>
            <a:off x="6940736" y="1221318"/>
            <a:ext cx="1944216" cy="1512168"/>
          </a:xfrm>
          <a:prstGeom prst="foldedCorner">
            <a:avLst>
              <a:gd name="adj" fmla="val 1196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メモ 9"/>
          <p:cNvSpPr/>
          <p:nvPr/>
        </p:nvSpPr>
        <p:spPr>
          <a:xfrm>
            <a:off x="6831630" y="1121405"/>
            <a:ext cx="1944216" cy="1512168"/>
          </a:xfrm>
          <a:prstGeom prst="foldedCorner">
            <a:avLst>
              <a:gd name="adj" fmla="val 1196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8835" y="44624"/>
            <a:ext cx="8784976" cy="850106"/>
          </a:xfrm>
        </p:spPr>
        <p:txBody>
          <a:bodyPr>
            <a:noAutofit/>
          </a:bodyPr>
          <a:lstStyle/>
          <a:p>
            <a:r>
              <a:rPr lang="en-US" altLang="ja-JP" dirty="0" smtClean="0"/>
              <a:t>D</a:t>
            </a:r>
            <a:r>
              <a:rPr lang="en-US" altLang="ja-JP" dirty="0"/>
              <a:t>istributed </a:t>
            </a:r>
            <a:r>
              <a:rPr lang="en-US" altLang="ja-JP" dirty="0" smtClean="0"/>
              <a:t>data center management system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1520" y="2539532"/>
            <a:ext cx="12983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Workload</a:t>
            </a:r>
          </a:p>
          <a:p>
            <a:r>
              <a:rPr lang="en-US" altLang="ja-JP" sz="2000" dirty="0" smtClean="0"/>
              <a:t>estimation</a:t>
            </a:r>
          </a:p>
        </p:txBody>
      </p:sp>
      <p:cxnSp>
        <p:nvCxnSpPr>
          <p:cNvPr id="5" name="直線矢印コネクタ 4"/>
          <p:cNvCxnSpPr/>
          <p:nvPr/>
        </p:nvCxnSpPr>
        <p:spPr>
          <a:xfrm>
            <a:off x="7053215" y="2387176"/>
            <a:ext cx="12241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/>
          <p:nvPr/>
        </p:nvCxnSpPr>
        <p:spPr>
          <a:xfrm flipV="1">
            <a:off x="7053215" y="1424594"/>
            <a:ext cx="0" cy="9662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フリーフォーム 6"/>
          <p:cNvSpPr/>
          <p:nvPr/>
        </p:nvSpPr>
        <p:spPr>
          <a:xfrm>
            <a:off x="7052496" y="1852625"/>
            <a:ext cx="1184910" cy="371475"/>
          </a:xfrm>
          <a:custGeom>
            <a:avLst/>
            <a:gdLst>
              <a:gd name="connsiteX0" fmla="*/ 0 w 1184910"/>
              <a:gd name="connsiteY0" fmla="*/ 371475 h 371475"/>
              <a:gd name="connsiteX1" fmla="*/ 310515 w 1184910"/>
              <a:gd name="connsiteY1" fmla="*/ 367665 h 371475"/>
              <a:gd name="connsiteX2" fmla="*/ 308610 w 1184910"/>
              <a:gd name="connsiteY2" fmla="*/ 201930 h 371475"/>
              <a:gd name="connsiteX3" fmla="*/ 548640 w 1184910"/>
              <a:gd name="connsiteY3" fmla="*/ 198120 h 371475"/>
              <a:gd name="connsiteX4" fmla="*/ 544830 w 1184910"/>
              <a:gd name="connsiteY4" fmla="*/ 3810 h 371475"/>
              <a:gd name="connsiteX5" fmla="*/ 763905 w 1184910"/>
              <a:gd name="connsiteY5" fmla="*/ 0 h 371475"/>
              <a:gd name="connsiteX6" fmla="*/ 773430 w 1184910"/>
              <a:gd name="connsiteY6" fmla="*/ 200025 h 371475"/>
              <a:gd name="connsiteX7" fmla="*/ 954405 w 1184910"/>
              <a:gd name="connsiteY7" fmla="*/ 196215 h 371475"/>
              <a:gd name="connsiteX8" fmla="*/ 960120 w 1184910"/>
              <a:gd name="connsiteY8" fmla="*/ 369570 h 371475"/>
              <a:gd name="connsiteX9" fmla="*/ 1184910 w 1184910"/>
              <a:gd name="connsiteY9" fmla="*/ 363855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84910" h="371475">
                <a:moveTo>
                  <a:pt x="0" y="371475"/>
                </a:moveTo>
                <a:lnTo>
                  <a:pt x="310515" y="367665"/>
                </a:lnTo>
                <a:lnTo>
                  <a:pt x="308610" y="201930"/>
                </a:lnTo>
                <a:lnTo>
                  <a:pt x="548640" y="198120"/>
                </a:lnTo>
                <a:lnTo>
                  <a:pt x="544830" y="3810"/>
                </a:lnTo>
                <a:lnTo>
                  <a:pt x="763905" y="0"/>
                </a:lnTo>
                <a:lnTo>
                  <a:pt x="773430" y="200025"/>
                </a:lnTo>
                <a:lnTo>
                  <a:pt x="954405" y="196215"/>
                </a:lnTo>
                <a:lnTo>
                  <a:pt x="960120" y="369570"/>
                </a:lnTo>
                <a:lnTo>
                  <a:pt x="1184910" y="363855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119662" y="1121405"/>
            <a:ext cx="1157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Electricity </a:t>
            </a:r>
          </a:p>
          <a:p>
            <a:r>
              <a:rPr lang="en-US" altLang="ja-JP" dirty="0" smtClean="0"/>
              <a:t>rate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277351" y="2202510"/>
            <a:ext cx="38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t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9252520" y="1407647"/>
            <a:ext cx="5331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Concept : Consider the geographical condition of</a:t>
            </a:r>
          </a:p>
          <a:p>
            <a:r>
              <a:rPr lang="en-US" altLang="ja-JP" sz="2000" dirty="0" smtClean="0"/>
              <a:t>1) Electricity rate</a:t>
            </a:r>
            <a:endParaRPr kumimoji="1" lang="ja-JP" altLang="en-US" sz="2000" dirty="0"/>
          </a:p>
        </p:txBody>
      </p:sp>
      <p:sp>
        <p:nvSpPr>
          <p:cNvPr id="18" name="メモ 17"/>
          <p:cNvSpPr/>
          <p:nvPr/>
        </p:nvSpPr>
        <p:spPr>
          <a:xfrm>
            <a:off x="4603302" y="1215455"/>
            <a:ext cx="1944216" cy="1512168"/>
          </a:xfrm>
          <a:prstGeom prst="foldedCorner">
            <a:avLst>
              <a:gd name="adj" fmla="val 1196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メモ 18"/>
          <p:cNvSpPr/>
          <p:nvPr/>
        </p:nvSpPr>
        <p:spPr>
          <a:xfrm>
            <a:off x="4494196" y="1115542"/>
            <a:ext cx="1944216" cy="1512168"/>
          </a:xfrm>
          <a:prstGeom prst="foldedCorner">
            <a:avLst>
              <a:gd name="adj" fmla="val 1196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矢印コネクタ 19"/>
          <p:cNvCxnSpPr/>
          <p:nvPr/>
        </p:nvCxnSpPr>
        <p:spPr>
          <a:xfrm>
            <a:off x="4715781" y="2381313"/>
            <a:ext cx="12241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 flipV="1">
            <a:off x="4715781" y="1351853"/>
            <a:ext cx="0" cy="9662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4782228" y="1115542"/>
            <a:ext cx="150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PV generation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939917" y="2196647"/>
            <a:ext cx="38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t</a:t>
            </a:r>
            <a:endParaRPr kumimoji="1" lang="ja-JP" altLang="en-US" dirty="0"/>
          </a:p>
        </p:txBody>
      </p:sp>
      <p:sp>
        <p:nvSpPr>
          <p:cNvPr id="25" name="メモ 24"/>
          <p:cNvSpPr/>
          <p:nvPr/>
        </p:nvSpPr>
        <p:spPr>
          <a:xfrm>
            <a:off x="2327638" y="1196752"/>
            <a:ext cx="1944216" cy="1512168"/>
          </a:xfrm>
          <a:prstGeom prst="foldedCorner">
            <a:avLst>
              <a:gd name="adj" fmla="val 1196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メモ 25"/>
          <p:cNvSpPr/>
          <p:nvPr/>
        </p:nvSpPr>
        <p:spPr>
          <a:xfrm>
            <a:off x="2218532" y="1096839"/>
            <a:ext cx="1944216" cy="1512168"/>
          </a:xfrm>
          <a:prstGeom prst="foldedCorner">
            <a:avLst>
              <a:gd name="adj" fmla="val 1196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矢印コネクタ 26"/>
          <p:cNvCxnSpPr/>
          <p:nvPr/>
        </p:nvCxnSpPr>
        <p:spPr>
          <a:xfrm>
            <a:off x="2440117" y="2362610"/>
            <a:ext cx="12241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 flipV="1">
            <a:off x="2440117" y="1400028"/>
            <a:ext cx="0" cy="9662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2506564" y="1096839"/>
            <a:ext cx="1371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temperature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664253" y="2177944"/>
            <a:ext cx="38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t</a:t>
            </a:r>
            <a:endParaRPr kumimoji="1" lang="ja-JP" altLang="en-US" dirty="0"/>
          </a:p>
        </p:txBody>
      </p:sp>
      <p:sp>
        <p:nvSpPr>
          <p:cNvPr id="35" name="フリーフォーム 34"/>
          <p:cNvSpPr/>
          <p:nvPr/>
        </p:nvSpPr>
        <p:spPr>
          <a:xfrm>
            <a:off x="4770602" y="1762755"/>
            <a:ext cx="948824" cy="612250"/>
          </a:xfrm>
          <a:custGeom>
            <a:avLst/>
            <a:gdLst>
              <a:gd name="connsiteX0" fmla="*/ 0 w 1107440"/>
              <a:gd name="connsiteY0" fmla="*/ 603955 h 612250"/>
              <a:gd name="connsiteX1" fmla="*/ 284480 w 1107440"/>
              <a:gd name="connsiteY1" fmla="*/ 573475 h 612250"/>
              <a:gd name="connsiteX2" fmla="*/ 406400 w 1107440"/>
              <a:gd name="connsiteY2" fmla="*/ 299155 h 612250"/>
              <a:gd name="connsiteX3" fmla="*/ 538480 w 1107440"/>
              <a:gd name="connsiteY3" fmla="*/ 75635 h 612250"/>
              <a:gd name="connsiteX4" fmla="*/ 650240 w 1107440"/>
              <a:gd name="connsiteY4" fmla="*/ 4515 h 612250"/>
              <a:gd name="connsiteX5" fmla="*/ 751840 w 1107440"/>
              <a:gd name="connsiteY5" fmla="*/ 24835 h 612250"/>
              <a:gd name="connsiteX6" fmla="*/ 843280 w 1107440"/>
              <a:gd name="connsiteY6" fmla="*/ 167075 h 612250"/>
              <a:gd name="connsiteX7" fmla="*/ 955040 w 1107440"/>
              <a:gd name="connsiteY7" fmla="*/ 542995 h 612250"/>
              <a:gd name="connsiteX8" fmla="*/ 1056640 w 1107440"/>
              <a:gd name="connsiteY8" fmla="*/ 603955 h 612250"/>
              <a:gd name="connsiteX9" fmla="*/ 1107440 w 1107440"/>
              <a:gd name="connsiteY9" fmla="*/ 603955 h 61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07440" h="612250">
                <a:moveTo>
                  <a:pt x="0" y="603955"/>
                </a:moveTo>
                <a:cubicBezTo>
                  <a:pt x="108373" y="614115"/>
                  <a:pt x="216747" y="624275"/>
                  <a:pt x="284480" y="573475"/>
                </a:cubicBezTo>
                <a:cubicBezTo>
                  <a:pt x="352213" y="522675"/>
                  <a:pt x="364067" y="382128"/>
                  <a:pt x="406400" y="299155"/>
                </a:cubicBezTo>
                <a:cubicBezTo>
                  <a:pt x="448733" y="216182"/>
                  <a:pt x="497840" y="124742"/>
                  <a:pt x="538480" y="75635"/>
                </a:cubicBezTo>
                <a:cubicBezTo>
                  <a:pt x="579120" y="26528"/>
                  <a:pt x="614680" y="12982"/>
                  <a:pt x="650240" y="4515"/>
                </a:cubicBezTo>
                <a:cubicBezTo>
                  <a:pt x="685800" y="-3952"/>
                  <a:pt x="719667" y="-2258"/>
                  <a:pt x="751840" y="24835"/>
                </a:cubicBezTo>
                <a:cubicBezTo>
                  <a:pt x="784013" y="51928"/>
                  <a:pt x="809413" y="80715"/>
                  <a:pt x="843280" y="167075"/>
                </a:cubicBezTo>
                <a:cubicBezTo>
                  <a:pt x="877147" y="253435"/>
                  <a:pt x="919480" y="470182"/>
                  <a:pt x="955040" y="542995"/>
                </a:cubicBezTo>
                <a:cubicBezTo>
                  <a:pt x="990600" y="615808"/>
                  <a:pt x="1031240" y="593795"/>
                  <a:pt x="1056640" y="603955"/>
                </a:cubicBezTo>
                <a:cubicBezTo>
                  <a:pt x="1082040" y="614115"/>
                  <a:pt x="1094740" y="609035"/>
                  <a:pt x="1107440" y="60395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フリーフォーム 35"/>
          <p:cNvSpPr/>
          <p:nvPr/>
        </p:nvSpPr>
        <p:spPr>
          <a:xfrm>
            <a:off x="2472036" y="1889836"/>
            <a:ext cx="1149440" cy="212585"/>
          </a:xfrm>
          <a:custGeom>
            <a:avLst/>
            <a:gdLst>
              <a:gd name="connsiteX0" fmla="*/ 0 w 1149440"/>
              <a:gd name="connsiteY0" fmla="*/ 204171 h 212585"/>
              <a:gd name="connsiteX1" fmla="*/ 294640 w 1149440"/>
              <a:gd name="connsiteY1" fmla="*/ 122891 h 212585"/>
              <a:gd name="connsiteX2" fmla="*/ 589280 w 1149440"/>
              <a:gd name="connsiteY2" fmla="*/ 971 h 212585"/>
              <a:gd name="connsiteX3" fmla="*/ 1076960 w 1149440"/>
              <a:gd name="connsiteY3" fmla="*/ 194011 h 212585"/>
              <a:gd name="connsiteX4" fmla="*/ 1137920 w 1149440"/>
              <a:gd name="connsiteY4" fmla="*/ 194011 h 212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9440" h="212585">
                <a:moveTo>
                  <a:pt x="0" y="204171"/>
                </a:moveTo>
                <a:cubicBezTo>
                  <a:pt x="98213" y="180464"/>
                  <a:pt x="196427" y="156758"/>
                  <a:pt x="294640" y="122891"/>
                </a:cubicBezTo>
                <a:cubicBezTo>
                  <a:pt x="392853" y="89024"/>
                  <a:pt x="458893" y="-10882"/>
                  <a:pt x="589280" y="971"/>
                </a:cubicBezTo>
                <a:cubicBezTo>
                  <a:pt x="719667" y="12824"/>
                  <a:pt x="985520" y="161838"/>
                  <a:pt x="1076960" y="194011"/>
                </a:cubicBezTo>
                <a:cubicBezTo>
                  <a:pt x="1168400" y="226184"/>
                  <a:pt x="1153160" y="210097"/>
                  <a:pt x="1137920" y="19401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>
            <a:off x="9540552" y="5075492"/>
            <a:ext cx="2852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2) Amount of PV generation </a:t>
            </a:r>
            <a:endParaRPr lang="ja-JP" altLang="en-US" dirty="0"/>
          </a:p>
        </p:txBody>
      </p:sp>
      <p:sp>
        <p:nvSpPr>
          <p:cNvPr id="38" name="正方形/長方形 37"/>
          <p:cNvSpPr/>
          <p:nvPr/>
        </p:nvSpPr>
        <p:spPr>
          <a:xfrm>
            <a:off x="-3780928" y="4890826"/>
            <a:ext cx="3058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3) Temperature of ambient air </a:t>
            </a:r>
            <a:endParaRPr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467819" y="3311806"/>
            <a:ext cx="1608069" cy="132343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Power</a:t>
            </a:r>
          </a:p>
          <a:p>
            <a:r>
              <a:rPr kumimoji="1" lang="en-US" altLang="ja-JP" sz="2000" dirty="0" smtClean="0"/>
              <a:t>consumption </a:t>
            </a:r>
            <a:endParaRPr lang="en-US" altLang="ja-JP" sz="2000" dirty="0" smtClean="0"/>
          </a:p>
          <a:p>
            <a:r>
              <a:rPr lang="en-US" altLang="ja-JP" sz="2000" dirty="0"/>
              <a:t>s</a:t>
            </a:r>
            <a:r>
              <a:rPr kumimoji="1" lang="en-US" altLang="ja-JP" sz="2000" dirty="0" smtClean="0"/>
              <a:t>imulator in</a:t>
            </a:r>
            <a:br>
              <a:rPr kumimoji="1" lang="en-US" altLang="ja-JP" sz="2000" dirty="0" smtClean="0"/>
            </a:br>
            <a:r>
              <a:rPr kumimoji="1" lang="en-US" altLang="ja-JP" sz="2000" dirty="0" smtClean="0"/>
              <a:t>data center</a:t>
            </a: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739027" y="3311806"/>
            <a:ext cx="1402179" cy="132343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Workload</a:t>
            </a:r>
          </a:p>
          <a:p>
            <a:r>
              <a:rPr lang="en-US" altLang="ja-JP" sz="2000" dirty="0"/>
              <a:t>a</a:t>
            </a:r>
            <a:r>
              <a:rPr lang="en-US" altLang="ja-JP" sz="2000" dirty="0" smtClean="0"/>
              <a:t>ssignment</a:t>
            </a:r>
          </a:p>
          <a:p>
            <a:r>
              <a:rPr lang="en-US" altLang="ja-JP" sz="2000" dirty="0"/>
              <a:t>t</a:t>
            </a:r>
            <a:r>
              <a:rPr kumimoji="1" lang="en-US" altLang="ja-JP" sz="2000" dirty="0" smtClean="0"/>
              <a:t>o each</a:t>
            </a:r>
            <a:br>
              <a:rPr kumimoji="1" lang="en-US" altLang="ja-JP" sz="2000" dirty="0" smtClean="0"/>
            </a:br>
            <a:r>
              <a:rPr kumimoji="1" lang="en-US" altLang="ja-JP" sz="2000" dirty="0" smtClean="0"/>
              <a:t>data center</a:t>
            </a: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5640022" y="3465693"/>
            <a:ext cx="1191608" cy="101566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ja-JP" sz="2000" dirty="0" smtClean="0"/>
              <a:t>Energy</a:t>
            </a:r>
            <a:br>
              <a:rPr lang="en-US" altLang="ja-JP" sz="2000" dirty="0" smtClean="0"/>
            </a:br>
            <a:r>
              <a:rPr lang="en-US" altLang="ja-JP" sz="2000" dirty="0" smtClean="0"/>
              <a:t>cost</a:t>
            </a:r>
          </a:p>
          <a:p>
            <a:r>
              <a:rPr lang="en-US" altLang="ja-JP" sz="2000" dirty="0" smtClean="0"/>
              <a:t>estimator</a:t>
            </a:r>
          </a:p>
        </p:txBody>
      </p:sp>
    </p:spTree>
    <p:extLst>
      <p:ext uri="{BB962C8B-B14F-4D97-AF65-F5344CB8AC3E}">
        <p14:creationId xmlns:p14="http://schemas.microsoft.com/office/powerpoint/2010/main" val="4095151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2299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kumimoji="1" lang="en-US" altLang="ja-JP" dirty="0" smtClean="0"/>
              <a:t>Problem formulation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27584" y="1268760"/>
            <a:ext cx="56353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Because of new operations for reducing energy cost,</a:t>
            </a:r>
            <a:r>
              <a:rPr lang="en-US" altLang="ja-JP" sz="2000" dirty="0"/>
              <a:t/>
            </a:r>
            <a:br>
              <a:rPr lang="en-US" altLang="ja-JP" sz="2000" dirty="0"/>
            </a:br>
            <a:r>
              <a:rPr lang="en-US" altLang="ja-JP" sz="2000" dirty="0" smtClean="0"/>
              <a:t>it is necessary to formulate this problem newly</a:t>
            </a:r>
          </a:p>
        </p:txBody>
      </p:sp>
    </p:spTree>
    <p:extLst>
      <p:ext uri="{BB962C8B-B14F-4D97-AF65-F5344CB8AC3E}">
        <p14:creationId xmlns:p14="http://schemas.microsoft.com/office/powerpoint/2010/main" val="884093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6320</TotalTime>
  <Words>378</Words>
  <Application>Microsoft Office PowerPoint</Application>
  <PresentationFormat>画面に合わせる (4:3)</PresentationFormat>
  <Paragraphs>98</Paragraphs>
  <Slides>7</Slides>
  <Notes>3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Office ​​テーマ</vt:lpstr>
      <vt:lpstr>Distributed Data Center Optimization for Energy Cost Reduction</vt:lpstr>
      <vt:lpstr>Background</vt:lpstr>
      <vt:lpstr>Background</vt:lpstr>
      <vt:lpstr>Research Purpose</vt:lpstr>
      <vt:lpstr>Distributed data center management system</vt:lpstr>
      <vt:lpstr>PowerPoint プレゼンテーション</vt:lpstr>
      <vt:lpstr>Problem formulation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Decentralized Data Center Optimization for Energy Cost Reduction</dc:title>
  <dc:creator>Samejima Masaki</dc:creator>
  <cp:lastModifiedBy>Samejima Masaki</cp:lastModifiedBy>
  <cp:revision>39</cp:revision>
  <dcterms:created xsi:type="dcterms:W3CDTF">2014-08-08T07:08:55Z</dcterms:created>
  <dcterms:modified xsi:type="dcterms:W3CDTF">2015-03-06T13:42:44Z</dcterms:modified>
</cp:coreProperties>
</file>