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271" r:id="rId5"/>
    <p:sldId id="265" r:id="rId6"/>
    <p:sldId id="266" r:id="rId7"/>
    <p:sldId id="272" r:id="rId8"/>
    <p:sldId id="273" r:id="rId9"/>
    <p:sldId id="267" r:id="rId10"/>
    <p:sldId id="268" r:id="rId11"/>
    <p:sldId id="274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6" autoAdjust="0"/>
    <p:restoredTop sz="82424" autoAdjust="0"/>
  </p:normalViewPr>
  <p:slideViewPr>
    <p:cSldViewPr snapToGrid="0">
      <p:cViewPr varScale="1">
        <p:scale>
          <a:sx n="82" d="100"/>
          <a:sy n="82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76365394849"/>
          <c:y val="0.0844743841005277"/>
          <c:w val="0.819566474967174"/>
          <c:h val="0.6871343660228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</c:v>
                </c:pt>
              </c:strCache>
            </c:strRef>
          </c:tx>
          <c:spPr>
            <a:ln w="6350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14.0</c:v>
                </c:pt>
                <c:pt idx="1">
                  <c:v>13.0</c:v>
                </c:pt>
                <c:pt idx="2">
                  <c:v>12.0</c:v>
                </c:pt>
                <c:pt idx="3">
                  <c:v>11.0</c:v>
                </c:pt>
                <c:pt idx="4">
                  <c:v>10.0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6.0</c:v>
                </c:pt>
                <c:pt idx="9">
                  <c:v>5.0</c:v>
                </c:pt>
                <c:pt idx="10">
                  <c:v>4.0</c:v>
                </c:pt>
                <c:pt idx="11">
                  <c:v>3.0</c:v>
                </c:pt>
                <c:pt idx="12">
                  <c:v>2.0</c:v>
                </c:pt>
                <c:pt idx="1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395-4E4B-8A34-9997005260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635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14.0</c:v>
                </c:pt>
                <c:pt idx="2">
                  <c:v>14.0</c:v>
                </c:pt>
                <c:pt idx="3">
                  <c:v>13.0</c:v>
                </c:pt>
                <c:pt idx="4">
                  <c:v>13.0</c:v>
                </c:pt>
                <c:pt idx="5">
                  <c:v>13.0</c:v>
                </c:pt>
                <c:pt idx="6">
                  <c:v>11.0</c:v>
                </c:pt>
                <c:pt idx="7">
                  <c:v>10.0</c:v>
                </c:pt>
                <c:pt idx="8">
                  <c:v>9.0</c:v>
                </c:pt>
                <c:pt idx="9">
                  <c:v>7.0</c:v>
                </c:pt>
                <c:pt idx="10">
                  <c:v>6.0</c:v>
                </c:pt>
                <c:pt idx="11">
                  <c:v>5.0</c:v>
                </c:pt>
                <c:pt idx="12">
                  <c:v>5.0</c:v>
                </c:pt>
                <c:pt idx="1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395-4E4B-8A34-999700526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77781312"/>
        <c:axId val="-677779952"/>
      </c:lineChart>
      <c:catAx>
        <c:axId val="-67778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r>
                  <a:rPr lang="th-TH"/>
                  <a:t>สัปดาห์</a:t>
                </a:r>
              </a:p>
            </c:rich>
          </c:tx>
          <c:layout>
            <c:manualLayout>
              <c:xMode val="edge"/>
              <c:yMode val="edge"/>
              <c:x val="0.49113977978698"/>
              <c:y val="0.883455608107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-677779952"/>
        <c:crosses val="autoZero"/>
        <c:auto val="1"/>
        <c:lblAlgn val="ctr"/>
        <c:lblOffset val="100"/>
        <c:noMultiLvlLbl val="0"/>
      </c:catAx>
      <c:valAx>
        <c:axId val="-67777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r>
                  <a:rPr lang="th-TH"/>
                  <a:t>จำนวนงาน</a:t>
                </a:r>
              </a:p>
            </c:rich>
          </c:tx>
          <c:layout>
            <c:manualLayout>
              <c:xMode val="edge"/>
              <c:yMode val="edge"/>
              <c:x val="0.0319983849448627"/>
              <c:y val="0.316657871347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-67778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629658487684"/>
          <c:y val="0.113744004289378"/>
          <c:w val="0.301200955672324"/>
          <c:h val="0.11897011443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D06F-AAF0-4A7B-A132-0FBC107196C9}" type="datetime1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DDAA-D18D-4F2B-A60F-731006DA45C6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7D2C-E2BD-4106-991E-FF43CD3DF15F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5EC9-3C45-41DB-830E-1EC693630D4F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5866-BB6F-4C42-84B3-B8AB542C7149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793-DE77-4F3B-989D-F64E595B3E26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8D2A-7422-455A-BFB0-59458A85E39E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8ACD-17BC-406C-AC1C-E3B74F73D5AE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3727-DBFC-484F-AE54-22773D28BF29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8A00-CBFD-4B08-AAF9-9F0262A1981D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D53-3080-4FEB-9792-6780CE27BD05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71A8-CE7F-4E96-8923-5F447D051779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F376-165F-4204-B910-56D75F26B52D}" type="datetime1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B34-D9F2-440A-A42B-0A31AAC33144}" type="datetime1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A1AE-D946-46D7-963A-B8F9EDBEB075}" type="datetime1">
              <a:rPr lang="en-US" smtClean="0"/>
              <a:t>11/26/16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4C17-3EF6-4B61-83A4-E09D76941AED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7B0-5ECA-48DF-80BD-27A9F2F81A64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454-9C64-49CB-8F3E-9DB4C98BD2C9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24C-BFC9-4B24-A601-78F9AF6AF42D}" type="datetime1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C407EA-5165-4192-B075-FABD1437D42B}" type="datetime1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Develop Portal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WEEK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แผนการดำเนินงาน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9" y="1853248"/>
            <a:ext cx="10184470" cy="3385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-66269"/>
            <a:ext cx="9404723" cy="1400530"/>
          </a:xfrm>
        </p:spPr>
        <p:txBody>
          <a:bodyPr/>
          <a:lstStyle/>
          <a:p>
            <a:pPr algn="ctr"/>
            <a:r>
              <a:rPr lang="en-US" sz="5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Storybroad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03537"/>
              </p:ext>
            </p:extLst>
          </p:nvPr>
        </p:nvGraphicFramePr>
        <p:xfrm>
          <a:off x="386537" y="633996"/>
          <a:ext cx="11475948" cy="604904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25316">
                  <a:extLst>
                    <a:ext uri="{9D8B030D-6E8A-4147-A177-3AD203B41FA5}">
                      <a16:colId xmlns:a16="http://schemas.microsoft.com/office/drawing/2014/main" xmlns="" val="1464291158"/>
                    </a:ext>
                  </a:extLst>
                </a:gridCol>
                <a:gridCol w="3825316">
                  <a:extLst>
                    <a:ext uri="{9D8B030D-6E8A-4147-A177-3AD203B41FA5}">
                      <a16:colId xmlns:a16="http://schemas.microsoft.com/office/drawing/2014/main" xmlns="" val="2675127981"/>
                    </a:ext>
                  </a:extLst>
                </a:gridCol>
                <a:gridCol w="3825316">
                  <a:extLst>
                    <a:ext uri="{9D8B030D-6E8A-4147-A177-3AD203B41FA5}">
                      <a16:colId xmlns:a16="http://schemas.microsoft.com/office/drawing/2014/main" xmlns="" val="1448776962"/>
                    </a:ext>
                  </a:extLst>
                </a:gridCol>
              </a:tblGrid>
              <a:tr h="59312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 Do</a:t>
                      </a:r>
                      <a:endParaRPr lang="th-TH" sz="32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Doing</a:t>
                      </a:r>
                      <a:endParaRPr lang="th-TH" sz="32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Done</a:t>
                      </a:r>
                      <a:endParaRPr lang="th-TH" sz="32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040224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AddDoc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ปรับแต่ง</a:t>
                      </a:r>
                      <a:r>
                        <a:rPr lang="th-TH" sz="3200" b="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3200" b="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service </a:t>
                      </a:r>
                      <a:r>
                        <a:rPr lang="en-US" sz="3200" b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login</a:t>
                      </a:r>
                      <a:endParaRPr lang="th-TH" sz="3200" b="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b="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0534783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UpdateDoc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Service Sent mail </a:t>
                      </a:r>
                      <a:endParaRPr lang="th-TH" sz="32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Shell Script Contacts</a:t>
                      </a:r>
                      <a:r>
                        <a:rPr lang="th-TH" sz="32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(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all</a:t>
                      </a:r>
                      <a:r>
                        <a:rPr lang="th-TH" sz="32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)</a:t>
                      </a:r>
                      <a:r>
                        <a:rPr lang="en-US" sz="480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48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2292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GetDoc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b="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725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AddAttach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1288320"/>
                  </a:ext>
                </a:extLst>
              </a:tr>
              <a:tr h="5725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RemoveAttach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725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DelAttach</a:t>
                      </a:r>
                      <a:r>
                        <a:rPr lang="en-US" sz="3200" dirty="0" smtClean="0">
                          <a:effectLst/>
                        </a:rPr>
                        <a:t> 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725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DelDoc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725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Calendar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725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SentBox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32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Burndown </a:t>
            </a:r>
            <a:r>
              <a:rPr lang="en-US" sz="5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Chart</a:t>
            </a:r>
            <a:endParaRPr lang="th-TH" sz="5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ตัวแทน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31535"/>
              </p:ext>
            </p:extLst>
          </p:nvPr>
        </p:nvGraphicFramePr>
        <p:xfrm>
          <a:off x="696952" y="1484784"/>
          <a:ext cx="9520418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34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ปัญหาและวิธีการ</a:t>
            </a:r>
            <a:r>
              <a:rPr lang="th-TH" sz="5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902"/>
              </p:ext>
            </p:extLst>
          </p:nvPr>
        </p:nvGraphicFramePr>
        <p:xfrm>
          <a:off x="1365336" y="1853248"/>
          <a:ext cx="8166970" cy="2282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3485"/>
                <a:gridCol w="4083485"/>
              </a:tblGrid>
              <a:tr h="19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1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ปัญหาหรืออุปสรรค 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1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วิธีการแก้ไข 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1300255"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Service login </a:t>
                      </a:r>
                      <a:r>
                        <a:rPr lang="th-TH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ยังทำไม่เรียบร้อย</a:t>
                      </a:r>
                      <a:endParaRPr lang="en-US" sz="2800" b="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th-TH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การเขียน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shell script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th-TH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ศึกษาการเขียน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Authenticate </a:t>
                      </a:r>
                      <a:r>
                        <a:rPr lang="th-TH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แบบ 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php</a:t>
                      </a:r>
                      <a:endParaRPr lang="en-US" sz="2800" b="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 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สิ่งที่จะทำในสัปดาห์ถัดไป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2173" y="2458995"/>
            <a:ext cx="974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- 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ศึกษาการทำงานที่ได้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รับมอบหมาย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:web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5" y="1445973"/>
            <a:ext cx="8547929" cy="4814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036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:web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99" y="1355214"/>
            <a:ext cx="8255335" cy="4641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75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3762" y="-202198"/>
            <a:ext cx="9284715" cy="859247"/>
          </a:xfrm>
        </p:spPr>
        <p:txBody>
          <a:bodyPr/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Finish Product </a:t>
            </a:r>
            <a:r>
              <a:rPr lang="en-US" sz="5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Status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69" y="378837"/>
            <a:ext cx="6635958" cy="116735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: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Develop portal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Version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1.0.2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: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25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/11/2016</a:t>
            </a:r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2582"/>
              </p:ext>
            </p:extLst>
          </p:nvPr>
        </p:nvGraphicFramePr>
        <p:xfrm>
          <a:off x="1102615" y="1400779"/>
          <a:ext cx="9687340" cy="548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1835">
                  <a:extLst>
                    <a:ext uri="{9D8B030D-6E8A-4147-A177-3AD203B41FA5}">
                      <a16:colId xmlns:a16="http://schemas.microsoft.com/office/drawing/2014/main" xmlns="" val="3529752618"/>
                    </a:ext>
                  </a:extLst>
                </a:gridCol>
                <a:gridCol w="2421835">
                  <a:extLst>
                    <a:ext uri="{9D8B030D-6E8A-4147-A177-3AD203B41FA5}">
                      <a16:colId xmlns:a16="http://schemas.microsoft.com/office/drawing/2014/main" xmlns="" val="3267095894"/>
                    </a:ext>
                  </a:extLst>
                </a:gridCol>
                <a:gridCol w="2421835">
                  <a:extLst>
                    <a:ext uri="{9D8B030D-6E8A-4147-A177-3AD203B41FA5}">
                      <a16:colId xmlns:a16="http://schemas.microsoft.com/office/drawing/2014/main" xmlns="" val="2265327821"/>
                    </a:ext>
                  </a:extLst>
                </a:gridCol>
                <a:gridCol w="2421835">
                  <a:extLst>
                    <a:ext uri="{9D8B030D-6E8A-4147-A177-3AD203B41FA5}">
                      <a16:colId xmlns:a16="http://schemas.microsoft.com/office/drawing/2014/main" xmlns="" val="214120801"/>
                    </a:ext>
                  </a:extLst>
                </a:gridCol>
              </a:tblGrid>
              <a:tr h="20945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Name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Plan </a:t>
                      </a:r>
                      <a:r>
                        <a:rPr lang="en-US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Qty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Finish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972928"/>
                  </a:ext>
                </a:extLst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Shell Script</a:t>
                      </a:r>
                      <a:r>
                        <a:rPr lang="en-US" sz="180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ข้อมูลที่ได้ยังไม่มีความสมบูรณ์</a:t>
                      </a:r>
                      <a:r>
                        <a:rPr lang="en-US" sz="1800" b="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1800" b="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Service Contacts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all,some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)</a:t>
                      </a:r>
                      <a:r>
                        <a:rPr lang="en-US" sz="180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ข้อมูลที่ได้ยังไม่มีความสมบูรณ์</a:t>
                      </a:r>
                      <a:r>
                        <a:rPr lang="en-US" sz="1800" b="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1800" b="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Service login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ข้อมูลที่ได้ยังไม่มีความสมบูรณ์</a:t>
                      </a:r>
                      <a:r>
                        <a:rPr lang="en-US" sz="1800" b="0" dirty="0" smtClean="0"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</a:t>
                      </a:r>
                      <a:endParaRPr lang="th-TH" sz="1800" b="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043205"/>
                  </a:ext>
                </a:extLst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AddDoc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DelDoc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UpdateDoc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GetDoc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AddAttach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RemoveAttach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DelAttach</a:t>
                      </a:r>
                      <a:endParaRPr lang="en-US" sz="1800" dirty="0" smtClean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8546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Service Calendar </a:t>
                      </a:r>
                      <a:endParaRPr lang="th-TH" sz="18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KPI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179631"/>
              </p:ext>
            </p:extLst>
          </p:nvPr>
        </p:nvGraphicFramePr>
        <p:xfrm>
          <a:off x="877332" y="1544595"/>
          <a:ext cx="9724765" cy="4423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1935"/>
                <a:gridCol w="1762058"/>
                <a:gridCol w="1847915"/>
                <a:gridCol w="1882857"/>
              </a:tblGrid>
              <a:tr h="1117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ตัวชี้วัด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น้ำหนัก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เป้าหมาย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Points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(</a:t>
                      </a: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1-5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)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122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1.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การติดตามความคืบหน้าของงาน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4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2.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การปรับปรุงแก้ไขงาน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4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3.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ความสมบูรณ์ของชิ้นงาน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4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4.</a:t>
                      </a:r>
                      <a:r>
                        <a:rPr lang="th-TH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งานที่ต้องแก้ไข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40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Avg.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effectLst/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3.25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753</TotalTime>
  <Words>246</Words>
  <Application>Microsoft Macintosh PowerPoint</Application>
  <PresentationFormat>Widescreen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 New</vt:lpstr>
      <vt:lpstr>Calibri</vt:lpstr>
      <vt:lpstr>Century Gothic</vt:lpstr>
      <vt:lpstr>Symbol</vt:lpstr>
      <vt:lpstr>TH Sarabun New</vt:lpstr>
      <vt:lpstr>Wingdings 3</vt:lpstr>
      <vt:lpstr>Arial</vt:lpstr>
      <vt:lpstr>Ion</vt:lpstr>
      <vt:lpstr>Develop Portal</vt:lpstr>
      <vt:lpstr>Storybroad</vt:lpstr>
      <vt:lpstr>Burndown Chart</vt:lpstr>
      <vt:lpstr>ปัญหาและวิธีการแก้ไข</vt:lpstr>
      <vt:lpstr>สิ่งที่จะทำในสัปดาห์ถัดไป </vt:lpstr>
      <vt:lpstr>GUI :web service</vt:lpstr>
      <vt:lpstr>GUI :web service</vt:lpstr>
      <vt:lpstr>Finish Product Status</vt:lpstr>
      <vt:lpstr>KPI</vt:lpstr>
      <vt:lpstr>แผนการดำเนินงาน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ชื่อกลุ่ม  ขนาด 72 ตัวหนา</dc:title>
  <dc:creator>NuMEviL</dc:creator>
  <cp:keywords/>
  <cp:lastModifiedBy>Polaris dao</cp:lastModifiedBy>
  <cp:revision>34</cp:revision>
  <cp:lastPrinted>2012-08-15T21:38:02Z</cp:lastPrinted>
  <dcterms:created xsi:type="dcterms:W3CDTF">2016-11-05T03:09:31Z</dcterms:created>
  <dcterms:modified xsi:type="dcterms:W3CDTF">2016-11-26T00:48:08Z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