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Lst>
  <p:sldSz cx="18288000" cy="10287000"/>
  <p:notesSz cx="6858000" cy="9144000"/>
  <p:embeddedFontLst>
    <p:embeddedFont>
      <p:font typeface="Cantora One" charset="1" panose="02010602040000000003"/>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Roboto" charset="1" panose="02000000000000000000"/>
      <p:regular r:id="rId11"/>
    </p:embeddedFont>
    <p:embeddedFont>
      <p:font typeface="Roboto Bold" charset="1" panose="02000000000000000000"/>
      <p:regular r:id="rId12"/>
    </p:embeddedFont>
    <p:embeddedFont>
      <p:font typeface="Roboto Italics" charset="1" panose="02000000000000000000"/>
      <p:regular r:id="rId13"/>
    </p:embeddedFont>
    <p:embeddedFont>
      <p:font typeface="Roboto Bold Italics" charset="1" panose="02000000000000000000"/>
      <p:regular r:id="rId14"/>
    </p:embeddedFont>
    <p:embeddedFont>
      <p:font typeface="Open Sans" charset="1" panose="020B0606030504020204"/>
      <p:regular r:id="rId15"/>
    </p:embeddedFont>
    <p:embeddedFont>
      <p:font typeface="Open Sans Bold" charset="1" panose="020B0806030504020204"/>
      <p:regular r:id="rId16"/>
    </p:embeddedFont>
    <p:embeddedFont>
      <p:font typeface="Open Sans Italics" charset="1" panose="020B0606030504020204"/>
      <p:regular r:id="rId17"/>
    </p:embeddedFont>
    <p:embeddedFont>
      <p:font typeface="Open Sans Bold Italics" charset="1" panose="020B0806030504020204"/>
      <p:regular r:id="rId18"/>
    </p:embeddedFont>
    <p:embeddedFont>
      <p:font typeface="Open Sans Extra Bold" charset="1" panose="020B0906030804020204"/>
      <p:regular r:id="rId19"/>
    </p:embeddedFont>
    <p:embeddedFont>
      <p:font typeface="Open Sans Extra Bold Italics" charset="1" panose="020B0906030804020204"/>
      <p:regular r:id="rId20"/>
    </p:embeddedFont>
    <p:embeddedFont>
      <p:font typeface="Alice" charset="1" panose="00000500000000000000"/>
      <p:regular r:id="rId21"/>
    </p:embeddedFont>
    <p:embeddedFont>
      <p:font typeface="Alice Bold" charset="1" panose="00000500000000000000"/>
      <p:regular r:id="rId22"/>
    </p:embeddedFont>
    <p:embeddedFont>
      <p:font typeface="Alice Italics" charset="1" panose="00000500000000000000"/>
      <p:regular r:id="rId23"/>
    </p:embeddedFont>
    <p:embeddedFont>
      <p:font typeface="Alice Bold Italics"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960" r="5730" b="12499"/>
          <a:stretch>
            <a:fillRect/>
          </a:stretch>
        </p:blipFill>
        <p:spPr>
          <a:xfrm>
            <a:off x="0" y="0"/>
            <a:ext cx="18288000" cy="10287000"/>
          </a:xfrm>
          <a:prstGeom prst="rect">
            <a:avLst/>
          </a:prstGeom>
        </p:spPr>
      </p:pic>
      <p:sp>
        <p:nvSpPr>
          <p:cNvPr name="TextBox 3" id="3"/>
          <p:cNvSpPr txBox="true"/>
          <p:nvPr/>
        </p:nvSpPr>
        <p:spPr>
          <a:xfrm rot="0">
            <a:off x="1438637" y="2141688"/>
            <a:ext cx="12217088" cy="3905250"/>
          </a:xfrm>
          <a:prstGeom prst="rect">
            <a:avLst/>
          </a:prstGeom>
        </p:spPr>
        <p:txBody>
          <a:bodyPr anchor="t" rtlCol="false" tIns="0" lIns="0" bIns="0" rIns="0">
            <a:spAutoFit/>
          </a:bodyPr>
          <a:lstStyle/>
          <a:p>
            <a:pPr>
              <a:lnSpc>
                <a:spcPts val="10200"/>
              </a:lnSpc>
            </a:pPr>
            <a:r>
              <a:rPr lang="en-US" sz="8500">
                <a:solidFill>
                  <a:srgbClr val="FFFFFF"/>
                </a:solidFill>
                <a:latin typeface="Alice Bold"/>
              </a:rPr>
              <a:t>Network Intrusion Detection System for Imbalanced Dataset</a:t>
            </a:r>
          </a:p>
        </p:txBody>
      </p:sp>
      <p:sp>
        <p:nvSpPr>
          <p:cNvPr name="TextBox 4" id="4"/>
          <p:cNvSpPr txBox="true"/>
          <p:nvPr/>
        </p:nvSpPr>
        <p:spPr>
          <a:xfrm rot="0">
            <a:off x="13119155" y="7809721"/>
            <a:ext cx="4140145" cy="1242059"/>
          </a:xfrm>
          <a:prstGeom prst="rect">
            <a:avLst/>
          </a:prstGeom>
        </p:spPr>
        <p:txBody>
          <a:bodyPr anchor="t" rtlCol="false" tIns="0" lIns="0" bIns="0" rIns="0">
            <a:spAutoFit/>
          </a:bodyPr>
          <a:lstStyle/>
          <a:p>
            <a:pPr algn="l">
              <a:lnSpc>
                <a:spcPts val="5040"/>
              </a:lnSpc>
            </a:pPr>
            <a:r>
              <a:rPr lang="en-US" sz="3600">
                <a:solidFill>
                  <a:srgbClr val="FFFFFF"/>
                </a:solidFill>
                <a:latin typeface="Cantora One"/>
              </a:rPr>
              <a:t>JINCY JOSE                                   </a:t>
            </a:r>
            <a:r>
              <a:rPr lang="en-US" sz="3600">
                <a:solidFill>
                  <a:srgbClr val="FFFFFF"/>
                </a:solidFill>
                <a:latin typeface="Cantora One"/>
              </a:rPr>
              <a:t>S3 B    ROLL NO  : 3</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6590069" y="914400"/>
            <a:ext cx="4377815" cy="962660"/>
          </a:xfrm>
          <a:prstGeom prst="rect">
            <a:avLst/>
          </a:prstGeom>
        </p:spPr>
        <p:txBody>
          <a:bodyPr anchor="t" rtlCol="false" tIns="0" lIns="0" bIns="0" rIns="0">
            <a:spAutoFit/>
          </a:bodyPr>
          <a:lstStyle/>
          <a:p>
            <a:pPr algn="ctr">
              <a:lnSpc>
                <a:spcPts val="7839"/>
              </a:lnSpc>
            </a:pPr>
            <a:r>
              <a:rPr lang="en-US" sz="5599">
                <a:solidFill>
                  <a:srgbClr val="FFFFFF"/>
                </a:solidFill>
                <a:latin typeface="Open Sans Bold"/>
              </a:rPr>
              <a:t>References</a:t>
            </a:r>
          </a:p>
        </p:txBody>
      </p:sp>
      <p:sp>
        <p:nvSpPr>
          <p:cNvPr name="TextBox 3" id="3"/>
          <p:cNvSpPr txBox="true"/>
          <p:nvPr/>
        </p:nvSpPr>
        <p:spPr>
          <a:xfrm rot="0">
            <a:off x="1786123" y="2692710"/>
            <a:ext cx="15691625" cy="1433154"/>
          </a:xfrm>
          <a:prstGeom prst="rect">
            <a:avLst/>
          </a:prstGeom>
        </p:spPr>
        <p:txBody>
          <a:bodyPr anchor="t" rtlCol="false" tIns="0" lIns="0" bIns="0" rIns="0">
            <a:spAutoFit/>
          </a:bodyPr>
          <a:lstStyle/>
          <a:p>
            <a:pPr>
              <a:lnSpc>
                <a:spcPts val="5805"/>
              </a:lnSpc>
              <a:spcBef>
                <a:spcPct val="0"/>
              </a:spcBef>
            </a:pPr>
            <a:r>
              <a:rPr lang="en-US" sz="4146">
                <a:solidFill>
                  <a:srgbClr val="FFFFFF"/>
                </a:solidFill>
                <a:latin typeface="Open Sans"/>
              </a:rPr>
              <a:t>https://www.sciencedirect.com/science/article/abs/pii/S0957417421017243</a:t>
            </a:r>
          </a:p>
        </p:txBody>
      </p:sp>
      <p:sp>
        <p:nvSpPr>
          <p:cNvPr name="TextBox 4" id="4"/>
          <p:cNvSpPr txBox="true"/>
          <p:nvPr/>
        </p:nvSpPr>
        <p:spPr>
          <a:xfrm rot="0">
            <a:off x="1786123" y="4395470"/>
            <a:ext cx="15691625" cy="1419859"/>
          </a:xfrm>
          <a:prstGeom prst="rect">
            <a:avLst/>
          </a:prstGeom>
        </p:spPr>
        <p:txBody>
          <a:bodyPr anchor="t" rtlCol="false" tIns="0" lIns="0" bIns="0" rIns="0">
            <a:spAutoFit/>
          </a:bodyPr>
          <a:lstStyle/>
          <a:p>
            <a:pPr>
              <a:lnSpc>
                <a:spcPts val="5740"/>
              </a:lnSpc>
            </a:pPr>
            <a:r>
              <a:rPr lang="en-US" sz="4100">
                <a:solidFill>
                  <a:srgbClr val="FFFFFF"/>
                </a:solidFill>
                <a:latin typeface="Open Sans"/>
              </a:rPr>
              <a:t>https://www.analyticsvidhya.com/blog/2021/06/5-techniques-to-handle-imbalanced-data-for-a-classification-problem/</a:t>
            </a:r>
          </a:p>
        </p:txBody>
      </p:sp>
      <p:sp>
        <p:nvSpPr>
          <p:cNvPr name="TextBox 5" id="5"/>
          <p:cNvSpPr txBox="true"/>
          <p:nvPr/>
        </p:nvSpPr>
        <p:spPr>
          <a:xfrm rot="0">
            <a:off x="640854" y="4447541"/>
            <a:ext cx="775692" cy="695959"/>
          </a:xfrm>
          <a:prstGeom prst="rect">
            <a:avLst/>
          </a:prstGeom>
        </p:spPr>
        <p:txBody>
          <a:bodyPr anchor="t" rtlCol="false" tIns="0" lIns="0" bIns="0" rIns="0">
            <a:spAutoFit/>
          </a:bodyPr>
          <a:lstStyle/>
          <a:p>
            <a:pPr algn="ctr">
              <a:lnSpc>
                <a:spcPts val="5740"/>
              </a:lnSpc>
            </a:pPr>
            <a:r>
              <a:rPr lang="en-US" sz="4100">
                <a:solidFill>
                  <a:srgbClr val="FFFFFF"/>
                </a:solidFill>
                <a:latin typeface="Open Sans"/>
              </a:rPr>
              <a:t>[2] </a:t>
            </a:r>
          </a:p>
        </p:txBody>
      </p:sp>
      <p:sp>
        <p:nvSpPr>
          <p:cNvPr name="TextBox 6" id="6"/>
          <p:cNvSpPr txBox="true"/>
          <p:nvPr/>
        </p:nvSpPr>
        <p:spPr>
          <a:xfrm rot="0">
            <a:off x="1786123" y="6058801"/>
            <a:ext cx="15691625" cy="1419859"/>
          </a:xfrm>
          <a:prstGeom prst="rect">
            <a:avLst/>
          </a:prstGeom>
        </p:spPr>
        <p:txBody>
          <a:bodyPr anchor="t" rtlCol="false" tIns="0" lIns="0" bIns="0" rIns="0">
            <a:spAutoFit/>
          </a:bodyPr>
          <a:lstStyle/>
          <a:p>
            <a:pPr>
              <a:lnSpc>
                <a:spcPts val="5740"/>
              </a:lnSpc>
            </a:pPr>
            <a:r>
              <a:rPr lang="en-US" sz="4100">
                <a:solidFill>
                  <a:srgbClr val="FFFFFF"/>
                </a:solidFill>
                <a:latin typeface="Open Sans"/>
              </a:rPr>
              <a:t>Jhttps://www.researchgate.net/publication/228084509_Handling_imbalanced_datasets_A_review</a:t>
            </a:r>
          </a:p>
        </p:txBody>
      </p:sp>
      <p:sp>
        <p:nvSpPr>
          <p:cNvPr name="TextBox 7" id="7"/>
          <p:cNvSpPr txBox="true"/>
          <p:nvPr/>
        </p:nvSpPr>
        <p:spPr>
          <a:xfrm rot="0">
            <a:off x="640854" y="6058801"/>
            <a:ext cx="775692" cy="695959"/>
          </a:xfrm>
          <a:prstGeom prst="rect">
            <a:avLst/>
          </a:prstGeom>
        </p:spPr>
        <p:txBody>
          <a:bodyPr anchor="t" rtlCol="false" tIns="0" lIns="0" bIns="0" rIns="0">
            <a:spAutoFit/>
          </a:bodyPr>
          <a:lstStyle/>
          <a:p>
            <a:pPr algn="ctr">
              <a:lnSpc>
                <a:spcPts val="5740"/>
              </a:lnSpc>
            </a:pPr>
            <a:r>
              <a:rPr lang="en-US" sz="4100">
                <a:solidFill>
                  <a:srgbClr val="FFFFFF"/>
                </a:solidFill>
                <a:latin typeface="Open Sans"/>
              </a:rPr>
              <a:t>[3] </a:t>
            </a:r>
          </a:p>
        </p:txBody>
      </p:sp>
      <p:sp>
        <p:nvSpPr>
          <p:cNvPr name="TextBox 8" id="8"/>
          <p:cNvSpPr txBox="true"/>
          <p:nvPr/>
        </p:nvSpPr>
        <p:spPr>
          <a:xfrm rot="0">
            <a:off x="640854" y="2692710"/>
            <a:ext cx="775692" cy="695959"/>
          </a:xfrm>
          <a:prstGeom prst="rect">
            <a:avLst/>
          </a:prstGeom>
        </p:spPr>
        <p:txBody>
          <a:bodyPr anchor="t" rtlCol="false" tIns="0" lIns="0" bIns="0" rIns="0">
            <a:spAutoFit/>
          </a:bodyPr>
          <a:lstStyle/>
          <a:p>
            <a:pPr algn="ctr">
              <a:lnSpc>
                <a:spcPts val="5740"/>
              </a:lnSpc>
            </a:pPr>
            <a:r>
              <a:rPr lang="en-US" sz="4100">
                <a:solidFill>
                  <a:srgbClr val="FFFFFF"/>
                </a:solidFill>
                <a:latin typeface="Open Sans"/>
              </a:rPr>
              <a:t>[1] </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5585550" y="3889163"/>
            <a:ext cx="6222355" cy="1533525"/>
          </a:xfrm>
          <a:prstGeom prst="rect">
            <a:avLst/>
          </a:prstGeom>
        </p:spPr>
        <p:txBody>
          <a:bodyPr anchor="t" rtlCol="false" tIns="0" lIns="0" bIns="0" rIns="0">
            <a:spAutoFit/>
          </a:bodyPr>
          <a:lstStyle/>
          <a:p>
            <a:pPr algn="ctr">
              <a:lnSpc>
                <a:spcPts val="12599"/>
              </a:lnSpc>
            </a:pPr>
            <a:r>
              <a:rPr lang="en-US" sz="9000">
                <a:solidFill>
                  <a:srgbClr val="FFFFFF"/>
                </a:solidFill>
                <a:latin typeface="Open Sans Extra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1028700" y="1356680"/>
            <a:ext cx="5479596" cy="657225"/>
          </a:xfrm>
          <a:prstGeom prst="rect">
            <a:avLst/>
          </a:prstGeom>
        </p:spPr>
        <p:txBody>
          <a:bodyPr anchor="t" rtlCol="false" tIns="0" lIns="0" bIns="0" rIns="0">
            <a:spAutoFit/>
          </a:bodyPr>
          <a:lstStyle/>
          <a:p>
            <a:pPr>
              <a:lnSpc>
                <a:spcPts val="5159"/>
              </a:lnSpc>
            </a:pPr>
            <a:r>
              <a:rPr lang="en-US" sz="4299" spc="128">
                <a:solidFill>
                  <a:srgbClr val="FFBE40"/>
                </a:solidFill>
                <a:latin typeface="Roboto Bold"/>
              </a:rPr>
              <a:t>INTRODUCTION</a:t>
            </a:r>
          </a:p>
        </p:txBody>
      </p:sp>
      <p:sp>
        <p:nvSpPr>
          <p:cNvPr name="TextBox 3" id="3"/>
          <p:cNvSpPr txBox="true"/>
          <p:nvPr/>
        </p:nvSpPr>
        <p:spPr>
          <a:xfrm rot="0">
            <a:off x="1100795" y="5834062"/>
            <a:ext cx="15699044" cy="2830576"/>
          </a:xfrm>
          <a:prstGeom prst="rect">
            <a:avLst/>
          </a:prstGeom>
        </p:spPr>
        <p:txBody>
          <a:bodyPr anchor="t" rtlCol="false" tIns="0" lIns="0" bIns="0" rIns="0">
            <a:spAutoFit/>
          </a:bodyPr>
          <a:lstStyle/>
          <a:p>
            <a:pPr marL="876553" indent="-438277" lvl="1">
              <a:lnSpc>
                <a:spcPts val="5683"/>
              </a:lnSpc>
              <a:buFont typeface="Arial"/>
              <a:buChar char="•"/>
            </a:pPr>
            <a:r>
              <a:rPr lang="en-US" sz="4059">
                <a:solidFill>
                  <a:srgbClr val="FFFFFF"/>
                </a:solidFill>
                <a:latin typeface="Open Sans"/>
              </a:rPr>
              <a:t>Network Intrusion Detection Systems must effectively identify security threats and protect the applications. The focus of the paper is the presence of class imbalance problem in intrusion datasets.</a:t>
            </a:r>
          </a:p>
        </p:txBody>
      </p:sp>
      <p:sp>
        <p:nvSpPr>
          <p:cNvPr name="TextBox 4" id="4"/>
          <p:cNvSpPr txBox="true"/>
          <p:nvPr/>
        </p:nvSpPr>
        <p:spPr>
          <a:xfrm rot="0">
            <a:off x="1100795" y="2340146"/>
            <a:ext cx="15626949" cy="2803354"/>
          </a:xfrm>
          <a:prstGeom prst="rect">
            <a:avLst/>
          </a:prstGeom>
        </p:spPr>
        <p:txBody>
          <a:bodyPr anchor="t" rtlCol="false" tIns="0" lIns="0" bIns="0" rIns="0">
            <a:spAutoFit/>
          </a:bodyPr>
          <a:lstStyle/>
          <a:p>
            <a:pPr marL="865057" indent="-432528" lvl="1">
              <a:lnSpc>
                <a:spcPts val="5609"/>
              </a:lnSpc>
              <a:buFont typeface="Arial"/>
              <a:buChar char="•"/>
            </a:pPr>
            <a:r>
              <a:rPr lang="en-US" sz="4006">
                <a:solidFill>
                  <a:srgbClr val="FFFFFF"/>
                </a:solidFill>
                <a:latin typeface="Open Sans"/>
              </a:rPr>
              <a:t>Imbalanced data refers to those types of datasets where the target class has an uneven distribution of observations, i.e one class label has a very high number of observations and the other has a very low number of observations.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BE40"/>
        </a:solidFill>
      </p:bgPr>
    </p:bg>
    <p:spTree>
      <p:nvGrpSpPr>
        <p:cNvPr id="1" name=""/>
        <p:cNvGrpSpPr/>
        <p:nvPr/>
      </p:nvGrpSpPr>
      <p:grpSpPr>
        <a:xfrm>
          <a:off x="0" y="0"/>
          <a:ext cx="0" cy="0"/>
          <a:chOff x="0" y="0"/>
          <a:chExt cx="0" cy="0"/>
        </a:xfrm>
      </p:grpSpPr>
      <p:sp>
        <p:nvSpPr>
          <p:cNvPr name="TextBox 2" id="2"/>
          <p:cNvSpPr txBox="true"/>
          <p:nvPr/>
        </p:nvSpPr>
        <p:spPr>
          <a:xfrm rot="0">
            <a:off x="6128679" y="1000125"/>
            <a:ext cx="5522529" cy="733425"/>
          </a:xfrm>
          <a:prstGeom prst="rect">
            <a:avLst/>
          </a:prstGeom>
        </p:spPr>
        <p:txBody>
          <a:bodyPr anchor="t" rtlCol="false" tIns="0" lIns="0" bIns="0" rIns="0">
            <a:spAutoFit/>
          </a:bodyPr>
          <a:lstStyle/>
          <a:p>
            <a:pPr>
              <a:lnSpc>
                <a:spcPts val="5760"/>
              </a:lnSpc>
            </a:pPr>
            <a:r>
              <a:rPr lang="en-US" sz="4800">
                <a:solidFill>
                  <a:srgbClr val="090909"/>
                </a:solidFill>
                <a:latin typeface="Roboto Bold"/>
              </a:rPr>
              <a:t>Relevance of Topic</a:t>
            </a:r>
          </a:p>
        </p:txBody>
      </p:sp>
      <p:sp>
        <p:nvSpPr>
          <p:cNvPr name="TextBox 3" id="3"/>
          <p:cNvSpPr txBox="true"/>
          <p:nvPr/>
        </p:nvSpPr>
        <p:spPr>
          <a:xfrm rot="0">
            <a:off x="1155728" y="2140916"/>
            <a:ext cx="15976544" cy="7117384"/>
          </a:xfrm>
          <a:prstGeom prst="rect">
            <a:avLst/>
          </a:prstGeom>
        </p:spPr>
        <p:txBody>
          <a:bodyPr anchor="t" rtlCol="false" tIns="0" lIns="0" bIns="0" rIns="0">
            <a:spAutoFit/>
          </a:bodyPr>
          <a:lstStyle/>
          <a:p>
            <a:pPr algn="just">
              <a:lnSpc>
                <a:spcPts val="5653"/>
              </a:lnSpc>
            </a:pPr>
            <a:r>
              <a:rPr lang="en-US" sz="4038">
                <a:solidFill>
                  <a:srgbClr val="090909"/>
                </a:solidFill>
                <a:latin typeface="Open Sans"/>
              </a:rPr>
              <a:t>This problem is predominant in scenarios where anomaly detection is crucial like electricity pilferage, fraudulent transactions in banks, identification of rare diseases, etc. In this situation, the predictive model developed using conventional machine learning algorithms could be biased and inaccurate.</a:t>
            </a:r>
          </a:p>
          <a:p>
            <a:pPr algn="just">
              <a:lnSpc>
                <a:spcPts val="5653"/>
              </a:lnSpc>
            </a:pPr>
          </a:p>
          <a:p>
            <a:pPr algn="just">
              <a:lnSpc>
                <a:spcPts val="5653"/>
              </a:lnSpc>
            </a:pPr>
            <a:r>
              <a:rPr lang="en-US" sz="4038">
                <a:solidFill>
                  <a:srgbClr val="090909"/>
                </a:solidFill>
                <a:latin typeface="Open Sans"/>
              </a:rPr>
              <a:t>This happens because Machine Learning Algorithms are usually designed to improve accuracy by reducing the error. Thus, they do not take into account the class distribution / proportion or balance of classes.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BE40"/>
        </a:solidFill>
      </p:bgPr>
    </p:bg>
    <p:spTree>
      <p:nvGrpSpPr>
        <p:cNvPr id="1" name=""/>
        <p:cNvGrpSpPr/>
        <p:nvPr/>
      </p:nvGrpSpPr>
      <p:grpSpPr>
        <a:xfrm>
          <a:off x="0" y="0"/>
          <a:ext cx="0" cy="0"/>
          <a:chOff x="0" y="0"/>
          <a:chExt cx="0" cy="0"/>
        </a:xfrm>
      </p:grpSpPr>
      <p:sp>
        <p:nvSpPr>
          <p:cNvPr name="TextBox 2" id="2"/>
          <p:cNvSpPr txBox="true"/>
          <p:nvPr/>
        </p:nvSpPr>
        <p:spPr>
          <a:xfrm rot="0">
            <a:off x="1330093" y="1765504"/>
            <a:ext cx="15929207" cy="5662077"/>
          </a:xfrm>
          <a:prstGeom prst="rect">
            <a:avLst/>
          </a:prstGeom>
        </p:spPr>
        <p:txBody>
          <a:bodyPr anchor="t" rtlCol="false" tIns="0" lIns="0" bIns="0" rIns="0">
            <a:spAutoFit/>
          </a:bodyPr>
          <a:lstStyle/>
          <a:p>
            <a:pPr>
              <a:lnSpc>
                <a:spcPts val="5682"/>
              </a:lnSpc>
            </a:pPr>
            <a:r>
              <a:rPr lang="en-US" sz="4058">
                <a:solidFill>
                  <a:srgbClr val="000000"/>
                </a:solidFill>
                <a:latin typeface="Open Sans"/>
              </a:rPr>
              <a:t>This guide describes various approaches for solving such class imbalance problems using various sampling techniques. We also weigh each technique for its pros and cons. Finally, I reveal an approach using which you can create a balanced class distribution and apply ensemble learning technique designed especially for this purpose.</a:t>
            </a:r>
          </a:p>
          <a:p>
            <a:pPr>
              <a:lnSpc>
                <a:spcPts val="5682"/>
              </a:lnSpc>
            </a:pPr>
            <a:r>
              <a:rPr lang="en-US" sz="4058">
                <a:solidFill>
                  <a:srgbClr val="000000"/>
                </a:solidFill>
                <a:latin typeface="Open Sans"/>
              </a:rPr>
              <a:t> </a:t>
            </a:r>
          </a:p>
          <a:p>
            <a:pPr>
              <a:lnSpc>
                <a:spcPts val="5402"/>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698365" y="3045079"/>
            <a:ext cx="17075285" cy="2098421"/>
          </a:xfrm>
          <a:prstGeom prst="rect">
            <a:avLst/>
          </a:prstGeom>
        </p:spPr>
        <p:txBody>
          <a:bodyPr anchor="t" rtlCol="false" tIns="0" lIns="0" bIns="0" rIns="0">
            <a:spAutoFit/>
          </a:bodyPr>
          <a:lstStyle/>
          <a:p>
            <a:pPr>
              <a:lnSpc>
                <a:spcPts val="5614"/>
              </a:lnSpc>
            </a:pPr>
            <a:r>
              <a:rPr lang="en-US" sz="4010">
                <a:solidFill>
                  <a:srgbClr val="FFFFFF"/>
                </a:solidFill>
                <a:latin typeface="Open Sans"/>
              </a:rPr>
              <a:t>To build the imbalanced dataset, the problem regarding its prediction, and how to deal with such data more efficiently than the traditional approach.</a:t>
            </a:r>
          </a:p>
        </p:txBody>
      </p:sp>
      <p:sp>
        <p:nvSpPr>
          <p:cNvPr name="TextBox 3" id="3"/>
          <p:cNvSpPr txBox="true"/>
          <p:nvPr/>
        </p:nvSpPr>
        <p:spPr>
          <a:xfrm rot="0">
            <a:off x="698365" y="5932418"/>
            <a:ext cx="16891271" cy="1393622"/>
          </a:xfrm>
          <a:prstGeom prst="rect">
            <a:avLst/>
          </a:prstGeom>
        </p:spPr>
        <p:txBody>
          <a:bodyPr anchor="t" rtlCol="false" tIns="0" lIns="0" bIns="0" rIns="0">
            <a:spAutoFit/>
          </a:bodyPr>
          <a:lstStyle/>
          <a:p>
            <a:pPr>
              <a:lnSpc>
                <a:spcPts val="5611"/>
              </a:lnSpc>
            </a:pPr>
            <a:r>
              <a:rPr lang="en-US" sz="4007">
                <a:solidFill>
                  <a:srgbClr val="FFFFFF"/>
                </a:solidFill>
                <a:latin typeface="Open Sans"/>
              </a:rPr>
              <a:t>To try different models and come up with the best possible model for imbalanced dataset and validation.</a:t>
            </a:r>
          </a:p>
        </p:txBody>
      </p:sp>
      <p:sp>
        <p:nvSpPr>
          <p:cNvPr name="TextBox 4" id="4"/>
          <p:cNvSpPr txBox="true"/>
          <p:nvPr/>
        </p:nvSpPr>
        <p:spPr>
          <a:xfrm rot="0">
            <a:off x="4761344" y="904875"/>
            <a:ext cx="8100864" cy="1005205"/>
          </a:xfrm>
          <a:prstGeom prst="rect">
            <a:avLst/>
          </a:prstGeom>
        </p:spPr>
        <p:txBody>
          <a:bodyPr anchor="t" rtlCol="false" tIns="0" lIns="0" bIns="0" rIns="0">
            <a:spAutoFit/>
          </a:bodyPr>
          <a:lstStyle/>
          <a:p>
            <a:pPr algn="ctr">
              <a:lnSpc>
                <a:spcPts val="8119"/>
              </a:lnSpc>
            </a:pPr>
            <a:r>
              <a:rPr lang="en-US" sz="5799">
                <a:solidFill>
                  <a:srgbClr val="FFFFFF"/>
                </a:solidFill>
                <a:latin typeface="Open Sans Bold"/>
              </a:rPr>
              <a:t>Description Of Project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180706" y="1019175"/>
            <a:ext cx="11078594" cy="885825"/>
          </a:xfrm>
          <a:prstGeom prst="rect">
            <a:avLst/>
          </a:prstGeom>
        </p:spPr>
        <p:txBody>
          <a:bodyPr anchor="t" rtlCol="false" tIns="0" lIns="0" bIns="0" rIns="0">
            <a:spAutoFit/>
          </a:bodyPr>
          <a:lstStyle/>
          <a:p>
            <a:pPr algn="l" marL="0" indent="0" lvl="0">
              <a:lnSpc>
                <a:spcPts val="6960"/>
              </a:lnSpc>
              <a:spcBef>
                <a:spcPct val="0"/>
              </a:spcBef>
            </a:pPr>
            <a:r>
              <a:rPr lang="en-US" sz="5800">
                <a:solidFill>
                  <a:srgbClr val="090909"/>
                </a:solidFill>
                <a:latin typeface="Roboto Bold"/>
              </a:rPr>
              <a:t>Proposed System</a:t>
            </a:r>
          </a:p>
        </p:txBody>
      </p:sp>
      <p:pic>
        <p:nvPicPr>
          <p:cNvPr name="Picture 3" id="3"/>
          <p:cNvPicPr>
            <a:picLocks noChangeAspect="true"/>
          </p:cNvPicPr>
          <p:nvPr/>
        </p:nvPicPr>
        <p:blipFill>
          <a:blip r:embed="rId2"/>
          <a:srcRect l="64363" t="0" r="2738" b="0"/>
          <a:stretch>
            <a:fillRect/>
          </a:stretch>
        </p:blipFill>
        <p:spPr>
          <a:xfrm flipH="false" flipV="false" rot="0">
            <a:off x="0" y="57377"/>
            <a:ext cx="5068876" cy="10271797"/>
          </a:xfrm>
          <a:prstGeom prst="rect">
            <a:avLst/>
          </a:prstGeom>
        </p:spPr>
      </p:pic>
      <p:sp>
        <p:nvSpPr>
          <p:cNvPr name="TextBox 4" id="4"/>
          <p:cNvSpPr txBox="true"/>
          <p:nvPr/>
        </p:nvSpPr>
        <p:spPr>
          <a:xfrm rot="0">
            <a:off x="5782498" y="2225676"/>
            <a:ext cx="11476802" cy="7032624"/>
          </a:xfrm>
          <a:prstGeom prst="rect">
            <a:avLst/>
          </a:prstGeom>
        </p:spPr>
        <p:txBody>
          <a:bodyPr anchor="t" rtlCol="false" tIns="0" lIns="0" bIns="0" rIns="0">
            <a:spAutoFit/>
          </a:bodyPr>
          <a:lstStyle/>
          <a:p>
            <a:pPr algn="just">
              <a:lnSpc>
                <a:spcPts val="5600"/>
              </a:lnSpc>
            </a:pPr>
            <a:r>
              <a:rPr lang="en-US" sz="4000">
                <a:solidFill>
                  <a:srgbClr val="090909"/>
                </a:solidFill>
                <a:latin typeface="Open Sans"/>
              </a:rPr>
              <a:t> Our proposed approach class imbalance reduction is based on calculating the centroid of all attributes of minority class samples for synthesizing new samples. Our approach SMOTE technique are used.</a:t>
            </a:r>
          </a:p>
          <a:p>
            <a:pPr algn="just">
              <a:lnSpc>
                <a:spcPts val="5600"/>
              </a:lnSpc>
            </a:pPr>
            <a:r>
              <a:rPr lang="en-US" sz="4000">
                <a:solidFill>
                  <a:srgbClr val="090909"/>
                </a:solidFill>
                <a:latin typeface="Open Sans"/>
              </a:rPr>
              <a:t>    The focus of the paper is the presence of class imbalance problem in intrusion datasets.An effient intrusion detection system must accurately identify all threats even if they form a small fraction of the intrusion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33" t="796" r="0" b="8778"/>
          <a:stretch>
            <a:fillRect/>
          </a:stretch>
        </p:blipFill>
        <p:spPr>
          <a:xfrm flipH="false" flipV="false" rot="0">
            <a:off x="3866073" y="2281813"/>
            <a:ext cx="10555854" cy="6976487"/>
          </a:xfrm>
          <a:prstGeom prst="rect">
            <a:avLst/>
          </a:prstGeom>
        </p:spPr>
      </p:pic>
      <p:sp>
        <p:nvSpPr>
          <p:cNvPr name="TextBox 3" id="3"/>
          <p:cNvSpPr txBox="true"/>
          <p:nvPr/>
        </p:nvSpPr>
        <p:spPr>
          <a:xfrm rot="0">
            <a:off x="1594016" y="923925"/>
            <a:ext cx="15099969" cy="1002654"/>
          </a:xfrm>
          <a:prstGeom prst="rect">
            <a:avLst/>
          </a:prstGeom>
        </p:spPr>
        <p:txBody>
          <a:bodyPr anchor="t" rtlCol="false" tIns="0" lIns="0" bIns="0" rIns="0">
            <a:spAutoFit/>
          </a:bodyPr>
          <a:lstStyle/>
          <a:p>
            <a:pPr algn="ctr">
              <a:lnSpc>
                <a:spcPts val="8260"/>
              </a:lnSpc>
            </a:pPr>
            <a:r>
              <a:rPr lang="en-US" sz="5900">
                <a:solidFill>
                  <a:srgbClr val="000000"/>
                </a:solidFill>
                <a:latin typeface="Open Sans Extra Bold"/>
              </a:rPr>
              <a:t>Proposed Architecture</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BE40"/>
        </a:solidFill>
      </p:bgPr>
    </p:bg>
    <p:spTree>
      <p:nvGrpSpPr>
        <p:cNvPr id="1" name=""/>
        <p:cNvGrpSpPr/>
        <p:nvPr/>
      </p:nvGrpSpPr>
      <p:grpSpPr>
        <a:xfrm>
          <a:off x="0" y="0"/>
          <a:ext cx="0" cy="0"/>
          <a:chOff x="0" y="0"/>
          <a:chExt cx="0" cy="0"/>
        </a:xfrm>
      </p:grpSpPr>
      <p:sp>
        <p:nvSpPr>
          <p:cNvPr name="TextBox 2" id="2"/>
          <p:cNvSpPr txBox="true"/>
          <p:nvPr/>
        </p:nvSpPr>
        <p:spPr>
          <a:xfrm rot="0">
            <a:off x="4740129" y="1538245"/>
            <a:ext cx="8807742" cy="1390650"/>
          </a:xfrm>
          <a:prstGeom prst="rect">
            <a:avLst/>
          </a:prstGeom>
        </p:spPr>
        <p:txBody>
          <a:bodyPr anchor="t" rtlCol="false" tIns="0" lIns="0" bIns="0" rIns="0">
            <a:spAutoFit/>
          </a:bodyPr>
          <a:lstStyle/>
          <a:p>
            <a:pPr>
              <a:lnSpc>
                <a:spcPts val="10800"/>
              </a:lnSpc>
            </a:pPr>
            <a:r>
              <a:rPr lang="en-US" sz="9000">
                <a:solidFill>
                  <a:srgbClr val="090909"/>
                </a:solidFill>
                <a:latin typeface="Roboto Bold"/>
              </a:rPr>
              <a:t>Datasets used</a:t>
            </a:r>
          </a:p>
        </p:txBody>
      </p:sp>
      <p:sp>
        <p:nvSpPr>
          <p:cNvPr name="TextBox 3" id="3"/>
          <p:cNvSpPr txBox="true"/>
          <p:nvPr/>
        </p:nvSpPr>
        <p:spPr>
          <a:xfrm rot="0">
            <a:off x="1328691" y="4234371"/>
            <a:ext cx="15630619" cy="2830399"/>
          </a:xfrm>
          <a:prstGeom prst="rect">
            <a:avLst/>
          </a:prstGeom>
        </p:spPr>
        <p:txBody>
          <a:bodyPr anchor="t" rtlCol="false" tIns="0" lIns="0" bIns="0" rIns="0">
            <a:spAutoFit/>
          </a:bodyPr>
          <a:lstStyle/>
          <a:p>
            <a:pPr algn="just">
              <a:lnSpc>
                <a:spcPts val="5693"/>
              </a:lnSpc>
            </a:pPr>
            <a:r>
              <a:rPr lang="en-US" sz="4066">
                <a:solidFill>
                  <a:srgbClr val="090909"/>
                </a:solidFill>
                <a:latin typeface="Open Sans"/>
              </a:rPr>
              <a:t>The suitable dataset was found &amp; downloaded from </a:t>
            </a:r>
            <a:r>
              <a:rPr lang="en-US" sz="4066">
                <a:solidFill>
                  <a:srgbClr val="090909"/>
                </a:solidFill>
                <a:latin typeface="Open Sans"/>
              </a:rPr>
              <a:t>https://www.kaggle.com</a:t>
            </a:r>
            <a:r>
              <a:rPr lang="en-US" sz="4066">
                <a:solidFill>
                  <a:srgbClr val="090909"/>
                </a:solidFill>
                <a:latin typeface="Open Sans"/>
              </a:rPr>
              <a:t> website.The dataset is "KDD-99".The dataset contain a total of 24 training attack types,with an additional 14 types in the test datas.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3518344" y="942975"/>
            <a:ext cx="11251313" cy="2521473"/>
          </a:xfrm>
          <a:prstGeom prst="rect">
            <a:avLst/>
          </a:prstGeom>
        </p:spPr>
        <p:txBody>
          <a:bodyPr anchor="t" rtlCol="false" tIns="0" lIns="0" bIns="0" rIns="0">
            <a:spAutoFit/>
          </a:bodyPr>
          <a:lstStyle/>
          <a:p>
            <a:pPr algn="ctr">
              <a:lnSpc>
                <a:spcPts val="6766"/>
              </a:lnSpc>
            </a:pPr>
            <a:r>
              <a:rPr lang="en-US" sz="4833">
                <a:solidFill>
                  <a:srgbClr val="FFFFFF"/>
                </a:solidFill>
                <a:latin typeface="Open Sans Bold"/>
              </a:rPr>
              <a:t>Approach to handling Imbalanced Data</a:t>
            </a:r>
          </a:p>
          <a:p>
            <a:pPr algn="ctr">
              <a:lnSpc>
                <a:spcPts val="6766"/>
              </a:lnSpc>
            </a:pPr>
          </a:p>
        </p:txBody>
      </p:sp>
      <p:sp>
        <p:nvSpPr>
          <p:cNvPr name="TextBox 3" id="3"/>
          <p:cNvSpPr txBox="true"/>
          <p:nvPr/>
        </p:nvSpPr>
        <p:spPr>
          <a:xfrm rot="0">
            <a:off x="1705812" y="2592557"/>
            <a:ext cx="15354215" cy="4872482"/>
          </a:xfrm>
          <a:prstGeom prst="rect">
            <a:avLst/>
          </a:prstGeom>
        </p:spPr>
        <p:txBody>
          <a:bodyPr anchor="t" rtlCol="false" tIns="0" lIns="0" bIns="0" rIns="0">
            <a:spAutoFit/>
          </a:bodyPr>
          <a:lstStyle/>
          <a:p>
            <a:pPr>
              <a:lnSpc>
                <a:spcPts val="6538"/>
              </a:lnSpc>
            </a:pPr>
          </a:p>
          <a:p>
            <a:pPr marL="1008255" indent="-504128" lvl="1">
              <a:lnSpc>
                <a:spcPts val="6538"/>
              </a:lnSpc>
              <a:buFont typeface="Arial"/>
              <a:buChar char="•"/>
            </a:pPr>
            <a:r>
              <a:rPr lang="en-US" sz="4670">
                <a:solidFill>
                  <a:srgbClr val="FFFFFF"/>
                </a:solidFill>
                <a:latin typeface="Open Sans"/>
              </a:rPr>
              <a:t>Choose Proper Evaluation Metric</a:t>
            </a:r>
          </a:p>
          <a:p>
            <a:pPr marL="1008255" indent="-504128" lvl="1">
              <a:lnSpc>
                <a:spcPts val="6538"/>
              </a:lnSpc>
              <a:buFont typeface="Arial"/>
              <a:buChar char="•"/>
            </a:pPr>
            <a:r>
              <a:rPr lang="en-US" sz="4670">
                <a:solidFill>
                  <a:srgbClr val="FFFFFF"/>
                </a:solidFill>
                <a:latin typeface="Open Sans"/>
              </a:rPr>
              <a:t>Resampling (Oversampling and Undersampling)</a:t>
            </a:r>
          </a:p>
          <a:p>
            <a:pPr marL="921897" indent="-460949" lvl="1">
              <a:lnSpc>
                <a:spcPts val="5978"/>
              </a:lnSpc>
              <a:buFont typeface="Arial"/>
              <a:buChar char="•"/>
            </a:pPr>
            <a:r>
              <a:rPr lang="en-US" sz="4270">
                <a:solidFill>
                  <a:srgbClr val="FFFFFF"/>
                </a:solidFill>
                <a:latin typeface="Open Sans"/>
              </a:rPr>
              <a:t> </a:t>
            </a:r>
            <a:r>
              <a:rPr lang="en-US" sz="4270">
                <a:solidFill>
                  <a:srgbClr val="FFFFFF"/>
                </a:solidFill>
                <a:latin typeface="Open Sans"/>
              </a:rPr>
              <a:t>SMOTE(Synthetic Minority Oversampling Technique)  </a:t>
            </a:r>
          </a:p>
          <a:p>
            <a:pPr marL="1008255" indent="-504128" lvl="1">
              <a:lnSpc>
                <a:spcPts val="6538"/>
              </a:lnSpc>
              <a:buFont typeface="Arial"/>
              <a:buChar char="•"/>
            </a:pPr>
            <a:r>
              <a:rPr lang="en-US" sz="4670">
                <a:solidFill>
                  <a:srgbClr val="FFFFFF"/>
                </a:solidFill>
                <a:latin typeface="Open Sans"/>
              </a:rPr>
              <a:t>Build Random forest classifiers</a:t>
            </a:r>
          </a:p>
          <a:p>
            <a:pPr>
              <a:lnSpc>
                <a:spcPts val="653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DAE1rmUQJQw</dc:identifier>
  <dcterms:modified xsi:type="dcterms:W3CDTF">2011-08-01T06:04:30Z</dcterms:modified>
  <cp:revision>1</cp:revision>
  <dc:title>A discussion on tech's impact on the education sector</dc:title>
</cp:coreProperties>
</file>