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916B-DC54-44F6-ACDB-053C959363C4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F7E-A8C4-4CBA-9AD4-A42A27392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6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916B-DC54-44F6-ACDB-053C959363C4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F7E-A8C4-4CBA-9AD4-A42A27392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02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916B-DC54-44F6-ACDB-053C959363C4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F7E-A8C4-4CBA-9AD4-A42A27392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77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916B-DC54-44F6-ACDB-053C959363C4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F7E-A8C4-4CBA-9AD4-A42A27392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69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916B-DC54-44F6-ACDB-053C959363C4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F7E-A8C4-4CBA-9AD4-A42A27392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78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916B-DC54-44F6-ACDB-053C959363C4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F7E-A8C4-4CBA-9AD4-A42A27392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97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916B-DC54-44F6-ACDB-053C959363C4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F7E-A8C4-4CBA-9AD4-A42A27392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78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916B-DC54-44F6-ACDB-053C959363C4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F7E-A8C4-4CBA-9AD4-A42A27392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21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916B-DC54-44F6-ACDB-053C959363C4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F7E-A8C4-4CBA-9AD4-A42A27392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49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916B-DC54-44F6-ACDB-053C959363C4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F7E-A8C4-4CBA-9AD4-A42A27392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6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916B-DC54-44F6-ACDB-053C959363C4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F7E-A8C4-4CBA-9AD4-A42A27392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3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916B-DC54-44F6-ACDB-053C959363C4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F5F7E-A8C4-4CBA-9AD4-A42A27392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40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SALES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DATASET: SUPER STORE(KAGGLE)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32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240" y="2189163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GB" sz="6600" b="1" u="sng" dirty="0" smtClean="0">
                <a:latin typeface="Allura" pitchFamily="2" charset="0"/>
              </a:rPr>
              <a:t>Objectives :</a:t>
            </a:r>
            <a:br>
              <a:rPr lang="en-GB" sz="6600" b="1" u="sng" dirty="0" smtClean="0">
                <a:latin typeface="Allura" pitchFamily="2" charset="0"/>
              </a:rPr>
            </a:br>
            <a:r>
              <a:rPr lang="en-GB" sz="4000" dirty="0" smtClean="0">
                <a:latin typeface="Arial Narrow" panose="020B0606020202030204" pitchFamily="34" charset="0"/>
              </a:rPr>
              <a:t/>
            </a:r>
            <a:br>
              <a:rPr lang="en-GB" sz="4000" dirty="0" smtClean="0">
                <a:latin typeface="Arial Narrow" panose="020B0606020202030204" pitchFamily="34" charset="0"/>
              </a:rPr>
            </a:br>
            <a:r>
              <a:rPr lang="en-GB" sz="4000" dirty="0" smtClean="0">
                <a:latin typeface="Arial Narrow" panose="020B0606020202030204" pitchFamily="34" charset="0"/>
              </a:rPr>
              <a:t>Build an interactive dashboard to track Sales, Profit, and Growth to support data-driven decisions.</a:t>
            </a:r>
            <a:endParaRPr lang="en-GB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4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680" y="548639"/>
            <a:ext cx="9144000" cy="827723"/>
          </a:xfrm>
        </p:spPr>
        <p:txBody>
          <a:bodyPr>
            <a:noAutofit/>
          </a:bodyPr>
          <a:lstStyle/>
          <a:p>
            <a:pPr algn="l"/>
            <a:r>
              <a:rPr lang="en-GB" sz="6600" b="1" u="sng" dirty="0" smtClean="0">
                <a:latin typeface="Allura" pitchFamily="2" charset="0"/>
              </a:rPr>
              <a:t>KPI :</a:t>
            </a:r>
            <a:endParaRPr lang="en-GB" sz="4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680" y="1376362"/>
            <a:ext cx="100888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b="1" dirty="0" smtClean="0">
                <a:latin typeface="Arial Narrow" panose="020B0606020202030204" pitchFamily="34" charset="0"/>
              </a:rPr>
              <a:t>Total </a:t>
            </a:r>
            <a:r>
              <a:rPr lang="en-GB" sz="4000" b="1" dirty="0">
                <a:latin typeface="Arial Narrow" panose="020B0606020202030204" pitchFamily="34" charset="0"/>
              </a:rPr>
              <a:t>Sales </a:t>
            </a:r>
            <a:r>
              <a:rPr lang="en-GB" sz="4000" dirty="0">
                <a:latin typeface="Arial Narrow" panose="020B0606020202030204" pitchFamily="34" charset="0"/>
              </a:rPr>
              <a:t>– Overall revenue generated.</a:t>
            </a:r>
            <a:br>
              <a:rPr lang="en-GB" sz="4000" dirty="0">
                <a:latin typeface="Arial Narrow" panose="020B0606020202030204" pitchFamily="34" charset="0"/>
              </a:rPr>
            </a:br>
            <a:r>
              <a:rPr lang="en-GB" sz="4000" b="1" dirty="0">
                <a:latin typeface="Arial Narrow" panose="020B0606020202030204" pitchFamily="34" charset="0"/>
              </a:rPr>
              <a:t>Total Profit </a:t>
            </a:r>
            <a:r>
              <a:rPr lang="en-GB" sz="4000" dirty="0">
                <a:latin typeface="Arial Narrow" panose="020B0606020202030204" pitchFamily="34" charset="0"/>
              </a:rPr>
              <a:t>– Net earnings after costs.</a:t>
            </a:r>
            <a:br>
              <a:rPr lang="en-GB" sz="4000" dirty="0">
                <a:latin typeface="Arial Narrow" panose="020B0606020202030204" pitchFamily="34" charset="0"/>
              </a:rPr>
            </a:br>
            <a:r>
              <a:rPr lang="en-GB" sz="4000" b="1" dirty="0">
                <a:latin typeface="Arial Narrow" panose="020B0606020202030204" pitchFamily="34" charset="0"/>
              </a:rPr>
              <a:t>Profit Margin % </a:t>
            </a:r>
            <a:r>
              <a:rPr lang="en-GB" sz="4000" dirty="0">
                <a:latin typeface="Arial Narrow" panose="020B0606020202030204" pitchFamily="34" charset="0"/>
              </a:rPr>
              <a:t>– Profitability measure.</a:t>
            </a:r>
            <a:br>
              <a:rPr lang="en-GB" sz="4000" dirty="0">
                <a:latin typeface="Arial Narrow" panose="020B0606020202030204" pitchFamily="34" charset="0"/>
              </a:rPr>
            </a:br>
            <a:r>
              <a:rPr lang="en-GB" sz="4000" b="1" dirty="0" err="1">
                <a:latin typeface="Arial Narrow" panose="020B0606020202030204" pitchFamily="34" charset="0"/>
              </a:rPr>
              <a:t>MoM</a:t>
            </a:r>
            <a:r>
              <a:rPr lang="en-GB" sz="4000" b="1" dirty="0">
                <a:latin typeface="Arial Narrow" panose="020B0606020202030204" pitchFamily="34" charset="0"/>
              </a:rPr>
              <a:t> Growth % </a:t>
            </a:r>
            <a:r>
              <a:rPr lang="en-GB" sz="4000" dirty="0">
                <a:latin typeface="Arial Narrow" panose="020B0606020202030204" pitchFamily="34" charset="0"/>
              </a:rPr>
              <a:t>– Sales growth compared to previous month.</a:t>
            </a:r>
          </a:p>
        </p:txBody>
      </p:sp>
    </p:spTree>
    <p:extLst>
      <p:ext uri="{BB962C8B-B14F-4D97-AF65-F5344CB8AC3E}">
        <p14:creationId xmlns:p14="http://schemas.microsoft.com/office/powerpoint/2010/main" val="182583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680" y="548639"/>
            <a:ext cx="9144000" cy="827723"/>
          </a:xfrm>
        </p:spPr>
        <p:txBody>
          <a:bodyPr>
            <a:noAutofit/>
          </a:bodyPr>
          <a:lstStyle/>
          <a:p>
            <a:pPr algn="l"/>
            <a:r>
              <a:rPr lang="en-GB" sz="6600" b="1" u="sng" dirty="0" smtClean="0">
                <a:latin typeface="Allura" pitchFamily="2" charset="0"/>
              </a:rPr>
              <a:t>Dashboard :</a:t>
            </a:r>
            <a:endParaRPr lang="en-GB" sz="4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376362"/>
            <a:ext cx="9164474" cy="51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4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680" y="548639"/>
            <a:ext cx="9144000" cy="827723"/>
          </a:xfrm>
        </p:spPr>
        <p:txBody>
          <a:bodyPr>
            <a:noAutofit/>
          </a:bodyPr>
          <a:lstStyle/>
          <a:p>
            <a:pPr algn="l"/>
            <a:r>
              <a:rPr lang="en-GB" sz="6600" b="1" u="sng" dirty="0" smtClean="0">
                <a:latin typeface="Allura" pitchFamily="2" charset="0"/>
              </a:rPr>
              <a:t>Dashboard :</a:t>
            </a:r>
            <a:endParaRPr lang="en-GB" sz="4000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8961" y="1606609"/>
            <a:ext cx="6631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Arial Narrow" panose="020B0606020202030204" pitchFamily="34" charset="0"/>
              </a:rPr>
              <a:t>Profit by Region (Map)</a:t>
            </a:r>
          </a:p>
          <a:p>
            <a:r>
              <a:rPr lang="en-GB" u="sng" dirty="0" smtClean="0">
                <a:latin typeface="Arial Narrow" panose="020B0606020202030204" pitchFamily="34" charset="0"/>
              </a:rPr>
              <a:t>Insight</a:t>
            </a:r>
            <a:r>
              <a:rPr lang="en-GB" dirty="0" smtClean="0">
                <a:latin typeface="Arial Narrow" panose="020B0606020202030204" pitchFamily="34" charset="0"/>
              </a:rPr>
              <a:t>: West &amp; Central regions show stronger profit contributions.</a:t>
            </a:r>
          </a:p>
          <a:p>
            <a:endParaRPr lang="en-GB" dirty="0" smtClean="0">
              <a:latin typeface="Arial Narrow" panose="020B0606020202030204" pitchFamily="34" charset="0"/>
            </a:endParaRPr>
          </a:p>
          <a:p>
            <a:r>
              <a:rPr lang="en-GB" sz="2400" b="1" u="sng" dirty="0" smtClean="0">
                <a:latin typeface="Arial Narrow" panose="020B0606020202030204" pitchFamily="34" charset="0"/>
              </a:rPr>
              <a:t>Sales by Category (Pie Chart)</a:t>
            </a:r>
          </a:p>
          <a:p>
            <a:r>
              <a:rPr lang="en-GB" u="sng" dirty="0" smtClean="0">
                <a:latin typeface="Arial Narrow" panose="020B0606020202030204" pitchFamily="34" charset="0"/>
              </a:rPr>
              <a:t>Insight </a:t>
            </a:r>
            <a:r>
              <a:rPr lang="en-GB" dirty="0" smtClean="0">
                <a:latin typeface="Arial Narrow" panose="020B0606020202030204" pitchFamily="34" charset="0"/>
              </a:rPr>
              <a:t>: Technology (36%) and Office Supplies (32%) lead sales share.</a:t>
            </a:r>
          </a:p>
          <a:p>
            <a:endParaRPr lang="en-GB" dirty="0">
              <a:latin typeface="Arial Narrow" panose="020B0606020202030204" pitchFamily="34" charset="0"/>
            </a:endParaRPr>
          </a:p>
          <a:p>
            <a:r>
              <a:rPr lang="en-GB" sz="2400" b="1" u="sng" dirty="0" smtClean="0">
                <a:latin typeface="Arial Narrow" panose="020B0606020202030204" pitchFamily="34" charset="0"/>
              </a:rPr>
              <a:t>Top Customers (Bar Chart)</a:t>
            </a:r>
          </a:p>
          <a:p>
            <a:r>
              <a:rPr lang="en-GB" u="sng" dirty="0" smtClean="0">
                <a:latin typeface="Arial Narrow" panose="020B0606020202030204" pitchFamily="34" charset="0"/>
              </a:rPr>
              <a:t>Insight </a:t>
            </a:r>
            <a:r>
              <a:rPr lang="en-GB" dirty="0" smtClean="0">
                <a:latin typeface="Arial Narrow" panose="020B0606020202030204" pitchFamily="34" charset="0"/>
              </a:rPr>
              <a:t>: Sean Miller &amp; Tamara Chand are the top contributors.</a:t>
            </a:r>
          </a:p>
          <a:p>
            <a:endParaRPr lang="en-GB" dirty="0" smtClean="0">
              <a:latin typeface="Arial Narrow" panose="020B0606020202030204" pitchFamily="34" charset="0"/>
            </a:endParaRPr>
          </a:p>
          <a:p>
            <a:endParaRPr lang="en-GB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680" y="548639"/>
            <a:ext cx="9144000" cy="827723"/>
          </a:xfrm>
        </p:spPr>
        <p:txBody>
          <a:bodyPr>
            <a:noAutofit/>
          </a:bodyPr>
          <a:lstStyle/>
          <a:p>
            <a:pPr algn="l"/>
            <a:r>
              <a:rPr lang="en-GB" sz="6600" u="sng" dirty="0" smtClean="0">
                <a:latin typeface="Allura" pitchFamily="2" charset="0"/>
              </a:rPr>
              <a:t>Insights :</a:t>
            </a:r>
            <a:endParaRPr lang="en-GB" sz="4000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8961" y="1606609"/>
            <a:ext cx="6631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 Narrow" panose="020B0606020202030204" pitchFamily="34" charset="0"/>
              </a:rPr>
              <a:t>Sales went up steadily at the end of the year.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 Narrow" panose="020B0606020202030204" pitchFamily="34" charset="0"/>
              </a:rPr>
              <a:t>Profit margin is low compared to sales.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 Narrow" panose="020B0606020202030204" pitchFamily="34" charset="0"/>
              </a:rPr>
              <a:t>Most sales come from Technology and Office Supplies.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 Narrow" panose="020B0606020202030204" pitchFamily="34" charset="0"/>
              </a:rPr>
              <a:t>Central and West regions make more profit.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 Narrow" panose="020B0606020202030204" pitchFamily="34" charset="0"/>
              </a:rPr>
              <a:t>A few customers (like Sean Miller and Tamara Chand) bring in high sales.</a:t>
            </a:r>
            <a:endParaRPr lang="en-GB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0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680" y="548639"/>
            <a:ext cx="9144000" cy="827723"/>
          </a:xfrm>
        </p:spPr>
        <p:txBody>
          <a:bodyPr>
            <a:noAutofit/>
          </a:bodyPr>
          <a:lstStyle/>
          <a:p>
            <a:pPr algn="l"/>
            <a:r>
              <a:rPr lang="en-GB" sz="6600" u="sng" dirty="0" smtClean="0">
                <a:latin typeface="Allura" pitchFamily="2" charset="0"/>
              </a:rPr>
              <a:t>Recommendations :</a:t>
            </a:r>
            <a:endParaRPr lang="en-GB" sz="4000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8961" y="1606609"/>
            <a:ext cx="6631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 Narrow" panose="020B0606020202030204" pitchFamily="34" charset="0"/>
              </a:rPr>
              <a:t>Grow more in strong regions (Central &amp; West) and cut costs in weaker ones.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 Narrow" panose="020B0606020202030204" pitchFamily="34" charset="0"/>
              </a:rPr>
              <a:t>Watch Month-over-Month growth to spot seasonal trends.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 Narrow" panose="020B0606020202030204" pitchFamily="34" charset="0"/>
              </a:rPr>
              <a:t>Keep top customers loyal with special offers or campaigns.</a:t>
            </a:r>
            <a:endParaRPr lang="en-GB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45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7622" y="3300386"/>
            <a:ext cx="9144000" cy="827723"/>
          </a:xfrm>
        </p:spPr>
        <p:txBody>
          <a:bodyPr>
            <a:noAutofit/>
          </a:bodyPr>
          <a:lstStyle/>
          <a:p>
            <a:r>
              <a:rPr lang="en-GB" sz="6600" dirty="0" smtClean="0">
                <a:latin typeface="Allura" pitchFamily="2" charset="0"/>
              </a:rPr>
              <a:t>Thank You</a:t>
            </a:r>
            <a:endParaRPr lang="en-GB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3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Allura</vt:lpstr>
      <vt:lpstr>Arial</vt:lpstr>
      <vt:lpstr>Arial Narrow</vt:lpstr>
      <vt:lpstr>Calibri</vt:lpstr>
      <vt:lpstr>Calibri Light</vt:lpstr>
      <vt:lpstr>Wingdings</vt:lpstr>
      <vt:lpstr>Office Theme</vt:lpstr>
      <vt:lpstr>SALES ANALYSIS</vt:lpstr>
      <vt:lpstr>Objectives :  Build an interactive dashboard to track Sales, Profit, and Growth to support data-driven decisions.</vt:lpstr>
      <vt:lpstr>KPI :</vt:lpstr>
      <vt:lpstr>Dashboard :</vt:lpstr>
      <vt:lpstr>Dashboard :</vt:lpstr>
      <vt:lpstr>Insights :</vt:lpstr>
      <vt:lpstr>Recommendations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HP</dc:creator>
  <cp:lastModifiedBy>HP</cp:lastModifiedBy>
  <cp:revision>3</cp:revision>
  <dcterms:created xsi:type="dcterms:W3CDTF">2025-09-28T16:43:06Z</dcterms:created>
  <dcterms:modified xsi:type="dcterms:W3CDTF">2025-09-28T16:56:05Z</dcterms:modified>
</cp:coreProperties>
</file>