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3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4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4" name="Google Shape;184;p2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6" name="Google Shape;196;p2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2" name="Google Shape;202;p29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8" name="Google Shape;208;p30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5" name="Google Shape;225;p33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p34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3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1" name="Google Shape;241;p35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3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9" name="Google Shape;249;p3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2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6" name="Google Shape;256;p3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4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6" name="Google Shape;276;p39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1" name="Google Shape;291;p4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2"/>
          <p:cNvSpPr txBox="1"/>
          <p:nvPr>
            <p:ph idx="1"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7" name="Google Shape;297;p4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3" name="Google Shape;303;p43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4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0" name="Google Shape;310;p44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5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0" name="Google Shape;320;p4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7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8" name="Google Shape;328;p4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8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8"/>
          <p:cNvSpPr txBox="1"/>
          <p:nvPr>
            <p:ph idx="3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6" name="Google Shape;336;p4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9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9"/>
          <p:cNvSpPr txBox="1"/>
          <p:nvPr>
            <p:ph idx="3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9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9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4" name="Google Shape;344;p49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0"/>
          <p:cNvSpPr txBox="1"/>
          <p:nvPr>
            <p:ph idx="2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0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1" name="Google Shape;351;p50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1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1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1"/>
          <p:cNvSpPr txBox="1"/>
          <p:nvPr>
            <p:ph idx="4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0" name="Google Shape;360;p5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2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2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1" name="Google Shape;371;p52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27"/>
          <p:cNvSpPr txBox="1"/>
          <p:nvPr>
            <p:ph idx="3"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27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40"/>
          <p:cNvSpPr txBox="1"/>
          <p:nvPr>
            <p:ph idx="2"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1" name="Google Shape;281;p40"/>
          <p:cNvSpPr txBox="1"/>
          <p:nvPr>
            <p:ph idx="3"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Google Shape;282;p40"/>
          <p:cNvSpPr txBox="1"/>
          <p:nvPr>
            <p:ph idx="4"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3" name="Google Shape;283;p40"/>
          <p:cNvSpPr txBox="1"/>
          <p:nvPr>
            <p:ph idx="5"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40"/>
          <p:cNvSpPr txBox="1"/>
          <p:nvPr>
            <p:ph idx="6"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5" name="Google Shape;285;p40"/>
          <p:cNvSpPr txBox="1"/>
          <p:nvPr>
            <p:ph idx="11"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6" name="Google Shape;286;p40"/>
          <p:cNvSpPr txBox="1"/>
          <p:nvPr>
            <p:ph idx="12"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7" name="Google Shape;287;p40"/>
          <p:cNvSpPr txBox="1"/>
          <p:nvPr>
            <p:ph idx="10"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idx="4294967295"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ПРОЕКТ CHAT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3"/>
          <p:cNvSpPr txBox="1"/>
          <p:nvPr>
            <p:ph idx="4294967295"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Создатели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301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Руднев Андрей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301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Слизков Максим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idx="4294967295"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Функционал приложения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4"/>
          <p:cNvSpPr txBox="1"/>
          <p:nvPr>
            <p:ph idx="4294967295"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b="0" i="0" lang="ru-RU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Общение в чатах, группах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b="0" i="0" lang="ru-RU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Создание своих ботов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b="0" i="0" lang="ru-RU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Собственное API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b="0" i="0" lang="ru-RU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Настройки окружения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b="0" i="0" lang="ru-RU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Изменение личных данных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000">
            <a:off x="5101920" y="1407600"/>
            <a:ext cx="4009680" cy="290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5"/>
          <p:cNvSpPr txBox="1"/>
          <p:nvPr>
            <p:ph idx="4294967295"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Разметка страниц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5"/>
          <p:cNvSpPr/>
          <p:nvPr/>
        </p:nvSpPr>
        <p:spPr>
          <a:xfrm>
            <a:off x="254250" y="2153525"/>
            <a:ext cx="4843800" cy="2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— гипертекстовая разметка страниц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— стили и </a:t>
            </a:r>
            <a:r>
              <a:rPr lang="ru-RU" sz="2400">
                <a:solidFill>
                  <a:srgbClr val="FFFFFF"/>
                </a:solidFill>
              </a:rPr>
              <a:t>анимации </a:t>
            </a:r>
            <a:r>
              <a:rPr b="0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страниц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9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 — </a:t>
            </a:r>
            <a:r>
              <a:rPr lang="ru-RU" sz="2400">
                <a:solidFill>
                  <a:srgbClr val="FFFFFF"/>
                </a:solidFill>
              </a:rPr>
              <a:t>связь с</a:t>
            </a:r>
            <a:r>
              <a:rPr lang="ru-RU" sz="2400">
                <a:solidFill>
                  <a:srgbClr val="FFFFFF"/>
                </a:solidFill>
              </a:rPr>
              <a:t> с</a:t>
            </a:r>
            <a:r>
              <a:rPr lang="ru-RU" sz="2400">
                <a:solidFill>
                  <a:srgbClr val="FFFFFF"/>
                </a:solidFill>
              </a:rPr>
              <a:t>ервером, изменение HTML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609920"/>
            <a:ext cx="4426560" cy="2286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>
            <p:ph idx="4294967295"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Связь клиента и сервера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6"/>
          <p:cNvSpPr txBox="1"/>
          <p:nvPr>
            <p:ph idx="4294967295"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4000"/>
          </a:bodyPr>
          <a:lstStyle/>
          <a:p>
            <a:pPr indent="-318960" lvl="0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ru-RU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- </a:t>
            </a:r>
            <a:r>
              <a:rPr b="0" i="0" lang="ru-RU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протокол передачи данных, для запросов, которые не нужны постоянно и редко используются(регистрация, логин и т.д)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6"/>
          <p:cNvSpPr txBox="1"/>
          <p:nvPr>
            <p:ph idx="4294967295"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4000"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4000"/>
              <a:buFont typeface="Arial"/>
              <a:buChar char="●"/>
            </a:pPr>
            <a:r>
              <a:rPr b="0" i="0" lang="ru-RU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WebSocket - </a:t>
            </a:r>
            <a:r>
              <a:rPr b="0" i="0" lang="ru-RU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протокол связи (клиент ⇄ сервер) для постоянной передачи данных в обе стороны, например для общения в чате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6"/>
          <p:cNvSpPr/>
          <p:nvPr/>
        </p:nvSpPr>
        <p:spPr>
          <a:xfrm>
            <a:off x="2992680" y="4333680"/>
            <a:ext cx="21596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передача данных с сервера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6"/>
          <p:cNvSpPr/>
          <p:nvPr/>
        </p:nvSpPr>
        <p:spPr>
          <a:xfrm>
            <a:off x="504000" y="4333680"/>
            <a:ext cx="21596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передача данных с клиента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7"/>
          <p:cNvPicPr preferRelativeResize="0"/>
          <p:nvPr/>
        </p:nvPicPr>
        <p:blipFill rotWithShape="1">
          <a:blip r:embed="rId3">
            <a:alphaModFix/>
          </a:blip>
          <a:srcRect b="28180" l="11055" r="47671" t="9042"/>
          <a:stretch/>
        </p:blipFill>
        <p:spPr>
          <a:xfrm>
            <a:off x="1213560" y="754560"/>
            <a:ext cx="3321000" cy="336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7"/>
          <p:cNvPicPr preferRelativeResize="0"/>
          <p:nvPr/>
        </p:nvPicPr>
        <p:blipFill rotWithShape="1">
          <a:blip r:embed="rId3">
            <a:alphaModFix/>
          </a:blip>
          <a:srcRect b="14116" l="11247" r="40997" t="68668"/>
          <a:stretch/>
        </p:blipFill>
        <p:spPr>
          <a:xfrm>
            <a:off x="1213560" y="4122010"/>
            <a:ext cx="3321000" cy="645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7"/>
          <p:cNvSpPr/>
          <p:nvPr/>
        </p:nvSpPr>
        <p:spPr>
          <a:xfrm>
            <a:off x="3321500" y="46225"/>
            <a:ext cx="28266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None/>
            </a:pPr>
            <a:r>
              <a:rPr i="0" lang="ru-RU" sz="2800" u="none" cap="none" strike="noStrike">
                <a:solidFill>
                  <a:srgbClr val="FFFFFF"/>
                </a:solidFill>
              </a:rPr>
              <a:t>Функции Python</a:t>
            </a:r>
            <a:endParaRPr i="0" sz="2800" u="none" cap="none" strike="noStrike"/>
          </a:p>
        </p:txBody>
      </p:sp>
      <p:pic>
        <p:nvPicPr>
          <p:cNvPr descr="API Basics: A Beginner's Guide to APIs | Postman Blog" id="408" name="Google Shape;40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520" y="754560"/>
            <a:ext cx="3321000" cy="40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 txBox="1"/>
          <p:nvPr/>
        </p:nvSpPr>
        <p:spPr>
          <a:xfrm>
            <a:off x="2069000" y="4916375"/>
            <a:ext cx="16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</a:rPr>
              <a:t>Базы данных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5337275" y="4916375"/>
            <a:ext cx="20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</a:rPr>
              <a:t>Собственное API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idx="4294967295"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Что добавить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8"/>
          <p:cNvSpPr txBox="1"/>
          <p:nvPr>
            <p:ph idx="4294967295" type="body"/>
          </p:nvPr>
        </p:nvSpPr>
        <p:spPr>
          <a:xfrm>
            <a:off x="504613" y="2022575"/>
            <a:ext cx="90714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lang="ru-RU" sz="3200">
                <a:solidFill>
                  <a:schemeClr val="lt1"/>
                </a:solidFill>
              </a:rPr>
              <a:t>Отправка файлов различных форматов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ru-RU" sz="3200">
                <a:solidFill>
                  <a:schemeClr val="lt1"/>
                </a:solidFill>
              </a:rPr>
              <a:t>Стикеры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ru-RU" sz="3200">
                <a:solidFill>
                  <a:schemeClr val="lt1"/>
                </a:solidFill>
              </a:rPr>
              <a:t>Поиск пользователей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