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91" r:id="rId6"/>
    <p:sldId id="276" r:id="rId7"/>
    <p:sldId id="283" r:id="rId8"/>
    <p:sldId id="284" r:id="rId9"/>
    <p:sldId id="285" r:id="rId10"/>
    <p:sldId id="286" r:id="rId11"/>
    <p:sldId id="287" r:id="rId12"/>
    <p:sldId id="289" r:id="rId13"/>
    <p:sldId id="290" r:id="rId14"/>
    <p:sldId id="282" r:id="rId15"/>
    <p:sldId id="27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金顶" initials="王" lastIdx="1" clrIdx="0">
    <p:extLst>
      <p:ext uri="{19B8F6BF-5375-455C-9EA6-DF929625EA0E}">
        <p15:presenceInfo xmlns:p15="http://schemas.microsoft.com/office/powerpoint/2012/main" userId="3b67a7287ed4a8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6387" autoAdjust="0"/>
  </p:normalViewPr>
  <p:slideViewPr>
    <p:cSldViewPr snapToGrid="0">
      <p:cViewPr varScale="1">
        <p:scale>
          <a:sx n="48" d="100"/>
          <a:sy n="48" d="100"/>
        </p:scale>
        <p:origin x="2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71E21-D203-4561-A7D1-8E260692AFB1}" type="datetimeFigureOut">
              <a:rPr lang="zh-CN" altLang="en-US" smtClean="0"/>
              <a:t>2021/9/25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5EB0E-33A0-42E7-B1B9-1C474911F2C3}" type="slidenum">
              <a:rPr lang="zh-CN" altLang="en-US" smtClean="0"/>
              <a:t>‹#›</a:t>
            </a:fld>
            <a:endParaRPr lang="zh-CN" altLang="en-US"/>
          </a:p>
        </p:txBody>
      </p:sp>
    </p:spTree>
    <p:extLst>
      <p:ext uri="{BB962C8B-B14F-4D97-AF65-F5344CB8AC3E}">
        <p14:creationId xmlns:p14="http://schemas.microsoft.com/office/powerpoint/2010/main" val="229541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F7095B-91C9-4F88-BD8E-164ECB658067}" type="datetime1">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339695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65B0CF-4E64-41C7-BAB6-86DBE292F0FF}" type="datetime1">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237816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67B7BBC-F030-494E-9A5E-F4373FB5358D}" type="datetime1">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400493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DAD655-3699-4606-8274-B9101E6A8EB9}" type="datetime1">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134386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6ECB03-C045-46D3-83E5-70B398D36DDD}" type="datetime1">
              <a:rPr lang="zh-CN" altLang="en-US" smtClean="0"/>
              <a:t>2021/9/25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340070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69B034-AD3B-4561-B4DB-D00793893BF1}" type="datetime1">
              <a:rPr lang="zh-CN" altLang="en-US" smtClean="0"/>
              <a:t>2021/9/25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41594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40E6463-2D6F-40FE-9B51-21602A0548C0}" type="datetime1">
              <a:rPr lang="zh-CN" altLang="en-US" smtClean="0"/>
              <a:t>2021/9/25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31529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EA4F49F-3B81-4DC4-985F-7060CE9D9272}" type="datetime1">
              <a:rPr lang="zh-CN" altLang="en-US" smtClean="0"/>
              <a:t>2021/9/25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5215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089A8-EB75-4453-AAE7-3AD686BAEE5B}" type="datetime1">
              <a:rPr lang="zh-CN" altLang="en-US" smtClean="0"/>
              <a:t>2021/9/25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285681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D578593-F834-469F-A848-860431A2BAFC}" type="datetime1">
              <a:rPr lang="zh-CN" altLang="en-US" smtClean="0"/>
              <a:t>2021/9/25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242486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9725FB8-4399-4BF8-ABB4-7194B6E34C78}" type="datetime1">
              <a:rPr lang="zh-CN" altLang="en-US" smtClean="0"/>
              <a:t>2021/9/25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131063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29958-DEC1-4A99-B4E9-2692DA5F5602}" type="datetime1">
              <a:rPr lang="zh-CN" altLang="en-US" smtClean="0"/>
              <a:t>2021/9/25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2DEA0-C593-4A2C-9A06-0CC2CCB31F32}" type="slidenum">
              <a:rPr lang="zh-CN" altLang="en-US" smtClean="0"/>
              <a:t>‹#›</a:t>
            </a:fld>
            <a:endParaRPr lang="zh-CN" altLang="en-US"/>
          </a:p>
        </p:txBody>
      </p:sp>
    </p:spTree>
    <p:extLst>
      <p:ext uri="{BB962C8B-B14F-4D97-AF65-F5344CB8AC3E}">
        <p14:creationId xmlns:p14="http://schemas.microsoft.com/office/powerpoint/2010/main" val="3314030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wav"/><Relationship Id="rId1" Type="http://schemas.microsoft.com/office/2007/relationships/media" Target="../media/media3.wav"/><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media" Target="../media/media2.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6.png"/><Relationship Id="rId5" Type="http://schemas.openxmlformats.org/officeDocument/2006/relationships/slideLayout" Target="../slideLayouts/slideLayout1.xml"/><Relationship Id="rId4" Type="http://schemas.openxmlformats.org/officeDocument/2006/relationships/audio" Target="../media/media2.wav"/></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746982" y="1770613"/>
            <a:ext cx="5451840" cy="1077218"/>
          </a:xfrm>
          <a:prstGeom prst="rect">
            <a:avLst/>
          </a:prstGeom>
          <a:noFill/>
        </p:spPr>
        <p:txBody>
          <a:bodyPr wrap="square" rtlCol="0">
            <a:spAutoFit/>
          </a:bodyPr>
          <a:lstStyle/>
          <a:p>
            <a:pPr algn="ctr"/>
            <a:r>
              <a:rPr lang="zh-CN" altLang="en-US" sz="3200" b="1" dirty="0"/>
              <a:t>基于</a:t>
            </a:r>
            <a:r>
              <a:rPr lang="en-US" altLang="zh-CN" sz="3200" b="1" dirty="0"/>
              <a:t>HMM</a:t>
            </a:r>
            <a:r>
              <a:rPr lang="zh-CN" altLang="en-US" sz="3200" b="1" dirty="0"/>
              <a:t>的不定长英文数字串语音识别</a:t>
            </a:r>
          </a:p>
        </p:txBody>
      </p:sp>
      <p:sp>
        <p:nvSpPr>
          <p:cNvPr id="2" name="灯片编号占位符 1"/>
          <p:cNvSpPr>
            <a:spLocks noGrp="1"/>
          </p:cNvSpPr>
          <p:nvPr>
            <p:ph type="sldNum" sz="quarter" idx="12"/>
          </p:nvPr>
        </p:nvSpPr>
        <p:spPr/>
        <p:txBody>
          <a:bodyPr/>
          <a:lstStyle/>
          <a:p>
            <a:fld id="{C4C2DEA0-C593-4A2C-9A06-0CC2CCB31F32}" type="slidenum">
              <a:rPr lang="zh-CN" altLang="en-US" smtClean="0"/>
              <a:t>1</a:t>
            </a:fld>
            <a:r>
              <a:rPr lang="en-US" altLang="zh-CN" dirty="0"/>
              <a:t>/20</a:t>
            </a:r>
            <a:endParaRPr lang="zh-CN" altLang="en-US" dirty="0"/>
          </a:p>
        </p:txBody>
      </p:sp>
    </p:spTree>
    <p:extLst>
      <p:ext uri="{BB962C8B-B14F-4D97-AF65-F5344CB8AC3E}">
        <p14:creationId xmlns:p14="http://schemas.microsoft.com/office/powerpoint/2010/main" val="289406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5" name="灯片编号占位符 4"/>
          <p:cNvSpPr>
            <a:spLocks noGrp="1"/>
          </p:cNvSpPr>
          <p:nvPr>
            <p:ph type="sldNum" sz="quarter" idx="12"/>
          </p:nvPr>
        </p:nvSpPr>
        <p:spPr/>
        <p:txBody>
          <a:bodyPr/>
          <a:lstStyle/>
          <a:p>
            <a:fld id="{C4C2DEA0-C593-4A2C-9A06-0CC2CCB31F32}" type="slidenum">
              <a:rPr lang="zh-CN" altLang="en-US" smtClean="0"/>
              <a:t>10</a:t>
            </a:fld>
            <a:r>
              <a:rPr lang="en-US" altLang="zh-CN" dirty="0"/>
              <a:t>/20</a:t>
            </a:r>
            <a:endParaRPr lang="zh-CN" altLang="en-US" dirty="0"/>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训练声学模型</a:t>
            </a:r>
          </a:p>
        </p:txBody>
      </p:sp>
      <p:pic>
        <p:nvPicPr>
          <p:cNvPr id="9" name="图片 8"/>
          <p:cNvPicPr/>
          <p:nvPr/>
        </p:nvPicPr>
        <p:blipFill>
          <a:blip r:embed="rId2"/>
          <a:stretch>
            <a:fillRect/>
          </a:stretch>
        </p:blipFill>
        <p:spPr>
          <a:xfrm>
            <a:off x="2026920" y="1378268"/>
            <a:ext cx="5459730" cy="2687637"/>
          </a:xfrm>
          <a:prstGeom prst="rect">
            <a:avLst/>
          </a:prstGeom>
        </p:spPr>
      </p:pic>
      <p:pic>
        <p:nvPicPr>
          <p:cNvPr id="10" name="图片 9"/>
          <p:cNvPicPr/>
          <p:nvPr/>
        </p:nvPicPr>
        <p:blipFill>
          <a:blip r:embed="rId3"/>
          <a:stretch>
            <a:fillRect/>
          </a:stretch>
        </p:blipFill>
        <p:spPr>
          <a:xfrm>
            <a:off x="3084036" y="4011295"/>
            <a:ext cx="2975927" cy="2527618"/>
          </a:xfrm>
          <a:prstGeom prst="rect">
            <a:avLst/>
          </a:prstGeom>
        </p:spPr>
      </p:pic>
      <p:sp>
        <p:nvSpPr>
          <p:cNvPr id="3" name="文本框 2"/>
          <p:cNvSpPr txBox="1"/>
          <p:nvPr/>
        </p:nvSpPr>
        <p:spPr>
          <a:xfrm>
            <a:off x="6339840" y="4132898"/>
            <a:ext cx="2651760" cy="1200329"/>
          </a:xfrm>
          <a:prstGeom prst="rect">
            <a:avLst/>
          </a:prstGeom>
          <a:noFill/>
        </p:spPr>
        <p:txBody>
          <a:bodyPr wrap="square" rtlCol="0">
            <a:spAutoFit/>
          </a:bodyPr>
          <a:lstStyle/>
          <a:p>
            <a:r>
              <a:rPr lang="zh-CN" altLang="en-US" dirty="0"/>
              <a:t>与</a:t>
            </a:r>
            <a:r>
              <a:rPr lang="en-US" altLang="zh-CN" dirty="0"/>
              <a:t>k-means</a:t>
            </a:r>
            <a:r>
              <a:rPr lang="zh-CN" altLang="en-US" dirty="0"/>
              <a:t>唯一的区别：</a:t>
            </a:r>
            <a:endParaRPr lang="en-US" altLang="zh-CN" dirty="0"/>
          </a:p>
          <a:p>
            <a:r>
              <a:rPr lang="zh-CN" altLang="en-US" dirty="0"/>
              <a:t>聚类依据为特征在当前</a:t>
            </a:r>
            <a:r>
              <a:rPr lang="zh-CN" altLang="zh-CN" dirty="0"/>
              <a:t>隐含状态的</a:t>
            </a:r>
            <a:r>
              <a:rPr lang="zh-CN" altLang="en-US" dirty="0"/>
              <a:t>高斯</a:t>
            </a:r>
            <a:r>
              <a:rPr lang="zh-CN" altLang="zh-CN" dirty="0"/>
              <a:t>概率</a:t>
            </a:r>
            <a:r>
              <a:rPr lang="zh-CN" altLang="en-US" dirty="0"/>
              <a:t>乘上</a:t>
            </a:r>
            <a:r>
              <a:rPr lang="zh-CN" altLang="zh-CN" dirty="0"/>
              <a:t>上一状态的转移概率</a:t>
            </a:r>
            <a:r>
              <a:rPr lang="zh-CN" altLang="en-US" dirty="0"/>
              <a:t>。</a:t>
            </a:r>
          </a:p>
        </p:txBody>
      </p:sp>
      <p:cxnSp>
        <p:nvCxnSpPr>
          <p:cNvPr id="13" name="直接连接符 12"/>
          <p:cNvCxnSpPr/>
          <p:nvPr/>
        </p:nvCxnSpPr>
        <p:spPr>
          <a:xfrm flipH="1">
            <a:off x="3043872" y="2722086"/>
            <a:ext cx="1528128" cy="1903254"/>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4991100" y="2722086"/>
            <a:ext cx="1005840" cy="1903254"/>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sp>
        <p:nvSpPr>
          <p:cNvPr id="20" name="文本框 19"/>
          <p:cNvSpPr txBox="1"/>
          <p:nvPr/>
        </p:nvSpPr>
        <p:spPr>
          <a:xfrm>
            <a:off x="3970972" y="6501766"/>
            <a:ext cx="1571625" cy="369332"/>
          </a:xfrm>
          <a:prstGeom prst="rect">
            <a:avLst/>
          </a:prstGeom>
          <a:noFill/>
        </p:spPr>
        <p:txBody>
          <a:bodyPr wrap="square" rtlCol="0">
            <a:spAutoFit/>
          </a:bodyPr>
          <a:lstStyle/>
          <a:p>
            <a:r>
              <a:rPr lang="zh-CN" altLang="en-US" dirty="0"/>
              <a:t>重新聚类过程</a:t>
            </a:r>
          </a:p>
        </p:txBody>
      </p:sp>
    </p:spTree>
    <p:extLst>
      <p:ext uri="{BB962C8B-B14F-4D97-AF65-F5344CB8AC3E}">
        <p14:creationId xmlns:p14="http://schemas.microsoft.com/office/powerpoint/2010/main" val="309119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训练语言模型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56574F6-5207-47E9-8F0E-9140574F1A73}"/>
                  </a:ext>
                </a:extLst>
              </p:cNvPr>
              <p:cNvSpPr txBox="1"/>
              <p:nvPr/>
            </p:nvSpPr>
            <p:spPr>
              <a:xfrm>
                <a:off x="1303019" y="3037274"/>
                <a:ext cx="56602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e>
                        <m:e>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e>
                      </m:d>
                      <m:r>
                        <a:rPr lang="en-US" altLang="en-US"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e>
                      </m:d>
                    </m:oMath>
                  </m:oMathPara>
                </a14:m>
                <a:endParaRPr lang="zh-CN" altLang="en-US" dirty="0"/>
              </a:p>
            </p:txBody>
          </p:sp>
        </mc:Choice>
        <mc:Fallback xmlns="">
          <p:sp>
            <p:nvSpPr>
              <p:cNvPr id="12" name="文本框 11">
                <a:extLst>
                  <a:ext uri="{FF2B5EF4-FFF2-40B4-BE49-F238E27FC236}">
                    <a16:creationId xmlns:a16="http://schemas.microsoft.com/office/drawing/2014/main" id="{B56574F6-5207-47E9-8F0E-9140574F1A73}"/>
                  </a:ext>
                </a:extLst>
              </p:cNvPr>
              <p:cNvSpPr txBox="1">
                <a:spLocks noRot="1" noChangeAspect="1" noMove="1" noResize="1" noEditPoints="1" noAdjustHandles="1" noChangeArrowheads="1" noChangeShapeType="1" noTextEdit="1"/>
              </p:cNvSpPr>
              <p:nvPr/>
            </p:nvSpPr>
            <p:spPr>
              <a:xfrm>
                <a:off x="1303019" y="3037274"/>
                <a:ext cx="5660267" cy="276999"/>
              </a:xfrm>
              <a:prstGeom prst="rect">
                <a:avLst/>
              </a:prstGeom>
              <a:blipFill>
                <a:blip r:embed="rId2"/>
                <a:stretch>
                  <a:fillRect l="-539" b="-15217"/>
                </a:stretch>
              </a:blipFill>
            </p:spPr>
            <p:txBody>
              <a:bodyPr/>
              <a:lstStyle/>
              <a:p>
                <a:r>
                  <a:rPr lang="zh-CN" altLang="en-US">
                    <a:noFill/>
                  </a:rPr>
                  <a:t> </a:t>
                </a:r>
              </a:p>
            </p:txBody>
          </p:sp>
        </mc:Fallback>
      </mc:AlternateContent>
      <p:sp>
        <p:nvSpPr>
          <p:cNvPr id="4" name="文本框 3"/>
          <p:cNvSpPr txBox="1"/>
          <p:nvPr/>
        </p:nvSpPr>
        <p:spPr>
          <a:xfrm>
            <a:off x="698500" y="4629210"/>
            <a:ext cx="6583680" cy="369332"/>
          </a:xfrm>
          <a:prstGeom prst="rect">
            <a:avLst/>
          </a:prstGeom>
          <a:noFill/>
        </p:spPr>
        <p:txBody>
          <a:bodyPr wrap="square" rtlCol="0">
            <a:spAutoFit/>
          </a:bodyPr>
          <a:lstStyle/>
          <a:p>
            <a:r>
              <a:rPr lang="zh-CN" altLang="en-US" dirty="0"/>
              <a:t>这里我们假设数字出现是等概率的，因此不用训练语言模型了</a:t>
            </a:r>
          </a:p>
        </p:txBody>
      </p:sp>
      <p:pic>
        <p:nvPicPr>
          <p:cNvPr id="15" name="图片 14">
            <a:extLst>
              <a:ext uri="{FF2B5EF4-FFF2-40B4-BE49-F238E27FC236}">
                <a16:creationId xmlns:a16="http://schemas.microsoft.com/office/drawing/2014/main" id="{4E467246-A315-4C01-BD3B-9C58DBA9011A}"/>
              </a:ext>
            </a:extLst>
          </p:cNvPr>
          <p:cNvPicPr>
            <a:picLocks noChangeAspect="1"/>
          </p:cNvPicPr>
          <p:nvPr/>
        </p:nvPicPr>
        <p:blipFill rotWithShape="1">
          <a:blip r:embed="rId3"/>
          <a:srcRect t="11240"/>
          <a:stretch/>
        </p:blipFill>
        <p:spPr>
          <a:xfrm>
            <a:off x="561278" y="1853934"/>
            <a:ext cx="7143750" cy="363537"/>
          </a:xfrm>
          <a:prstGeom prst="rect">
            <a:avLst/>
          </a:prstGeom>
        </p:spPr>
      </p:pic>
      <p:sp>
        <p:nvSpPr>
          <p:cNvPr id="7" name="文本框 6"/>
          <p:cNvSpPr txBox="1"/>
          <p:nvPr/>
        </p:nvSpPr>
        <p:spPr>
          <a:xfrm>
            <a:off x="561278" y="2509221"/>
            <a:ext cx="2734372" cy="369332"/>
          </a:xfrm>
          <a:prstGeom prst="rect">
            <a:avLst/>
          </a:prstGeom>
          <a:noFill/>
        </p:spPr>
        <p:txBody>
          <a:bodyPr wrap="square" rtlCol="0">
            <a:spAutoFit/>
          </a:bodyPr>
          <a:lstStyle/>
          <a:p>
            <a:r>
              <a:rPr lang="zh-CN" altLang="en-US" dirty="0"/>
              <a:t>借用马尔可夫思想：</a:t>
            </a:r>
          </a:p>
        </p:txBody>
      </p:sp>
    </p:spTree>
    <p:extLst>
      <p:ext uri="{BB962C8B-B14F-4D97-AF65-F5344CB8AC3E}">
        <p14:creationId xmlns:p14="http://schemas.microsoft.com/office/powerpoint/2010/main" val="242690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解码</a:t>
            </a:r>
          </a:p>
        </p:txBody>
      </p:sp>
      <p:pic>
        <p:nvPicPr>
          <p:cNvPr id="7" name="图片 6"/>
          <p:cNvPicPr/>
          <p:nvPr/>
        </p:nvPicPr>
        <p:blipFill>
          <a:blip r:embed="rId2"/>
          <a:stretch>
            <a:fillRect/>
          </a:stretch>
        </p:blipFill>
        <p:spPr>
          <a:xfrm>
            <a:off x="845820" y="1905000"/>
            <a:ext cx="6530340" cy="2285999"/>
          </a:xfrm>
          <a:prstGeom prst="rect">
            <a:avLst/>
          </a:prstGeom>
        </p:spPr>
      </p:pic>
      <p:sp>
        <p:nvSpPr>
          <p:cNvPr id="3" name="文本框 2"/>
          <p:cNvSpPr txBox="1"/>
          <p:nvPr/>
        </p:nvSpPr>
        <p:spPr>
          <a:xfrm>
            <a:off x="2766060" y="4006333"/>
            <a:ext cx="1455420" cy="369332"/>
          </a:xfrm>
          <a:prstGeom prst="rect">
            <a:avLst/>
          </a:prstGeom>
          <a:noFill/>
        </p:spPr>
        <p:txBody>
          <a:bodyPr wrap="square" rtlCol="0">
            <a:spAutoFit/>
          </a:bodyPr>
          <a:lstStyle/>
          <a:p>
            <a:r>
              <a:rPr lang="zh-CN" altLang="en-US" dirty="0"/>
              <a:t>系统总框图</a:t>
            </a:r>
          </a:p>
        </p:txBody>
      </p:sp>
      <p:sp>
        <p:nvSpPr>
          <p:cNvPr id="5" name="文本框 4"/>
          <p:cNvSpPr txBox="1"/>
          <p:nvPr/>
        </p:nvSpPr>
        <p:spPr>
          <a:xfrm>
            <a:off x="342900" y="4587240"/>
            <a:ext cx="7886700" cy="1477328"/>
          </a:xfrm>
          <a:prstGeom prst="rect">
            <a:avLst/>
          </a:prstGeom>
          <a:noFill/>
        </p:spPr>
        <p:txBody>
          <a:bodyPr wrap="square" rtlCol="0">
            <a:spAutoFit/>
          </a:bodyPr>
          <a:lstStyle/>
          <a:p>
            <a:r>
              <a:rPr lang="zh-CN" altLang="en-US" dirty="0"/>
              <a:t>解码目的：搜索该框图中的最优路径，即可推算出最有可能的单词序列。</a:t>
            </a:r>
            <a:endParaRPr lang="en-US" altLang="zh-CN" dirty="0"/>
          </a:p>
          <a:p>
            <a:endParaRPr lang="en-US" altLang="zh-CN" dirty="0"/>
          </a:p>
          <a:p>
            <a:r>
              <a:rPr lang="zh-CN" altLang="en-US" dirty="0"/>
              <a:t>小黑点为静音</a:t>
            </a:r>
            <a:r>
              <a:rPr lang="en-US" altLang="zh-CN" dirty="0"/>
              <a:t>HMM</a:t>
            </a:r>
            <a:r>
              <a:rPr lang="zh-CN" altLang="en-US" dirty="0"/>
              <a:t>（使用白噪声录音进行训练）</a:t>
            </a:r>
            <a:endParaRPr lang="en-US" altLang="zh-CN" dirty="0"/>
          </a:p>
          <a:p>
            <a:endParaRPr lang="en-US" altLang="zh-CN" dirty="0"/>
          </a:p>
          <a:p>
            <a:r>
              <a:rPr lang="zh-CN" altLang="en-US" dirty="0"/>
              <a:t>方法：</a:t>
            </a:r>
            <a:r>
              <a:rPr lang="en-US" altLang="zh-CN" dirty="0"/>
              <a:t>Viterbi search + </a:t>
            </a:r>
            <a:r>
              <a:rPr lang="en-US" altLang="zh-CN" dirty="0" err="1"/>
              <a:t>backpointer</a:t>
            </a:r>
            <a:endParaRPr lang="zh-CN" altLang="en-US" dirty="0"/>
          </a:p>
        </p:txBody>
      </p:sp>
    </p:spTree>
    <p:extLst>
      <p:ext uri="{BB962C8B-B14F-4D97-AF65-F5344CB8AC3E}">
        <p14:creationId xmlns:p14="http://schemas.microsoft.com/office/powerpoint/2010/main" val="30124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解码</a:t>
            </a:r>
          </a:p>
        </p:txBody>
      </p:sp>
      <p:pic>
        <p:nvPicPr>
          <p:cNvPr id="9" name="图片 8"/>
          <p:cNvPicPr/>
          <p:nvPr/>
        </p:nvPicPr>
        <p:blipFill>
          <a:blip r:embed="rId2"/>
          <a:stretch>
            <a:fillRect/>
          </a:stretch>
        </p:blipFill>
        <p:spPr>
          <a:xfrm>
            <a:off x="3749040" y="900113"/>
            <a:ext cx="5394960" cy="5836920"/>
          </a:xfrm>
          <a:prstGeom prst="rect">
            <a:avLst/>
          </a:prstGeom>
        </p:spPr>
      </p:pic>
      <p:sp>
        <p:nvSpPr>
          <p:cNvPr id="4" name="矩形 3"/>
          <p:cNvSpPr/>
          <p:nvPr/>
        </p:nvSpPr>
        <p:spPr>
          <a:xfrm>
            <a:off x="-39947" y="1597085"/>
            <a:ext cx="3857567" cy="4524315"/>
          </a:xfrm>
          <a:prstGeom prst="rect">
            <a:avLst/>
          </a:prstGeom>
        </p:spPr>
        <p:txBody>
          <a:bodyPr wrap="square">
            <a:spAutoFit/>
          </a:bodyPr>
          <a:lstStyle/>
          <a:p>
            <a:pPr marL="342900" lvl="0" indent="-342900" algn="just">
              <a:spcAft>
                <a:spcPts val="0"/>
              </a:spcAft>
              <a:buFont typeface="+mj-lt"/>
              <a:buAutoNum type="arabicParenBoth"/>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将语音特征序列按照</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Viterbi search</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算法不断计算当前</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HMM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模型中不同时刻的最优路径，如图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所示，通过上一时刻的最优路径概率乘以转移概率来计算当前时刻的最优路径及概率。</a:t>
            </a:r>
          </a:p>
          <a:p>
            <a:pPr marL="342900" lvl="0" indent="-342900" algn="just">
              <a:spcAft>
                <a:spcPts val="0"/>
              </a:spcAft>
              <a:buFont typeface="+mj-lt"/>
              <a:buAutoNum type="arabicParenBoth"/>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当前一时刻的隐含状态是</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HMM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的最后一个隐含状态时，当前时刻的隐含状态优两种可能，一个可能是继续保持该隐含状态</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另一个可能是跳跃到静音</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HMM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模型的隐含状态上</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，这时要</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乘上跳跃到静音</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HMM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模型的风险值。如图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所示。</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arenBoth"/>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一直计算到特征序列的最终时刻，此时统计所有</a:t>
            </a:r>
            <a:r>
              <a:rPr lang="en-US" altLang="zh-CN" sz="1600" dirty="0">
                <a:latin typeface="Times New Roman" panose="02020603050405020304" pitchFamily="18" charset="0"/>
                <a:ea typeface="宋体" panose="02010600030101010101" pitchFamily="2" charset="-122"/>
              </a:rPr>
              <a:t>HMM</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的所有隐含状态对应的最优路径，选取最终得分最高的路径。并通过统计路径中经过的</a:t>
            </a:r>
            <a:r>
              <a:rPr lang="en-US" altLang="zh-CN" sz="1600" dirty="0">
                <a:latin typeface="Times New Roman" panose="02020603050405020304" pitchFamily="18" charset="0"/>
                <a:ea typeface="宋体" panose="02010600030101010101" pitchFamily="2" charset="-122"/>
              </a:rPr>
              <a:t>HMM</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模型来计算单词序列。</a:t>
            </a:r>
            <a:endParaRPr lang="zh-CN" altLang="en-US" sz="1600" dirty="0"/>
          </a:p>
        </p:txBody>
      </p:sp>
      <p:pic>
        <p:nvPicPr>
          <p:cNvPr id="10" name="图片 9"/>
          <p:cNvPicPr/>
          <p:nvPr/>
        </p:nvPicPr>
        <p:blipFill>
          <a:blip r:embed="rId3"/>
          <a:stretch>
            <a:fillRect/>
          </a:stretch>
        </p:blipFill>
        <p:spPr>
          <a:xfrm>
            <a:off x="8193088" y="357505"/>
            <a:ext cx="438785" cy="374015"/>
          </a:xfrm>
          <a:prstGeom prst="rect">
            <a:avLst/>
          </a:prstGeom>
        </p:spPr>
      </p:pic>
    </p:spTree>
    <p:extLst>
      <p:ext uri="{BB962C8B-B14F-4D97-AF65-F5344CB8AC3E}">
        <p14:creationId xmlns:p14="http://schemas.microsoft.com/office/powerpoint/2010/main" val="69186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实验结果</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3" name="灯片编号占位符 2"/>
          <p:cNvSpPr>
            <a:spLocks noGrp="1"/>
          </p:cNvSpPr>
          <p:nvPr>
            <p:ph type="sldNum" sz="quarter" idx="12"/>
          </p:nvPr>
        </p:nvSpPr>
        <p:spPr/>
        <p:txBody>
          <a:bodyPr/>
          <a:lstStyle/>
          <a:p>
            <a:fld id="{C4C2DEA0-C593-4A2C-9A06-0CC2CCB31F32}" type="slidenum">
              <a:rPr lang="zh-CN" altLang="en-US" smtClean="0"/>
              <a:t>14</a:t>
            </a:fld>
            <a:r>
              <a:rPr lang="en-US" altLang="zh-CN" dirty="0"/>
              <a:t>/20</a:t>
            </a:r>
            <a:endParaRPr lang="zh-CN" altLang="en-US" dirty="0"/>
          </a:p>
        </p:txBody>
      </p:sp>
      <p:sp>
        <p:nvSpPr>
          <p:cNvPr id="17" name="文本框 16"/>
          <p:cNvSpPr txBox="1"/>
          <p:nvPr/>
        </p:nvSpPr>
        <p:spPr>
          <a:xfrm>
            <a:off x="2114125" y="3443034"/>
            <a:ext cx="1241525" cy="646331"/>
          </a:xfrm>
          <a:prstGeom prst="rect">
            <a:avLst/>
          </a:prstGeom>
          <a:noFill/>
        </p:spPr>
        <p:txBody>
          <a:bodyPr wrap="square" rtlCol="0">
            <a:spAutoFit/>
          </a:bodyPr>
          <a:lstStyle/>
          <a:p>
            <a:r>
              <a:rPr lang="zh-CN" altLang="en-US" dirty="0"/>
              <a:t>识别结果：</a:t>
            </a:r>
            <a:r>
              <a:rPr lang="en-US" altLang="zh-CN" dirty="0"/>
              <a:t>8330120</a:t>
            </a:r>
            <a:endParaRPr lang="zh-CN" altLang="en-US" dirty="0"/>
          </a:p>
        </p:txBody>
      </p:sp>
      <p:pic>
        <p:nvPicPr>
          <p:cNvPr id="5" name="str">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338647" y="2804782"/>
            <a:ext cx="609600" cy="609600"/>
          </a:xfrm>
          <a:prstGeom prst="rect">
            <a:avLst/>
          </a:prstGeom>
        </p:spPr>
      </p:pic>
    </p:spTree>
    <p:extLst>
      <p:ext uri="{BB962C8B-B14F-4D97-AF65-F5344CB8AC3E}">
        <p14:creationId xmlns:p14="http://schemas.microsoft.com/office/powerpoint/2010/main" val="9746414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393"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总结</a:t>
            </a:r>
          </a:p>
        </p:txBody>
      </p:sp>
      <p:sp>
        <p:nvSpPr>
          <p:cNvPr id="2" name="文本框 1"/>
          <p:cNvSpPr txBox="1"/>
          <p:nvPr/>
        </p:nvSpPr>
        <p:spPr>
          <a:xfrm>
            <a:off x="184150" y="1756251"/>
            <a:ext cx="8559800" cy="1723549"/>
          </a:xfrm>
          <a:prstGeom prst="rect">
            <a:avLst/>
          </a:prstGeom>
          <a:noFill/>
        </p:spPr>
        <p:txBody>
          <a:bodyPr wrap="square" rtlCol="0">
            <a:spAutoFit/>
          </a:bodyPr>
          <a:lstStyle/>
          <a:p>
            <a:r>
              <a:rPr lang="zh-CN" altLang="en-US" sz="2800" dirty="0"/>
              <a:t>可改进的地方很多：</a:t>
            </a:r>
            <a:endParaRPr lang="en-US" altLang="zh-CN" sz="2800" dirty="0"/>
          </a:p>
          <a:p>
            <a:endParaRPr lang="en-US" altLang="zh-CN" dirty="0"/>
          </a:p>
          <a:p>
            <a:pPr marL="457200" indent="-4572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训练集不够多，导致识别另一个人的语音时效果很差</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使用音素进行建模效果应该会好很多，不过也更复杂</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识别速度过慢，可以加入</a:t>
            </a:r>
            <a:r>
              <a:rPr lang="en-US" altLang="zh-CN" sz="2000" dirty="0">
                <a:latin typeface="宋体" panose="02010600030101010101" pitchFamily="2" charset="-122"/>
                <a:ea typeface="宋体" panose="02010600030101010101" pitchFamily="2" charset="-122"/>
              </a:rPr>
              <a:t>beam search</a:t>
            </a:r>
            <a:r>
              <a:rPr lang="zh-CN" altLang="en-US" sz="2000" dirty="0">
                <a:latin typeface="宋体" panose="02010600030101010101" pitchFamily="2" charset="-122"/>
                <a:ea typeface="宋体" panose="02010600030101010101" pitchFamily="2" charset="-122"/>
              </a:rPr>
              <a:t>和其他剪枝算法</a:t>
            </a:r>
            <a:endParaRPr lang="en-US" altLang="zh-CN" sz="20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3" name="灯片编号占位符 2"/>
          <p:cNvSpPr>
            <a:spLocks noGrp="1"/>
          </p:cNvSpPr>
          <p:nvPr>
            <p:ph type="sldNum" sz="quarter" idx="12"/>
          </p:nvPr>
        </p:nvSpPr>
        <p:spPr/>
        <p:txBody>
          <a:bodyPr/>
          <a:lstStyle/>
          <a:p>
            <a:fld id="{C4C2DEA0-C593-4A2C-9A06-0CC2CCB31F32}" type="slidenum">
              <a:rPr lang="zh-CN" altLang="en-US" smtClean="0"/>
              <a:t>15</a:t>
            </a:fld>
            <a:r>
              <a:rPr lang="en-US" altLang="zh-CN" dirty="0"/>
              <a:t>/20</a:t>
            </a:r>
            <a:endParaRPr lang="zh-CN" altLang="en-US" dirty="0"/>
          </a:p>
        </p:txBody>
      </p:sp>
    </p:spTree>
    <p:extLst>
      <p:ext uri="{BB962C8B-B14F-4D97-AF65-F5344CB8AC3E}">
        <p14:creationId xmlns:p14="http://schemas.microsoft.com/office/powerpoint/2010/main" val="60920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10"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spcBef>
                <a:spcPct val="0"/>
              </a:spcBef>
              <a:buFont typeface="Arial" panose="020B0604020202020204" pitchFamily="34" charset="0"/>
              <a:buNone/>
            </a:pPr>
            <a:r>
              <a:rPr lang="zh-CN" altLang="en-US" b="1" dirty="0">
                <a:solidFill>
                  <a:srgbClr val="000000"/>
                </a:solidFill>
                <a:latin typeface="Microsoft YaHei" panose="020B0503020204020204" pitchFamily="34" charset="-122"/>
                <a:ea typeface="Microsoft YaHei" panose="020B0503020204020204" pitchFamily="34" charset="-122"/>
              </a:rPr>
              <a:t>目录</a:t>
            </a:r>
            <a:endParaRPr lang="en-US" altLang="zh-CN" b="1" dirty="0">
              <a:solidFill>
                <a:srgbClr val="000000"/>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515388" y="1820487"/>
            <a:ext cx="6916189" cy="2985433"/>
          </a:xfrm>
          <a:prstGeom prst="rect">
            <a:avLst/>
          </a:prstGeom>
          <a:noFill/>
        </p:spPr>
        <p:txBody>
          <a:bodyPr wrap="square" rtlCol="0">
            <a:spAutoFit/>
          </a:bodyPr>
          <a:lstStyle/>
          <a:p>
            <a:pPr marL="285750" indent="-285750">
              <a:buFont typeface="Arial" panose="020B0604020202020204" pitchFamily="34" charset="0"/>
              <a:buChar char="•"/>
            </a:pPr>
            <a:r>
              <a:rPr lang="zh-CN" altLang="en-US" sz="3200" b="1" dirty="0"/>
              <a:t>语音识别简介</a:t>
            </a:r>
            <a:endParaRPr lang="en-US" altLang="zh-CN" sz="32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r>
              <a:rPr lang="zh-CN" altLang="en-US" sz="3200" b="1" dirty="0"/>
              <a:t>系统构建步骤</a:t>
            </a:r>
            <a:endParaRPr lang="en-US" altLang="zh-CN" sz="32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r>
              <a:rPr lang="zh-CN" altLang="en-US" sz="3200" b="1" dirty="0"/>
              <a:t>实验结果</a:t>
            </a:r>
            <a:endParaRPr lang="en-US" altLang="zh-CN" sz="32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r>
              <a:rPr lang="zh-CN" altLang="en-US" sz="3200" b="1" dirty="0"/>
              <a:t>结论</a:t>
            </a:r>
            <a:endParaRPr lang="en-US" altLang="zh-CN" sz="3200" b="1" dirty="0"/>
          </a:p>
        </p:txBody>
      </p:sp>
      <p:sp>
        <p:nvSpPr>
          <p:cNvPr id="2" name="灯片编号占位符 1"/>
          <p:cNvSpPr>
            <a:spLocks noGrp="1"/>
          </p:cNvSpPr>
          <p:nvPr>
            <p:ph type="sldNum" sz="quarter" idx="12"/>
          </p:nvPr>
        </p:nvSpPr>
        <p:spPr/>
        <p:txBody>
          <a:bodyPr/>
          <a:lstStyle/>
          <a:p>
            <a:fld id="{C4C2DEA0-C593-4A2C-9A06-0CC2CCB31F32}" type="slidenum">
              <a:rPr lang="zh-CN" altLang="en-US" smtClean="0"/>
              <a:t>2</a:t>
            </a:fld>
            <a:r>
              <a:rPr lang="en-US" altLang="zh-CN" dirty="0"/>
              <a:t>/20</a:t>
            </a:r>
            <a:endParaRPr lang="zh-CN" altLang="en-US" dirty="0"/>
          </a:p>
        </p:txBody>
      </p:sp>
    </p:spTree>
    <p:extLst>
      <p:ext uri="{BB962C8B-B14F-4D97-AF65-F5344CB8AC3E}">
        <p14:creationId xmlns:p14="http://schemas.microsoft.com/office/powerpoint/2010/main" val="14345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椭圆 4"/>
          <p:cNvSpPr/>
          <p:nvPr/>
        </p:nvSpPr>
        <p:spPr>
          <a:xfrm>
            <a:off x="1558573" y="2560411"/>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1"/>
          <p:cNvSpPr txBox="1"/>
          <p:nvPr/>
        </p:nvSpPr>
        <p:spPr>
          <a:xfrm>
            <a:off x="1442139" y="2750398"/>
            <a:ext cx="1732895" cy="1310041"/>
          </a:xfrm>
          <a:prstGeom prst="rect">
            <a:avLst/>
          </a:prstGeom>
          <a:noFill/>
        </p:spPr>
        <p:txBody>
          <a:bodyPr wrap="square" lIns="68580" tIns="34291" rIns="68580" bIns="34291" rtlCol="0">
            <a:spAutoFit/>
          </a:bodyPr>
          <a:lstStyle/>
          <a:p>
            <a:pPr algn="ctr">
              <a:lnSpc>
                <a:spcPts val="3000"/>
              </a:lnSpc>
            </a:pPr>
            <a:r>
              <a:rPr lang="en-US" altLang="zh-CN" sz="2800" dirty="0">
                <a:solidFill>
                  <a:schemeClr val="bg1"/>
                </a:solidFill>
                <a:cs typeface="+mn-ea"/>
                <a:sym typeface="+mn-lt"/>
              </a:rPr>
              <a:t>PART</a:t>
            </a:r>
          </a:p>
          <a:p>
            <a:pPr algn="ctr">
              <a:lnSpc>
                <a:spcPts val="3000"/>
              </a:lnSpc>
            </a:pPr>
            <a:endParaRPr lang="en-US" altLang="zh-CN" sz="2800" dirty="0">
              <a:solidFill>
                <a:schemeClr val="bg1"/>
              </a:solidFill>
              <a:cs typeface="+mn-ea"/>
              <a:sym typeface="+mn-lt"/>
            </a:endParaRPr>
          </a:p>
          <a:p>
            <a:pPr algn="ctr">
              <a:lnSpc>
                <a:spcPts val="3000"/>
              </a:lnSpc>
            </a:pPr>
            <a:r>
              <a:rPr lang="en-US" altLang="zh-CN" sz="5400" dirty="0">
                <a:solidFill>
                  <a:schemeClr val="bg1"/>
                </a:solidFill>
                <a:cs typeface="+mn-ea"/>
                <a:sym typeface="+mn-lt"/>
              </a:rPr>
              <a:t>01</a:t>
            </a:r>
            <a:r>
              <a:rPr lang="en-US" altLang="zh-CN" sz="2400" dirty="0">
                <a:solidFill>
                  <a:schemeClr val="bg1"/>
                </a:solidFill>
                <a:cs typeface="+mn-ea"/>
                <a:sym typeface="+mn-lt"/>
              </a:rPr>
              <a:t> </a:t>
            </a:r>
          </a:p>
        </p:txBody>
      </p:sp>
      <p:sp>
        <p:nvSpPr>
          <p:cNvPr id="2" name="文本框 1"/>
          <p:cNvSpPr txBox="1"/>
          <p:nvPr/>
        </p:nvSpPr>
        <p:spPr>
          <a:xfrm>
            <a:off x="3391219" y="2987259"/>
            <a:ext cx="3533281" cy="646331"/>
          </a:xfrm>
          <a:prstGeom prst="rect">
            <a:avLst/>
          </a:prstGeom>
          <a:noFill/>
        </p:spPr>
        <p:txBody>
          <a:bodyPr wrap="square" rtlCol="0">
            <a:spAutoFit/>
          </a:bodyPr>
          <a:lstStyle/>
          <a:p>
            <a:r>
              <a:rPr lang="zh-CN" altLang="en-US" sz="3600" b="1" dirty="0"/>
              <a:t>语音识别简介</a:t>
            </a:r>
            <a:endParaRPr lang="en-US" altLang="zh-CN" sz="3600" b="1" dirty="0"/>
          </a:p>
        </p:txBody>
      </p:sp>
      <p:sp>
        <p:nvSpPr>
          <p:cNvPr id="3" name="灯片编号占位符 2"/>
          <p:cNvSpPr>
            <a:spLocks noGrp="1"/>
          </p:cNvSpPr>
          <p:nvPr>
            <p:ph type="sldNum" sz="quarter" idx="12"/>
          </p:nvPr>
        </p:nvSpPr>
        <p:spPr/>
        <p:txBody>
          <a:bodyPr/>
          <a:lstStyle/>
          <a:p>
            <a:fld id="{C4C2DEA0-C593-4A2C-9A06-0CC2CCB31F32}" type="slidenum">
              <a:rPr lang="zh-CN" altLang="en-US" smtClean="0"/>
              <a:t>3</a:t>
            </a:fld>
            <a:r>
              <a:rPr lang="en-US" altLang="zh-CN" dirty="0"/>
              <a:t>/20</a:t>
            </a:r>
            <a:endParaRPr lang="zh-CN" altLang="en-US" dirty="0"/>
          </a:p>
        </p:txBody>
      </p:sp>
    </p:spTree>
    <p:extLst>
      <p:ext uri="{BB962C8B-B14F-4D97-AF65-F5344CB8AC3E}">
        <p14:creationId xmlns:p14="http://schemas.microsoft.com/office/powerpoint/2010/main" val="180029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语音识别简介</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5" name="灯片编号占位符 4"/>
          <p:cNvSpPr>
            <a:spLocks noGrp="1"/>
          </p:cNvSpPr>
          <p:nvPr>
            <p:ph type="sldNum" sz="quarter" idx="12"/>
          </p:nvPr>
        </p:nvSpPr>
        <p:spPr/>
        <p:txBody>
          <a:bodyPr/>
          <a:lstStyle/>
          <a:p>
            <a:fld id="{C4C2DEA0-C593-4A2C-9A06-0CC2CCB31F32}" type="slidenum">
              <a:rPr lang="zh-CN" altLang="en-US" smtClean="0"/>
              <a:t>4</a:t>
            </a:fld>
            <a:r>
              <a:rPr lang="en-US" altLang="zh-CN" dirty="0"/>
              <a:t>/20</a:t>
            </a:r>
            <a:endParaRPr lang="zh-CN" altLang="en-US" dirty="0"/>
          </a:p>
        </p:txBody>
      </p:sp>
      <p:pic>
        <p:nvPicPr>
          <p:cNvPr id="7" name="图片 6" descr="C:\Users\Anumidum\Desktop\20180224131740480.png"/>
          <p:cNvPicPr/>
          <p:nvPr/>
        </p:nvPicPr>
        <p:blipFill>
          <a:blip r:embed="rId3">
            <a:extLst>
              <a:ext uri="{28A0092B-C50C-407E-A947-70E740481C1C}">
                <a14:useLocalDpi xmlns:a14="http://schemas.microsoft.com/office/drawing/2010/main" val="0"/>
              </a:ext>
            </a:extLst>
          </a:blip>
          <a:srcRect/>
          <a:stretch>
            <a:fillRect/>
          </a:stretch>
        </p:blipFill>
        <p:spPr bwMode="auto">
          <a:xfrm>
            <a:off x="1106603" y="1203053"/>
            <a:ext cx="6930794" cy="1956550"/>
          </a:xfrm>
          <a:prstGeom prst="rect">
            <a:avLst/>
          </a:prstGeom>
          <a:noFill/>
          <a:ln>
            <a:noFill/>
          </a:ln>
        </p:spPr>
      </p:pic>
      <p:sp>
        <p:nvSpPr>
          <p:cNvPr id="2" name="矩形 1"/>
          <p:cNvSpPr/>
          <p:nvPr/>
        </p:nvSpPr>
        <p:spPr>
          <a:xfrm>
            <a:off x="664007" y="5103674"/>
            <a:ext cx="7640408" cy="1477328"/>
          </a:xfrm>
          <a:prstGeom prst="rect">
            <a:avLst/>
          </a:prstGeom>
        </p:spPr>
        <p:txBody>
          <a:bodyPr wrap="square">
            <a:spAutoFit/>
          </a:bodyPr>
          <a:lstStyle/>
          <a:p>
            <a:r>
              <a:rPr lang="zh-CN" altLang="zh-CN" b="1" dirty="0">
                <a:latin typeface="Times New Roman" panose="02020603050405020304" pitchFamily="18" charset="0"/>
                <a:ea typeface="宋体" panose="02010600030101010101" pitchFamily="2" charset="-122"/>
                <a:cs typeface="Times New Roman" panose="02020603050405020304" pitchFamily="18" charset="0"/>
              </a:rPr>
              <a:t>特征提取</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将声音信号从</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时域</a:t>
            </a:r>
            <a:r>
              <a:rPr lang="zh-CN" altLang="zh-CN" dirty="0">
                <a:latin typeface="Times New Roman" panose="02020603050405020304" pitchFamily="18" charset="0"/>
                <a:ea typeface="宋体" panose="02010600030101010101" pitchFamily="2" charset="-122"/>
                <a:cs typeface="Times New Roman" panose="02020603050405020304" pitchFamily="18" charset="0"/>
              </a:rPr>
              <a:t>转换到频域，为声学模型提供特征向量；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b="1" dirty="0">
                <a:latin typeface="Times New Roman" panose="02020603050405020304" pitchFamily="18" charset="0"/>
                <a:ea typeface="宋体" panose="02010600030101010101" pitchFamily="2" charset="-122"/>
                <a:cs typeface="Times New Roman" panose="02020603050405020304" pitchFamily="18" charset="0"/>
              </a:rPr>
              <a:t>声学模型</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计算特征向量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在文字序列</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上的得分；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b="1" dirty="0">
                <a:latin typeface="Times New Roman" panose="02020603050405020304" pitchFamily="18" charset="0"/>
                <a:ea typeface="宋体" panose="02010600030101010101" pitchFamily="2" charset="-122"/>
                <a:cs typeface="Times New Roman" panose="02020603050405020304" pitchFamily="18" charset="0"/>
              </a:rPr>
              <a:t>语言模型</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计算</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文字</a:t>
            </a:r>
            <a:r>
              <a:rPr lang="zh-CN" altLang="zh-CN" dirty="0">
                <a:latin typeface="Times New Roman" panose="02020603050405020304" pitchFamily="18" charset="0"/>
                <a:ea typeface="宋体" panose="02010600030101010101" pitchFamily="2" charset="-122"/>
                <a:cs typeface="Times New Roman" panose="02020603050405020304" pitchFamily="18" charset="0"/>
              </a:rPr>
              <a:t>序列的概率；</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b="1" dirty="0">
                <a:latin typeface="Times New Roman" panose="02020603050405020304" pitchFamily="18" charset="0"/>
                <a:ea typeface="宋体" panose="02010600030101010101" pitchFamily="2" charset="-122"/>
                <a:cs typeface="Times New Roman" panose="02020603050405020304" pitchFamily="18" charset="0"/>
              </a:rPr>
              <a:t>解码</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根据已有的字典</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（单词和音素的对应表）</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a:t>
            </a:r>
            <a:r>
              <a:rPr lang="zh-CN" altLang="zh-CN" dirty="0">
                <a:latin typeface="Times New Roman" panose="02020603050405020304" pitchFamily="18" charset="0"/>
                <a:ea typeface="宋体" panose="02010600030101010101" pitchFamily="2" charset="-122"/>
                <a:cs typeface="Times New Roman" panose="02020603050405020304" pitchFamily="18" charset="0"/>
              </a:rPr>
              <a:t>序列进行解码，得到最</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有</a:t>
            </a:r>
            <a:r>
              <a:rPr lang="zh-CN" altLang="zh-CN" dirty="0">
                <a:latin typeface="Times New Roman" panose="02020603050405020304" pitchFamily="18" charset="0"/>
                <a:ea typeface="宋体" panose="02010600030101010101" pitchFamily="2" charset="-122"/>
                <a:cs typeface="Times New Roman" panose="02020603050405020304" pitchFamily="18" charset="0"/>
              </a:rPr>
              <a:t>可能的文</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字序列。</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2198211" y="3242805"/>
                <a:ext cx="4572000" cy="177766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 </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arg</m:t>
                              </m:r>
                              <m:r>
                                <a:rPr lang="en-US" altLang="zh-CN">
                                  <a:latin typeface="Cambria Math" panose="02040503050406030204" pitchFamily="18" charset="0"/>
                                </a:rPr>
                                <m:t> </m:t>
                              </m:r>
                              <m:r>
                                <m:rPr>
                                  <m:sty m:val="p"/>
                                </m:rPr>
                                <a:rPr lang="en-US" altLang="zh-CN">
                                  <a:latin typeface="Cambria Math" panose="02040503050406030204" pitchFamily="18" charset="0"/>
                                </a:rPr>
                                <m:t>max</m:t>
                              </m:r>
                            </m:e>
                            <m:lim>
                              <m:r>
                                <a:rPr lang="en-US" altLang="zh-CN" i="1">
                                  <a:latin typeface="Cambria Math" panose="02040503050406030204" pitchFamily="18" charset="0"/>
                                </a:rPr>
                                <m:t>𝑊</m:t>
                              </m:r>
                            </m:lim>
                          </m:limLow>
                        </m:fName>
                        <m:e>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e>
                      </m:func>
                    </m:oMath>
                  </m:oMathPara>
                </a14:m>
                <a:endParaRPr lang="en-US" altLang="zh-CN" dirty="0"/>
              </a:p>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 </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arg</m:t>
                              </m:r>
                              <m:r>
                                <a:rPr lang="en-US" altLang="zh-CN">
                                  <a:latin typeface="Cambria Math" panose="02040503050406030204" pitchFamily="18" charset="0"/>
                                </a:rPr>
                                <m:t> </m:t>
                              </m:r>
                              <m:r>
                                <m:rPr>
                                  <m:sty m:val="p"/>
                                </m:rPr>
                                <a:rPr lang="en-US" altLang="zh-CN">
                                  <a:latin typeface="Cambria Math" panose="02040503050406030204" pitchFamily="18" charset="0"/>
                                </a:rPr>
                                <m:t>max</m:t>
                              </m:r>
                            </m:e>
                            <m:lim>
                              <m:r>
                                <a:rPr lang="en-US" altLang="zh-CN" i="1">
                                  <a:latin typeface="Cambria Math" panose="02040503050406030204" pitchFamily="18" charset="0"/>
                                </a:rPr>
                                <m:t>𝑊</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𝑊</m:t>
                                  </m:r>
                                </m:e>
                              </m:d>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num>
                            <m:den>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den>
                          </m:f>
                        </m:e>
                      </m:func>
                    </m:oMath>
                  </m:oMathPara>
                </a14:m>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 </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arg</m:t>
                              </m:r>
                              <m:r>
                                <a:rPr lang="en-US" altLang="zh-CN">
                                  <a:latin typeface="Cambria Math" panose="02040503050406030204" pitchFamily="18" charset="0"/>
                                </a:rPr>
                                <m:t> </m:t>
                              </m:r>
                              <m:r>
                                <m:rPr>
                                  <m:sty m:val="p"/>
                                </m:rPr>
                                <a:rPr lang="en-US" altLang="zh-CN">
                                  <a:latin typeface="Cambria Math" panose="02040503050406030204" pitchFamily="18" charset="0"/>
                                </a:rPr>
                                <m:t>max</m:t>
                              </m:r>
                            </m:e>
                            <m:lim>
                              <m:r>
                                <a:rPr lang="en-US" altLang="zh-CN" i="1">
                                  <a:latin typeface="Cambria Math" panose="02040503050406030204" pitchFamily="18" charset="0"/>
                                </a:rPr>
                                <m:t>𝑊</m:t>
                              </m:r>
                            </m:lim>
                          </m:limLow>
                        </m:fName>
                        <m:e>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e>
                      </m:func>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2198211" y="3242805"/>
                <a:ext cx="4572000" cy="177766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45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558573" y="2560411"/>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1"/>
          <p:cNvSpPr txBox="1"/>
          <p:nvPr/>
        </p:nvSpPr>
        <p:spPr>
          <a:xfrm>
            <a:off x="1442139" y="2750398"/>
            <a:ext cx="1732895" cy="1223414"/>
          </a:xfrm>
          <a:prstGeom prst="rect">
            <a:avLst/>
          </a:prstGeom>
          <a:noFill/>
        </p:spPr>
        <p:txBody>
          <a:bodyPr wrap="square" lIns="68580" tIns="34291" rIns="68580" bIns="34291" rtlCol="0">
            <a:spAutoFit/>
          </a:bodyPr>
          <a:lstStyle/>
          <a:p>
            <a:pPr algn="ctr">
              <a:lnSpc>
                <a:spcPts val="3000"/>
              </a:lnSpc>
            </a:pPr>
            <a:r>
              <a:rPr lang="en-US" altLang="zh-CN" sz="2800" dirty="0">
                <a:solidFill>
                  <a:schemeClr val="bg1"/>
                </a:solidFill>
                <a:cs typeface="+mn-ea"/>
                <a:sym typeface="+mn-lt"/>
              </a:rPr>
              <a:t>PART</a:t>
            </a:r>
          </a:p>
          <a:p>
            <a:pPr algn="ctr">
              <a:lnSpc>
                <a:spcPts val="3000"/>
              </a:lnSpc>
            </a:pPr>
            <a:endParaRPr lang="en-US" altLang="zh-CN" sz="2800" dirty="0">
              <a:solidFill>
                <a:schemeClr val="bg1"/>
              </a:solidFill>
              <a:cs typeface="+mn-ea"/>
              <a:sym typeface="+mn-lt"/>
            </a:endParaRPr>
          </a:p>
          <a:p>
            <a:pPr algn="ctr">
              <a:lnSpc>
                <a:spcPts val="3000"/>
              </a:lnSpc>
            </a:pPr>
            <a:r>
              <a:rPr lang="en-US" altLang="zh-CN" sz="5400" dirty="0">
                <a:solidFill>
                  <a:schemeClr val="bg1"/>
                </a:solidFill>
                <a:cs typeface="+mn-ea"/>
                <a:sym typeface="+mn-lt"/>
              </a:rPr>
              <a:t>02</a:t>
            </a:r>
            <a:r>
              <a:rPr lang="en-US" altLang="zh-CN" sz="2400" dirty="0">
                <a:solidFill>
                  <a:schemeClr val="bg1"/>
                </a:solidFill>
                <a:cs typeface="+mn-ea"/>
                <a:sym typeface="+mn-lt"/>
              </a:rPr>
              <a:t> </a:t>
            </a:r>
          </a:p>
        </p:txBody>
      </p:sp>
      <p:sp>
        <p:nvSpPr>
          <p:cNvPr id="2" name="文本框 1"/>
          <p:cNvSpPr txBox="1"/>
          <p:nvPr/>
        </p:nvSpPr>
        <p:spPr>
          <a:xfrm>
            <a:off x="3391219" y="2987259"/>
            <a:ext cx="3533281" cy="646331"/>
          </a:xfrm>
          <a:prstGeom prst="rect">
            <a:avLst/>
          </a:prstGeom>
          <a:noFill/>
        </p:spPr>
        <p:txBody>
          <a:bodyPr wrap="square" rtlCol="0">
            <a:spAutoFit/>
          </a:bodyPr>
          <a:lstStyle/>
          <a:p>
            <a:r>
              <a:rPr lang="zh-CN" altLang="en-US" sz="3600" b="1" dirty="0"/>
              <a:t>系统构建步骤</a:t>
            </a:r>
            <a:endParaRPr lang="en-US" altLang="zh-CN" sz="3600" b="1" dirty="0"/>
          </a:p>
        </p:txBody>
      </p:sp>
      <p:sp>
        <p:nvSpPr>
          <p:cNvPr id="3" name="灯片编号占位符 2"/>
          <p:cNvSpPr>
            <a:spLocks noGrp="1"/>
          </p:cNvSpPr>
          <p:nvPr>
            <p:ph type="sldNum" sz="quarter" idx="12"/>
          </p:nvPr>
        </p:nvSpPr>
        <p:spPr/>
        <p:txBody>
          <a:bodyPr/>
          <a:lstStyle/>
          <a:p>
            <a:fld id="{C4C2DEA0-C593-4A2C-9A06-0CC2CCB31F32}" type="slidenum">
              <a:rPr lang="zh-CN" altLang="en-US" smtClean="0"/>
              <a:t>5</a:t>
            </a:fld>
            <a:r>
              <a:rPr lang="en-US" altLang="zh-CN" dirty="0"/>
              <a:t>/20</a:t>
            </a:r>
            <a:endParaRPr lang="zh-CN" altLang="en-US" dirty="0"/>
          </a:p>
        </p:txBody>
      </p:sp>
    </p:spTree>
    <p:extLst>
      <p:ext uri="{BB962C8B-B14F-4D97-AF65-F5344CB8AC3E}">
        <p14:creationId xmlns:p14="http://schemas.microsoft.com/office/powerpoint/2010/main" val="47457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5" name="灯片编号占位符 4"/>
          <p:cNvSpPr>
            <a:spLocks noGrp="1"/>
          </p:cNvSpPr>
          <p:nvPr>
            <p:ph type="sldNum" sz="quarter" idx="12"/>
          </p:nvPr>
        </p:nvSpPr>
        <p:spPr/>
        <p:txBody>
          <a:bodyPr/>
          <a:lstStyle/>
          <a:p>
            <a:fld id="{C4C2DEA0-C593-4A2C-9A06-0CC2CCB31F32}" type="slidenum">
              <a:rPr lang="zh-CN" altLang="en-US" smtClean="0"/>
              <a:t>6</a:t>
            </a:fld>
            <a:r>
              <a:rPr lang="en-US" altLang="zh-CN" dirty="0"/>
              <a:t>/20</a:t>
            </a:r>
            <a:endParaRPr lang="zh-CN" altLang="en-US" dirty="0"/>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数据采集</a:t>
            </a:r>
          </a:p>
        </p:txBody>
      </p:sp>
      <p:sp>
        <p:nvSpPr>
          <p:cNvPr id="4" name="文本框 3"/>
          <p:cNvSpPr txBox="1"/>
          <p:nvPr/>
        </p:nvSpPr>
        <p:spPr>
          <a:xfrm>
            <a:off x="184150" y="1755835"/>
            <a:ext cx="479644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对每个数字记录</a:t>
            </a:r>
            <a:r>
              <a:rPr lang="en-US" altLang="zh-CN" dirty="0"/>
              <a:t>5</a:t>
            </a:r>
            <a:r>
              <a:rPr lang="zh-CN" altLang="en-US" dirty="0"/>
              <a:t>次不同速率的录音</a:t>
            </a:r>
            <a:endParaRPr lang="en-US" altLang="zh-CN" dirty="0"/>
          </a:p>
          <a:p>
            <a:pPr marL="285750" indent="-285750">
              <a:buFont typeface="Arial" panose="020B0604020202020204" pitchFamily="34" charset="0"/>
              <a:buChar char="•"/>
            </a:pPr>
            <a:r>
              <a:rPr lang="zh-CN" altLang="en-US" dirty="0"/>
              <a:t>生成</a:t>
            </a:r>
            <a:r>
              <a:rPr lang="en-US" altLang="zh-CN" dirty="0"/>
              <a:t>5</a:t>
            </a:r>
            <a:r>
              <a:rPr lang="zh-CN" altLang="en-US" dirty="0"/>
              <a:t>个白噪声录音</a:t>
            </a:r>
            <a:endParaRPr lang="en-US" altLang="zh-CN" dirty="0"/>
          </a:p>
          <a:p>
            <a:pPr marL="285750" indent="-285750">
              <a:buFont typeface="Arial" panose="020B0604020202020204" pitchFamily="34" charset="0"/>
              <a:buChar char="•"/>
            </a:pPr>
            <a:r>
              <a:rPr lang="zh-CN" altLang="en-US" dirty="0"/>
              <a:t>记录多次不定长的数字串语音</a:t>
            </a:r>
          </a:p>
        </p:txBody>
      </p:sp>
      <p:pic>
        <p:nvPicPr>
          <p:cNvPr id="3" name="jinhongchen_0_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837411" y="3167063"/>
            <a:ext cx="609600" cy="609600"/>
          </a:xfrm>
          <a:prstGeom prst="rect">
            <a:avLst/>
          </a:prstGeom>
        </p:spPr>
      </p:pic>
      <p:pic>
        <p:nvPicPr>
          <p:cNvPr id="7" name="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5115098" y="3167063"/>
            <a:ext cx="609600" cy="609600"/>
          </a:xfrm>
          <a:prstGeom prst="rect">
            <a:avLst/>
          </a:prstGeom>
        </p:spPr>
      </p:pic>
      <p:sp>
        <p:nvSpPr>
          <p:cNvPr id="9" name="文本框 8"/>
          <p:cNvSpPr txBox="1"/>
          <p:nvPr/>
        </p:nvSpPr>
        <p:spPr>
          <a:xfrm>
            <a:off x="1550324" y="3287197"/>
            <a:ext cx="906087" cy="369332"/>
          </a:xfrm>
          <a:prstGeom prst="rect">
            <a:avLst/>
          </a:prstGeom>
          <a:noFill/>
        </p:spPr>
        <p:txBody>
          <a:bodyPr wrap="square" rtlCol="0">
            <a:spAutoFit/>
          </a:bodyPr>
          <a:lstStyle/>
          <a:p>
            <a:r>
              <a:rPr lang="zh-CN" altLang="en-US" dirty="0"/>
              <a:t>样例：</a:t>
            </a:r>
          </a:p>
        </p:txBody>
      </p:sp>
      <p:sp>
        <p:nvSpPr>
          <p:cNvPr id="10" name="文本框 9"/>
          <p:cNvSpPr txBox="1"/>
          <p:nvPr/>
        </p:nvSpPr>
        <p:spPr>
          <a:xfrm>
            <a:off x="2777836" y="3895229"/>
            <a:ext cx="669175" cy="369332"/>
          </a:xfrm>
          <a:prstGeom prst="rect">
            <a:avLst/>
          </a:prstGeom>
          <a:noFill/>
        </p:spPr>
        <p:txBody>
          <a:bodyPr wrap="square" rtlCol="0">
            <a:spAutoFit/>
          </a:bodyPr>
          <a:lstStyle/>
          <a:p>
            <a:r>
              <a:rPr lang="en-US" altLang="zh-CN" dirty="0"/>
              <a:t>zero</a:t>
            </a:r>
            <a:endParaRPr lang="zh-CN" altLang="en-US" dirty="0"/>
          </a:p>
        </p:txBody>
      </p:sp>
      <p:sp>
        <p:nvSpPr>
          <p:cNvPr id="11" name="文本框 10"/>
          <p:cNvSpPr txBox="1"/>
          <p:nvPr/>
        </p:nvSpPr>
        <p:spPr>
          <a:xfrm>
            <a:off x="5115098" y="3895229"/>
            <a:ext cx="669175" cy="369332"/>
          </a:xfrm>
          <a:prstGeom prst="rect">
            <a:avLst/>
          </a:prstGeom>
          <a:noFill/>
        </p:spPr>
        <p:txBody>
          <a:bodyPr wrap="square" rtlCol="0">
            <a:spAutoFit/>
          </a:bodyPr>
          <a:lstStyle/>
          <a:p>
            <a:r>
              <a:rPr lang="zh-CN" altLang="en-US" dirty="0"/>
              <a:t>静音</a:t>
            </a:r>
          </a:p>
        </p:txBody>
      </p:sp>
    </p:spTree>
    <p:extLst>
      <p:ext uri="{BB962C8B-B14F-4D97-AF65-F5344CB8AC3E}">
        <p14:creationId xmlns:p14="http://schemas.microsoft.com/office/powerpoint/2010/main" val="16245911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6" fill="hold"/>
                                        <p:tgtEl>
                                          <p:spTgt spid="3"/>
                                        </p:tgtEl>
                                      </p:cBhvr>
                                    </p:cmd>
                                  </p:childTnLst>
                                </p:cTn>
                              </p:par>
                            </p:childTnLst>
                          </p:cTn>
                        </p:par>
                      </p:childTnLst>
                    </p:cTn>
                  </p:par>
                </p:childTnLst>
              </p:cTn>
              <p:nextCondLst>
                <p:cond evt="onClick" delay="0">
                  <p:tgtEl>
                    <p:spTgt spid="3"/>
                  </p:tgtEl>
                </p:cond>
              </p:nextCondLst>
            </p:seq>
            <p:audio>
              <p:cMediaNode vol="100000">
                <p:cTn id="7" fill="hold" display="0">
                  <p:stCondLst>
                    <p:cond delay="indefinite"/>
                  </p:stCondLst>
                  <p:endCondLst>
                    <p:cond evt="onStopAudio" delay="0">
                      <p:tgtEl>
                        <p:sldTgt/>
                      </p:tgtEl>
                    </p:cond>
                  </p:endCondLst>
                </p:cTn>
                <p:tgtEl>
                  <p:spTgt spid="3"/>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000" fill="hold"/>
                                        <p:tgtEl>
                                          <p:spTgt spid="7"/>
                                        </p:tgtEl>
                                      </p:cBhvr>
                                    </p:cmd>
                                  </p:childTnLst>
                                </p:cTn>
                              </p:par>
                            </p:childTnLst>
                          </p:cTn>
                        </p:par>
                      </p:childTnLst>
                    </p:cTn>
                  </p:par>
                </p:childTnLst>
              </p:cTn>
              <p:nextCondLst>
                <p:cond evt="onClick" delay="0">
                  <p:tgtEl>
                    <p:spTgt spid="7"/>
                  </p:tgtEl>
                </p:cond>
              </p:nextCondLst>
            </p:seq>
            <p:audio>
              <p:cMediaNode vol="80000">
                <p:cTn id="13"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5" name="灯片编号占位符 4"/>
          <p:cNvSpPr>
            <a:spLocks noGrp="1"/>
          </p:cNvSpPr>
          <p:nvPr>
            <p:ph type="sldNum" sz="quarter" idx="12"/>
          </p:nvPr>
        </p:nvSpPr>
        <p:spPr/>
        <p:txBody>
          <a:bodyPr/>
          <a:lstStyle/>
          <a:p>
            <a:fld id="{C4C2DEA0-C593-4A2C-9A06-0CC2CCB31F32}" type="slidenum">
              <a:rPr lang="zh-CN" altLang="en-US" smtClean="0"/>
              <a:t>7</a:t>
            </a:fld>
            <a:r>
              <a:rPr lang="en-US" altLang="zh-CN" dirty="0"/>
              <a:t>/20</a:t>
            </a:r>
            <a:endParaRPr lang="zh-CN" altLang="en-US" dirty="0"/>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预处理</a:t>
            </a:r>
          </a:p>
        </p:txBody>
      </p:sp>
      <p:sp>
        <p:nvSpPr>
          <p:cNvPr id="4" name="文本框 3"/>
          <p:cNvSpPr txBox="1"/>
          <p:nvPr/>
        </p:nvSpPr>
        <p:spPr>
          <a:xfrm>
            <a:off x="184149" y="1680687"/>
            <a:ext cx="7712941" cy="1477328"/>
          </a:xfrm>
          <a:prstGeom prst="rect">
            <a:avLst/>
          </a:prstGeom>
          <a:noFill/>
        </p:spPr>
        <p:txBody>
          <a:bodyPr wrap="square" rtlCol="0">
            <a:spAutoFit/>
          </a:bodyPr>
          <a:lstStyle/>
          <a:p>
            <a:r>
              <a:rPr lang="zh-CN" altLang="en-US" dirty="0"/>
              <a:t>由于语音中经常存在静音片段，会影响特征的提取以及识别时间。</a:t>
            </a:r>
            <a:endParaRPr lang="en-US" altLang="zh-CN" dirty="0"/>
          </a:p>
          <a:p>
            <a:endParaRPr lang="en-US" altLang="zh-CN" dirty="0"/>
          </a:p>
          <a:p>
            <a:r>
              <a:rPr lang="en-US" altLang="zh-CN" dirty="0"/>
              <a:t>VAD (Voice Activity Detection) method: </a:t>
            </a:r>
            <a:r>
              <a:rPr lang="zh-CN" altLang="en-US" dirty="0"/>
              <a:t>基于过零点，能量，深度学习。</a:t>
            </a:r>
            <a:endParaRPr lang="en-US" altLang="zh-CN" dirty="0"/>
          </a:p>
          <a:p>
            <a:endParaRPr lang="en-US" altLang="zh-CN" dirty="0"/>
          </a:p>
          <a:p>
            <a:r>
              <a:rPr lang="zh-CN" altLang="en-US" dirty="0"/>
              <a:t>基于能量：</a:t>
            </a:r>
            <a:endParaRPr lang="en-US" altLang="zh-CN" dirty="0"/>
          </a:p>
        </p:txBody>
      </p:sp>
      <p:sp>
        <p:nvSpPr>
          <p:cNvPr id="12" name="Rectangle 2"/>
          <p:cNvSpPr>
            <a:spLocks noChangeArrowheads="1"/>
          </p:cNvSpPr>
          <p:nvPr/>
        </p:nvSpPr>
        <p:spPr bwMode="auto">
          <a:xfrm>
            <a:off x="184149" y="3116323"/>
            <a:ext cx="797687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对语音信号的每个采样点的领域内计算平方和，如该值超过阈值则判定为语音，否则视为静音部分。</a:t>
            </a:r>
            <a:endParaRPr lang="en-US" altLang="zh-CN" sz="1600" dirty="0">
              <a:ea typeface="宋体"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对阈值判断后的二值序列进行平滑：若静音片段短于</a:t>
            </a:r>
            <a:r>
              <a:rPr lang="en-US" altLang="zh-CN" sz="1600" dirty="0">
                <a:ea typeface="宋体" panose="02010600030101010101" pitchFamily="2" charset="-122"/>
                <a:cs typeface="Times New Roman" panose="02020603050405020304" pitchFamily="18" charset="0"/>
              </a:rPr>
              <a:t>100ms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则重新标为语音，再选取超过</a:t>
            </a:r>
            <a:r>
              <a:rPr lang="en-US" altLang="zh-CN" sz="1600" dirty="0">
                <a:ea typeface="宋体" panose="02010600030101010101" pitchFamily="2" charset="-122"/>
                <a:cs typeface="Times New Roman" panose="02020603050405020304" pitchFamily="18" charset="0"/>
              </a:rPr>
              <a:t>250ms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的音片段，再对选取的语音片段在左右两端延长</a:t>
            </a:r>
            <a:r>
              <a:rPr lang="en-US" altLang="zh-CN" sz="1600" dirty="0">
                <a:ea typeface="宋体" panose="02010600030101010101" pitchFamily="2" charset="-122"/>
                <a:cs typeface="Times New Roman" panose="02020603050405020304" pitchFamily="18" charset="0"/>
              </a:rPr>
              <a:t>250ms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的数据。</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4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09" y="4481444"/>
            <a:ext cx="7343051" cy="1829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49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5" name="灯片编号占位符 4"/>
          <p:cNvSpPr>
            <a:spLocks noGrp="1"/>
          </p:cNvSpPr>
          <p:nvPr>
            <p:ph type="sldNum" sz="quarter" idx="12"/>
          </p:nvPr>
        </p:nvSpPr>
        <p:spPr/>
        <p:txBody>
          <a:bodyPr/>
          <a:lstStyle/>
          <a:p>
            <a:fld id="{C4C2DEA0-C593-4A2C-9A06-0CC2CCB31F32}" type="slidenum">
              <a:rPr lang="zh-CN" altLang="en-US" smtClean="0"/>
              <a:t>8</a:t>
            </a:fld>
            <a:r>
              <a:rPr lang="en-US" altLang="zh-CN" dirty="0"/>
              <a:t>/20</a:t>
            </a:r>
            <a:endParaRPr lang="zh-CN" altLang="en-US" dirty="0"/>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特征提取</a:t>
            </a:r>
          </a:p>
        </p:txBody>
      </p:sp>
      <p:sp>
        <p:nvSpPr>
          <p:cNvPr id="4" name="文本框 3"/>
          <p:cNvSpPr txBox="1"/>
          <p:nvPr/>
        </p:nvSpPr>
        <p:spPr>
          <a:xfrm>
            <a:off x="184149" y="1680687"/>
            <a:ext cx="7712941" cy="646331"/>
          </a:xfrm>
          <a:prstGeom prst="rect">
            <a:avLst/>
          </a:prstGeom>
          <a:noFill/>
        </p:spPr>
        <p:txBody>
          <a:bodyPr wrap="square" rtlCol="0">
            <a:spAutoFit/>
          </a:bodyPr>
          <a:lstStyle/>
          <a:p>
            <a:r>
              <a:rPr lang="zh-CN" altLang="en-US" dirty="0"/>
              <a:t>梅尔频率倒谱系数特征（</a:t>
            </a:r>
            <a:r>
              <a:rPr lang="en-US" altLang="zh-CN" dirty="0"/>
              <a:t>Mel-frequency </a:t>
            </a:r>
            <a:r>
              <a:rPr lang="en-US" altLang="zh-CN" dirty="0" err="1"/>
              <a:t>cepstral</a:t>
            </a:r>
            <a:r>
              <a:rPr lang="en-US" altLang="zh-CN" dirty="0"/>
              <a:t> coefficients</a:t>
            </a:r>
            <a:r>
              <a:rPr lang="zh-CN" altLang="en-US" dirty="0"/>
              <a:t>，</a:t>
            </a:r>
            <a:r>
              <a:rPr lang="en-US" altLang="zh-CN" dirty="0"/>
              <a:t>MFCC</a:t>
            </a:r>
            <a:r>
              <a:rPr lang="zh-CN" altLang="en-US" dirty="0"/>
              <a:t>）是使用最广泛的通用特征提取方法，是一种模仿人的耳朵的特征提取方法。</a:t>
            </a:r>
            <a:endParaRPr lang="en-US" altLang="zh-CN" dirty="0"/>
          </a:p>
        </p:txBody>
      </p:sp>
      <p:pic>
        <p:nvPicPr>
          <p:cNvPr id="9" name="图片 8">
            <a:extLst>
              <a:ext uri="{FF2B5EF4-FFF2-40B4-BE49-F238E27FC236}">
                <a16:creationId xmlns:a16="http://schemas.microsoft.com/office/drawing/2014/main" id="{EE01FAB8-E4D0-451B-9AE4-B6F347B43A57}"/>
              </a:ext>
            </a:extLst>
          </p:cNvPr>
          <p:cNvPicPr>
            <a:picLocks noChangeAspect="1"/>
          </p:cNvPicPr>
          <p:nvPr/>
        </p:nvPicPr>
        <p:blipFill>
          <a:blip r:embed="rId2"/>
          <a:stretch>
            <a:fillRect/>
          </a:stretch>
        </p:blipFill>
        <p:spPr>
          <a:xfrm>
            <a:off x="2015490" y="2327018"/>
            <a:ext cx="4328160" cy="1809555"/>
          </a:xfrm>
          <a:prstGeom prst="rect">
            <a:avLst/>
          </a:prstGeom>
        </p:spPr>
      </p:pic>
      <p:pic>
        <p:nvPicPr>
          <p:cNvPr id="10" name="图片 9">
            <a:extLst>
              <a:ext uri="{FF2B5EF4-FFF2-40B4-BE49-F238E27FC236}">
                <a16:creationId xmlns:a16="http://schemas.microsoft.com/office/drawing/2014/main" id="{BF6FE75F-08F5-43F6-B423-0C7DEDD9E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619" y="4362636"/>
            <a:ext cx="5067901" cy="2113238"/>
          </a:xfrm>
          <a:prstGeom prst="rect">
            <a:avLst/>
          </a:prstGeom>
        </p:spPr>
      </p:pic>
      <p:sp>
        <p:nvSpPr>
          <p:cNvPr id="11" name="文本框 10">
            <a:extLst>
              <a:ext uri="{FF2B5EF4-FFF2-40B4-BE49-F238E27FC236}">
                <a16:creationId xmlns:a16="http://schemas.microsoft.com/office/drawing/2014/main" id="{261E7921-7BC7-4F62-BC3C-43FFCC884A25}"/>
              </a:ext>
            </a:extLst>
          </p:cNvPr>
          <p:cNvSpPr txBox="1"/>
          <p:nvPr/>
        </p:nvSpPr>
        <p:spPr>
          <a:xfrm>
            <a:off x="2250489" y="6475874"/>
            <a:ext cx="4643021" cy="338554"/>
          </a:xfrm>
          <a:prstGeom prst="rect">
            <a:avLst/>
          </a:prstGeom>
          <a:noFill/>
        </p:spPr>
        <p:txBody>
          <a:bodyPr wrap="square" rtlCol="0">
            <a:spAutoFit/>
          </a:bodyPr>
          <a:lstStyle/>
          <a:p>
            <a:r>
              <a:rPr lang="zh-CN" altLang="en-US" sz="1600" dirty="0"/>
              <a:t>数字</a:t>
            </a:r>
            <a:r>
              <a:rPr lang="en-US" altLang="zh-CN" sz="1600" dirty="0"/>
              <a:t>0~10</a:t>
            </a:r>
            <a:r>
              <a:rPr lang="zh-CN" altLang="en-US" sz="1600" dirty="0"/>
              <a:t>的语谱图（通过对每帧语音做</a:t>
            </a:r>
            <a:r>
              <a:rPr lang="en-US" altLang="zh-CN" sz="1600" dirty="0"/>
              <a:t>DFT</a:t>
            </a:r>
            <a:r>
              <a:rPr lang="zh-CN" altLang="en-US" sz="1600" dirty="0"/>
              <a:t>）</a:t>
            </a:r>
          </a:p>
        </p:txBody>
      </p:sp>
      <p:sp>
        <p:nvSpPr>
          <p:cNvPr id="3" name="文本框 2"/>
          <p:cNvSpPr txBox="1"/>
          <p:nvPr/>
        </p:nvSpPr>
        <p:spPr>
          <a:xfrm>
            <a:off x="6713520" y="3190690"/>
            <a:ext cx="2250490" cy="646331"/>
          </a:xfrm>
          <a:prstGeom prst="rect">
            <a:avLst/>
          </a:prstGeom>
          <a:noFill/>
        </p:spPr>
        <p:txBody>
          <a:bodyPr wrap="square" rtlCol="0">
            <a:spAutoFit/>
          </a:bodyPr>
          <a:lstStyle/>
          <a:p>
            <a:r>
              <a:rPr lang="en-US" altLang="zh-CN" dirty="0"/>
              <a:t>256</a:t>
            </a:r>
            <a:r>
              <a:rPr lang="zh-CN" altLang="en-US" dirty="0"/>
              <a:t>个语音采样点→</a:t>
            </a:r>
            <a:r>
              <a:rPr lang="en-US" altLang="zh-CN" dirty="0"/>
              <a:t>39</a:t>
            </a:r>
            <a:r>
              <a:rPr lang="zh-CN" altLang="en-US" dirty="0"/>
              <a:t>维向量</a:t>
            </a:r>
          </a:p>
        </p:txBody>
      </p:sp>
    </p:spTree>
    <p:extLst>
      <p:ext uri="{BB962C8B-B14F-4D97-AF65-F5344CB8AC3E}">
        <p14:creationId xmlns:p14="http://schemas.microsoft.com/office/powerpoint/2010/main" val="410296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a:spLocks noChangeArrowheads="1"/>
          </p:cNvSpPr>
          <p:nvPr/>
        </p:nvSpPr>
        <p:spPr bwMode="auto">
          <a:xfrm>
            <a:off x="184150" y="188913"/>
            <a:ext cx="68865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pPr>
              <a:buNone/>
            </a:pPr>
            <a:r>
              <a:rPr lang="zh-CN" altLang="en-US" b="1" dirty="0"/>
              <a:t>系统构建步骤</a:t>
            </a:r>
            <a:endParaRPr lang="en-US" altLang="zh-CN" b="1" dirty="0"/>
          </a:p>
        </p:txBody>
      </p:sp>
      <p:sp>
        <p:nvSpPr>
          <p:cNvPr id="6" name="矩形 5">
            <a:extLst>
              <a:ext uri="{FF2B5EF4-FFF2-40B4-BE49-F238E27FC236}">
                <a16:creationId xmlns:a16="http://schemas.microsoft.com/office/drawing/2014/main" id="{01745AEF-ACD0-4259-871E-BBFF6B519847}"/>
              </a:ext>
            </a:extLst>
          </p:cNvPr>
          <p:cNvSpPr/>
          <p:nvPr/>
        </p:nvSpPr>
        <p:spPr>
          <a:xfrm>
            <a:off x="0" y="1038225"/>
            <a:ext cx="9144000" cy="158750"/>
          </a:xfrm>
          <a:prstGeom prst="rect">
            <a:avLst/>
          </a:prstGeom>
          <a:gradFill>
            <a:gsLst>
              <a:gs pos="93000">
                <a:schemeClr val="bg1">
                  <a:alpha val="0"/>
                </a:schemeClr>
              </a:gs>
              <a:gs pos="0">
                <a:srgbClr val="1B436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eaLnBrk="0" hangingPunct="0">
              <a:defRPr>
                <a:solidFill>
                  <a:schemeClr val="tx1"/>
                </a:solidFill>
                <a:latin typeface="Arial" panose="020B0604020202020204" pitchFamily="34" charset="0"/>
                <a:ea typeface="SimSun" panose="02010600030101010101" pitchFamily="2" charset="-122"/>
              </a:defRPr>
            </a:lvl4pPr>
            <a:lvl5pPr eaLnBrk="0" hangingPunct="0">
              <a:defRPr>
                <a:solidFill>
                  <a:schemeClr val="tx1"/>
                </a:solidFill>
                <a:latin typeface="Arial" panose="020B0604020202020204" pitchFamily="34" charset="0"/>
                <a:ea typeface="SimSun"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endParaRPr>
          </a:p>
        </p:txBody>
      </p:sp>
      <p:sp>
        <p:nvSpPr>
          <p:cNvPr id="5" name="灯片编号占位符 4"/>
          <p:cNvSpPr>
            <a:spLocks noGrp="1"/>
          </p:cNvSpPr>
          <p:nvPr>
            <p:ph type="sldNum" sz="quarter" idx="12"/>
          </p:nvPr>
        </p:nvSpPr>
        <p:spPr/>
        <p:txBody>
          <a:bodyPr/>
          <a:lstStyle/>
          <a:p>
            <a:fld id="{C4C2DEA0-C593-4A2C-9A06-0CC2CCB31F32}" type="slidenum">
              <a:rPr lang="zh-CN" altLang="en-US" smtClean="0"/>
              <a:t>9</a:t>
            </a:fld>
            <a:r>
              <a:rPr lang="en-US" altLang="zh-CN" dirty="0"/>
              <a:t>/20</a:t>
            </a:r>
            <a:endParaRPr lang="zh-CN" altLang="en-US" dirty="0"/>
          </a:p>
        </p:txBody>
      </p:sp>
      <p:sp>
        <p:nvSpPr>
          <p:cNvPr id="2" name="文本框 1"/>
          <p:cNvSpPr txBox="1"/>
          <p:nvPr/>
        </p:nvSpPr>
        <p:spPr>
          <a:xfrm>
            <a:off x="184150" y="1196975"/>
            <a:ext cx="4148051" cy="400110"/>
          </a:xfrm>
          <a:prstGeom prst="rect">
            <a:avLst/>
          </a:prstGeom>
          <a:noFill/>
        </p:spPr>
        <p:txBody>
          <a:bodyPr wrap="square" rtlCol="0">
            <a:spAutoFit/>
          </a:bodyPr>
          <a:lstStyle/>
          <a:p>
            <a:r>
              <a:rPr lang="zh-CN" altLang="en-US" sz="2000" b="1" dirty="0"/>
              <a:t>训练声学模型</a:t>
            </a:r>
          </a:p>
        </p:txBody>
      </p:sp>
      <p:sp>
        <p:nvSpPr>
          <p:cNvPr id="4" name="文本框 3"/>
          <p:cNvSpPr txBox="1"/>
          <p:nvPr/>
        </p:nvSpPr>
        <p:spPr>
          <a:xfrm>
            <a:off x="184149" y="1680687"/>
            <a:ext cx="7712941" cy="923330"/>
          </a:xfrm>
          <a:prstGeom prst="rect">
            <a:avLst/>
          </a:prstGeom>
          <a:noFill/>
        </p:spPr>
        <p:txBody>
          <a:bodyPr wrap="square" rtlCol="0">
            <a:spAutoFit/>
          </a:bodyPr>
          <a:lstStyle/>
          <a:p>
            <a:r>
              <a:rPr lang="zh-CN" altLang="en-US" dirty="0"/>
              <a:t>声学模型是计算给定的语音源于某音素的概率。为了简单起见，我们对单词直接建模。</a:t>
            </a:r>
            <a:endParaRPr lang="en-US" altLang="zh-CN" dirty="0"/>
          </a:p>
          <a:p>
            <a:r>
              <a:rPr lang="zh-CN" altLang="en-US" dirty="0"/>
              <a:t>使用</a:t>
            </a:r>
            <a:r>
              <a:rPr lang="en-US" altLang="zh-CN" dirty="0"/>
              <a:t>HMM</a:t>
            </a:r>
            <a:r>
              <a:rPr lang="zh-CN" altLang="en-US" dirty="0"/>
              <a:t>对单词进行建模。</a:t>
            </a:r>
            <a:endParaRPr lang="en-US" altLang="zh-CN" dirty="0"/>
          </a:p>
        </p:txBody>
      </p:sp>
      <p:pic>
        <p:nvPicPr>
          <p:cNvPr id="12" name="图片 11"/>
          <p:cNvPicPr/>
          <p:nvPr/>
        </p:nvPicPr>
        <p:blipFill>
          <a:blip r:embed="rId2"/>
          <a:stretch>
            <a:fillRect/>
          </a:stretch>
        </p:blipFill>
        <p:spPr>
          <a:xfrm>
            <a:off x="2526665" y="2655611"/>
            <a:ext cx="3404870" cy="864235"/>
          </a:xfrm>
          <a:prstGeom prst="rect">
            <a:avLst/>
          </a:prstGeom>
        </p:spPr>
      </p:pic>
      <p:sp>
        <p:nvSpPr>
          <p:cNvPr id="7" name="文本框 6"/>
          <p:cNvSpPr txBox="1"/>
          <p:nvPr/>
        </p:nvSpPr>
        <p:spPr>
          <a:xfrm>
            <a:off x="312420" y="3817620"/>
            <a:ext cx="7178040" cy="1200329"/>
          </a:xfrm>
          <a:prstGeom prst="rect">
            <a:avLst/>
          </a:prstGeom>
          <a:noFill/>
        </p:spPr>
        <p:txBody>
          <a:bodyPr wrap="square" rtlCol="0">
            <a:spAutoFit/>
          </a:bodyPr>
          <a:lstStyle/>
          <a:p>
            <a:r>
              <a:rPr lang="zh-CN" altLang="en-US" dirty="0"/>
              <a:t>训练</a:t>
            </a:r>
            <a:r>
              <a:rPr lang="en-US" altLang="zh-CN" dirty="0"/>
              <a:t>HMM</a:t>
            </a:r>
            <a:r>
              <a:rPr lang="zh-CN" altLang="en-US" dirty="0"/>
              <a:t>参数：</a:t>
            </a:r>
            <a:endParaRPr lang="en-US" altLang="zh-CN" dirty="0"/>
          </a:p>
          <a:p>
            <a:pPr marL="285750" indent="-285750">
              <a:buFont typeface="Wingdings" panose="05000000000000000000" pitchFamily="2" charset="2"/>
              <a:buChar char="l"/>
            </a:pPr>
            <a:r>
              <a:rPr lang="zh-CN" altLang="en-US" dirty="0"/>
              <a:t>隐含状态的概率模型：一般是</a:t>
            </a:r>
            <a:r>
              <a:rPr lang="en-US" altLang="zh-CN" dirty="0"/>
              <a:t>GMM</a:t>
            </a:r>
            <a:r>
              <a:rPr lang="zh-CN" altLang="en-US" dirty="0"/>
              <a:t>（本文使用单高斯），则需要均值和协方差矩阵。</a:t>
            </a:r>
            <a:endParaRPr lang="en-US" altLang="zh-CN" dirty="0"/>
          </a:p>
          <a:p>
            <a:pPr marL="285750" indent="-285750">
              <a:buFont typeface="Wingdings" panose="05000000000000000000" pitchFamily="2" charset="2"/>
              <a:buChar char="l"/>
            </a:pPr>
            <a:r>
              <a:rPr lang="zh-CN" altLang="en-US" dirty="0"/>
              <a:t>转移概率矩阵</a:t>
            </a:r>
            <a:r>
              <a:rPr lang="en-US" altLang="zh-CN" dirty="0"/>
              <a:t>M</a:t>
            </a:r>
            <a:r>
              <a:rPr lang="zh-CN" altLang="en-US" dirty="0"/>
              <a:t>：</a:t>
            </a:r>
            <a:r>
              <a:rPr lang="en-US" altLang="zh-CN" dirty="0"/>
              <a:t>M[</a:t>
            </a:r>
            <a:r>
              <a:rPr lang="en-US" altLang="zh-CN" dirty="0" err="1"/>
              <a:t>i</a:t>
            </a:r>
            <a:r>
              <a:rPr lang="en-US" altLang="zh-CN" dirty="0"/>
              <a:t>][j] </a:t>
            </a:r>
            <a:r>
              <a:rPr lang="zh-CN" altLang="en-US" dirty="0"/>
              <a:t>代表隐含状态从</a:t>
            </a:r>
            <a:r>
              <a:rPr lang="en-US" altLang="zh-CN" dirty="0" err="1"/>
              <a:t>i</a:t>
            </a:r>
            <a:r>
              <a:rPr lang="zh-CN" altLang="en-US" dirty="0"/>
              <a:t>处转移到</a:t>
            </a:r>
            <a:r>
              <a:rPr lang="en-US" altLang="zh-CN" dirty="0"/>
              <a:t>j</a:t>
            </a:r>
            <a:r>
              <a:rPr lang="zh-CN" altLang="en-US" dirty="0"/>
              <a:t>处的概率。</a:t>
            </a:r>
            <a:endParaRPr lang="en-US" altLang="zh-CN" dirty="0"/>
          </a:p>
        </p:txBody>
      </p:sp>
    </p:spTree>
    <p:extLst>
      <p:ext uri="{BB962C8B-B14F-4D97-AF65-F5344CB8AC3E}">
        <p14:creationId xmlns:p14="http://schemas.microsoft.com/office/powerpoint/2010/main" val="313596370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760</Words>
  <Application>Microsoft Office PowerPoint</Application>
  <PresentationFormat>全屏显示(4:3)</PresentationFormat>
  <Paragraphs>98</Paragraphs>
  <Slides>15</Slides>
  <Notes>0</Notes>
  <HiddenSlides>0</HiddenSlides>
  <MMClips>3</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宋体</vt:lpstr>
      <vt:lpstr>Microsoft YaHei</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金顶</dc:creator>
  <cp:lastModifiedBy>金顶 王</cp:lastModifiedBy>
  <cp:revision>151</cp:revision>
  <dcterms:created xsi:type="dcterms:W3CDTF">2018-12-03T12:30:45Z</dcterms:created>
  <dcterms:modified xsi:type="dcterms:W3CDTF">2021-09-25T07:24:05Z</dcterms:modified>
</cp:coreProperties>
</file>