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91" r:id="rId3"/>
    <p:sldId id="298" r:id="rId4"/>
    <p:sldId id="326" r:id="rId5"/>
    <p:sldId id="327" r:id="rId6"/>
    <p:sldId id="278" r:id="rId7"/>
    <p:sldId id="280" r:id="rId8"/>
    <p:sldId id="297" r:id="rId9"/>
    <p:sldId id="281" r:id="rId10"/>
    <p:sldId id="279" r:id="rId11"/>
    <p:sldId id="287" r:id="rId12"/>
    <p:sldId id="257" r:id="rId13"/>
    <p:sldId id="259" r:id="rId14"/>
    <p:sldId id="260" r:id="rId15"/>
    <p:sldId id="262" r:id="rId16"/>
    <p:sldId id="264" r:id="rId17"/>
    <p:sldId id="261" r:id="rId18"/>
    <p:sldId id="319" r:id="rId19"/>
    <p:sldId id="320" r:id="rId20"/>
    <p:sldId id="303" r:id="rId21"/>
    <p:sldId id="266" r:id="rId22"/>
    <p:sldId id="299" r:id="rId23"/>
    <p:sldId id="301" r:id="rId24"/>
    <p:sldId id="302" r:id="rId25"/>
    <p:sldId id="304" r:id="rId26"/>
    <p:sldId id="271" r:id="rId27"/>
    <p:sldId id="269" r:id="rId28"/>
    <p:sldId id="284" r:id="rId29"/>
    <p:sldId id="285" r:id="rId30"/>
    <p:sldId id="283" r:id="rId31"/>
    <p:sldId id="282" r:id="rId32"/>
    <p:sldId id="286" r:id="rId33"/>
    <p:sldId id="270" r:id="rId34"/>
    <p:sldId id="310" r:id="rId35"/>
    <p:sldId id="295" r:id="rId36"/>
    <p:sldId id="305" r:id="rId37"/>
    <p:sldId id="306" r:id="rId38"/>
    <p:sldId id="307" r:id="rId39"/>
    <p:sldId id="308" r:id="rId40"/>
    <p:sldId id="309" r:id="rId41"/>
    <p:sldId id="325" r:id="rId42"/>
    <p:sldId id="312" r:id="rId43"/>
    <p:sldId id="313" r:id="rId44"/>
    <p:sldId id="315" r:id="rId45"/>
    <p:sldId id="314" r:id="rId46"/>
    <p:sldId id="316" r:id="rId47"/>
    <p:sldId id="321" r:id="rId48"/>
    <p:sldId id="322" r:id="rId49"/>
    <p:sldId id="328" r:id="rId50"/>
    <p:sldId id="323" r:id="rId51"/>
    <p:sldId id="324" r:id="rId52"/>
    <p:sldId id="288" r:id="rId53"/>
    <p:sldId id="329" r:id="rId54"/>
    <p:sldId id="289" r:id="rId55"/>
  </p:sldIdLst>
  <p:sldSz cx="9144000" cy="6858000" type="screen4x3"/>
  <p:notesSz cx="6858000" cy="9144000"/>
  <p:custDataLst>
    <p:tags r:id="rId5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24" autoAdjust="0"/>
    <p:restoredTop sz="94037" autoAdjust="0"/>
  </p:normalViewPr>
  <p:slideViewPr>
    <p:cSldViewPr snapToGrid="0">
      <p:cViewPr>
        <p:scale>
          <a:sx n="103" d="100"/>
          <a:sy n="103" d="100"/>
        </p:scale>
        <p:origin x="-4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CBF9E-62F9-45DF-B07E-A3448F450907}" type="datetimeFigureOut">
              <a:rPr lang="en-US" smtClean="0"/>
              <a:t>1/20/2017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837A0-A695-4709-9238-2660165EE530}" type="slidenum">
              <a:rPr lang="en-US" smtClean="0"/>
              <a:t>‹#›</a:t>
            </a:fld>
            <a:endParaRPr lang="en-US"/>
          </a:p>
        </p:txBody>
      </p:sp>
    </p:spTree>
    <p:extLst>
      <p:ext uri="{BB962C8B-B14F-4D97-AF65-F5344CB8AC3E}">
        <p14:creationId xmlns:p14="http://schemas.microsoft.com/office/powerpoint/2010/main" val="64956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837A0-A695-4709-9238-2660165EE530}" type="slidenum">
              <a:rPr lang="en-US" smtClean="0"/>
              <a:t>3</a:t>
            </a:fld>
            <a:endParaRPr lang="en-US"/>
          </a:p>
        </p:txBody>
      </p:sp>
    </p:spTree>
    <p:extLst>
      <p:ext uri="{BB962C8B-B14F-4D97-AF65-F5344CB8AC3E}">
        <p14:creationId xmlns:p14="http://schemas.microsoft.com/office/powerpoint/2010/main" val="22060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837A0-A695-4709-9238-2660165EE530}" type="slidenum">
              <a:rPr lang="en-US" smtClean="0"/>
              <a:t>12</a:t>
            </a:fld>
            <a:endParaRPr lang="en-US"/>
          </a:p>
        </p:txBody>
      </p:sp>
    </p:spTree>
    <p:extLst>
      <p:ext uri="{BB962C8B-B14F-4D97-AF65-F5344CB8AC3E}">
        <p14:creationId xmlns:p14="http://schemas.microsoft.com/office/powerpoint/2010/main" val="213611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837A0-A695-4709-9238-2660165EE530}" type="slidenum">
              <a:rPr lang="en-US" smtClean="0"/>
              <a:t>42</a:t>
            </a:fld>
            <a:endParaRPr lang="en-US"/>
          </a:p>
        </p:txBody>
      </p:sp>
    </p:spTree>
    <p:extLst>
      <p:ext uri="{BB962C8B-B14F-4D97-AF65-F5344CB8AC3E}">
        <p14:creationId xmlns:p14="http://schemas.microsoft.com/office/powerpoint/2010/main" val="331062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3837A0-A695-4709-9238-2660165EE530}" type="slidenum">
              <a:rPr lang="en-US" smtClean="0"/>
              <a:t>43</a:t>
            </a:fld>
            <a:endParaRPr lang="en-US"/>
          </a:p>
        </p:txBody>
      </p:sp>
    </p:spTree>
    <p:extLst>
      <p:ext uri="{BB962C8B-B14F-4D97-AF65-F5344CB8AC3E}">
        <p14:creationId xmlns:p14="http://schemas.microsoft.com/office/powerpoint/2010/main" val="256055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3837A0-A695-4709-9238-2660165EE530}" type="slidenum">
              <a:rPr lang="en-US" smtClean="0"/>
              <a:t>54</a:t>
            </a:fld>
            <a:endParaRPr lang="en-US"/>
          </a:p>
        </p:txBody>
      </p:sp>
    </p:spTree>
    <p:extLst>
      <p:ext uri="{BB962C8B-B14F-4D97-AF65-F5344CB8AC3E}">
        <p14:creationId xmlns:p14="http://schemas.microsoft.com/office/powerpoint/2010/main" val="57278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00A38-583B-4D03-BFCF-63B4FFB2AA2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365729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0A38-583B-4D03-BFCF-63B4FFB2AA2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372240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0A38-583B-4D03-BFCF-63B4FFB2AA2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131172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00A38-583B-4D03-BFCF-63B4FFB2AA2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131085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00A38-583B-4D03-BFCF-63B4FFB2AA2D}" type="datetimeFigureOut">
              <a:rPr lang="en-US" smtClean="0"/>
              <a:t>1/20/2017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154978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00A38-583B-4D03-BFCF-63B4FFB2AA2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14955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00A38-583B-4D03-BFCF-63B4FFB2AA2D}" type="datetimeFigureOut">
              <a:rPr lang="en-US" smtClean="0"/>
              <a:t>1/20/2017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375841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00A38-583B-4D03-BFCF-63B4FFB2AA2D}" type="datetimeFigureOut">
              <a:rPr lang="en-US" smtClean="0"/>
              <a:t>1/20/2017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29336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00A38-583B-4D03-BFCF-63B4FFB2AA2D}" type="datetimeFigureOut">
              <a:rPr lang="en-US" smtClean="0"/>
              <a:t>1/20/2017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1158575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00A38-583B-4D03-BFCF-63B4FFB2AA2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71487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00A38-583B-4D03-BFCF-63B4FFB2AA2D}" type="datetimeFigureOut">
              <a:rPr lang="en-US" smtClean="0"/>
              <a:t>1/20/2017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62355-A57F-4137-B23B-BF668E1E3771}" type="slidenum">
              <a:rPr lang="en-US" smtClean="0"/>
              <a:t>‹#›</a:t>
            </a:fld>
            <a:endParaRPr lang="en-US"/>
          </a:p>
        </p:txBody>
      </p:sp>
    </p:spTree>
    <p:extLst>
      <p:ext uri="{BB962C8B-B14F-4D97-AF65-F5344CB8AC3E}">
        <p14:creationId xmlns:p14="http://schemas.microsoft.com/office/powerpoint/2010/main" val="277463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00A38-583B-4D03-BFCF-63B4FFB2AA2D}" type="datetimeFigureOut">
              <a:rPr lang="en-US" smtClean="0"/>
              <a:t>1/20/2017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62355-A57F-4137-B23B-BF668E1E3771}" type="slidenum">
              <a:rPr lang="en-US" smtClean="0"/>
              <a:t>‹#›</a:t>
            </a:fld>
            <a:endParaRPr lang="en-US"/>
          </a:p>
        </p:txBody>
      </p:sp>
    </p:spTree>
    <p:extLst>
      <p:ext uri="{BB962C8B-B14F-4D97-AF65-F5344CB8AC3E}">
        <p14:creationId xmlns:p14="http://schemas.microsoft.com/office/powerpoint/2010/main" val="4234834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achinelearningmastery.com/deep-learning-with-python/" TargetMode="External"/><Relationship Id="rId2" Type="http://schemas.openxmlformats.org/officeDocument/2006/relationships/hyperlink" Target="http://neuralnetworksanddeeplearning.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deeplearningbook.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1: Deep Neural Networks and Backpropagation Training</a:t>
            </a:r>
          </a:p>
        </p:txBody>
      </p:sp>
      <p:sp>
        <p:nvSpPr>
          <p:cNvPr id="3" name="Subtitle 2"/>
          <p:cNvSpPr>
            <a:spLocks noGrp="1"/>
          </p:cNvSpPr>
          <p:nvPr>
            <p:ph type="subTitle" idx="1"/>
          </p:nvPr>
        </p:nvSpPr>
        <p:spPr/>
        <p:txBody>
          <a:bodyPr/>
          <a:lstStyle/>
          <a:p>
            <a:r>
              <a:rPr lang="en-US" dirty="0"/>
              <a:t>Reading and Research in Deep Learning</a:t>
            </a:r>
          </a:p>
          <a:p>
            <a:r>
              <a:rPr lang="en-US" dirty="0"/>
              <a:t>James K Baker</a:t>
            </a:r>
          </a:p>
        </p:txBody>
      </p:sp>
    </p:spTree>
    <p:extLst>
      <p:ext uri="{BB962C8B-B14F-4D97-AF65-F5344CB8AC3E}">
        <p14:creationId xmlns:p14="http://schemas.microsoft.com/office/powerpoint/2010/main" val="314392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Infrastructure and Tools</a:t>
            </a:r>
          </a:p>
        </p:txBody>
      </p:sp>
      <p:sp>
        <p:nvSpPr>
          <p:cNvPr id="3" name="Content Placeholder 2"/>
          <p:cNvSpPr>
            <a:spLocks noGrp="1"/>
          </p:cNvSpPr>
          <p:nvPr>
            <p:ph idx="1"/>
          </p:nvPr>
        </p:nvSpPr>
        <p:spPr/>
        <p:txBody>
          <a:bodyPr>
            <a:normAutofit fontScale="85000" lnSpcReduction="10000"/>
          </a:bodyPr>
          <a:lstStyle/>
          <a:p>
            <a:r>
              <a:rPr lang="en-US" dirty="0"/>
              <a:t>Infrastructure Teams (not the project teams)</a:t>
            </a:r>
          </a:p>
          <a:p>
            <a:pPr lvl="1"/>
            <a:r>
              <a:rPr lang="en-US" dirty="0"/>
              <a:t>11-364 Course Infrastructure</a:t>
            </a:r>
          </a:p>
          <a:p>
            <a:pPr lvl="1"/>
            <a:r>
              <a:rPr lang="en-US" dirty="0"/>
              <a:t>Tool Teams (tools needed for Brownlee and projects)</a:t>
            </a:r>
          </a:p>
          <a:p>
            <a:pPr lvl="2"/>
            <a:r>
              <a:rPr lang="en-US" dirty="0" err="1"/>
              <a:t>Theano</a:t>
            </a:r>
            <a:endParaRPr lang="en-US" dirty="0"/>
          </a:p>
          <a:p>
            <a:pPr lvl="2"/>
            <a:r>
              <a:rPr lang="en-US" dirty="0" err="1"/>
              <a:t>Tensorflow</a:t>
            </a:r>
            <a:endParaRPr lang="en-US" dirty="0"/>
          </a:p>
          <a:p>
            <a:pPr lvl="2"/>
            <a:r>
              <a:rPr lang="en-US" dirty="0" err="1"/>
              <a:t>Keras</a:t>
            </a:r>
            <a:endParaRPr lang="en-US" dirty="0"/>
          </a:p>
          <a:p>
            <a:pPr lvl="2"/>
            <a:r>
              <a:rPr lang="en-US" dirty="0"/>
              <a:t>AWS (Amazon Web Services)</a:t>
            </a:r>
          </a:p>
          <a:p>
            <a:pPr lvl="2"/>
            <a:r>
              <a:rPr lang="en-US" dirty="0"/>
              <a:t>PSC (Pittsburgh Supercomputer Center)</a:t>
            </a:r>
          </a:p>
          <a:p>
            <a:pPr lvl="2"/>
            <a:endParaRPr lang="en-US" dirty="0"/>
          </a:p>
          <a:p>
            <a:pPr lvl="2"/>
            <a:endParaRPr lang="en-US" dirty="0"/>
          </a:p>
          <a:p>
            <a:r>
              <a:rPr lang="en-US" dirty="0"/>
              <a:t>During the first 3 - 4 weeks, each student will give a short presentation on a tutorial project from one of the books</a:t>
            </a:r>
          </a:p>
          <a:p>
            <a:r>
              <a:rPr lang="en-US" dirty="0"/>
              <a:t>Project Teams will then be organized for the major projects</a:t>
            </a:r>
          </a:p>
        </p:txBody>
      </p:sp>
    </p:spTree>
    <p:extLst>
      <p:ext uri="{BB962C8B-B14F-4D97-AF65-F5344CB8AC3E}">
        <p14:creationId xmlns:p14="http://schemas.microsoft.com/office/powerpoint/2010/main" val="407938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t>If You are Buying New Hardware to do Deep Learning</a:t>
            </a:r>
          </a:p>
        </p:txBody>
      </p:sp>
      <p:sp>
        <p:nvSpPr>
          <p:cNvPr id="3" name="Content Placeholder 2"/>
          <p:cNvSpPr>
            <a:spLocks noGrp="1"/>
          </p:cNvSpPr>
          <p:nvPr>
            <p:ph idx="1"/>
          </p:nvPr>
        </p:nvSpPr>
        <p:spPr/>
        <p:txBody>
          <a:bodyPr>
            <a:normAutofit fontScale="85000" lnSpcReduction="20000"/>
          </a:bodyPr>
          <a:lstStyle/>
          <a:p>
            <a:r>
              <a:rPr lang="en-US" dirty="0"/>
              <a:t>If you already have a high-end </a:t>
            </a:r>
            <a:r>
              <a:rPr lang="en-US" dirty="0" err="1"/>
              <a:t>Nvidia</a:t>
            </a:r>
            <a:r>
              <a:rPr lang="en-US" dirty="0"/>
              <a:t> GPU, you can use that</a:t>
            </a:r>
          </a:p>
          <a:p>
            <a:r>
              <a:rPr lang="en-US" dirty="0"/>
              <a:t>If buying new, the </a:t>
            </a:r>
            <a:r>
              <a:rPr lang="en-US" dirty="0" err="1"/>
              <a:t>Nvidia</a:t>
            </a:r>
            <a:r>
              <a:rPr lang="en-US" dirty="0"/>
              <a:t> GTX 1080 is recommended</a:t>
            </a:r>
          </a:p>
          <a:p>
            <a:pPr lvl="1"/>
            <a:r>
              <a:rPr lang="en-US" dirty="0"/>
              <a:t>If on a tight budget, a GTX 1050, 1060, 1070 will do</a:t>
            </a:r>
          </a:p>
          <a:p>
            <a:pPr lvl="2"/>
            <a:r>
              <a:rPr lang="en-US" dirty="0"/>
              <a:t>Make sure your computer power supply has enough power</a:t>
            </a:r>
          </a:p>
          <a:p>
            <a:r>
              <a:rPr lang="en-US" dirty="0"/>
              <a:t>If buying a new computer, choose tower or laptop</a:t>
            </a:r>
          </a:p>
          <a:p>
            <a:pPr lvl="1"/>
            <a:r>
              <a:rPr lang="en-US" dirty="0"/>
              <a:t>Computer (Tower): A computer with enough slots and power for a GTX 1080 </a:t>
            </a:r>
          </a:p>
          <a:p>
            <a:pPr lvl="1"/>
            <a:r>
              <a:rPr lang="en-US" dirty="0"/>
              <a:t>If buying a new laptop, the mobile versions of the 1060, 1070 and 1080 series are nearly as fast as the desktop versions</a:t>
            </a:r>
          </a:p>
          <a:p>
            <a:pPr lvl="1"/>
            <a:r>
              <a:rPr lang="en-US" dirty="0"/>
              <a:t>Get both: </a:t>
            </a:r>
            <a:r>
              <a:rPr lang="en-US" dirty="0" err="1"/>
              <a:t>Alienware</a:t>
            </a:r>
            <a:r>
              <a:rPr lang="en-US" dirty="0"/>
              <a:t> laptop + Graphics Amplifier + GTX 1080</a:t>
            </a:r>
          </a:p>
          <a:p>
            <a:pPr lvl="2"/>
            <a:r>
              <a:rPr lang="en-US" dirty="0"/>
              <a:t>A mobile GPU plus an external GPU</a:t>
            </a:r>
          </a:p>
          <a:p>
            <a:r>
              <a:rPr lang="en-US" dirty="0"/>
              <a:t>Each project team should try to have at least one member with such a configuration</a:t>
            </a:r>
          </a:p>
          <a:p>
            <a:pPr lvl="1"/>
            <a:r>
              <a:rPr lang="en-US" dirty="0"/>
              <a:t>If not, use AWS or PCS</a:t>
            </a:r>
          </a:p>
        </p:txBody>
      </p:sp>
    </p:spTree>
    <p:extLst>
      <p:ext uri="{BB962C8B-B14F-4D97-AF65-F5344CB8AC3E}">
        <p14:creationId xmlns:p14="http://schemas.microsoft.com/office/powerpoint/2010/main" val="2685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to Pattern Recognition: Handwritten Digits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200" y="3499145"/>
            <a:ext cx="4953254" cy="1990827"/>
          </a:xfrm>
          <a:prstGeom prst="rect">
            <a:avLst/>
          </a:prstGeom>
        </p:spPr>
      </p:pic>
      <p:sp>
        <p:nvSpPr>
          <p:cNvPr id="5" name="TextBox 4"/>
          <p:cNvSpPr txBox="1"/>
          <p:nvPr/>
        </p:nvSpPr>
        <p:spPr>
          <a:xfrm>
            <a:off x="4654192" y="5733374"/>
            <a:ext cx="2054831" cy="261610"/>
          </a:xfrm>
          <a:prstGeom prst="rect">
            <a:avLst/>
          </a:prstGeom>
          <a:noFill/>
        </p:spPr>
        <p:txBody>
          <a:bodyPr wrap="square" rtlCol="0">
            <a:spAutoFit/>
          </a:bodyPr>
          <a:lstStyle/>
          <a:p>
            <a:pPr algn="ctr"/>
            <a:r>
              <a:rPr lang="en-US" sz="1100" dirty="0"/>
              <a:t>This 5 is hard to recognize: </a:t>
            </a:r>
          </a:p>
        </p:txBody>
      </p:sp>
      <p:sp>
        <p:nvSpPr>
          <p:cNvPr id="8" name="TextBox 7"/>
          <p:cNvSpPr txBox="1"/>
          <p:nvPr/>
        </p:nvSpPr>
        <p:spPr>
          <a:xfrm>
            <a:off x="5393932" y="5377715"/>
            <a:ext cx="1304818" cy="261610"/>
          </a:xfrm>
          <a:prstGeom prst="rect">
            <a:avLst/>
          </a:prstGeom>
          <a:noFill/>
        </p:spPr>
        <p:txBody>
          <a:bodyPr wrap="square" rtlCol="0">
            <a:spAutoFit/>
          </a:bodyPr>
          <a:lstStyle/>
          <a:p>
            <a:pPr algn="ctr"/>
            <a:r>
              <a:rPr lang="en-US" sz="1100" dirty="0"/>
              <a:t>Closed Loop</a:t>
            </a:r>
          </a:p>
        </p:txBody>
      </p:sp>
      <p:sp>
        <p:nvSpPr>
          <p:cNvPr id="9" name="TextBox 8"/>
          <p:cNvSpPr txBox="1"/>
          <p:nvPr/>
        </p:nvSpPr>
        <p:spPr>
          <a:xfrm>
            <a:off x="4643919" y="5377715"/>
            <a:ext cx="1037689" cy="261610"/>
          </a:xfrm>
          <a:prstGeom prst="rect">
            <a:avLst/>
          </a:prstGeom>
          <a:noFill/>
        </p:spPr>
        <p:txBody>
          <a:bodyPr wrap="square" rtlCol="0">
            <a:spAutoFit/>
          </a:bodyPr>
          <a:lstStyle/>
          <a:p>
            <a:pPr algn="ctr"/>
            <a:r>
              <a:rPr lang="en-US" sz="1100" dirty="0"/>
              <a:t>Gap</a:t>
            </a:r>
          </a:p>
        </p:txBody>
      </p:sp>
      <p:cxnSp>
        <p:nvCxnSpPr>
          <p:cNvPr id="11" name="Straight Arrow Connector 10"/>
          <p:cNvCxnSpPr>
            <a:stCxn id="9" idx="0"/>
          </p:cNvCxnSpPr>
          <p:nvPr/>
        </p:nvCxnSpPr>
        <p:spPr>
          <a:xfrm flipV="1">
            <a:off x="5162764" y="4806950"/>
            <a:ext cx="231168" cy="57076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p:cNvCxnSpPr>
          <p:nvPr/>
        </p:nvCxnSpPr>
        <p:spPr>
          <a:xfrm flipH="1" flipV="1">
            <a:off x="5613400" y="5130800"/>
            <a:ext cx="432941" cy="2469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99200" y="2660650"/>
            <a:ext cx="1454150" cy="261610"/>
          </a:xfrm>
          <a:prstGeom prst="rect">
            <a:avLst/>
          </a:prstGeom>
          <a:noFill/>
        </p:spPr>
        <p:txBody>
          <a:bodyPr wrap="square" rtlCol="0">
            <a:spAutoFit/>
          </a:bodyPr>
          <a:lstStyle/>
          <a:p>
            <a:pPr algn="ctr"/>
            <a:r>
              <a:rPr lang="en-US" sz="1100" dirty="0"/>
              <a:t>Different slants</a:t>
            </a:r>
          </a:p>
        </p:txBody>
      </p:sp>
      <p:cxnSp>
        <p:nvCxnSpPr>
          <p:cNvPr id="16" name="Straight Arrow Connector 15"/>
          <p:cNvCxnSpPr>
            <a:stCxn id="14" idx="2"/>
          </p:cNvCxnSpPr>
          <p:nvPr/>
        </p:nvCxnSpPr>
        <p:spPr>
          <a:xfrm flipH="1">
            <a:off x="4699000" y="2922260"/>
            <a:ext cx="2327275" cy="18846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2"/>
          </p:cNvCxnSpPr>
          <p:nvPr/>
        </p:nvCxnSpPr>
        <p:spPr>
          <a:xfrm flipH="1">
            <a:off x="6584950" y="2922260"/>
            <a:ext cx="441325" cy="184939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95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Neuron</a:t>
            </a:r>
          </a:p>
        </p:txBody>
      </p:sp>
      <p:sp>
        <p:nvSpPr>
          <p:cNvPr id="3" name="Content Placeholder 2"/>
          <p:cNvSpPr>
            <a:spLocks noGrp="1"/>
          </p:cNvSpPr>
          <p:nvPr>
            <p:ph idx="1"/>
          </p:nvPr>
        </p:nvSpPr>
        <p:spPr>
          <a:xfrm>
            <a:off x="628650" y="3949701"/>
            <a:ext cx="7886700" cy="2227262"/>
          </a:xfrm>
        </p:spPr>
        <p:txBody>
          <a:bodyPr>
            <a:normAutofit/>
          </a:bodyPr>
          <a:lstStyle/>
          <a:p>
            <a:pPr marL="0" indent="0">
              <a:buNone/>
            </a:pPr>
            <a:r>
              <a:rPr lang="en-US" sz="1400" dirty="0"/>
              <a:t>On the dendrites, there are a large number of synapses receiving input (by chemical transfer) from other neurons.</a:t>
            </a:r>
          </a:p>
          <a:p>
            <a:pPr marL="0" indent="0">
              <a:buNone/>
            </a:pPr>
            <a:r>
              <a:rPr lang="en-US" sz="1400" dirty="0"/>
              <a:t>These inputs are converted into electrical potentials, which accumulate in the cell body.</a:t>
            </a:r>
          </a:p>
          <a:p>
            <a:pPr marL="0" indent="0">
              <a:buNone/>
            </a:pPr>
            <a:r>
              <a:rPr lang="en-US" sz="1400" dirty="0"/>
              <a:t>When the total electrical potential exceeds a threshold, the neuron will “fire”, sending a wave of electrical excitation along the axon.</a:t>
            </a:r>
          </a:p>
          <a:p>
            <a:pPr marL="0" indent="0">
              <a:buNone/>
            </a:pPr>
            <a:r>
              <a:rPr lang="en-US" sz="1400" dirty="0"/>
              <a:t>This electrical excitation will stimulate the synapses at this neurons terminals, causing them to release chemicals that cross the synaptic gap to stimulate other neurons.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090" y="1269938"/>
            <a:ext cx="6236020" cy="2400423"/>
          </a:xfrm>
          <a:prstGeom prst="rect">
            <a:avLst/>
          </a:prstGeom>
        </p:spPr>
      </p:pic>
    </p:spTree>
    <p:extLst>
      <p:ext uri="{BB962C8B-B14F-4D97-AF65-F5344CB8AC3E}">
        <p14:creationId xmlns:p14="http://schemas.microsoft.com/office/powerpoint/2010/main" val="3542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Simplified Model of a Neuron</a:t>
            </a:r>
          </a:p>
        </p:txBody>
      </p:sp>
      <mc:AlternateContent xmlns:mc="http://schemas.openxmlformats.org/markup-compatibility/2006" xmlns:a14="http://schemas.microsoft.com/office/drawing/2010/main">
        <mc:Choice Requires="a14">
          <p:sp>
            <p:nvSpPr>
              <p:cNvPr id="4" name="Oval 3"/>
              <p:cNvSpPr/>
              <p:nvPr/>
            </p:nvSpPr>
            <p:spPr>
              <a:xfrm>
                <a:off x="3479800" y="3359150"/>
                <a:ext cx="831850" cy="660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oMath>
                  </m:oMathPara>
                </a14:m>
                <a:endParaRPr lang="en-US"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3479800" y="3359150"/>
                <a:ext cx="831850" cy="660400"/>
              </a:xfrm>
              <a:prstGeom prst="ellipse">
                <a:avLst/>
              </a:prstGeom>
              <a:blipFill>
                <a:blip r:embed="rId2"/>
                <a:stretch>
                  <a:fillRect/>
                </a:stretch>
              </a:blipFill>
              <a:ln>
                <a:solidFill>
                  <a:schemeClr val="tx1"/>
                </a:solidFill>
              </a:ln>
            </p:spPr>
            <p:txBody>
              <a:bodyPr/>
              <a:lstStyle/>
              <a:p>
                <a:r>
                  <a:rPr lang="en-US">
                    <a:noFill/>
                  </a:rPr>
                  <a:t> </a:t>
                </a:r>
              </a:p>
            </p:txBody>
          </p:sp>
        </mc:Fallback>
      </mc:AlternateContent>
      <p:cxnSp>
        <p:nvCxnSpPr>
          <p:cNvPr id="6" name="Straight Connector 5"/>
          <p:cNvCxnSpPr>
            <a:endCxn id="4" idx="1"/>
          </p:cNvCxnSpPr>
          <p:nvPr/>
        </p:nvCxnSpPr>
        <p:spPr>
          <a:xfrm>
            <a:off x="2273300" y="2305050"/>
            <a:ext cx="1328322" cy="1150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4" idx="1"/>
          </p:cNvCxnSpPr>
          <p:nvPr/>
        </p:nvCxnSpPr>
        <p:spPr>
          <a:xfrm>
            <a:off x="2012950" y="2908300"/>
            <a:ext cx="1588672" cy="547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4" idx="2"/>
          </p:cNvCxnSpPr>
          <p:nvPr/>
        </p:nvCxnSpPr>
        <p:spPr>
          <a:xfrm>
            <a:off x="1955800" y="3463925"/>
            <a:ext cx="1524000" cy="225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012950" y="3689350"/>
            <a:ext cx="1466850" cy="3697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4" idx="3"/>
          </p:cNvCxnSpPr>
          <p:nvPr/>
        </p:nvCxnSpPr>
        <p:spPr>
          <a:xfrm flipV="1">
            <a:off x="2089150" y="3922837"/>
            <a:ext cx="1512472" cy="547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4" idx="3"/>
          </p:cNvCxnSpPr>
          <p:nvPr/>
        </p:nvCxnSpPr>
        <p:spPr>
          <a:xfrm flipV="1">
            <a:off x="2273300" y="3922837"/>
            <a:ext cx="1328322" cy="9539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1924050" y="1914651"/>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oMath>
                  </m:oMathPara>
                </a14:m>
                <a:endParaRPr lang="en-US"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1924050" y="1914651"/>
                <a:ext cx="438150" cy="431800"/>
              </a:xfrm>
              <a:prstGeom prst="ellipse">
                <a:avLst/>
              </a:prstGeom>
              <a:blipFill>
                <a:blip r:embed="rId3"/>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1574800" y="2620838"/>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oMath>
                  </m:oMathPara>
                </a14:m>
                <a:endParaRPr lang="en-US"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1574800" y="2620838"/>
                <a:ext cx="438150" cy="431800"/>
              </a:xfrm>
              <a:prstGeom prst="ellipse">
                <a:avLst/>
              </a:prstGeom>
              <a:blipFill>
                <a:blip r:embed="rId4"/>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p:cNvSpPr/>
              <p:nvPr/>
            </p:nvSpPr>
            <p:spPr>
              <a:xfrm>
                <a:off x="1517650" y="3239963"/>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1,3</m:t>
                          </m:r>
                        </m:sub>
                      </m:sSub>
                    </m:oMath>
                  </m:oMathPara>
                </a14:m>
                <a:endParaRPr lang="en-US"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1517650" y="3239963"/>
                <a:ext cx="438150" cy="431800"/>
              </a:xfrm>
              <a:prstGeom prst="ellipse">
                <a:avLst/>
              </a:prstGeom>
              <a:blipFill>
                <a:blip r:embed="rId5"/>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p:cNvSpPr/>
              <p:nvPr/>
            </p:nvSpPr>
            <p:spPr>
              <a:xfrm>
                <a:off x="1574800" y="3852738"/>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1,4</m:t>
                          </m:r>
                        </m:sub>
                      </m:sSub>
                    </m:oMath>
                  </m:oMathPara>
                </a14:m>
                <a:endParaRPr lang="en-US" dirty="0">
                  <a:solidFill>
                    <a:schemeClr val="tx1"/>
                  </a:solidFill>
                </a:endParaRPr>
              </a:p>
            </p:txBody>
          </p:sp>
        </mc:Choice>
        <mc:Fallback xmlns="">
          <p:sp>
            <p:nvSpPr>
              <p:cNvPr id="20" name="Oval 19"/>
              <p:cNvSpPr>
                <a:spLocks noRot="1" noChangeAspect="1" noMove="1" noResize="1" noEditPoints="1" noAdjustHandles="1" noChangeArrowheads="1" noChangeShapeType="1" noTextEdit="1"/>
              </p:cNvSpPr>
              <p:nvPr/>
            </p:nvSpPr>
            <p:spPr>
              <a:xfrm>
                <a:off x="1574800" y="3852738"/>
                <a:ext cx="438150" cy="431800"/>
              </a:xfrm>
              <a:prstGeom prst="ellipse">
                <a:avLst/>
              </a:prstGeom>
              <a:blipFill>
                <a:blip r:embed="rId6"/>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p:cNvSpPr/>
              <p:nvPr/>
            </p:nvSpPr>
            <p:spPr>
              <a:xfrm>
                <a:off x="1704975" y="4369657"/>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1,5</m:t>
                          </m:r>
                        </m:sub>
                      </m:sSub>
                    </m:oMath>
                  </m:oMathPara>
                </a14:m>
                <a:endParaRPr lang="en-US" dirty="0">
                  <a:solidFill>
                    <a:schemeClr val="tx1"/>
                  </a:solidFill>
                </a:endParaRPr>
              </a:p>
            </p:txBody>
          </p:sp>
        </mc:Choice>
        <mc:Fallback xmlns="">
          <p:sp>
            <p:nvSpPr>
              <p:cNvPr id="21" name="Oval 20"/>
              <p:cNvSpPr>
                <a:spLocks noRot="1" noChangeAspect="1" noMove="1" noResize="1" noEditPoints="1" noAdjustHandles="1" noChangeArrowheads="1" noChangeShapeType="1" noTextEdit="1"/>
              </p:cNvSpPr>
              <p:nvPr/>
            </p:nvSpPr>
            <p:spPr>
              <a:xfrm>
                <a:off x="1704975" y="4369657"/>
                <a:ext cx="438150" cy="431800"/>
              </a:xfrm>
              <a:prstGeom prst="ellipse">
                <a:avLst/>
              </a:prstGeom>
              <a:blipFill>
                <a:blip r:embed="rId7"/>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1870075" y="4796696"/>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1,6</m:t>
                          </m:r>
                        </m:sub>
                      </m:sSub>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1870075" y="4796696"/>
                <a:ext cx="438150" cy="431800"/>
              </a:xfrm>
              <a:prstGeom prst="ellipse">
                <a:avLst/>
              </a:prstGeom>
              <a:blipFill>
                <a:blip r:embed="rId8"/>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585036" y="2468716"/>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585036" y="2468716"/>
                <a:ext cx="70485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2102436" y="2711491"/>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2102436" y="2711491"/>
                <a:ext cx="70485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171700" y="3203275"/>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2171700" y="3203275"/>
                <a:ext cx="70485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2019300" y="3586378"/>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4</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019300" y="3586378"/>
                <a:ext cx="70485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95525" y="3931723"/>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5</m:t>
                          </m:r>
                        </m:sub>
                      </m:sSub>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295525" y="3931723"/>
                <a:ext cx="704850"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327275" y="4621317"/>
                <a:ext cx="704850"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6</m:t>
                          </m:r>
                        </m:sub>
                      </m:sSub>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327275" y="4621317"/>
                <a:ext cx="704850"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90600" y="5688011"/>
                <a:ext cx="2673350" cy="646331"/>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 </m:t>
                      </m:r>
                      <m:r>
                        <a:rPr lang="en-US" sz="1200" b="0" i="1" smtClean="0">
                          <a:latin typeface="Cambria Math" panose="02040503050406030204" pitchFamily="18" charset="0"/>
                        </a:rPr>
                        <m:t>𝑖𝑠</m:t>
                      </m:r>
                      <m:r>
                        <a:rPr lang="en-US" sz="1200" b="0" i="1" smtClean="0">
                          <a:latin typeface="Cambria Math" panose="02040503050406030204" pitchFamily="18" charset="0"/>
                        </a:rPr>
                        <m:t> </m:t>
                      </m:r>
                      <m:r>
                        <a:rPr lang="en-US" sz="1200" b="0" i="1" smtClean="0">
                          <a:latin typeface="Cambria Math" panose="02040503050406030204" pitchFamily="18" charset="0"/>
                        </a:rPr>
                        <m:t>𝑡h𝑒</m:t>
                      </m:r>
                      <m:r>
                        <a:rPr lang="en-US" sz="1200" b="0" i="1" smtClean="0">
                          <a:latin typeface="Cambria Math" panose="02040503050406030204" pitchFamily="18" charset="0"/>
                        </a:rPr>
                        <m:t> </m:t>
                      </m:r>
                      <m:r>
                        <a:rPr lang="en-US" sz="1200" b="0" i="1" smtClean="0">
                          <a:latin typeface="Cambria Math" panose="02040503050406030204" pitchFamily="18" charset="0"/>
                        </a:rPr>
                        <m:t>𝑎𝑐𝑡𝑖𝑣𝑎𝑡𝑖𝑜𝑛</m:t>
                      </m:r>
                      <m:r>
                        <a:rPr lang="en-US" sz="1200" b="0" i="1" smtClean="0">
                          <a:latin typeface="Cambria Math" panose="02040503050406030204" pitchFamily="18" charset="0"/>
                        </a:rPr>
                        <m:t> </m:t>
                      </m:r>
                      <m:r>
                        <a:rPr lang="en-US" sz="1200" b="0" i="1" smtClean="0">
                          <a:latin typeface="Cambria Math" panose="02040503050406030204" pitchFamily="18" charset="0"/>
                        </a:rPr>
                        <m:t>𝑙𝑒𝑣𝑒𝑙</m:t>
                      </m:r>
                    </m:oMath>
                  </m:oMathPara>
                </a14:m>
                <a:endParaRPr lang="en-US" sz="1200" b="0" dirty="0"/>
              </a:p>
              <a:p>
                <a:r>
                  <a:rPr lang="en-US" sz="1200" dirty="0"/>
                  <a:t>   = 0, if the neuron does not fire</a:t>
                </a:r>
              </a:p>
              <a:p>
                <a:r>
                  <a:rPr lang="en-US" sz="1200" dirty="0"/>
                  <a:t>   = 1, if the neuron does fire</a:t>
                </a:r>
              </a:p>
            </p:txBody>
          </p:sp>
        </mc:Choice>
        <mc:Fallback xmlns="">
          <p:sp>
            <p:nvSpPr>
              <p:cNvPr id="29" name="TextBox 28"/>
              <p:cNvSpPr txBox="1">
                <a:spLocks noRot="1" noChangeAspect="1" noMove="1" noResize="1" noEditPoints="1" noAdjustHandles="1" noChangeArrowheads="1" noChangeShapeType="1" noTextEdit="1"/>
              </p:cNvSpPr>
              <p:nvPr/>
            </p:nvSpPr>
            <p:spPr>
              <a:xfrm>
                <a:off x="990600" y="5688011"/>
                <a:ext cx="2673350" cy="646331"/>
              </a:xfrm>
              <a:prstGeom prst="rect">
                <a:avLst/>
              </a:prstGeom>
              <a:blipFill>
                <a:blip r:embed="rId15"/>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3249197" y="2584517"/>
                <a:ext cx="704850" cy="27699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 </m:t>
                      </m:r>
                      <m:r>
                        <a:rPr lang="en-US" sz="1200" b="0" i="1" smtClean="0">
                          <a:latin typeface="Cambria Math" panose="02040503050406030204" pitchFamily="18" charset="0"/>
                        </a:rPr>
                        <m:t>𝑖𝑠</m:t>
                      </m:r>
                      <m:r>
                        <a:rPr lang="en-US" sz="1200" b="0" i="1" smtClean="0">
                          <a:latin typeface="Cambria Math" panose="02040503050406030204" pitchFamily="18" charset="0"/>
                        </a:rPr>
                        <m:t> </m:t>
                      </m:r>
                      <m:r>
                        <a:rPr lang="en-US" sz="1200" b="0" i="1" smtClean="0">
                          <a:latin typeface="Cambria Math" panose="02040503050406030204" pitchFamily="18" charset="0"/>
                        </a:rPr>
                        <m:t>𝑡h𝑒</m:t>
                      </m:r>
                      <m:r>
                        <a:rPr lang="en-US" sz="1200" b="0" i="1" smtClean="0">
                          <a:latin typeface="Cambria Math" panose="02040503050406030204" pitchFamily="18" charset="0"/>
                        </a:rPr>
                        <m:t> </m:t>
                      </m:r>
                      <m:r>
                        <a:rPr lang="en-US" sz="1200" b="0" i="1" smtClean="0">
                          <a:latin typeface="Cambria Math" panose="02040503050406030204" pitchFamily="18" charset="0"/>
                        </a:rPr>
                        <m:t>𝑠𝑡𝑟𝑒𝑛𝑔𝑡h</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𝑡h𝑒</m:t>
                      </m:r>
                      <m:r>
                        <a:rPr lang="en-US" sz="1200" b="0" i="1" smtClean="0">
                          <a:latin typeface="Cambria Math" panose="02040503050406030204" pitchFamily="18" charset="0"/>
                        </a:rPr>
                        <m:t> </m:t>
                      </m:r>
                      <m:r>
                        <a:rPr lang="en-US" sz="1200" b="0" i="1" smtClean="0">
                          <a:latin typeface="Cambria Math" panose="02040503050406030204" pitchFamily="18" charset="0"/>
                        </a:rPr>
                        <m:t>𝑠𝑦𝑛𝑎𝑝𝑠𝑒</m:t>
                      </m:r>
                    </m:oMath>
                  </m:oMathPara>
                </a14:m>
                <a:endParaRPr lang="en-US" sz="1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3249197" y="2584517"/>
                <a:ext cx="704850" cy="276999"/>
              </a:xfrm>
              <a:prstGeom prst="rect">
                <a:avLst/>
              </a:prstGeom>
              <a:blipFill>
                <a:blip r:embed="rId16"/>
                <a:stretch>
                  <a:fillRect r="-241379" b="-4444"/>
                </a:stretch>
              </a:blipFill>
            </p:spPr>
            <p:txBody>
              <a:bodyPr/>
              <a:lstStyle/>
              <a:p>
                <a:r>
                  <a:rPr lang="en-US">
                    <a:noFill/>
                  </a:rPr>
                  <a:t> </a:t>
                </a:r>
              </a:p>
            </p:txBody>
          </p:sp>
        </mc:Fallback>
      </mc:AlternateContent>
      <p:cxnSp>
        <p:nvCxnSpPr>
          <p:cNvPr id="32" name="Straight Connector 31"/>
          <p:cNvCxnSpPr>
            <a:stCxn id="4" idx="6"/>
          </p:cNvCxnSpPr>
          <p:nvPr/>
        </p:nvCxnSpPr>
        <p:spPr>
          <a:xfrm>
            <a:off x="4311650" y="3689350"/>
            <a:ext cx="984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302250" y="2959100"/>
            <a:ext cx="927100" cy="7302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5295900" y="3387941"/>
            <a:ext cx="1028700" cy="3014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302250" y="3689350"/>
            <a:ext cx="996950" cy="330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11775" y="3689350"/>
            <a:ext cx="815975" cy="78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Oval 40"/>
              <p:cNvSpPr/>
              <p:nvPr/>
            </p:nvSpPr>
            <p:spPr>
              <a:xfrm>
                <a:off x="6235700" y="2723016"/>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3,1</m:t>
                          </m:r>
                        </m:sub>
                      </m:sSub>
                    </m:oMath>
                  </m:oMathPara>
                </a14:m>
                <a:endParaRPr lang="en-US" dirty="0">
                  <a:solidFill>
                    <a:schemeClr val="tx1"/>
                  </a:solidFill>
                </a:endParaRPr>
              </a:p>
            </p:txBody>
          </p:sp>
        </mc:Choice>
        <mc:Fallback xmlns="">
          <p:sp>
            <p:nvSpPr>
              <p:cNvPr id="41" name="Oval 40"/>
              <p:cNvSpPr>
                <a:spLocks noRot="1" noChangeAspect="1" noMove="1" noResize="1" noEditPoints="1" noAdjustHandles="1" noChangeArrowheads="1" noChangeShapeType="1" noTextEdit="1"/>
              </p:cNvSpPr>
              <p:nvPr/>
            </p:nvSpPr>
            <p:spPr>
              <a:xfrm>
                <a:off x="6235700" y="2723016"/>
                <a:ext cx="438150" cy="431800"/>
              </a:xfrm>
              <a:prstGeom prst="ellipse">
                <a:avLst/>
              </a:prstGeom>
              <a:blipFill>
                <a:blip r:embed="rId17"/>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p:cNvSpPr/>
              <p:nvPr/>
            </p:nvSpPr>
            <p:spPr>
              <a:xfrm>
                <a:off x="6311900" y="3189225"/>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3,2</m:t>
                          </m:r>
                        </m:sub>
                      </m:sSub>
                    </m:oMath>
                  </m:oMathPara>
                </a14:m>
                <a:endParaRPr lang="en-US" dirty="0">
                  <a:solidFill>
                    <a:schemeClr val="tx1"/>
                  </a:solidFill>
                </a:endParaRPr>
              </a:p>
            </p:txBody>
          </p:sp>
        </mc:Choice>
        <mc:Fallback xmlns="">
          <p:sp>
            <p:nvSpPr>
              <p:cNvPr id="42" name="Oval 41"/>
              <p:cNvSpPr>
                <a:spLocks noRot="1" noChangeAspect="1" noMove="1" noResize="1" noEditPoints="1" noAdjustHandles="1" noChangeArrowheads="1" noChangeShapeType="1" noTextEdit="1"/>
              </p:cNvSpPr>
              <p:nvPr/>
            </p:nvSpPr>
            <p:spPr>
              <a:xfrm>
                <a:off x="6311900" y="3189225"/>
                <a:ext cx="438150" cy="431800"/>
              </a:xfrm>
              <a:prstGeom prst="ellipse">
                <a:avLst/>
              </a:prstGeom>
              <a:blipFill>
                <a:blip r:embed="rId18"/>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Oval 42"/>
              <p:cNvSpPr/>
              <p:nvPr/>
            </p:nvSpPr>
            <p:spPr>
              <a:xfrm>
                <a:off x="6311900" y="3843213"/>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3,3</m:t>
                          </m:r>
                        </m:sub>
                      </m:sSub>
                    </m:oMath>
                  </m:oMathPara>
                </a14:m>
                <a:endParaRPr lang="en-US" dirty="0">
                  <a:solidFill>
                    <a:schemeClr val="tx1"/>
                  </a:solidFill>
                </a:endParaRPr>
              </a:p>
            </p:txBody>
          </p:sp>
        </mc:Choice>
        <mc:Fallback xmlns="">
          <p:sp>
            <p:nvSpPr>
              <p:cNvPr id="43" name="Oval 42"/>
              <p:cNvSpPr>
                <a:spLocks noRot="1" noChangeAspect="1" noMove="1" noResize="1" noEditPoints="1" noAdjustHandles="1" noChangeArrowheads="1" noChangeShapeType="1" noTextEdit="1"/>
              </p:cNvSpPr>
              <p:nvPr/>
            </p:nvSpPr>
            <p:spPr>
              <a:xfrm>
                <a:off x="6311900" y="3843213"/>
                <a:ext cx="438150" cy="431800"/>
              </a:xfrm>
              <a:prstGeom prst="ellipse">
                <a:avLst/>
              </a:prstGeom>
              <a:blipFill>
                <a:blip r:embed="rId19"/>
                <a:stretch>
                  <a:fillRect l="-945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p:cNvSpPr/>
              <p:nvPr/>
            </p:nvSpPr>
            <p:spPr>
              <a:xfrm>
                <a:off x="6080125" y="4369657"/>
                <a:ext cx="438150" cy="43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3,4</m:t>
                          </m:r>
                        </m:sub>
                      </m:sSub>
                    </m:oMath>
                  </m:oMathPara>
                </a14:m>
                <a:endParaRPr lang="en-US" dirty="0">
                  <a:solidFill>
                    <a:schemeClr val="tx1"/>
                  </a:solidFill>
                </a:endParaRPr>
              </a:p>
            </p:txBody>
          </p:sp>
        </mc:Choice>
        <mc:Fallback xmlns="">
          <p:sp>
            <p:nvSpPr>
              <p:cNvPr id="45" name="Oval 44"/>
              <p:cNvSpPr>
                <a:spLocks noRot="1" noChangeAspect="1" noMove="1" noResize="1" noEditPoints="1" noAdjustHandles="1" noChangeArrowheads="1" noChangeShapeType="1" noTextEdit="1"/>
              </p:cNvSpPr>
              <p:nvPr/>
            </p:nvSpPr>
            <p:spPr>
              <a:xfrm>
                <a:off x="6080125" y="4369657"/>
                <a:ext cx="438150" cy="431800"/>
              </a:xfrm>
              <a:prstGeom prst="ellipse">
                <a:avLst/>
              </a:prstGeom>
              <a:blipFill>
                <a:blip r:embed="rId20"/>
                <a:stretch>
                  <a:fillRect l="-9459"/>
                </a:stretch>
              </a:blipFill>
              <a:ln>
                <a:solidFill>
                  <a:schemeClr val="tx1"/>
                </a:solidFill>
              </a:ln>
            </p:spPr>
            <p:txBody>
              <a:bodyPr/>
              <a:lstStyle/>
              <a:p>
                <a:r>
                  <a:rPr lang="en-US">
                    <a:noFill/>
                  </a:rPr>
                  <a:t> </a:t>
                </a:r>
              </a:p>
            </p:txBody>
          </p:sp>
        </mc:Fallback>
      </mc:AlternateContent>
      <p:pic>
        <p:nvPicPr>
          <p:cNvPr id="46" name="Picture 4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340082" y="4896101"/>
            <a:ext cx="2740043" cy="1869346"/>
          </a:xfrm>
          <a:prstGeom prst="rect">
            <a:avLst/>
          </a:prstGeom>
        </p:spPr>
      </p:pic>
      <p:sp>
        <p:nvSpPr>
          <p:cNvPr id="47" name="TextBox 46"/>
          <p:cNvSpPr txBox="1"/>
          <p:nvPr/>
        </p:nvSpPr>
        <p:spPr>
          <a:xfrm>
            <a:off x="6388082" y="4990649"/>
            <a:ext cx="2127268" cy="830997"/>
          </a:xfrm>
          <a:prstGeom prst="rect">
            <a:avLst/>
          </a:prstGeom>
          <a:noFill/>
        </p:spPr>
        <p:txBody>
          <a:bodyPr wrap="square" rtlCol="0">
            <a:spAutoFit/>
          </a:bodyPr>
          <a:lstStyle/>
          <a:p>
            <a:r>
              <a:rPr lang="en-US" sz="1200" dirty="0"/>
              <a:t>Model: The neuron fires if and only if the weighted sum of its stimulations exceeds a threshold.</a:t>
            </a:r>
          </a:p>
        </p:txBody>
      </p:sp>
    </p:spTree>
    <p:extLst>
      <p:ext uri="{BB962C8B-B14F-4D97-AF65-F5344CB8AC3E}">
        <p14:creationId xmlns:p14="http://schemas.microsoft.com/office/powerpoint/2010/main" val="62760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Perceptron Model: Threshold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921866"/>
              </a:xfrm>
            </p:spPr>
            <p:txBody>
              <a:bodyPr/>
              <a:lstStyle/>
              <a:p>
                <a:r>
                  <a:rPr lang="en-US" dirty="0"/>
                  <a:t>Model: The neuron fires if and only if the weighted sum of its stimulations exceeds a threshold (called the bias)</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2,1</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6</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𝑏𝑖𝑎𝑠</m:t>
                        </m:r>
                      </m:e>
                      <m:sub>
                        <m:r>
                          <a:rPr lang="en-US" i="1">
                            <a:latin typeface="Cambria Math" panose="02040503050406030204" pitchFamily="18" charset="0"/>
                          </a:rPr>
                          <m:t>2,1</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2,1</m:t>
                        </m:r>
                      </m:sub>
                    </m:sSub>
                    <m:r>
                      <a:rPr lang="en-US" b="0" i="1" smtClean="0">
                        <a:latin typeface="Cambria Math" panose="02040503050406030204" pitchFamily="18" charset="0"/>
                      </a:rPr>
                      <m:t>&lt;0</m:t>
                    </m:r>
                  </m:oMath>
                </a14:m>
                <a:endParaRPr lang="en-US" b="0"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2,1</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921866"/>
              </a:xfrm>
              <a:blipFill>
                <a:blip r:embed="rId2"/>
                <a:stretch>
                  <a:fillRect l="-1391" t="-3333" r="-773"/>
                </a:stretch>
              </a:blipFill>
            </p:spPr>
            <p:txBody>
              <a:bodyPr/>
              <a:lstStyle/>
              <a:p>
                <a:r>
                  <a:rPr lang="en-US">
                    <a:noFill/>
                  </a:rPr>
                  <a:t> </a:t>
                </a:r>
              </a:p>
            </p:txBody>
          </p:sp>
        </mc:Fallback>
      </mc:AlternateContent>
      <p:sp>
        <p:nvSpPr>
          <p:cNvPr id="4" name="TextBox 3"/>
          <p:cNvSpPr txBox="1"/>
          <p:nvPr/>
        </p:nvSpPr>
        <p:spPr>
          <a:xfrm>
            <a:off x="489527" y="4922982"/>
            <a:ext cx="1385455" cy="600164"/>
          </a:xfrm>
          <a:prstGeom prst="rect">
            <a:avLst/>
          </a:prstGeom>
          <a:noFill/>
        </p:spPr>
        <p:txBody>
          <a:bodyPr wrap="square" rtlCol="0">
            <a:spAutoFit/>
          </a:bodyPr>
          <a:lstStyle/>
          <a:p>
            <a:r>
              <a:rPr lang="en-US" sz="1100" dirty="0"/>
              <a:t>The first subscript is the layer of the neuron.</a:t>
            </a:r>
          </a:p>
        </p:txBody>
      </p:sp>
      <p:sp>
        <p:nvSpPr>
          <p:cNvPr id="6" name="TextBox 5"/>
          <p:cNvSpPr txBox="1"/>
          <p:nvPr/>
        </p:nvSpPr>
        <p:spPr>
          <a:xfrm>
            <a:off x="6049818" y="3158836"/>
            <a:ext cx="2170546" cy="461665"/>
          </a:xfrm>
          <a:prstGeom prst="rect">
            <a:avLst/>
          </a:prstGeom>
          <a:noFill/>
        </p:spPr>
        <p:txBody>
          <a:bodyPr wrap="square" rtlCol="0">
            <a:spAutoFit/>
          </a:bodyPr>
          <a:lstStyle/>
          <a:p>
            <a:r>
              <a:rPr lang="en-US" sz="1200" dirty="0"/>
              <a:t>z is the total stimulation of the neuron.</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0082" y="4896101"/>
            <a:ext cx="2740043" cy="1869346"/>
          </a:xfrm>
          <a:prstGeom prst="rect">
            <a:avLst/>
          </a:prstGeom>
        </p:spPr>
      </p:pic>
      <p:sp>
        <p:nvSpPr>
          <p:cNvPr id="10" name="TextBox 9"/>
          <p:cNvSpPr txBox="1"/>
          <p:nvPr/>
        </p:nvSpPr>
        <p:spPr>
          <a:xfrm>
            <a:off x="2096655" y="5079847"/>
            <a:ext cx="1403927" cy="600164"/>
          </a:xfrm>
          <a:prstGeom prst="rect">
            <a:avLst/>
          </a:prstGeom>
          <a:noFill/>
        </p:spPr>
        <p:txBody>
          <a:bodyPr wrap="square" rtlCol="0">
            <a:spAutoFit/>
          </a:bodyPr>
          <a:lstStyle/>
          <a:p>
            <a:r>
              <a:rPr lang="en-US" sz="1100" dirty="0"/>
              <a:t>The second subscript is the number of the neuron.</a:t>
            </a:r>
          </a:p>
        </p:txBody>
      </p:sp>
      <p:sp>
        <p:nvSpPr>
          <p:cNvPr id="11" name="TextBox 10"/>
          <p:cNvSpPr txBox="1"/>
          <p:nvPr/>
        </p:nvSpPr>
        <p:spPr>
          <a:xfrm>
            <a:off x="5754255" y="4604404"/>
            <a:ext cx="2466109" cy="461665"/>
          </a:xfrm>
          <a:prstGeom prst="rect">
            <a:avLst/>
          </a:prstGeom>
          <a:noFill/>
        </p:spPr>
        <p:txBody>
          <a:bodyPr wrap="square" rtlCol="0">
            <a:spAutoFit/>
          </a:bodyPr>
          <a:lstStyle/>
          <a:p>
            <a:r>
              <a:rPr lang="en-US" sz="1200" dirty="0"/>
              <a:t>a is the output of the activation function of the neuron</a:t>
            </a:r>
          </a:p>
        </p:txBody>
      </p:sp>
    </p:spTree>
    <p:extLst>
      <p:ext uri="{BB962C8B-B14F-4D97-AF65-F5344CB8AC3E}">
        <p14:creationId xmlns:p14="http://schemas.microsoft.com/office/powerpoint/2010/main" val="3969807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Perceptron (Single Neuron) Learning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400" dirty="0"/>
                  <a:t>The algorithm is as follows: </a:t>
                </a:r>
              </a:p>
              <a:p>
                <a:pPr lvl="0"/>
                <a:r>
                  <a:rPr lang="en-US" sz="1400" dirty="0"/>
                  <a:t>Initialize the weights and threshold to small random numbers.</a:t>
                </a:r>
              </a:p>
              <a:p>
                <a:pPr lvl="0"/>
                <a:r>
                  <a:rPr lang="en-US" sz="1400" dirty="0"/>
                  <a:t>Present a vector </a:t>
                </a:r>
                <a:r>
                  <a:rPr lang="en-US" sz="1400" b="1" dirty="0"/>
                  <a:t>x </a:t>
                </a:r>
                <a:r>
                  <a:rPr lang="en-US" sz="1400" dirty="0"/>
                  <a:t>to the neuron inputs and calculate the output </a:t>
                </a:r>
                <a:r>
                  <a:rPr lang="en-US" sz="1400" b="1" dirty="0"/>
                  <a:t>y</a:t>
                </a:r>
                <a:r>
                  <a:rPr lang="en-US" sz="1400" dirty="0"/>
                  <a:t>.</a:t>
                </a:r>
              </a:p>
              <a:p>
                <a:pPr lvl="0"/>
                <a:r>
                  <a:rPr lang="en-US" sz="1400" dirty="0"/>
                  <a:t>Update the weights according to:</a:t>
                </a:r>
              </a:p>
              <a:p>
                <a:pPr lvl="1"/>
                <a:endParaRPr lang="en-US" sz="1600" dirty="0"/>
              </a:p>
              <a:p>
                <a:pPr lvl="1"/>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𝑗</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+1</m:t>
                        </m:r>
                      </m:e>
                    </m:d>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𝑗</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 </m:t>
                    </m:r>
                    <m:r>
                      <m:rPr>
                        <m:sty m:val="p"/>
                      </m:rPr>
                      <a:rPr lang="el-GR" sz="1600" b="0" i="1" smtClean="0">
                        <a:latin typeface="Cambria Math" panose="02040503050406030204" pitchFamily="18" charset="0"/>
                      </a:rPr>
                      <m:t>η</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m:t>
                        </m:r>
                        <m:r>
                          <a:rPr lang="en-US" sz="1600" b="0" i="1" smtClean="0">
                            <a:latin typeface="Cambria Math" panose="02040503050406030204" pitchFamily="18" charset="0"/>
                          </a:rPr>
                          <m:t>𝑦</m:t>
                        </m:r>
                      </m:e>
                    </m:d>
                    <m:r>
                      <a:rPr lang="en-US" sz="1600" b="0" i="1" smtClean="0">
                        <a:latin typeface="Cambria Math" panose="02040503050406030204" pitchFamily="18" charset="0"/>
                      </a:rPr>
                      <m:t>𝑥</m:t>
                    </m:r>
                  </m:oMath>
                </a14:m>
                <a:endParaRPr lang="en-US" sz="1600" dirty="0"/>
              </a:p>
              <a:p>
                <a:pPr marL="0" indent="0">
                  <a:buNone/>
                </a:pPr>
                <a:r>
                  <a:rPr lang="en-US" sz="1500" dirty="0"/>
                  <a:t>where </a:t>
                </a:r>
              </a:p>
              <a:p>
                <a:pPr lvl="1"/>
                <a:r>
                  <a:rPr lang="en-US" sz="1500" b="1" dirty="0"/>
                  <a:t>d</a:t>
                </a:r>
                <a:r>
                  <a:rPr lang="en-US" sz="1500" dirty="0"/>
                  <a:t> is the desired output,</a:t>
                </a:r>
              </a:p>
              <a:p>
                <a:pPr lvl="1"/>
                <a:r>
                  <a:rPr lang="en-US" sz="1500" b="1" dirty="0"/>
                  <a:t>t</a:t>
                </a:r>
                <a:r>
                  <a:rPr lang="en-US" sz="1500" dirty="0"/>
                  <a:t> is the iteration number, and</a:t>
                </a:r>
              </a:p>
              <a:p>
                <a:pPr lvl="1"/>
                <a14:m>
                  <m:oMath xmlns:m="http://schemas.openxmlformats.org/officeDocument/2006/math">
                    <m:r>
                      <m:rPr>
                        <m:sty m:val="p"/>
                      </m:rPr>
                      <a:rPr lang="el-GR" sz="1400" i="1">
                        <a:latin typeface="Cambria Math" panose="02040503050406030204" pitchFamily="18" charset="0"/>
                      </a:rPr>
                      <m:t>η</m:t>
                    </m:r>
                  </m:oMath>
                </a14:m>
                <a:r>
                  <a:rPr lang="en-US" sz="1500" dirty="0"/>
                  <a:t> (Greek eta) is the gain or step size, where 0.0 &lt; </a:t>
                </a:r>
                <a14:m>
                  <m:oMath xmlns:m="http://schemas.openxmlformats.org/officeDocument/2006/math">
                    <m:r>
                      <m:rPr>
                        <m:sty m:val="p"/>
                      </m:rPr>
                      <a:rPr lang="el-GR" sz="1400" i="1">
                        <a:latin typeface="Cambria Math" panose="02040503050406030204" pitchFamily="18" charset="0"/>
                      </a:rPr>
                      <m:t>η</m:t>
                    </m:r>
                  </m:oMath>
                </a14:m>
                <a:r>
                  <a:rPr lang="en-US" sz="1500" dirty="0"/>
                  <a:t> &lt; 1.0</a:t>
                </a:r>
              </a:p>
              <a:p>
                <a:pPr lvl="0"/>
                <a:r>
                  <a:rPr lang="en-US" sz="1500" dirty="0"/>
                  <a:t>Repeat steps 2 and 3 until:</a:t>
                </a:r>
              </a:p>
              <a:p>
                <a:pPr lvl="1"/>
                <a:r>
                  <a:rPr lang="en-US" sz="1500" dirty="0"/>
                  <a:t>the iteration error is less than a user-specified error threshold or</a:t>
                </a:r>
              </a:p>
              <a:p>
                <a:pPr lvl="1"/>
                <a:r>
                  <a:rPr lang="en-US" sz="1500" dirty="0"/>
                  <a:t>a predetermined number of iterations have been completed.</a:t>
                </a:r>
              </a:p>
              <a:p>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09" t="-560"/>
                </a:stretch>
              </a:blipFill>
            </p:spPr>
            <p:txBody>
              <a:bodyPr/>
              <a:lstStyle/>
              <a:p>
                <a:r>
                  <a:rPr lang="en-US">
                    <a:noFill/>
                  </a:rPr>
                  <a:t> </a:t>
                </a:r>
              </a:p>
            </p:txBody>
          </p:sp>
        </mc:Fallback>
      </mc:AlternateContent>
    </p:spTree>
    <p:extLst>
      <p:ext uri="{BB962C8B-B14F-4D97-AF65-F5344CB8AC3E}">
        <p14:creationId xmlns:p14="http://schemas.microsoft.com/office/powerpoint/2010/main" val="235671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Brief History of Pattern Recognition with Artificial Neural Networks</a:t>
            </a:r>
          </a:p>
        </p:txBody>
      </p:sp>
      <p:sp>
        <p:nvSpPr>
          <p:cNvPr id="3" name="Content Placeholder 2"/>
          <p:cNvSpPr>
            <a:spLocks noGrp="1"/>
          </p:cNvSpPr>
          <p:nvPr>
            <p:ph idx="1"/>
          </p:nvPr>
        </p:nvSpPr>
        <p:spPr/>
        <p:txBody>
          <a:bodyPr>
            <a:normAutofit fontScale="85000" lnSpcReduction="20000"/>
          </a:bodyPr>
          <a:lstStyle/>
          <a:p>
            <a:r>
              <a:rPr lang="en-US" dirty="0"/>
              <a:t>1950s Single neurons (Perceptron)	</a:t>
            </a:r>
          </a:p>
          <a:p>
            <a:pPr lvl="1"/>
            <a:r>
              <a:rPr lang="en-US" dirty="0"/>
              <a:t>Adaptive learning</a:t>
            </a:r>
          </a:p>
          <a:p>
            <a:pPr lvl="1"/>
            <a:r>
              <a:rPr lang="en-US" dirty="0"/>
              <a:t>Perceptron learning algorithm (perceptron convergence theorem: if a problem is separable, a perceptron can learn it)</a:t>
            </a:r>
          </a:p>
          <a:p>
            <a:r>
              <a:rPr lang="en-US" dirty="0"/>
              <a:t>1960s Single layer of neurons	</a:t>
            </a:r>
          </a:p>
          <a:p>
            <a:pPr lvl="1"/>
            <a:endParaRPr lang="en-US" dirty="0"/>
          </a:p>
          <a:p>
            <a:pPr lvl="1"/>
            <a:r>
              <a:rPr lang="en-US" dirty="0"/>
              <a:t>Negative result: some things can never be learned with a single layer, no matter how big (e.g. millions in retina)</a:t>
            </a:r>
          </a:p>
          <a:p>
            <a:pPr lvl="1"/>
            <a:r>
              <a:rPr lang="en-US" dirty="0"/>
              <a:t>Multiple layers is a hard integer programming problem</a:t>
            </a:r>
          </a:p>
          <a:p>
            <a:r>
              <a:rPr lang="en-US" dirty="0"/>
              <a:t>Gap in progress …</a:t>
            </a:r>
          </a:p>
          <a:p>
            <a:r>
              <a:rPr lang="en-US" dirty="0"/>
              <a:t>1980s Backpropagation to train hidden layer</a:t>
            </a:r>
          </a:p>
          <a:p>
            <a:r>
              <a:rPr lang="en-US" dirty="0"/>
              <a:t>Another gap …</a:t>
            </a:r>
          </a:p>
          <a:p>
            <a:r>
              <a:rPr lang="en-US" dirty="0"/>
              <a:t>2006 Deep Learning</a:t>
            </a:r>
          </a:p>
          <a:p>
            <a:pPr lvl="1"/>
            <a:r>
              <a:rPr lang="en-US" dirty="0"/>
              <a:t>2010s GPUs</a:t>
            </a:r>
          </a:p>
        </p:txBody>
      </p:sp>
      <p:sp>
        <p:nvSpPr>
          <p:cNvPr id="4" name="TextBox 3"/>
          <p:cNvSpPr txBox="1"/>
          <p:nvPr/>
        </p:nvSpPr>
        <p:spPr>
          <a:xfrm>
            <a:off x="5455932" y="1825625"/>
            <a:ext cx="2384571" cy="253916"/>
          </a:xfrm>
          <a:prstGeom prst="rect">
            <a:avLst/>
          </a:prstGeom>
          <a:noFill/>
        </p:spPr>
        <p:txBody>
          <a:bodyPr wrap="square" rtlCol="0">
            <a:spAutoFit/>
          </a:bodyPr>
          <a:lstStyle/>
          <a:p>
            <a:r>
              <a:rPr lang="en-US" sz="1050" dirty="0"/>
              <a:t>Rosenblatt, </a:t>
            </a:r>
            <a:r>
              <a:rPr lang="en-US" sz="1050" i="1" dirty="0"/>
              <a:t>Principles of </a:t>
            </a:r>
            <a:r>
              <a:rPr lang="en-US" sz="1050" i="1" dirty="0" err="1"/>
              <a:t>Neurodynamics</a:t>
            </a:r>
            <a:endParaRPr lang="en-US" sz="1050" dirty="0"/>
          </a:p>
        </p:txBody>
      </p:sp>
      <p:sp>
        <p:nvSpPr>
          <p:cNvPr id="6" name="TextBox 5"/>
          <p:cNvSpPr txBox="1"/>
          <p:nvPr/>
        </p:nvSpPr>
        <p:spPr>
          <a:xfrm>
            <a:off x="3469372" y="3358526"/>
            <a:ext cx="5045978" cy="253916"/>
          </a:xfrm>
          <a:prstGeom prst="rect">
            <a:avLst/>
          </a:prstGeom>
          <a:noFill/>
        </p:spPr>
        <p:txBody>
          <a:bodyPr wrap="square" rtlCol="0">
            <a:spAutoFit/>
          </a:bodyPr>
          <a:lstStyle/>
          <a:p>
            <a:pPr algn="ctr"/>
            <a:r>
              <a:rPr lang="en-US" sz="1050" dirty="0"/>
              <a:t>Minsky, </a:t>
            </a:r>
            <a:r>
              <a:rPr lang="en-US" sz="1050" dirty="0" err="1"/>
              <a:t>Papert</a:t>
            </a:r>
            <a:r>
              <a:rPr lang="en-US" sz="1050" dirty="0"/>
              <a:t>, </a:t>
            </a:r>
            <a:r>
              <a:rPr lang="en-US" sz="1050" i="1" dirty="0" err="1"/>
              <a:t>Perceptrons</a:t>
            </a:r>
            <a:r>
              <a:rPr lang="en-US" sz="1050" i="1" dirty="0"/>
              <a:t>: An Introduction to Computational Geometry</a:t>
            </a:r>
            <a:endParaRPr lang="en-US" sz="1050" dirty="0"/>
          </a:p>
        </p:txBody>
      </p:sp>
    </p:spTree>
    <p:extLst>
      <p:ext uri="{BB962C8B-B14F-4D97-AF65-F5344CB8AC3E}">
        <p14:creationId xmlns:p14="http://schemas.microsoft.com/office/powerpoint/2010/main" val="126540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Brief Review of (a little bit of) Calculus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Derivative: For a function f(x), the amount of change in f(x) per amount of change in x is called the derivative of f with respect to x, written as</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𝑜𝑟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rPr>
                          <m:t>𝑑𝑥</m:t>
                        </m:r>
                      </m:den>
                    </m:f>
                  </m:oMath>
                </a14:m>
                <a:r>
                  <a:rPr lang="en-US" dirty="0"/>
                  <a:t> </a:t>
                </a:r>
              </a:p>
              <a:p>
                <a:endParaRPr lang="en-US" dirty="0"/>
              </a:p>
              <a:p>
                <a:r>
                  <a:rPr lang="en-US" dirty="0"/>
                  <a:t>Chain Rule: If h(x) = g(f(x)) then, for any change in x, f(x) changes by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0" smtClean="0">
                        <a:latin typeface="Cambria Math" panose="02040503050406030204" pitchFamily="18" charset="0"/>
                      </a:rPr>
                      <m:t>,</m:t>
                    </m:r>
                  </m:oMath>
                </a14:m>
                <a:r>
                  <a:rPr lang="en-US" dirty="0"/>
                  <a:t> and for each change in f, g changes by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en>
                    </m:f>
                    <m:r>
                      <a:rPr lang="en-US" b="0" i="1" smtClean="0">
                        <a:latin typeface="Cambria Math" panose="02040503050406030204" pitchFamily="18" charset="0"/>
                      </a:rPr>
                      <m:t>,</m:t>
                    </m:r>
                  </m:oMath>
                </a14:m>
                <a:r>
                  <a:rPr lang="en-US" dirty="0"/>
                  <a:t> so the total change in h(x) = g(f(x) is</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2801" r="-1855"/>
                </a:stretch>
              </a:blipFill>
            </p:spPr>
            <p:txBody>
              <a:bodyPr/>
              <a:lstStyle/>
              <a:p>
                <a:r>
                  <a:rPr lang="en-US">
                    <a:noFill/>
                  </a:rPr>
                  <a:t> </a:t>
                </a:r>
              </a:p>
            </p:txBody>
          </p:sp>
        </mc:Fallback>
      </mc:AlternateContent>
    </p:spTree>
    <p:extLst>
      <p:ext uri="{BB962C8B-B14F-4D97-AF65-F5344CB8AC3E}">
        <p14:creationId xmlns:p14="http://schemas.microsoft.com/office/powerpoint/2010/main" val="140489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Some Formulas for Derivatives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3293110" cy="4351338"/>
              </a:xfrm>
            </p:spPr>
            <p:txBody>
              <a:bodyPr>
                <a:normAutofit fontScale="85000" lnSpcReduction="10000"/>
              </a:bodyPr>
              <a:lstStyle/>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𝑔</m:t>
                          </m:r>
                          <m:r>
                            <a:rPr lang="en-US" sz="1800" b="0" i="1" smtClean="0">
                              <a:latin typeface="Cambria Math" panose="02040503050406030204" pitchFamily="18" charset="0"/>
                              <a:ea typeface="Cambria Math" panose="02040503050406030204" pitchFamily="18" charset="0"/>
                            </a:rPr>
                            <m:t>)</m:t>
                          </m:r>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𝑔</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oMath>
                  </m:oMathPara>
                </a14:m>
                <a:endParaRPr lang="en-US" sz="1800" dirty="0"/>
              </a:p>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𝑓𝑔</m:t>
                          </m:r>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m:t>
                      </m:r>
                      <m:r>
                        <a:rPr lang="en-US" sz="1800" b="0" i="1" smtClean="0">
                          <a:latin typeface="Cambria Math" panose="02040503050406030204" pitchFamily="18" charset="0"/>
                        </a:rPr>
                        <m:t>𝑓</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𝑔</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m:t>
                      </m:r>
                      <m:r>
                        <a:rPr lang="en-US" sz="1800" b="0" i="1" smtClean="0">
                          <a:latin typeface="Cambria Math" panose="02040503050406030204" pitchFamily="18" charset="0"/>
                        </a:rPr>
                        <m:t>𝑔</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𝑔</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oMath>
                  </m:oMathPara>
                </a14:m>
                <a:endParaRPr lang="en-US" sz="1800" dirty="0"/>
              </a:p>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f>
                            <m:fPr>
                              <m:type m:val="skw"/>
                              <m:ctrlPr>
                                <a:rPr lang="en-US" sz="180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𝑓</m:t>
                              </m:r>
                            </m:num>
                            <m:den>
                              <m:r>
                                <a:rPr lang="en-US" sz="1800" b="0" i="1" smtClean="0">
                                  <a:latin typeface="Cambria Math" panose="02040503050406030204" pitchFamily="18" charset="0"/>
                                  <a:ea typeface="Cambria Math" panose="02040503050406030204" pitchFamily="18" charset="0"/>
                                </a:rPr>
                                <m:t>𝑔</m:t>
                              </m:r>
                            </m:den>
                          </m:f>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𝑔</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r>
                            <a:rPr lang="en-US" sz="1800" b="0" i="1" smtClean="0">
                              <a:latin typeface="Cambria Math" panose="02040503050406030204" pitchFamily="18" charset="0"/>
                            </a:rPr>
                            <m:t>𝑓</m:t>
                          </m:r>
                          <m:f>
                            <m:fPr>
                              <m:ctrlPr>
                                <a:rPr lang="en-US" sz="1800" b="0" i="1" smtClean="0">
                                  <a:latin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𝑔</m:t>
                              </m:r>
                            </m:num>
                            <m:den>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num>
                        <m:den>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𝑔</m:t>
                              </m:r>
                            </m:e>
                            <m:sup>
                              <m:r>
                                <a:rPr lang="en-US" sz="1800" b="0" i="1" smtClean="0">
                                  <a:latin typeface="Cambria Math" panose="02040503050406030204" pitchFamily="18" charset="0"/>
                                </a:rPr>
                                <m:t>2</m:t>
                              </m:r>
                            </m:sup>
                          </m:sSup>
                        </m:den>
                      </m:f>
                    </m:oMath>
                  </m:oMathPara>
                </a14:m>
                <a:endParaRPr lang="en-US" sz="1800" dirty="0"/>
              </a:p>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𝑥</m:t>
                              </m:r>
                            </m:e>
                            <m:sup>
                              <m:r>
                                <a:rPr lang="en-US" sz="1800" b="0" i="1" smtClean="0">
                                  <a:latin typeface="Cambria Math" panose="02040503050406030204" pitchFamily="18" charset="0"/>
                                  <a:ea typeface="Cambria Math" panose="02040503050406030204" pitchFamily="18" charset="0"/>
                                </a:rPr>
                                <m:t>2</m:t>
                              </m:r>
                            </m:sup>
                          </m:sSup>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=2</m:t>
                      </m:r>
                      <m:r>
                        <a:rPr lang="en-US" sz="1800" b="0" i="1" smtClean="0">
                          <a:latin typeface="Cambria Math" panose="02040503050406030204" pitchFamily="18" charset="0"/>
                        </a:rPr>
                        <m:t>𝑥</m:t>
                      </m:r>
                    </m:oMath>
                  </m:oMathPara>
                </a14:m>
                <a:endParaRPr lang="en-US" sz="1800" dirty="0"/>
              </a:p>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𝑒</m:t>
                              </m:r>
                            </m:e>
                            <m:sup>
                              <m:r>
                                <a:rPr lang="en-US" sz="1800" b="0" i="1" smtClean="0">
                                  <a:latin typeface="Cambria Math" panose="02040503050406030204" pitchFamily="18" charset="0"/>
                                  <a:ea typeface="Cambria Math" panose="02040503050406030204" pitchFamily="18" charset="0"/>
                                </a:rPr>
                                <m:t>𝑥</m:t>
                              </m:r>
                            </m:sup>
                          </m:sSup>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𝑒</m:t>
                          </m:r>
                        </m:e>
                        <m:sup>
                          <m:r>
                            <a:rPr lang="en-US" sz="1800" b="0" i="1" smtClean="0">
                              <a:latin typeface="Cambria Math" panose="02040503050406030204" pitchFamily="18" charset="0"/>
                            </a:rPr>
                            <m:t>𝑥</m:t>
                          </m:r>
                        </m:sup>
                      </m:sSup>
                    </m:oMath>
                  </m:oMathPara>
                </a14:m>
                <a:endParaRPr lang="en-US" sz="1800" dirty="0"/>
              </a:p>
              <a:p>
                <a:pPr marL="0" indent="0">
                  <a:lnSpc>
                    <a:spcPct val="150000"/>
                  </a:lnSpc>
                  <a:buNone/>
                </a:pPr>
                <a14:m>
                  <m:oMathPara xmlns:m="http://schemas.openxmlformats.org/officeDocument/2006/math">
                    <m:oMathParaPr>
                      <m:jc m:val="left"/>
                    </m:oMathParaPr>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ln</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m:t>
                          </m:r>
                        </m:num>
                        <m:den>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den>
                      </m:f>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𝑥</m:t>
                          </m:r>
                        </m:den>
                      </m:f>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3293110" cy="4351338"/>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718560" y="2350347"/>
                <a:ext cx="3400213" cy="2116990"/>
              </a:xfrm>
              <a:prstGeom prst="rect">
                <a:avLst/>
              </a:prstGeom>
              <a:noFill/>
            </p:spPr>
            <p:txBody>
              <a:bodyPr wrap="square" rtlCol="0">
                <a:spAutoFit/>
              </a:bodyPr>
              <a:lstStyle/>
              <a:p>
                <a:r>
                  <a:rPr lang="en-US" dirty="0"/>
                  <a:t>This is all the formula we will need for now.  However, you may need to use the chain rule to get other forms of these.</a:t>
                </a:r>
              </a:p>
              <a:p>
                <a:r>
                  <a:rPr lang="en-US" dirty="0"/>
                  <a:t>For example, </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up>
                        </m:sSup>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sup>
                        </m:sSup>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r>
                      <a:rPr lang="en-US" b="0" i="1" smtClean="0">
                        <a:latin typeface="Cambria Math" panose="02040503050406030204" pitchFamily="18" charset="0"/>
                      </a:rPr>
                      <m:t>(−1)</m:t>
                    </m:r>
                  </m:oMath>
                </a14:m>
                <a:r>
                  <a:rPr lang="en-US" dirty="0"/>
                  <a:t> </a:t>
                </a:r>
              </a:p>
              <a:p>
                <a:endParaRPr lang="en-US" sz="1200" dirty="0"/>
              </a:p>
            </p:txBody>
          </p:sp>
        </mc:Choice>
        <mc:Fallback xmlns="">
          <p:sp>
            <p:nvSpPr>
              <p:cNvPr id="4" name="TextBox 3"/>
              <p:cNvSpPr txBox="1">
                <a:spLocks noRot="1" noChangeAspect="1" noMove="1" noResize="1" noEditPoints="1" noAdjustHandles="1" noChangeArrowheads="1" noChangeShapeType="1" noTextEdit="1"/>
              </p:cNvSpPr>
              <p:nvPr/>
            </p:nvSpPr>
            <p:spPr>
              <a:xfrm>
                <a:off x="3718560" y="2350347"/>
                <a:ext cx="3400213" cy="2116990"/>
              </a:xfrm>
              <a:prstGeom prst="rect">
                <a:avLst/>
              </a:prstGeom>
              <a:blipFill>
                <a:blip r:embed="rId3"/>
                <a:stretch>
                  <a:fillRect l="-1434" t="-1729" r="-25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60800" y="4809067"/>
                <a:ext cx="3813387" cy="856325"/>
              </a:xfrm>
              <a:prstGeom prst="rect">
                <a:avLst/>
              </a:prstGeom>
              <a:noFill/>
            </p:spPr>
            <p:txBody>
              <a:bodyPr wrap="square" rtlCol="0">
                <a:spAutoFit/>
              </a:bodyPr>
              <a:lstStyle/>
              <a:p>
                <a:r>
                  <a:rPr lang="en-US" sz="1400" dirty="0"/>
                  <a:t>Exercise: What is the derivative of the sigmoid function</a:t>
                </a:r>
              </a:p>
              <a:p>
                <a:pPr algn="ctr"/>
                <a14:m>
                  <m:oMath xmlns:m="http://schemas.openxmlformats.org/officeDocument/2006/math">
                    <m:r>
                      <a:rPr lang="en-US" sz="1400" i="1" smtClean="0">
                        <a:latin typeface="Cambria Math" panose="02040503050406030204" pitchFamily="18" charset="0"/>
                        <a:ea typeface="Cambria Math" panose="02040503050406030204" pitchFamily="18" charset="0"/>
                      </a:rPr>
                      <m:t>𝜎</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e>
                    </m:d>
                    <m:r>
                      <a:rPr lang="en-US" sz="1400" b="0" i="1" smtClean="0">
                        <a:latin typeface="Cambria Math" panose="02040503050406030204" pitchFamily="18" charset="0"/>
                        <a:ea typeface="Cambria Math" panose="02040503050406030204" pitchFamily="18" charset="0"/>
                      </a:rPr>
                      <m:t>= </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(1+</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𝑒</m:t>
                            </m:r>
                          </m:e>
                          <m: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sup>
                        </m:sSup>
                        <m:r>
                          <a:rPr lang="en-US" sz="1400" b="0" i="1" smtClean="0">
                            <a:latin typeface="Cambria Math" panose="02040503050406030204" pitchFamily="18" charset="0"/>
                            <a:ea typeface="Cambria Math" panose="02040503050406030204" pitchFamily="18" charset="0"/>
                          </a:rPr>
                          <m:t>)</m:t>
                        </m:r>
                      </m:den>
                    </m:f>
                  </m:oMath>
                </a14:m>
                <a:r>
                  <a:rPr lang="en-US" sz="1400" dirty="0"/>
                  <a:t> </a:t>
                </a:r>
              </a:p>
            </p:txBody>
          </p:sp>
        </mc:Choice>
        <mc:Fallback xmlns="">
          <p:sp>
            <p:nvSpPr>
              <p:cNvPr id="5" name="TextBox 4"/>
              <p:cNvSpPr txBox="1">
                <a:spLocks noRot="1" noChangeAspect="1" noMove="1" noResize="1" noEditPoints="1" noAdjustHandles="1" noChangeArrowheads="1" noChangeShapeType="1" noTextEdit="1"/>
              </p:cNvSpPr>
              <p:nvPr/>
            </p:nvSpPr>
            <p:spPr>
              <a:xfrm>
                <a:off x="3860800" y="4809067"/>
                <a:ext cx="3813387" cy="856325"/>
              </a:xfrm>
              <a:prstGeom prst="rect">
                <a:avLst/>
              </a:prstGeom>
              <a:blipFill>
                <a:blip r:embed="rId4"/>
                <a:stretch>
                  <a:fillRect l="-479" t="-1429" b="-2143"/>
                </a:stretch>
              </a:blipFill>
            </p:spPr>
            <p:txBody>
              <a:bodyPr/>
              <a:lstStyle/>
              <a:p>
                <a:r>
                  <a:rPr lang="en-US">
                    <a:noFill/>
                  </a:rPr>
                  <a:t> </a:t>
                </a:r>
              </a:p>
            </p:txBody>
          </p:sp>
        </mc:Fallback>
      </mc:AlternateContent>
    </p:spTree>
    <p:extLst>
      <p:ext uri="{BB962C8B-B14F-4D97-AF65-F5344CB8AC3E}">
        <p14:creationId xmlns:p14="http://schemas.microsoft.com/office/powerpoint/2010/main" val="33601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519" y="461841"/>
            <a:ext cx="7886700" cy="1325563"/>
          </a:xfrm>
        </p:spPr>
        <p:txBody>
          <a:bodyPr/>
          <a:lstStyle/>
          <a:p>
            <a:pPr algn="ctr"/>
            <a:r>
              <a:rPr lang="en-US" dirty="0"/>
              <a:t>11-364 Deep Learning R&amp;R</a:t>
            </a:r>
          </a:p>
        </p:txBody>
      </p:sp>
      <p:sp>
        <p:nvSpPr>
          <p:cNvPr id="4" name="Oval 3"/>
          <p:cNvSpPr/>
          <p:nvPr/>
        </p:nvSpPr>
        <p:spPr>
          <a:xfrm>
            <a:off x="923192" y="2215662"/>
            <a:ext cx="2162908" cy="1397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Hands-on Tutorial Books with Sample Code</a:t>
            </a:r>
          </a:p>
        </p:txBody>
      </p:sp>
      <p:sp>
        <p:nvSpPr>
          <p:cNvPr id="5" name="Oval 4"/>
          <p:cNvSpPr/>
          <p:nvPr/>
        </p:nvSpPr>
        <p:spPr>
          <a:xfrm>
            <a:off x="5169877" y="2294792"/>
            <a:ext cx="2171700" cy="148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Leading Edge Research Papers</a:t>
            </a:r>
          </a:p>
        </p:txBody>
      </p:sp>
      <p:sp>
        <p:nvSpPr>
          <p:cNvPr id="6" name="Rectangle: Rounded Corners 5"/>
          <p:cNvSpPr/>
          <p:nvPr/>
        </p:nvSpPr>
        <p:spPr>
          <a:xfrm>
            <a:off x="3508131" y="2294792"/>
            <a:ext cx="1397977" cy="10550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Background Tasks</a:t>
            </a:r>
          </a:p>
        </p:txBody>
      </p:sp>
      <p:sp>
        <p:nvSpPr>
          <p:cNvPr id="7" name="TextBox 6"/>
          <p:cNvSpPr txBox="1"/>
          <p:nvPr/>
        </p:nvSpPr>
        <p:spPr>
          <a:xfrm>
            <a:off x="923192" y="4062046"/>
            <a:ext cx="2162908" cy="923330"/>
          </a:xfrm>
          <a:prstGeom prst="rect">
            <a:avLst/>
          </a:prstGeom>
          <a:noFill/>
        </p:spPr>
        <p:txBody>
          <a:bodyPr wrap="square" rtlCol="0">
            <a:spAutoFit/>
          </a:bodyPr>
          <a:lstStyle/>
          <a:p>
            <a:r>
              <a:rPr lang="en-US" dirty="0"/>
              <a:t>Learn the core concepts of Deep Learning</a:t>
            </a:r>
          </a:p>
        </p:txBody>
      </p:sp>
      <p:sp>
        <p:nvSpPr>
          <p:cNvPr id="8" name="TextBox 7"/>
          <p:cNvSpPr txBox="1"/>
          <p:nvPr/>
        </p:nvSpPr>
        <p:spPr>
          <a:xfrm>
            <a:off x="3508131" y="4185137"/>
            <a:ext cx="1529861" cy="1477328"/>
          </a:xfrm>
          <a:prstGeom prst="rect">
            <a:avLst/>
          </a:prstGeom>
          <a:noFill/>
        </p:spPr>
        <p:txBody>
          <a:bodyPr wrap="square" rtlCol="0">
            <a:spAutoFit/>
          </a:bodyPr>
          <a:lstStyle/>
          <a:p>
            <a:r>
              <a:rPr lang="en-US" dirty="0"/>
              <a:t>Learn the frameworks and computing environments</a:t>
            </a:r>
          </a:p>
        </p:txBody>
      </p:sp>
      <p:sp>
        <p:nvSpPr>
          <p:cNvPr id="9" name="TextBox 8"/>
          <p:cNvSpPr txBox="1"/>
          <p:nvPr/>
        </p:nvSpPr>
        <p:spPr>
          <a:xfrm>
            <a:off x="5539154" y="4281854"/>
            <a:ext cx="2417884" cy="646331"/>
          </a:xfrm>
          <a:prstGeom prst="rect">
            <a:avLst/>
          </a:prstGeom>
          <a:noFill/>
        </p:spPr>
        <p:txBody>
          <a:bodyPr wrap="square" rtlCol="0">
            <a:spAutoFit/>
          </a:bodyPr>
          <a:lstStyle/>
          <a:p>
            <a:r>
              <a:rPr lang="en-US" dirty="0"/>
              <a:t>Implement state-of-the-art code</a:t>
            </a:r>
          </a:p>
        </p:txBody>
      </p:sp>
      <p:sp>
        <p:nvSpPr>
          <p:cNvPr id="10" name="TextBox 9"/>
          <p:cNvSpPr txBox="1"/>
          <p:nvPr/>
        </p:nvSpPr>
        <p:spPr>
          <a:xfrm>
            <a:off x="7280031" y="1872762"/>
            <a:ext cx="1345223" cy="246221"/>
          </a:xfrm>
          <a:prstGeom prst="rect">
            <a:avLst/>
          </a:prstGeom>
          <a:noFill/>
        </p:spPr>
        <p:txBody>
          <a:bodyPr wrap="square" rtlCol="0">
            <a:spAutoFit/>
          </a:bodyPr>
          <a:lstStyle/>
          <a:p>
            <a:r>
              <a:rPr lang="en-US" sz="1000" dirty="0"/>
              <a:t>Read to get the gist</a:t>
            </a:r>
          </a:p>
        </p:txBody>
      </p:sp>
      <p:sp>
        <p:nvSpPr>
          <p:cNvPr id="11" name="TextBox 10"/>
          <p:cNvSpPr txBox="1"/>
          <p:nvPr/>
        </p:nvSpPr>
        <p:spPr>
          <a:xfrm>
            <a:off x="7341577" y="2294792"/>
            <a:ext cx="1389185" cy="430887"/>
          </a:xfrm>
          <a:prstGeom prst="rect">
            <a:avLst/>
          </a:prstGeom>
          <a:noFill/>
        </p:spPr>
        <p:txBody>
          <a:bodyPr wrap="square" rtlCol="0">
            <a:spAutoFit/>
          </a:bodyPr>
          <a:lstStyle/>
          <a:p>
            <a:r>
              <a:rPr lang="en-US" sz="1100" dirty="0"/>
              <a:t>Read carefully and present to class</a:t>
            </a:r>
          </a:p>
        </p:txBody>
      </p:sp>
      <p:sp>
        <p:nvSpPr>
          <p:cNvPr id="12" name="TextBox 11"/>
          <p:cNvSpPr txBox="1"/>
          <p:nvPr/>
        </p:nvSpPr>
        <p:spPr>
          <a:xfrm>
            <a:off x="7438292" y="2857500"/>
            <a:ext cx="997927" cy="461665"/>
          </a:xfrm>
          <a:prstGeom prst="rect">
            <a:avLst/>
          </a:prstGeom>
          <a:noFill/>
        </p:spPr>
        <p:txBody>
          <a:bodyPr wrap="square" rtlCol="0">
            <a:spAutoFit/>
          </a:bodyPr>
          <a:lstStyle/>
          <a:p>
            <a:r>
              <a:rPr lang="en-US" sz="1200" dirty="0"/>
              <a:t>Implement code</a:t>
            </a:r>
          </a:p>
        </p:txBody>
      </p:sp>
      <p:sp>
        <p:nvSpPr>
          <p:cNvPr id="13" name="TextBox 12"/>
          <p:cNvSpPr txBox="1"/>
          <p:nvPr/>
        </p:nvSpPr>
        <p:spPr>
          <a:xfrm>
            <a:off x="5433646" y="1795817"/>
            <a:ext cx="1644162" cy="400110"/>
          </a:xfrm>
          <a:prstGeom prst="rect">
            <a:avLst/>
          </a:prstGeom>
          <a:noFill/>
        </p:spPr>
        <p:txBody>
          <a:bodyPr wrap="square" rtlCol="0">
            <a:spAutoFit/>
          </a:bodyPr>
          <a:lstStyle/>
          <a:p>
            <a:r>
              <a:rPr lang="en-US" sz="2000" dirty="0"/>
              <a:t>Major Project</a:t>
            </a:r>
          </a:p>
        </p:txBody>
      </p:sp>
      <p:cxnSp>
        <p:nvCxnSpPr>
          <p:cNvPr id="15" name="Straight Connector 14"/>
          <p:cNvCxnSpPr>
            <a:stCxn id="8" idx="0"/>
            <a:endCxn id="6" idx="2"/>
          </p:cNvCxnSpPr>
          <p:nvPr/>
        </p:nvCxnSpPr>
        <p:spPr>
          <a:xfrm flipH="1" flipV="1">
            <a:off x="4207120" y="3349869"/>
            <a:ext cx="65942" cy="835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a:endCxn id="4" idx="4"/>
          </p:cNvCxnSpPr>
          <p:nvPr/>
        </p:nvCxnSpPr>
        <p:spPr>
          <a:xfrm flipV="1">
            <a:off x="2004646" y="3613638"/>
            <a:ext cx="0" cy="4484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p:cNvCxnSpPr>
          <p:nvPr/>
        </p:nvCxnSpPr>
        <p:spPr>
          <a:xfrm flipH="1" flipV="1">
            <a:off x="6392008" y="3837842"/>
            <a:ext cx="356088" cy="444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74410" y="5400869"/>
            <a:ext cx="2011241" cy="8769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will adjust the pace of the course as necessary</a:t>
            </a:r>
          </a:p>
        </p:txBody>
      </p:sp>
    </p:spTree>
    <p:extLst>
      <p:ext uri="{BB962C8B-B14F-4D97-AF65-F5344CB8AC3E}">
        <p14:creationId xmlns:p14="http://schemas.microsoft.com/office/powerpoint/2010/main" val="302388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How do you find the minimum of a function of multiple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If a function f(x) has only one variable, a simple method is just to move in the direction in which f(x) decreases.  </a:t>
                </a:r>
              </a:p>
              <a:p>
                <a:pPr lvl="1"/>
                <a:r>
                  <a:rPr lang="en-US" dirty="0"/>
                  <a:t>Move slowly enough so that you don’t miss the minimum.</a:t>
                </a:r>
              </a:p>
              <a:p>
                <a:r>
                  <a:rPr lang="en-US" dirty="0"/>
                  <a:t>For a function f(</a:t>
                </a:r>
                <a:r>
                  <a:rPr lang="en-US" dirty="0" err="1"/>
                  <a:t>x,y</a:t>
                </a:r>
                <a:r>
                  <a:rPr lang="en-US" dirty="0"/>
                  <a:t>) for two variables, you would like to know the best direction to move in the two-dimensional space of &lt;x, y&gt;</a:t>
                </a:r>
              </a:p>
              <a:p>
                <a:pPr lvl="1"/>
                <a:r>
                  <a:rPr lang="en-US" dirty="0"/>
                  <a:t>A reasonable choice: change x proportional to </a:t>
                </a:r>
                <a14:m>
                  <m:oMath xmlns:m="http://schemas.openxmlformats.org/officeDocument/2006/math">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oMath>
                </a14:m>
                <a:r>
                  <a:rPr lang="en-US" dirty="0"/>
                  <a:t> and change y proportional to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oMath>
                </a14:m>
                <a:endParaRPr lang="en-US" dirty="0"/>
              </a:p>
              <a:p>
                <a:r>
                  <a:rPr lang="en-US" dirty="0"/>
                  <a:t>The vector &lt;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oMath>
                </a14:m>
                <a:r>
                  <a:rPr lang="en-US" dirty="0"/>
                  <a:t> &gt; is called the gradient.</a:t>
                </a:r>
              </a:p>
              <a:p>
                <a:r>
                  <a:rPr lang="en-US" dirty="0"/>
                  <a:t>The search strategy of moving along the negative of the gradient is called “gradient descent”.</a:t>
                </a:r>
              </a:p>
              <a:p>
                <a:pPr lvl="1"/>
                <a:r>
                  <a:rPr lang="en-US" dirty="0"/>
                  <a:t>We will use a kind of gradient descent to train deep 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5" t="-3221" r="-464"/>
                </a:stretch>
              </a:blipFill>
            </p:spPr>
            <p:txBody>
              <a:bodyPr/>
              <a:lstStyle/>
              <a:p>
                <a:r>
                  <a:rPr lang="en-US">
                    <a:noFill/>
                  </a:rPr>
                  <a:t> </a:t>
                </a:r>
              </a:p>
            </p:txBody>
          </p:sp>
        </mc:Fallback>
      </mc:AlternateContent>
    </p:spTree>
    <p:extLst>
      <p:ext uri="{BB962C8B-B14F-4D97-AF65-F5344CB8AC3E}">
        <p14:creationId xmlns:p14="http://schemas.microsoft.com/office/powerpoint/2010/main" val="250786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caused the gap in progress?  Two Problems</a:t>
            </a:r>
          </a:p>
        </p:txBody>
      </p:sp>
      <p:sp>
        <p:nvSpPr>
          <p:cNvPr id="3" name="Content Placeholder 2"/>
          <p:cNvSpPr>
            <a:spLocks noGrp="1"/>
          </p:cNvSpPr>
          <p:nvPr>
            <p:ph idx="1"/>
          </p:nvPr>
        </p:nvSpPr>
        <p:spPr>
          <a:xfrm>
            <a:off x="628650" y="1825625"/>
            <a:ext cx="7886700" cy="1273175"/>
          </a:xfrm>
        </p:spPr>
        <p:txBody>
          <a:bodyPr>
            <a:normAutofit/>
          </a:bodyPr>
          <a:lstStyle/>
          <a:p>
            <a:r>
              <a:rPr lang="en-US" sz="1800" dirty="0"/>
              <a:t>(1) Some things can’t be learned by one layer of </a:t>
            </a:r>
            <a:r>
              <a:rPr lang="en-US" sz="1800" dirty="0" err="1"/>
              <a:t>perceptrons</a:t>
            </a:r>
            <a:r>
              <a:rPr lang="en-US" sz="1800" dirty="0"/>
              <a:t> (e.g. </a:t>
            </a:r>
            <a:r>
              <a:rPr lang="en-US" sz="1800" dirty="0" err="1"/>
              <a:t>xor</a:t>
            </a:r>
            <a:r>
              <a:rPr lang="en-US" sz="1800" dirty="0"/>
              <a:t>)</a:t>
            </a:r>
          </a:p>
          <a:p>
            <a:r>
              <a:rPr lang="en-US" sz="1800" dirty="0"/>
              <a:t>(2) There was no effective general algorithm for training multi-layer </a:t>
            </a:r>
            <a:r>
              <a:rPr lang="en-US" sz="1800" dirty="0" err="1"/>
              <a:t>perceptrons</a:t>
            </a:r>
            <a:r>
              <a:rPr lang="en-US" sz="18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078" y="3311711"/>
            <a:ext cx="4445122" cy="3660689"/>
          </a:xfrm>
          <a:prstGeom prst="rect">
            <a:avLst/>
          </a:prstGeom>
        </p:spPr>
      </p:pic>
      <p:sp>
        <p:nvSpPr>
          <p:cNvPr id="5" name="TextBox 4"/>
          <p:cNvSpPr txBox="1"/>
          <p:nvPr/>
        </p:nvSpPr>
        <p:spPr>
          <a:xfrm>
            <a:off x="1123950" y="4413250"/>
            <a:ext cx="1981200" cy="954107"/>
          </a:xfrm>
          <a:prstGeom prst="rect">
            <a:avLst/>
          </a:prstGeom>
          <a:noFill/>
        </p:spPr>
        <p:txBody>
          <a:bodyPr wrap="square" rtlCol="0">
            <a:spAutoFit/>
          </a:bodyPr>
          <a:lstStyle/>
          <a:p>
            <a:r>
              <a:rPr lang="en-US" sz="1400" dirty="0"/>
              <a:t>There is no place to put a straight line to separate the green circles from the red.</a:t>
            </a:r>
          </a:p>
        </p:txBody>
      </p:sp>
      <p:sp>
        <p:nvSpPr>
          <p:cNvPr id="6" name="TextBox 5"/>
          <p:cNvSpPr txBox="1"/>
          <p:nvPr/>
        </p:nvSpPr>
        <p:spPr>
          <a:xfrm>
            <a:off x="1858584" y="5709920"/>
            <a:ext cx="1510030" cy="646331"/>
          </a:xfrm>
          <a:prstGeom prst="rect">
            <a:avLst/>
          </a:prstGeom>
          <a:noFill/>
        </p:spPr>
        <p:txBody>
          <a:bodyPr wrap="square" rtlCol="0">
            <a:spAutoFit/>
          </a:bodyPr>
          <a:lstStyle/>
          <a:p>
            <a:r>
              <a:rPr lang="en-US" sz="1200" dirty="0"/>
              <a:t>(x = y) is also impossible with a single layer!</a:t>
            </a:r>
          </a:p>
        </p:txBody>
      </p:sp>
      <p:sp>
        <p:nvSpPr>
          <p:cNvPr id="7" name="TextBox 6"/>
          <p:cNvSpPr txBox="1"/>
          <p:nvPr/>
        </p:nvSpPr>
        <p:spPr>
          <a:xfrm>
            <a:off x="2167467" y="2668693"/>
            <a:ext cx="2431626" cy="646331"/>
          </a:xfrm>
          <a:prstGeom prst="rect">
            <a:avLst/>
          </a:prstGeom>
          <a:noFill/>
        </p:spPr>
        <p:txBody>
          <a:bodyPr wrap="square" rtlCol="0">
            <a:spAutoFit/>
          </a:bodyPr>
          <a:lstStyle/>
          <a:p>
            <a:r>
              <a:rPr lang="en-US" dirty="0"/>
              <a:t>Gap in progress from 1960s to 1980s</a:t>
            </a:r>
          </a:p>
        </p:txBody>
      </p:sp>
    </p:spTree>
    <p:extLst>
      <p:ext uri="{BB962C8B-B14F-4D97-AF65-F5344CB8AC3E}">
        <p14:creationId xmlns:p14="http://schemas.microsoft.com/office/powerpoint/2010/main" val="3025743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Most Elementary Logic Functions Can be Done by a Single Unit</a:t>
            </a:r>
          </a:p>
        </p:txBody>
      </p:sp>
      <p:sp>
        <p:nvSpPr>
          <p:cNvPr id="3" name="Content Placeholder 2"/>
          <p:cNvSpPr>
            <a:spLocks noGrp="1"/>
          </p:cNvSpPr>
          <p:nvPr>
            <p:ph idx="1"/>
          </p:nvPr>
        </p:nvSpPr>
        <p:spPr>
          <a:xfrm>
            <a:off x="628650" y="1741489"/>
            <a:ext cx="7886700" cy="866775"/>
          </a:xfrm>
        </p:spPr>
        <p:txBody>
          <a:bodyPr>
            <a:normAutofit fontScale="55000" lnSpcReduction="20000"/>
          </a:bodyPr>
          <a:lstStyle/>
          <a:p>
            <a:r>
              <a:rPr lang="en-US" dirty="0"/>
              <a:t>AND or NAND</a:t>
            </a:r>
          </a:p>
          <a:p>
            <a:r>
              <a:rPr lang="en-US" dirty="0"/>
              <a:t>OR </a:t>
            </a:r>
            <a:r>
              <a:rPr lang="en-US" dirty="0" err="1"/>
              <a:t>or</a:t>
            </a:r>
            <a:r>
              <a:rPr lang="en-US" dirty="0"/>
              <a:t> NOR</a:t>
            </a:r>
          </a:p>
          <a:p>
            <a:r>
              <a:rPr lang="en-US" dirty="0"/>
              <a:t>Not</a:t>
            </a:r>
          </a:p>
        </p:txBody>
      </p:sp>
      <p:sp>
        <p:nvSpPr>
          <p:cNvPr id="9" name="Oval 8"/>
          <p:cNvSpPr/>
          <p:nvPr/>
        </p:nvSpPr>
        <p:spPr>
          <a:xfrm>
            <a:off x="4709160" y="375920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04080" y="558800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47840" y="558800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47840" y="375920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0" idx="0"/>
            <a:endCxn id="9" idx="4"/>
          </p:cNvCxnSpPr>
          <p:nvPr/>
        </p:nvCxnSpPr>
        <p:spPr>
          <a:xfrm flipV="1">
            <a:off x="4770120" y="3901440"/>
            <a:ext cx="5080" cy="1686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6"/>
            <a:endCxn id="12" idx="2"/>
          </p:cNvCxnSpPr>
          <p:nvPr/>
        </p:nvCxnSpPr>
        <p:spPr>
          <a:xfrm>
            <a:off x="4841240" y="3830320"/>
            <a:ext cx="2006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6"/>
            <a:endCxn id="11" idx="2"/>
          </p:cNvCxnSpPr>
          <p:nvPr/>
        </p:nvCxnSpPr>
        <p:spPr>
          <a:xfrm>
            <a:off x="4836160" y="5659120"/>
            <a:ext cx="20116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a:endCxn id="12" idx="4"/>
          </p:cNvCxnSpPr>
          <p:nvPr/>
        </p:nvCxnSpPr>
        <p:spPr>
          <a:xfrm flipV="1">
            <a:off x="6913880" y="3901440"/>
            <a:ext cx="0" cy="1686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91760" y="3464560"/>
            <a:ext cx="2255520" cy="1869440"/>
          </a:xfrm>
          <a:prstGeom prst="line">
            <a:avLst/>
          </a:prstGeom>
          <a:ln w="254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460240" y="4155441"/>
            <a:ext cx="2255520" cy="1869440"/>
          </a:xfrm>
          <a:prstGeom prst="line">
            <a:avLst/>
          </a:prstGeom>
          <a:ln w="25400">
            <a:solidFill>
              <a:srgbClr val="92D050"/>
            </a:solidFill>
            <a:prstDash val="lg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447280" y="5008880"/>
            <a:ext cx="619760" cy="276999"/>
          </a:xfrm>
          <a:prstGeom prst="rect">
            <a:avLst/>
          </a:prstGeom>
          <a:noFill/>
        </p:spPr>
        <p:txBody>
          <a:bodyPr wrap="square" rtlCol="0">
            <a:spAutoFit/>
          </a:bodyPr>
          <a:lstStyle/>
          <a:p>
            <a:r>
              <a:rPr lang="en-US" sz="1200" dirty="0"/>
              <a:t>AND</a:t>
            </a:r>
          </a:p>
        </p:txBody>
      </p:sp>
      <p:cxnSp>
        <p:nvCxnSpPr>
          <p:cNvPr id="26" name="Straight Arrow Connector 25"/>
          <p:cNvCxnSpPr/>
          <p:nvPr/>
        </p:nvCxnSpPr>
        <p:spPr>
          <a:xfrm flipV="1">
            <a:off x="7345680" y="4653280"/>
            <a:ext cx="411480" cy="4368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66000" y="5516880"/>
            <a:ext cx="873760" cy="276999"/>
          </a:xfrm>
          <a:prstGeom prst="rect">
            <a:avLst/>
          </a:prstGeom>
          <a:noFill/>
        </p:spPr>
        <p:txBody>
          <a:bodyPr wrap="square" rtlCol="0">
            <a:spAutoFit/>
          </a:bodyPr>
          <a:lstStyle/>
          <a:p>
            <a:r>
              <a:rPr lang="en-US" sz="1200" dirty="0"/>
              <a:t>NAND</a:t>
            </a:r>
          </a:p>
        </p:txBody>
      </p:sp>
      <p:cxnSp>
        <p:nvCxnSpPr>
          <p:cNvPr id="29" name="Straight Arrow Connector 28"/>
          <p:cNvCxnSpPr/>
          <p:nvPr/>
        </p:nvCxnSpPr>
        <p:spPr>
          <a:xfrm flipH="1">
            <a:off x="7091680" y="5334000"/>
            <a:ext cx="17272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87800" y="4260780"/>
            <a:ext cx="553721" cy="276999"/>
          </a:xfrm>
          <a:prstGeom prst="rect">
            <a:avLst/>
          </a:prstGeom>
          <a:noFill/>
        </p:spPr>
        <p:txBody>
          <a:bodyPr wrap="square" rtlCol="0">
            <a:spAutoFit/>
          </a:bodyPr>
          <a:lstStyle/>
          <a:p>
            <a:r>
              <a:rPr lang="en-US" sz="1200" dirty="0"/>
              <a:t>NOR</a:t>
            </a:r>
          </a:p>
        </p:txBody>
      </p:sp>
      <p:sp>
        <p:nvSpPr>
          <p:cNvPr id="31" name="TextBox 30"/>
          <p:cNvSpPr txBox="1"/>
          <p:nvPr/>
        </p:nvSpPr>
        <p:spPr>
          <a:xfrm>
            <a:off x="4282441" y="3902323"/>
            <a:ext cx="553721" cy="276999"/>
          </a:xfrm>
          <a:prstGeom prst="rect">
            <a:avLst/>
          </a:prstGeom>
          <a:noFill/>
        </p:spPr>
        <p:txBody>
          <a:bodyPr wrap="square" rtlCol="0">
            <a:spAutoFit/>
          </a:bodyPr>
          <a:lstStyle/>
          <a:p>
            <a:r>
              <a:rPr lang="en-US" sz="1200" dirty="0"/>
              <a:t>OR</a:t>
            </a:r>
          </a:p>
        </p:txBody>
      </p:sp>
      <p:cxnSp>
        <p:nvCxnSpPr>
          <p:cNvPr id="33" name="Straight Arrow Connector 32"/>
          <p:cNvCxnSpPr/>
          <p:nvPr/>
        </p:nvCxnSpPr>
        <p:spPr>
          <a:xfrm flipH="1">
            <a:off x="4378960" y="4537779"/>
            <a:ext cx="325120" cy="333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236721" y="3572793"/>
            <a:ext cx="365760" cy="2880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760720" y="3342640"/>
            <a:ext cx="81280" cy="2905760"/>
          </a:xfrm>
          <a:prstGeom prst="line">
            <a:avLst/>
          </a:prstGeom>
          <a:ln w="25400">
            <a:solidFill>
              <a:srgbClr val="00B0F0"/>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116320" y="3294519"/>
            <a:ext cx="5181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933440" y="3027680"/>
            <a:ext cx="386080" cy="276999"/>
          </a:xfrm>
          <a:prstGeom prst="rect">
            <a:avLst/>
          </a:prstGeom>
          <a:noFill/>
        </p:spPr>
        <p:txBody>
          <a:bodyPr wrap="square" rtlCol="0">
            <a:spAutoFit/>
          </a:bodyPr>
          <a:lstStyle/>
          <a:p>
            <a:r>
              <a:rPr lang="en-US" sz="1200" dirty="0"/>
              <a:t>X</a:t>
            </a:r>
          </a:p>
        </p:txBody>
      </p:sp>
      <p:cxnSp>
        <p:nvCxnSpPr>
          <p:cNvPr id="45" name="Straight Arrow Connector 44"/>
          <p:cNvCxnSpPr/>
          <p:nvPr/>
        </p:nvCxnSpPr>
        <p:spPr>
          <a:xfrm flipH="1">
            <a:off x="5039360" y="3304679"/>
            <a:ext cx="6197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881880" y="3027680"/>
            <a:ext cx="685800" cy="276999"/>
          </a:xfrm>
          <a:prstGeom prst="rect">
            <a:avLst/>
          </a:prstGeom>
          <a:noFill/>
        </p:spPr>
        <p:txBody>
          <a:bodyPr wrap="square" rtlCol="0">
            <a:spAutoFit/>
          </a:bodyPr>
          <a:lstStyle/>
          <a:p>
            <a:r>
              <a:rPr lang="en-US" sz="1200" dirty="0"/>
              <a:t>Not X</a:t>
            </a:r>
          </a:p>
        </p:txBody>
      </p:sp>
      <p:sp>
        <p:nvSpPr>
          <p:cNvPr id="47" name="TextBox 46"/>
          <p:cNvSpPr txBox="1"/>
          <p:nvPr/>
        </p:nvSpPr>
        <p:spPr>
          <a:xfrm>
            <a:off x="1239520" y="3830320"/>
            <a:ext cx="1666240" cy="830997"/>
          </a:xfrm>
          <a:prstGeom prst="rect">
            <a:avLst/>
          </a:prstGeom>
          <a:noFill/>
        </p:spPr>
        <p:txBody>
          <a:bodyPr wrap="square" rtlCol="0">
            <a:spAutoFit/>
          </a:bodyPr>
          <a:lstStyle/>
          <a:p>
            <a:r>
              <a:rPr lang="en-US" sz="1200" dirty="0"/>
              <a:t>Any logic function can be built just from NAND gates (or just from NOR gates).</a:t>
            </a:r>
          </a:p>
        </p:txBody>
      </p:sp>
      <p:sp>
        <p:nvSpPr>
          <p:cNvPr id="48" name="TextBox 47"/>
          <p:cNvSpPr txBox="1"/>
          <p:nvPr/>
        </p:nvSpPr>
        <p:spPr>
          <a:xfrm>
            <a:off x="5694680" y="2092955"/>
            <a:ext cx="2966720" cy="646331"/>
          </a:xfrm>
          <a:prstGeom prst="rect">
            <a:avLst/>
          </a:prstGeom>
          <a:noFill/>
        </p:spPr>
        <p:txBody>
          <a:bodyPr wrap="square" rtlCol="0">
            <a:spAutoFit/>
          </a:bodyPr>
          <a:lstStyle/>
          <a:p>
            <a:r>
              <a:rPr lang="en-US" sz="1200" dirty="0"/>
              <a:t>But a single neuron (or a whole layer) can’t compute (X </a:t>
            </a:r>
            <a:r>
              <a:rPr lang="en-US" sz="1200" dirty="0" err="1"/>
              <a:t>xor</a:t>
            </a:r>
            <a:r>
              <a:rPr lang="en-US" sz="1200" dirty="0"/>
              <a:t> Y) or (X = Y).  That requires more layers.</a:t>
            </a:r>
          </a:p>
        </p:txBody>
      </p:sp>
    </p:spTree>
    <p:extLst>
      <p:ext uri="{BB962C8B-B14F-4D97-AF65-F5344CB8AC3E}">
        <p14:creationId xmlns:p14="http://schemas.microsoft.com/office/powerpoint/2010/main" val="170329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Single Neuron can Match Any Single Boolean Pattern</a:t>
            </a:r>
          </a:p>
        </p:txBody>
      </p:sp>
      <p:sp>
        <p:nvSpPr>
          <p:cNvPr id="4" name="Oval 3"/>
          <p:cNvSpPr/>
          <p:nvPr/>
        </p:nvSpPr>
        <p:spPr>
          <a:xfrm>
            <a:off x="466344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98856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1320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3832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6296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68808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1272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3784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712720" y="5770880"/>
            <a:ext cx="2529840" cy="276999"/>
          </a:xfrm>
          <a:prstGeom prst="rect">
            <a:avLst/>
          </a:prstGeom>
          <a:noFill/>
        </p:spPr>
        <p:txBody>
          <a:bodyPr wrap="square" rtlCol="0">
            <a:spAutoFit/>
          </a:bodyPr>
          <a:lstStyle/>
          <a:p>
            <a:r>
              <a:rPr lang="en-US" sz="1200" dirty="0"/>
              <a:t>1     -1      1        1       -1      1       -1      1</a:t>
            </a:r>
          </a:p>
        </p:txBody>
      </p:sp>
      <p:sp>
        <p:nvSpPr>
          <p:cNvPr id="14" name="Oval 13"/>
          <p:cNvSpPr/>
          <p:nvPr/>
        </p:nvSpPr>
        <p:spPr>
          <a:xfrm>
            <a:off x="3561080" y="3596640"/>
            <a:ext cx="416560" cy="436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0" idx="7"/>
            <a:endCxn id="14" idx="3"/>
          </p:cNvCxnSpPr>
          <p:nvPr/>
        </p:nvCxnSpPr>
        <p:spPr>
          <a:xfrm flipV="1">
            <a:off x="2825457" y="3969540"/>
            <a:ext cx="796627" cy="1558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7"/>
            <a:endCxn id="14" idx="3"/>
          </p:cNvCxnSpPr>
          <p:nvPr/>
        </p:nvCxnSpPr>
        <p:spPr>
          <a:xfrm flipV="1">
            <a:off x="3150577" y="3969540"/>
            <a:ext cx="471507" cy="1558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a:endCxn id="14" idx="4"/>
          </p:cNvCxnSpPr>
          <p:nvPr/>
        </p:nvCxnSpPr>
        <p:spPr>
          <a:xfrm flipV="1">
            <a:off x="3429000" y="4033520"/>
            <a:ext cx="340360" cy="147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0"/>
            <a:endCxn id="14" idx="4"/>
          </p:cNvCxnSpPr>
          <p:nvPr/>
        </p:nvCxnSpPr>
        <p:spPr>
          <a:xfrm flipV="1">
            <a:off x="3754120" y="4033520"/>
            <a:ext cx="15240" cy="147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14" idx="4"/>
          </p:cNvCxnSpPr>
          <p:nvPr/>
        </p:nvCxnSpPr>
        <p:spPr>
          <a:xfrm flipH="1" flipV="1">
            <a:off x="3769360" y="4033520"/>
            <a:ext cx="309880" cy="147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14" idx="4"/>
          </p:cNvCxnSpPr>
          <p:nvPr/>
        </p:nvCxnSpPr>
        <p:spPr>
          <a:xfrm flipH="1" flipV="1">
            <a:off x="3769360" y="4033520"/>
            <a:ext cx="635000" cy="1473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0"/>
            <a:endCxn id="14" idx="5"/>
          </p:cNvCxnSpPr>
          <p:nvPr/>
        </p:nvCxnSpPr>
        <p:spPr>
          <a:xfrm flipH="1" flipV="1">
            <a:off x="3916636" y="3969540"/>
            <a:ext cx="812844" cy="1537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1"/>
            <a:endCxn id="14" idx="5"/>
          </p:cNvCxnSpPr>
          <p:nvPr/>
        </p:nvCxnSpPr>
        <p:spPr>
          <a:xfrm flipH="1" flipV="1">
            <a:off x="3916636" y="3969540"/>
            <a:ext cx="1091267" cy="1558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71340" y="4508510"/>
            <a:ext cx="325120" cy="261610"/>
          </a:xfrm>
          <a:prstGeom prst="rect">
            <a:avLst/>
          </a:prstGeom>
          <a:noFill/>
        </p:spPr>
        <p:txBody>
          <a:bodyPr wrap="square" rtlCol="0">
            <a:spAutoFit/>
          </a:bodyPr>
          <a:lstStyle/>
          <a:p>
            <a:pPr algn="ctr"/>
            <a:r>
              <a:rPr lang="en-US" sz="1100" dirty="0"/>
              <a:t>1</a:t>
            </a:r>
          </a:p>
        </p:txBody>
      </p:sp>
      <p:sp>
        <p:nvSpPr>
          <p:cNvPr id="32" name="TextBox 31"/>
          <p:cNvSpPr txBox="1"/>
          <p:nvPr/>
        </p:nvSpPr>
        <p:spPr>
          <a:xfrm>
            <a:off x="4082779" y="4796560"/>
            <a:ext cx="325120" cy="261610"/>
          </a:xfrm>
          <a:prstGeom prst="rect">
            <a:avLst/>
          </a:prstGeom>
          <a:noFill/>
        </p:spPr>
        <p:txBody>
          <a:bodyPr wrap="square" rtlCol="0">
            <a:spAutoFit/>
          </a:bodyPr>
          <a:lstStyle/>
          <a:p>
            <a:pPr algn="ctr"/>
            <a:r>
              <a:rPr lang="en-US" sz="1100" dirty="0"/>
              <a:t>1</a:t>
            </a:r>
          </a:p>
        </p:txBody>
      </p:sp>
      <p:sp>
        <p:nvSpPr>
          <p:cNvPr id="33" name="TextBox 32"/>
          <p:cNvSpPr txBox="1"/>
          <p:nvPr/>
        </p:nvSpPr>
        <p:spPr>
          <a:xfrm>
            <a:off x="3415802" y="5221496"/>
            <a:ext cx="325120" cy="261610"/>
          </a:xfrm>
          <a:prstGeom prst="rect">
            <a:avLst/>
          </a:prstGeom>
          <a:noFill/>
        </p:spPr>
        <p:txBody>
          <a:bodyPr wrap="square" rtlCol="0">
            <a:spAutoFit/>
          </a:bodyPr>
          <a:lstStyle/>
          <a:p>
            <a:pPr algn="ctr"/>
            <a:r>
              <a:rPr lang="en-US" sz="1100" dirty="0"/>
              <a:t>1</a:t>
            </a:r>
          </a:p>
        </p:txBody>
      </p:sp>
      <p:sp>
        <p:nvSpPr>
          <p:cNvPr id="34" name="TextBox 33"/>
          <p:cNvSpPr txBox="1"/>
          <p:nvPr/>
        </p:nvSpPr>
        <p:spPr>
          <a:xfrm>
            <a:off x="2844800" y="4632960"/>
            <a:ext cx="325120" cy="261610"/>
          </a:xfrm>
          <a:prstGeom prst="rect">
            <a:avLst/>
          </a:prstGeom>
          <a:noFill/>
        </p:spPr>
        <p:txBody>
          <a:bodyPr wrap="square" rtlCol="0">
            <a:spAutoFit/>
          </a:bodyPr>
          <a:lstStyle/>
          <a:p>
            <a:pPr algn="ctr"/>
            <a:r>
              <a:rPr lang="en-US" sz="1100" dirty="0"/>
              <a:t>1</a:t>
            </a:r>
          </a:p>
        </p:txBody>
      </p:sp>
      <p:sp>
        <p:nvSpPr>
          <p:cNvPr id="35" name="TextBox 34"/>
          <p:cNvSpPr txBox="1"/>
          <p:nvPr/>
        </p:nvSpPr>
        <p:spPr>
          <a:xfrm>
            <a:off x="2956604" y="5245110"/>
            <a:ext cx="325120" cy="261610"/>
          </a:xfrm>
          <a:prstGeom prst="rect">
            <a:avLst/>
          </a:prstGeom>
          <a:noFill/>
        </p:spPr>
        <p:txBody>
          <a:bodyPr wrap="square" rtlCol="0">
            <a:spAutoFit/>
          </a:bodyPr>
          <a:lstStyle/>
          <a:p>
            <a:pPr algn="ctr"/>
            <a:r>
              <a:rPr lang="en-US" sz="1100" dirty="0"/>
              <a:t>-1</a:t>
            </a:r>
          </a:p>
        </p:txBody>
      </p:sp>
      <p:sp>
        <p:nvSpPr>
          <p:cNvPr id="36" name="TextBox 35"/>
          <p:cNvSpPr txBox="1"/>
          <p:nvPr/>
        </p:nvSpPr>
        <p:spPr>
          <a:xfrm>
            <a:off x="3700780" y="5048265"/>
            <a:ext cx="325120" cy="261610"/>
          </a:xfrm>
          <a:prstGeom prst="rect">
            <a:avLst/>
          </a:prstGeom>
          <a:noFill/>
        </p:spPr>
        <p:txBody>
          <a:bodyPr wrap="square" rtlCol="0">
            <a:spAutoFit/>
          </a:bodyPr>
          <a:lstStyle/>
          <a:p>
            <a:pPr algn="ctr"/>
            <a:r>
              <a:rPr lang="en-US" sz="1100" dirty="0"/>
              <a:t>-1</a:t>
            </a:r>
          </a:p>
        </p:txBody>
      </p:sp>
      <p:sp>
        <p:nvSpPr>
          <p:cNvPr id="37" name="TextBox 36"/>
          <p:cNvSpPr txBox="1"/>
          <p:nvPr/>
        </p:nvSpPr>
        <p:spPr>
          <a:xfrm>
            <a:off x="4409440" y="5218435"/>
            <a:ext cx="325120" cy="261610"/>
          </a:xfrm>
          <a:prstGeom prst="rect">
            <a:avLst/>
          </a:prstGeom>
          <a:noFill/>
        </p:spPr>
        <p:txBody>
          <a:bodyPr wrap="square" rtlCol="0">
            <a:spAutoFit/>
          </a:bodyPr>
          <a:lstStyle/>
          <a:p>
            <a:pPr algn="ctr"/>
            <a:r>
              <a:rPr lang="en-US" sz="1100" dirty="0"/>
              <a:t>-1</a:t>
            </a:r>
          </a:p>
        </p:txBody>
      </p:sp>
      <p:sp>
        <p:nvSpPr>
          <p:cNvPr id="38" name="TextBox 37"/>
          <p:cNvSpPr txBox="1"/>
          <p:nvPr/>
        </p:nvSpPr>
        <p:spPr>
          <a:xfrm>
            <a:off x="4000002" y="5267216"/>
            <a:ext cx="325120" cy="261610"/>
          </a:xfrm>
          <a:prstGeom prst="rect">
            <a:avLst/>
          </a:prstGeom>
          <a:noFill/>
        </p:spPr>
        <p:txBody>
          <a:bodyPr wrap="square" rtlCol="0">
            <a:spAutoFit/>
          </a:bodyPr>
          <a:lstStyle/>
          <a:p>
            <a:pPr algn="ctr"/>
            <a:r>
              <a:rPr lang="en-US" sz="1100" dirty="0"/>
              <a:t>-1</a:t>
            </a:r>
          </a:p>
        </p:txBody>
      </p:sp>
      <p:sp>
        <p:nvSpPr>
          <p:cNvPr id="39" name="TextBox 38"/>
          <p:cNvSpPr txBox="1"/>
          <p:nvPr/>
        </p:nvSpPr>
        <p:spPr>
          <a:xfrm>
            <a:off x="4086860" y="3596640"/>
            <a:ext cx="1866900" cy="523220"/>
          </a:xfrm>
          <a:prstGeom prst="rect">
            <a:avLst/>
          </a:prstGeom>
          <a:noFill/>
        </p:spPr>
        <p:txBody>
          <a:bodyPr wrap="square" rtlCol="0">
            <a:spAutoFit/>
          </a:bodyPr>
          <a:lstStyle/>
          <a:p>
            <a:r>
              <a:rPr lang="en-US" sz="1400" dirty="0"/>
              <a:t>Neuron fires only if total input is &gt; 7.5</a:t>
            </a:r>
          </a:p>
        </p:txBody>
      </p:sp>
      <p:sp>
        <p:nvSpPr>
          <p:cNvPr id="40" name="TextBox 39"/>
          <p:cNvSpPr txBox="1"/>
          <p:nvPr/>
        </p:nvSpPr>
        <p:spPr>
          <a:xfrm>
            <a:off x="5953760" y="3596640"/>
            <a:ext cx="1432560" cy="600164"/>
          </a:xfrm>
          <a:prstGeom prst="rect">
            <a:avLst/>
          </a:prstGeom>
          <a:noFill/>
        </p:spPr>
        <p:txBody>
          <a:bodyPr wrap="square" rtlCol="0">
            <a:spAutoFit/>
          </a:bodyPr>
          <a:lstStyle/>
          <a:p>
            <a:r>
              <a:rPr lang="en-US" sz="1100" dirty="0"/>
              <a:t>This is equivalent to an 8-way AND of the exact pattern</a:t>
            </a:r>
          </a:p>
        </p:txBody>
      </p:sp>
      <p:sp>
        <p:nvSpPr>
          <p:cNvPr id="41" name="TextBox 40"/>
          <p:cNvSpPr txBox="1"/>
          <p:nvPr/>
        </p:nvSpPr>
        <p:spPr>
          <a:xfrm>
            <a:off x="6187440" y="4917205"/>
            <a:ext cx="2133600" cy="830997"/>
          </a:xfrm>
          <a:prstGeom prst="rect">
            <a:avLst/>
          </a:prstGeom>
          <a:noFill/>
        </p:spPr>
        <p:txBody>
          <a:bodyPr wrap="square" rtlCol="0">
            <a:spAutoFit/>
          </a:bodyPr>
          <a:lstStyle/>
          <a:p>
            <a:r>
              <a:rPr lang="en-US" sz="1200" dirty="0"/>
              <a:t>Can also be done with the normal 0, 1 representation of bits, but the arithmetic is less easy to see.</a:t>
            </a:r>
          </a:p>
        </p:txBody>
      </p:sp>
      <p:sp>
        <p:nvSpPr>
          <p:cNvPr id="3" name="TextBox 2"/>
          <p:cNvSpPr txBox="1"/>
          <p:nvPr/>
        </p:nvSpPr>
        <p:spPr>
          <a:xfrm>
            <a:off x="2764971" y="2438400"/>
            <a:ext cx="2735943" cy="646331"/>
          </a:xfrm>
          <a:prstGeom prst="rect">
            <a:avLst/>
          </a:prstGeom>
          <a:noFill/>
        </p:spPr>
        <p:txBody>
          <a:bodyPr wrap="square" rtlCol="0">
            <a:spAutoFit/>
          </a:bodyPr>
          <a:lstStyle/>
          <a:p>
            <a:r>
              <a:rPr lang="en-US" sz="1200" dirty="0"/>
              <a:t>It just requires selective positive and negative weights and a threshold that represents an n-way AND.</a:t>
            </a:r>
          </a:p>
        </p:txBody>
      </p:sp>
      <p:sp>
        <p:nvSpPr>
          <p:cNvPr id="13" name="TextBox 12"/>
          <p:cNvSpPr txBox="1"/>
          <p:nvPr/>
        </p:nvSpPr>
        <p:spPr>
          <a:xfrm>
            <a:off x="6130835" y="2645406"/>
            <a:ext cx="1487714" cy="461665"/>
          </a:xfrm>
          <a:prstGeom prst="rect">
            <a:avLst/>
          </a:prstGeom>
          <a:noFill/>
        </p:spPr>
        <p:txBody>
          <a:bodyPr wrap="square" rtlCol="0">
            <a:spAutoFit/>
          </a:bodyPr>
          <a:lstStyle/>
          <a:p>
            <a:r>
              <a:rPr lang="en-US" sz="1200" dirty="0"/>
              <a:t>It rejects all other patterns.</a:t>
            </a:r>
          </a:p>
        </p:txBody>
      </p:sp>
      <p:sp>
        <p:nvSpPr>
          <p:cNvPr id="17" name="TextBox 16"/>
          <p:cNvSpPr txBox="1"/>
          <p:nvPr/>
        </p:nvSpPr>
        <p:spPr>
          <a:xfrm>
            <a:off x="972457" y="5218435"/>
            <a:ext cx="1444172" cy="830997"/>
          </a:xfrm>
          <a:prstGeom prst="rect">
            <a:avLst/>
          </a:prstGeom>
          <a:noFill/>
        </p:spPr>
        <p:txBody>
          <a:bodyPr wrap="square" rtlCol="0">
            <a:spAutoFit/>
          </a:bodyPr>
          <a:lstStyle/>
          <a:p>
            <a:r>
              <a:rPr lang="en-US" sz="1200" dirty="0"/>
              <a:t>Assume the desired bit pattern is represented by 1s and -1s.</a:t>
            </a:r>
          </a:p>
        </p:txBody>
      </p:sp>
    </p:spTree>
    <p:extLst>
      <p:ext uri="{BB962C8B-B14F-4D97-AF65-F5344CB8AC3E}">
        <p14:creationId xmlns:p14="http://schemas.microsoft.com/office/powerpoint/2010/main" val="3185260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490" y="365126"/>
            <a:ext cx="7886700" cy="1325563"/>
          </a:xfrm>
        </p:spPr>
        <p:txBody>
          <a:bodyPr>
            <a:normAutofit/>
          </a:bodyPr>
          <a:lstStyle/>
          <a:p>
            <a:pPr algn="ctr"/>
            <a:r>
              <a:rPr lang="en-US" sz="3200" dirty="0"/>
              <a:t>Two Layers (plus the input layer) can Compute any Boolean Function of k Variables</a:t>
            </a:r>
          </a:p>
        </p:txBody>
      </p:sp>
      <p:sp>
        <p:nvSpPr>
          <p:cNvPr id="4" name="Oval 3"/>
          <p:cNvSpPr/>
          <p:nvPr/>
        </p:nvSpPr>
        <p:spPr>
          <a:xfrm>
            <a:off x="305816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92951" y="436427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40792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3304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75768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8280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0744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43256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5912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98424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00888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35864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68376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0840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033520" y="435864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0840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03352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05816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83280" y="5506720"/>
            <a:ext cx="132080" cy="1422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6" idx="1"/>
            <a:endCxn id="10" idx="5"/>
          </p:cNvCxnSpPr>
          <p:nvPr/>
        </p:nvCxnSpPr>
        <p:spPr>
          <a:xfrm flipH="1" flipV="1">
            <a:off x="1220177" y="4480049"/>
            <a:ext cx="1857326" cy="1047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5" idx="7"/>
            <a:endCxn id="13" idx="3"/>
          </p:cNvCxnSpPr>
          <p:nvPr/>
        </p:nvCxnSpPr>
        <p:spPr>
          <a:xfrm flipV="1">
            <a:off x="4146257" y="4480049"/>
            <a:ext cx="1857326" cy="1047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65120" y="4588301"/>
            <a:ext cx="1319823" cy="830997"/>
          </a:xfrm>
          <a:prstGeom prst="rect">
            <a:avLst/>
          </a:prstGeom>
          <a:noFill/>
        </p:spPr>
        <p:txBody>
          <a:bodyPr wrap="square" rtlCol="0">
            <a:spAutoFit/>
          </a:bodyPr>
          <a:lstStyle/>
          <a:p>
            <a:pPr algn="ctr"/>
            <a:r>
              <a:rPr lang="en-US" sz="1200" dirty="0"/>
              <a:t>Every input node is connected to every node in the next layer</a:t>
            </a:r>
          </a:p>
        </p:txBody>
      </p:sp>
      <p:sp>
        <p:nvSpPr>
          <p:cNvPr id="33" name="Oval 32"/>
          <p:cNvSpPr/>
          <p:nvPr/>
        </p:nvSpPr>
        <p:spPr>
          <a:xfrm>
            <a:off x="3190240" y="2803410"/>
            <a:ext cx="416560" cy="436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endCxn id="33" idx="3"/>
          </p:cNvCxnSpPr>
          <p:nvPr/>
        </p:nvCxnSpPr>
        <p:spPr>
          <a:xfrm flipV="1">
            <a:off x="1239520" y="3176310"/>
            <a:ext cx="2011724" cy="1182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1"/>
            <a:endCxn id="33" idx="5"/>
          </p:cNvCxnSpPr>
          <p:nvPr/>
        </p:nvCxnSpPr>
        <p:spPr>
          <a:xfrm flipH="1" flipV="1">
            <a:off x="3545796" y="3176310"/>
            <a:ext cx="2457787" cy="1203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43040" y="3870960"/>
            <a:ext cx="1574800" cy="646331"/>
          </a:xfrm>
          <a:prstGeom prst="rect">
            <a:avLst/>
          </a:prstGeom>
          <a:noFill/>
        </p:spPr>
        <p:txBody>
          <a:bodyPr wrap="square" rtlCol="0">
            <a:spAutoFit/>
          </a:bodyPr>
          <a:lstStyle/>
          <a:p>
            <a:r>
              <a:rPr lang="en-US" sz="1200" dirty="0"/>
              <a:t>Each node in this layer fires only for one specific input pattern.</a:t>
            </a:r>
          </a:p>
        </p:txBody>
      </p:sp>
      <mc:AlternateContent xmlns:mc="http://schemas.openxmlformats.org/markup-compatibility/2006" xmlns:a14="http://schemas.microsoft.com/office/drawing/2010/main">
        <mc:Choice Requires="a14">
          <p:sp>
            <p:nvSpPr>
              <p:cNvPr id="39" name="TextBox 38"/>
              <p:cNvSpPr txBox="1"/>
              <p:nvPr/>
            </p:nvSpPr>
            <p:spPr>
              <a:xfrm>
                <a:off x="2835128" y="3988812"/>
                <a:ext cx="1543343" cy="280333"/>
              </a:xfrm>
              <a:prstGeom prst="rect">
                <a:avLst/>
              </a:prstGeom>
              <a:noFill/>
            </p:spPr>
            <p:txBody>
              <a:bodyPr wrap="square" rtlCol="0">
                <a:spAutoFit/>
              </a:bodyPr>
              <a:lstStyle/>
              <a:p>
                <a:r>
                  <a:rPr lang="en-US" sz="1200" dirty="0"/>
                  <a:t>There are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2</m:t>
                        </m:r>
                      </m:e>
                      <m:sup>
                        <m:r>
                          <a:rPr lang="en-US" sz="1200" b="0" i="1" smtClean="0">
                            <a:latin typeface="Cambria Math" panose="02040503050406030204" pitchFamily="18" charset="0"/>
                          </a:rPr>
                          <m:t>𝑘</m:t>
                        </m:r>
                      </m:sup>
                    </m:sSup>
                  </m:oMath>
                </a14:m>
                <a:r>
                  <a:rPr lang="en-US" sz="1200" dirty="0"/>
                  <a:t> nodes</a:t>
                </a:r>
              </a:p>
            </p:txBody>
          </p:sp>
        </mc:Choice>
        <mc:Fallback xmlns="">
          <p:sp>
            <p:nvSpPr>
              <p:cNvPr id="39" name="TextBox 38"/>
              <p:cNvSpPr txBox="1">
                <a:spLocks noRot="1" noChangeAspect="1" noMove="1" noResize="1" noEditPoints="1" noAdjustHandles="1" noChangeArrowheads="1" noChangeShapeType="1" noTextEdit="1"/>
              </p:cNvSpPr>
              <p:nvPr/>
            </p:nvSpPr>
            <p:spPr>
              <a:xfrm>
                <a:off x="2835128" y="3988812"/>
                <a:ext cx="1543343" cy="280333"/>
              </a:xfrm>
              <a:prstGeom prst="rect">
                <a:avLst/>
              </a:prstGeom>
              <a:blipFill>
                <a:blip r:embed="rId2"/>
                <a:stretch>
                  <a:fillRect b="-17391"/>
                </a:stretch>
              </a:blipFill>
            </p:spPr>
            <p:txBody>
              <a:bodyPr/>
              <a:lstStyle/>
              <a:p>
                <a:r>
                  <a:rPr lang="en-US">
                    <a:noFill/>
                  </a:rPr>
                  <a:t> </a:t>
                </a:r>
              </a:p>
            </p:txBody>
          </p:sp>
        </mc:Fallback>
      </mc:AlternateContent>
      <p:sp>
        <p:nvSpPr>
          <p:cNvPr id="40" name="TextBox 39"/>
          <p:cNvSpPr txBox="1"/>
          <p:nvPr/>
        </p:nvSpPr>
        <p:spPr>
          <a:xfrm>
            <a:off x="3840480" y="2672080"/>
            <a:ext cx="2468880" cy="646331"/>
          </a:xfrm>
          <a:prstGeom prst="rect">
            <a:avLst/>
          </a:prstGeom>
          <a:noFill/>
        </p:spPr>
        <p:txBody>
          <a:bodyPr wrap="square" rtlCol="0">
            <a:spAutoFit/>
          </a:bodyPr>
          <a:lstStyle/>
          <a:p>
            <a:r>
              <a:rPr lang="en-US" sz="1200" dirty="0"/>
              <a:t>This node ANDs just those input patterns for which the desired function is TRUE.</a:t>
            </a:r>
          </a:p>
        </p:txBody>
      </p:sp>
      <p:sp>
        <p:nvSpPr>
          <p:cNvPr id="41" name="TextBox 40"/>
          <p:cNvSpPr txBox="1"/>
          <p:nvPr/>
        </p:nvSpPr>
        <p:spPr>
          <a:xfrm>
            <a:off x="5659120" y="5059680"/>
            <a:ext cx="2225040" cy="646331"/>
          </a:xfrm>
          <a:prstGeom prst="rect">
            <a:avLst/>
          </a:prstGeom>
          <a:noFill/>
        </p:spPr>
        <p:txBody>
          <a:bodyPr wrap="square" rtlCol="0">
            <a:spAutoFit/>
          </a:bodyPr>
          <a:lstStyle/>
          <a:p>
            <a:r>
              <a:rPr lang="en-US" sz="1200" dirty="0"/>
              <a:t>This is obviously not efficient if k is large.  Can we do better with more layers?</a:t>
            </a:r>
          </a:p>
        </p:txBody>
      </p:sp>
      <p:sp>
        <p:nvSpPr>
          <p:cNvPr id="42" name="TextBox 41"/>
          <p:cNvSpPr txBox="1"/>
          <p:nvPr/>
        </p:nvSpPr>
        <p:spPr>
          <a:xfrm>
            <a:off x="933743" y="2489200"/>
            <a:ext cx="1799297" cy="646331"/>
          </a:xfrm>
          <a:prstGeom prst="rect">
            <a:avLst/>
          </a:prstGeom>
          <a:noFill/>
        </p:spPr>
        <p:txBody>
          <a:bodyPr wrap="square" rtlCol="0">
            <a:spAutoFit/>
          </a:bodyPr>
          <a:lstStyle/>
          <a:p>
            <a:r>
              <a:rPr lang="en-US" sz="1200" dirty="0"/>
              <a:t>But it may require exponentially many nodes in the middle layer.</a:t>
            </a:r>
          </a:p>
        </p:txBody>
      </p:sp>
    </p:spTree>
    <p:extLst>
      <p:ext uri="{BB962C8B-B14F-4D97-AF65-F5344CB8AC3E}">
        <p14:creationId xmlns:p14="http://schemas.microsoft.com/office/powerpoint/2010/main" val="3343083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rsipvision.com/wp-content/uploads/2015/04/Slide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265" y="384159"/>
            <a:ext cx="7314915" cy="4386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2960" y="4770409"/>
            <a:ext cx="1835332" cy="923330"/>
          </a:xfrm>
          <a:prstGeom prst="rect">
            <a:avLst/>
          </a:prstGeom>
          <a:noFill/>
        </p:spPr>
        <p:txBody>
          <a:bodyPr wrap="square" rtlCol="0">
            <a:spAutoFit/>
          </a:bodyPr>
          <a:lstStyle/>
          <a:p>
            <a:r>
              <a:rPr lang="en-US" sz="1350" dirty="0"/>
              <a:t>Each arc has a weight w,</a:t>
            </a:r>
          </a:p>
          <a:p>
            <a:r>
              <a:rPr lang="en-US" sz="1350" dirty="0"/>
              <a:t>which is multiplied by its input.</a:t>
            </a:r>
          </a:p>
        </p:txBody>
      </p:sp>
      <p:sp>
        <p:nvSpPr>
          <p:cNvPr id="3" name="TextBox 2"/>
          <p:cNvSpPr txBox="1"/>
          <p:nvPr/>
        </p:nvSpPr>
        <p:spPr>
          <a:xfrm>
            <a:off x="3749040" y="5107578"/>
            <a:ext cx="2063932" cy="715581"/>
          </a:xfrm>
          <a:prstGeom prst="rect">
            <a:avLst/>
          </a:prstGeom>
          <a:noFill/>
        </p:spPr>
        <p:txBody>
          <a:bodyPr wrap="square" rtlCol="0">
            <a:spAutoFit/>
          </a:bodyPr>
          <a:lstStyle/>
          <a:p>
            <a:r>
              <a:rPr lang="en-US" sz="1350" dirty="0"/>
              <a:t>Each node generates an output that is a function of the sum of its inputs.</a:t>
            </a:r>
          </a:p>
        </p:txBody>
      </p:sp>
      <p:sp>
        <p:nvSpPr>
          <p:cNvPr id="6" name="TextBox 5"/>
          <p:cNvSpPr txBox="1"/>
          <p:nvPr/>
        </p:nvSpPr>
        <p:spPr>
          <a:xfrm>
            <a:off x="6065520" y="5107578"/>
            <a:ext cx="2529840" cy="1015663"/>
          </a:xfrm>
          <a:prstGeom prst="rect">
            <a:avLst/>
          </a:prstGeom>
          <a:noFill/>
        </p:spPr>
        <p:txBody>
          <a:bodyPr wrap="square" rtlCol="0">
            <a:spAutoFit/>
          </a:bodyPr>
          <a:lstStyle/>
          <a:p>
            <a:r>
              <a:rPr lang="en-US" sz="1200" dirty="0">
                <a:solidFill>
                  <a:srgbClr val="FF0000"/>
                </a:solidFill>
              </a:rPr>
              <a:t>With more layers, it doesn’t require exponentially many nodes.  However, with the sign(x) activation function it requires an exponential search to find the optimum weights.</a:t>
            </a:r>
          </a:p>
        </p:txBody>
      </p:sp>
      <p:sp>
        <p:nvSpPr>
          <p:cNvPr id="8" name="TextBox 7"/>
          <p:cNvSpPr txBox="1"/>
          <p:nvPr/>
        </p:nvSpPr>
        <p:spPr>
          <a:xfrm>
            <a:off x="2103120" y="5923280"/>
            <a:ext cx="2397760" cy="646331"/>
          </a:xfrm>
          <a:prstGeom prst="rect">
            <a:avLst/>
          </a:prstGeom>
          <a:noFill/>
        </p:spPr>
        <p:txBody>
          <a:bodyPr wrap="square" rtlCol="0">
            <a:spAutoFit/>
          </a:bodyPr>
          <a:lstStyle/>
          <a:p>
            <a:r>
              <a:rPr lang="en-US" sz="1200" dirty="0">
                <a:solidFill>
                  <a:srgbClr val="FF0000"/>
                </a:solidFill>
              </a:rPr>
              <a:t>The sign(x) is either 0 or 1.  It is not differentiable.  We cannot use gradient descent!</a:t>
            </a:r>
          </a:p>
        </p:txBody>
      </p:sp>
    </p:spTree>
    <p:extLst>
      <p:ext uri="{BB962C8B-B14F-4D97-AF65-F5344CB8AC3E}">
        <p14:creationId xmlns:p14="http://schemas.microsoft.com/office/powerpoint/2010/main" val="3546907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5532"/>
            <a:ext cx="7886700" cy="946949"/>
          </a:xfrm>
        </p:spPr>
        <p:txBody>
          <a:bodyPr/>
          <a:lstStyle/>
          <a:p>
            <a:pPr algn="ctr"/>
            <a:r>
              <a:rPr lang="en-US" dirty="0"/>
              <a:t>Sigmoid Activation Function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5539" y="1227326"/>
            <a:ext cx="4394250" cy="4351338"/>
          </a:xfrm>
        </p:spPr>
      </p:pic>
      <p:sp>
        <p:nvSpPr>
          <p:cNvPr id="5" name="TextBox 4"/>
          <p:cNvSpPr txBox="1"/>
          <p:nvPr/>
        </p:nvSpPr>
        <p:spPr>
          <a:xfrm>
            <a:off x="628650" y="2139724"/>
            <a:ext cx="2473779" cy="830997"/>
          </a:xfrm>
          <a:prstGeom prst="rect">
            <a:avLst/>
          </a:prstGeom>
          <a:noFill/>
        </p:spPr>
        <p:txBody>
          <a:bodyPr wrap="square" rtlCol="0">
            <a:spAutoFit/>
          </a:bodyPr>
          <a:lstStyle/>
          <a:p>
            <a:r>
              <a:rPr lang="en-US" sz="1200" dirty="0"/>
              <a:t>Key Insight: Use a differentiable activation function.  Use steps proportional to the (partial) derivatives.</a:t>
            </a:r>
          </a:p>
        </p:txBody>
      </p:sp>
      <mc:AlternateContent xmlns:mc="http://schemas.openxmlformats.org/markup-compatibility/2006" xmlns:a14="http://schemas.microsoft.com/office/drawing/2010/main">
        <mc:Choice Requires="a14">
          <p:sp>
            <p:nvSpPr>
              <p:cNvPr id="7" name="Rectangle 6"/>
              <p:cNvSpPr/>
              <p:nvPr/>
            </p:nvSpPr>
            <p:spPr>
              <a:xfrm>
                <a:off x="1051263" y="4502591"/>
                <a:ext cx="5884630" cy="1447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The sigmoid function, also called the logistic function, is defined as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𝜎</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 </m:t>
                    </m:r>
                    <m:f>
                      <m:fPr>
                        <m:ctrlPr>
                          <a:rPr lang="en-US" sz="2400" b="0" i="1" smtClean="0">
                            <a:solidFill>
                              <a:schemeClr val="tx1"/>
                            </a:solidFill>
                            <a:latin typeface="Cambria Math" panose="02040503050406030204" pitchFamily="18" charset="0"/>
                            <a:ea typeface="Cambria Math" panose="02040503050406030204" pitchFamily="18" charset="0"/>
                          </a:rPr>
                        </m:ctrlPr>
                      </m:fPr>
                      <m:num>
                        <m:r>
                          <a:rPr lang="en-US" sz="2400" b="0" i="1" smtClean="0">
                            <a:solidFill>
                              <a:schemeClr val="tx1"/>
                            </a:solidFill>
                            <a:latin typeface="Cambria Math" panose="02040503050406030204" pitchFamily="18" charset="0"/>
                            <a:ea typeface="Cambria Math" panose="02040503050406030204" pitchFamily="18" charset="0"/>
                          </a:rPr>
                          <m:t>1</m:t>
                        </m:r>
                      </m:num>
                      <m:den>
                        <m:r>
                          <a:rPr lang="en-US" sz="2400" b="0" i="1" smtClean="0">
                            <a:solidFill>
                              <a:schemeClr val="tx1"/>
                            </a:solidFill>
                            <a:latin typeface="Cambria Math" panose="02040503050406030204" pitchFamily="18" charset="0"/>
                            <a:ea typeface="Cambria Math" panose="02040503050406030204" pitchFamily="18" charset="0"/>
                          </a:rPr>
                          <m:t>(1+ </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b="0" i="1" smtClean="0">
                                <a:solidFill>
                                  <a:schemeClr val="tx1"/>
                                </a:solidFill>
                                <a:latin typeface="Cambria Math" panose="02040503050406030204" pitchFamily="18" charset="0"/>
                                <a:ea typeface="Cambria Math" panose="02040503050406030204" pitchFamily="18" charset="0"/>
                              </a:rPr>
                              <m:t>𝑒</m:t>
                            </m:r>
                          </m:e>
                          <m:sup>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sup>
                        </m:sSup>
                        <m:r>
                          <a:rPr lang="en-US" sz="2400" b="0" i="1" smtClean="0">
                            <a:solidFill>
                              <a:schemeClr val="tx1"/>
                            </a:solidFill>
                            <a:latin typeface="Cambria Math" panose="02040503050406030204" pitchFamily="18" charset="0"/>
                            <a:ea typeface="Cambria Math" panose="02040503050406030204" pitchFamily="18" charset="0"/>
                          </a:rPr>
                          <m:t>)</m:t>
                        </m:r>
                      </m:den>
                    </m:f>
                  </m:oMath>
                </a14:m>
                <a:r>
                  <a:rPr lang="en-US" sz="2400" dirty="0">
                    <a:solidFill>
                      <a:schemeClr val="tx1"/>
                    </a:solidFill>
                  </a:rPr>
                  <a:t> </a:t>
                </a:r>
              </a:p>
              <a:p>
                <a:r>
                  <a:rPr lang="en-US" sz="2400" b="0" dirty="0">
                    <a:solidFill>
                      <a:schemeClr val="tx1"/>
                    </a:solidFill>
                    <a:ea typeface="Cambria Math" panose="02040503050406030204" pitchFamily="18" charset="0"/>
                  </a:rPr>
                  <a:t>Its derivative is </a:t>
                </a:r>
                <a14:m>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smtClean="0">
                            <a:solidFill>
                              <a:schemeClr val="tx1"/>
                            </a:solidFill>
                            <a:latin typeface="Cambria Math" panose="02040503050406030204" pitchFamily="18" charset="0"/>
                            <a:ea typeface="Cambria Math" panose="02040503050406030204" pitchFamily="18" charset="0"/>
                          </a:rPr>
                          <m:t>𝜎</m:t>
                        </m:r>
                      </m:e>
                      <m:sup>
                        <m:r>
                          <a:rPr lang="en-US" sz="2400" b="0" i="1" smtClean="0">
                            <a:solidFill>
                              <a:schemeClr val="tx1"/>
                            </a:solidFill>
                            <a:latin typeface="Cambria Math" panose="02040503050406030204" pitchFamily="18" charset="0"/>
                            <a:ea typeface="Cambria Math" panose="02040503050406030204" pitchFamily="18" charset="0"/>
                          </a:rPr>
                          <m:t>′</m:t>
                        </m:r>
                      </m:sup>
                    </m:sSup>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 </m:t>
                    </m:r>
                    <m:r>
                      <a:rPr lang="en-US" sz="2400" b="0" i="1" smtClean="0">
                        <a:solidFill>
                          <a:schemeClr val="tx1"/>
                        </a:solidFill>
                        <a:latin typeface="Cambria Math" panose="02040503050406030204" pitchFamily="18" charset="0"/>
                        <a:ea typeface="Cambria Math" panose="02040503050406030204" pitchFamily="18" charset="0"/>
                      </a:rPr>
                      <m:t>𝜎</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𝑥</m:t>
                    </m:r>
                    <m:r>
                      <a:rPr lang="en-US" sz="2400" b="0" i="1" smtClean="0">
                        <a:solidFill>
                          <a:schemeClr val="tx1"/>
                        </a:solidFill>
                        <a:latin typeface="Cambria Math" panose="02040503050406030204" pitchFamily="18" charset="0"/>
                        <a:ea typeface="Cambria Math" panose="02040503050406030204" pitchFamily="18" charset="0"/>
                      </a:rPr>
                      <m:t>)(1 − </m:t>
                    </m:r>
                    <m:r>
                      <a:rPr lang="en-US" sz="2400" b="0" i="1" smtClean="0">
                        <a:solidFill>
                          <a:schemeClr val="tx1"/>
                        </a:solidFill>
                        <a:latin typeface="Cambria Math" panose="02040503050406030204" pitchFamily="18" charset="0"/>
                        <a:ea typeface="Cambria Math" panose="02040503050406030204" pitchFamily="18" charset="0"/>
                      </a:rPr>
                      <m:t>𝜎</m:t>
                    </m:r>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b="0" i="1" smtClean="0">
                            <a:solidFill>
                              <a:schemeClr val="tx1"/>
                            </a:solidFill>
                            <a:latin typeface="Cambria Math" panose="02040503050406030204" pitchFamily="18" charset="0"/>
                            <a:ea typeface="Cambria Math" panose="02040503050406030204" pitchFamily="18" charset="0"/>
                          </a:rPr>
                          <m:t>𝑥</m:t>
                        </m:r>
                      </m:e>
                    </m:d>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051263" y="4502591"/>
                <a:ext cx="5884630" cy="1447721"/>
              </a:xfrm>
              <a:prstGeom prst="rect">
                <a:avLst/>
              </a:prstGeom>
              <a:blipFill>
                <a:blip r:embed="rId3"/>
                <a:stretch>
                  <a:fillRect l="-1553" t="-1688" b="-759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71666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rsipvision.com/wp-content/uploads/2015/04/Slide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265" y="384159"/>
            <a:ext cx="7314915" cy="4386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2960" y="4770409"/>
            <a:ext cx="1835332" cy="923330"/>
          </a:xfrm>
          <a:prstGeom prst="rect">
            <a:avLst/>
          </a:prstGeom>
          <a:noFill/>
        </p:spPr>
        <p:txBody>
          <a:bodyPr wrap="square" rtlCol="0">
            <a:spAutoFit/>
          </a:bodyPr>
          <a:lstStyle/>
          <a:p>
            <a:r>
              <a:rPr lang="en-US" sz="1350" dirty="0"/>
              <a:t>Each arc has a weight w,</a:t>
            </a:r>
          </a:p>
          <a:p>
            <a:r>
              <a:rPr lang="en-US" sz="1350" dirty="0"/>
              <a:t>which is multiplied by its input.</a:t>
            </a:r>
          </a:p>
        </p:txBody>
      </p:sp>
      <p:sp>
        <p:nvSpPr>
          <p:cNvPr id="3" name="TextBox 2"/>
          <p:cNvSpPr txBox="1"/>
          <p:nvPr/>
        </p:nvSpPr>
        <p:spPr>
          <a:xfrm>
            <a:off x="3749040" y="5107578"/>
            <a:ext cx="2063932" cy="923330"/>
          </a:xfrm>
          <a:prstGeom prst="rect">
            <a:avLst/>
          </a:prstGeom>
          <a:noFill/>
        </p:spPr>
        <p:txBody>
          <a:bodyPr wrap="square" rtlCol="0">
            <a:spAutoFit/>
          </a:bodyPr>
          <a:lstStyle/>
          <a:p>
            <a:r>
              <a:rPr lang="en-US" sz="1350" dirty="0"/>
              <a:t>Each node generates an output that is a differentiable function of the sum of its inputs.</a:t>
            </a:r>
          </a:p>
        </p:txBody>
      </p:sp>
      <p:sp>
        <p:nvSpPr>
          <p:cNvPr id="4" name="TextBox 3"/>
          <p:cNvSpPr txBox="1"/>
          <p:nvPr/>
        </p:nvSpPr>
        <p:spPr>
          <a:xfrm>
            <a:off x="6774014" y="4384995"/>
            <a:ext cx="1940472" cy="1131079"/>
          </a:xfrm>
          <a:prstGeom prst="rect">
            <a:avLst/>
          </a:prstGeom>
          <a:noFill/>
        </p:spPr>
        <p:txBody>
          <a:bodyPr wrap="square" rtlCol="0">
            <a:spAutoFit/>
          </a:bodyPr>
          <a:lstStyle/>
          <a:p>
            <a:r>
              <a:rPr lang="en-US" sz="1350" dirty="0"/>
              <a:t>There is a (differentiable) function that measures the discrepancy of the actual output from the desired output.</a:t>
            </a:r>
          </a:p>
        </p:txBody>
      </p:sp>
      <p:sp>
        <p:nvSpPr>
          <p:cNvPr id="5" name="TextBox 4"/>
          <p:cNvSpPr txBox="1"/>
          <p:nvPr/>
        </p:nvSpPr>
        <p:spPr>
          <a:xfrm>
            <a:off x="2201092" y="6133012"/>
            <a:ext cx="4323806" cy="507831"/>
          </a:xfrm>
          <a:prstGeom prst="rect">
            <a:avLst/>
          </a:prstGeom>
          <a:noFill/>
        </p:spPr>
        <p:txBody>
          <a:bodyPr wrap="square" rtlCol="0">
            <a:spAutoFit/>
          </a:bodyPr>
          <a:lstStyle/>
          <a:p>
            <a:r>
              <a:rPr lang="en-US" sz="1350" dirty="0"/>
              <a:t>Forward computation: The computation of the output of each layer of nodes proceeds from left to right.</a:t>
            </a:r>
          </a:p>
        </p:txBody>
      </p:sp>
      <p:cxnSp>
        <p:nvCxnSpPr>
          <p:cNvPr id="7" name="Straight Arrow Connector 6"/>
          <p:cNvCxnSpPr/>
          <p:nvPr/>
        </p:nvCxnSpPr>
        <p:spPr>
          <a:xfrm>
            <a:off x="1835332" y="6007824"/>
            <a:ext cx="4689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74014" y="5598160"/>
            <a:ext cx="1652166" cy="830997"/>
          </a:xfrm>
          <a:prstGeom prst="rect">
            <a:avLst/>
          </a:prstGeom>
          <a:noFill/>
        </p:spPr>
        <p:txBody>
          <a:bodyPr wrap="square" rtlCol="0">
            <a:spAutoFit/>
          </a:bodyPr>
          <a:lstStyle/>
          <a:p>
            <a:r>
              <a:rPr lang="en-US" sz="1200" dirty="0">
                <a:solidFill>
                  <a:srgbClr val="FF0000"/>
                </a:solidFill>
              </a:rPr>
              <a:t>Key idea: use the sigmoid function or some other differentiable function.</a:t>
            </a:r>
          </a:p>
        </p:txBody>
      </p:sp>
    </p:spTree>
    <p:extLst>
      <p:ext uri="{BB962C8B-B14F-4D97-AF65-F5344CB8AC3E}">
        <p14:creationId xmlns:p14="http://schemas.microsoft.com/office/powerpoint/2010/main" val="2821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Generalizing the Perceptron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Model: The neuron fires if and only if the weighted sum of its stimulations exceeds a threshold (called the bias)</a:t>
                </a:r>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2,1</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𝑡𝑜</m:t>
                        </m:r>
                        <m:r>
                          <a:rPr lang="en-US" b="0" i="1" smtClean="0">
                            <a:latin typeface="Cambria Math" panose="02040503050406030204" pitchFamily="18" charset="0"/>
                          </a:rPr>
                          <m:t> 6</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nary>
                  </m:oMath>
                </a14:m>
                <a:endParaRPr lang="en-US" dirty="0"/>
              </a:p>
              <a:p>
                <a:pPr lvl="2"/>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2,1</m:t>
                        </m:r>
                      </m:sub>
                    </m:sSub>
                    <m:r>
                      <a:rPr lang="en-US" b="0" i="1" smtClean="0">
                        <a:latin typeface="Cambria Math" panose="02040503050406030204" pitchFamily="18" charset="0"/>
                      </a:rPr>
                      <m:t>&lt;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𝑏𝑖𝑎𝑠</m:t>
                        </m:r>
                      </m:e>
                      <m:sub>
                        <m:r>
                          <a:rPr lang="en-US" b="0" i="1" smtClean="0">
                            <a:latin typeface="Cambria Math" panose="02040503050406030204" pitchFamily="18" charset="0"/>
                          </a:rPr>
                          <m:t>2,1</m:t>
                        </m:r>
                      </m:sub>
                    </m:sSub>
                  </m:oMath>
                </a14:m>
                <a:endParaRPr lang="en-US" b="0" dirty="0"/>
              </a:p>
              <a:p>
                <a:pPr lvl="2"/>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2,1</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𝑏𝑖𝑎𝑠</m:t>
                        </m:r>
                      </m:e>
                      <m:sub>
                        <m:r>
                          <a:rPr lang="en-US" i="1">
                            <a:latin typeface="Cambria Math" panose="02040503050406030204" pitchFamily="18" charset="0"/>
                          </a:rPr>
                          <m:t>2,1</m:t>
                        </m:r>
                      </m:sub>
                    </m:sSub>
                  </m:oMath>
                </a14:m>
                <a:endParaRPr lang="en-US" dirty="0"/>
              </a:p>
              <a:p>
                <a:pPr lvl="2"/>
                <a:endParaRPr lang="en-US" dirty="0"/>
              </a:p>
              <a:p>
                <a:pPr lvl="2"/>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𝑠𝑖𝑔𝑛</m:t>
                    </m:r>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=1 </m:t>
                        </m:r>
                        <m:r>
                          <a:rPr lang="en-US" i="1">
                            <a:latin typeface="Cambria Math" panose="02040503050406030204" pitchFamily="18" charset="0"/>
                          </a:rPr>
                          <m:t>𝑡𝑜</m:t>
                        </m:r>
                        <m:r>
                          <a:rPr lang="en-US" i="1">
                            <a:latin typeface="Cambria Math" panose="02040503050406030204" pitchFamily="18" charset="0"/>
                          </a:rPr>
                          <m:t> 6</m:t>
                        </m:r>
                      </m:sub>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𝑏𝑖𝑎𝑠</m:t>
                            </m:r>
                          </m:e>
                          <m:sub>
                            <m:r>
                              <a:rPr lang="en-US" b="0" i="1" smtClean="0">
                                <a:latin typeface="Cambria Math" panose="02040503050406030204" pitchFamily="18" charset="0"/>
                              </a:rPr>
                              <m:t>2,1</m:t>
                            </m:r>
                          </m:sub>
                        </m:sSub>
                      </m:e>
                    </m:nary>
                    <m:r>
                      <a:rPr lang="en-US" b="0" i="1" smtClean="0">
                        <a:latin typeface="Cambria Math" panose="02040503050406030204" pitchFamily="18" charset="0"/>
                      </a:rPr>
                      <m:t>)</m:t>
                    </m:r>
                  </m:oMath>
                </a14:m>
                <a:endParaRPr lang="en-US" dirty="0"/>
              </a:p>
              <a:p>
                <a:pPr marL="914400" lvl="2" indent="0">
                  <a:buNone/>
                </a:pPr>
                <a:endParaRPr lang="en-US" dirty="0"/>
              </a:p>
              <a:p>
                <a:r>
                  <a:rPr lang="en-US" dirty="0"/>
                  <a:t>More generally, </a:t>
                </a:r>
                <a:r>
                  <a:rPr lang="en-US" dirty="0">
                    <a:latin typeface="Cambria Math" panose="02040503050406030204" pitchFamily="18" charset="0"/>
                    <a:ea typeface="Cambria Math" panose="02040503050406030204" pitchFamily="18" charset="0"/>
                  </a:rPr>
                  <a:t>for node </a:t>
                </a:r>
                <a:r>
                  <a:rPr lang="en-US" i="1" dirty="0">
                    <a:latin typeface="Cambria Math" panose="02040503050406030204" pitchFamily="18" charset="0"/>
                    <a:ea typeface="Cambria Math" panose="02040503050406030204" pitchFamily="18" charset="0"/>
                  </a:rPr>
                  <a:t>j</a:t>
                </a:r>
                <a:r>
                  <a:rPr lang="en-US" dirty="0">
                    <a:latin typeface="Cambria Math" panose="02040503050406030204" pitchFamily="18" charset="0"/>
                    <a:ea typeface="Cambria Math" panose="02040503050406030204" pitchFamily="18" charset="0"/>
                  </a:rPr>
                  <a:t> of layer </a:t>
                </a:r>
                <a:r>
                  <a:rPr lang="en-US" i="1" dirty="0">
                    <a:latin typeface="Cambria Math" panose="02040503050406030204" pitchFamily="18" charset="0"/>
                    <a:ea typeface="Cambria Math" panose="02040503050406030204" pitchFamily="18" charset="0"/>
                  </a:rPr>
                  <a:t>l</a:t>
                </a:r>
                <a:r>
                  <a:rPr lang="en-US" dirty="0">
                    <a:latin typeface="Cambria Math" panose="02040503050406030204" pitchFamily="18" charset="0"/>
                    <a:ea typeface="Cambria Math" panose="02040503050406030204" pitchFamily="18" charset="0"/>
                  </a:rPr>
                  <a:t> </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𝑏𝑖𝑎𝑠</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e>
                    </m:nary>
                    <m:r>
                      <a:rPr lang="en-US" b="0" i="1" smtClean="0">
                        <a:latin typeface="Cambria Math" panose="02040503050406030204" pitchFamily="18" charset="0"/>
                      </a:rPr>
                      <m:t>)</m:t>
                    </m:r>
                  </m:oMath>
                </a14:m>
                <a:endParaRPr lang="en-US" dirty="0"/>
              </a:p>
              <a:p>
                <a:pPr lvl="2"/>
                <a:r>
                  <a:rPr lang="en-US" dirty="0"/>
                  <a:t>Some activation functions</a:t>
                </a:r>
              </a:p>
              <a:p>
                <a:pPr lvl="3"/>
                <a:r>
                  <a:rPr lang="en-US" dirty="0"/>
                  <a:t>sign(x) = 0 if x &lt; 0; = 1 if x ≥ 0</a:t>
                </a:r>
              </a:p>
              <a:p>
                <a:pPr lvl="3"/>
                <a:r>
                  <a:rPr lang="en-US" dirty="0"/>
                  <a:t>sigmoid(x) = 1 / (1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oMath>
                </a14:m>
                <a:r>
                  <a:rPr lang="en-US" dirty="0"/>
                  <a:t>)</a:t>
                </a:r>
              </a:p>
              <a:p>
                <a:pPr lvl="3"/>
                <a:r>
                  <a:rPr lang="en-US" dirty="0"/>
                  <a:t>tanh(x)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𝑒</m:t>
                        </m:r>
                      </m:e>
                      <m:sup>
                        <m:r>
                          <a:rPr lang="en-US" i="1">
                            <a:latin typeface="Cambria Math" panose="02040503050406030204" pitchFamily="18" charset="0"/>
                          </a:rPr>
                          <m:t>𝑥</m:t>
                        </m:r>
                      </m:sup>
                    </m:sSup>
                    <m:sSup>
                      <m:sSupPr>
                        <m:ctrlPr>
                          <a:rPr lang="en-US" i="1">
                            <a:latin typeface="Cambria Math" panose="02040503050406030204" pitchFamily="18" charset="0"/>
                          </a:rPr>
                        </m:ctrlPr>
                      </m:sSupPr>
                      <m:e>
                        <m:r>
                          <a:rPr lang="en-US" b="0" i="1" smtClean="0">
                            <a:latin typeface="Cambria Math" panose="02040503050406030204" pitchFamily="18" charset="0"/>
                          </a:rPr>
                          <m:t> − </m:t>
                        </m:r>
                        <m:r>
                          <a:rPr lang="en-US" i="1">
                            <a:latin typeface="Cambria Math" panose="02040503050406030204" pitchFamily="18" charset="0"/>
                          </a:rPr>
                          <m:t>𝑒</m:t>
                        </m:r>
                      </m:e>
                      <m:sup>
                        <m:r>
                          <a:rPr lang="en-US" b="0" i="1" smtClean="0">
                            <a:latin typeface="Cambria Math" panose="02040503050406030204" pitchFamily="18" charset="0"/>
                          </a:rPr>
                          <m:t>−</m:t>
                        </m:r>
                        <m:r>
                          <a:rPr lang="en-US" i="1">
                            <a:latin typeface="Cambria Math" panose="02040503050406030204" pitchFamily="18" charset="0"/>
                          </a:rPr>
                          <m:t>𝑥</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𝑥</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r>
                          <a:rPr lang="en-US" b="0" i="1" dirty="0" smtClean="0">
                            <a:latin typeface="Cambria Math" panose="02040503050406030204" pitchFamily="18" charset="0"/>
                          </a:rPr>
                          <m:t>𝑥</m:t>
                        </m:r>
                      </m:sup>
                    </m:sSup>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3501" r="-1855" b="-1821"/>
                </a:stretch>
              </a:blipFill>
            </p:spPr>
            <p:txBody>
              <a:bodyPr/>
              <a:lstStyle/>
              <a:p>
                <a:r>
                  <a:rPr lang="en-US">
                    <a:noFill/>
                  </a:rPr>
                  <a:t> </a:t>
                </a:r>
              </a:p>
            </p:txBody>
          </p:sp>
        </mc:Fallback>
      </mc:AlternateContent>
      <p:sp>
        <p:nvSpPr>
          <p:cNvPr id="4" name="TextBox 3"/>
          <p:cNvSpPr txBox="1"/>
          <p:nvPr/>
        </p:nvSpPr>
        <p:spPr>
          <a:xfrm>
            <a:off x="6096000" y="3001894"/>
            <a:ext cx="2281382" cy="461665"/>
          </a:xfrm>
          <a:prstGeom prst="rect">
            <a:avLst/>
          </a:prstGeom>
          <a:noFill/>
        </p:spPr>
        <p:txBody>
          <a:bodyPr wrap="square" rtlCol="0">
            <a:spAutoFit/>
          </a:bodyPr>
          <a:lstStyle/>
          <a:p>
            <a:r>
              <a:rPr lang="en-US" sz="1200" dirty="0"/>
              <a:t>Perceptron output written as an activation function.</a:t>
            </a:r>
          </a:p>
        </p:txBody>
      </p:sp>
      <p:cxnSp>
        <p:nvCxnSpPr>
          <p:cNvPr id="6" name="Straight Arrow Connector 5"/>
          <p:cNvCxnSpPr>
            <a:cxnSpLocks/>
          </p:cNvCxnSpPr>
          <p:nvPr/>
        </p:nvCxnSpPr>
        <p:spPr>
          <a:xfrm flipH="1">
            <a:off x="2789382" y="3232727"/>
            <a:ext cx="3306618" cy="563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082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Treating Bias as the Connection Weight from a Special Constant Node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Activation with bias</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b="0" i="1" smtClean="0">
                                <a:latin typeface="Cambria Math" panose="02040503050406030204" pitchFamily="18" charset="0"/>
                              </a:rPr>
                              <m:t>−1</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𝑏𝑖𝑎𝑠</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e>
                    </m:nary>
                    <m:r>
                      <a:rPr lang="en-US" i="1">
                        <a:latin typeface="Cambria Math" panose="02040503050406030204" pitchFamily="18" charset="0"/>
                      </a:rPr>
                      <m:t>)</m:t>
                    </m:r>
                  </m:oMath>
                </a14:m>
                <a:endParaRPr lang="en-US" dirty="0"/>
              </a:p>
              <a:p>
                <a:pPr lvl="1"/>
                <a:endParaRPr lang="en-US" dirty="0"/>
              </a:p>
              <a:p>
                <a:r>
                  <a:rPr lang="en-US" dirty="0"/>
                  <a:t>Include a node j = 0 whose activation is always 1</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−1,0</m:t>
                        </m:r>
                      </m:sub>
                    </m:sSub>
                    <m:r>
                      <a:rPr lang="en-US" b="0" i="1" smtClean="0">
                        <a:latin typeface="Cambria Math" panose="02040503050406030204" pitchFamily="18" charset="0"/>
                      </a:rPr>
                      <m:t>=1</m:t>
                    </m:r>
                  </m:oMath>
                </a14:m>
                <a:endParaRPr lang="en-US" dirty="0"/>
              </a:p>
              <a:p>
                <a:pPr lvl="1"/>
                <a:r>
                  <a:rPr lang="en-US" dirty="0"/>
                  <a:t>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𝑏𝑖𝑎𝑠</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US" dirty="0"/>
              </a:p>
              <a:p>
                <a:r>
                  <a:rPr lang="en-US" dirty="0"/>
                  <a:t>Then</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i="1">
                        <a:latin typeface="Cambria Math" panose="02040503050406030204" pitchFamily="18" charset="0"/>
                      </a:rPr>
                      <m:t>𝑓</m:t>
                    </m:r>
                    <m:r>
                      <a:rPr lang="en-US" i="1" smtClean="0">
                        <a:latin typeface="Cambria Math" panose="02040503050406030204" pitchFamily="18" charset="0"/>
                      </a:rPr>
                      <m:t>(</m:t>
                    </m:r>
                    <m:nary>
                      <m:naryPr>
                        <m:chr m:val="∑"/>
                        <m:limLoc m:val="subSup"/>
                        <m:ctrlPr>
                          <a:rPr lang="en-US" i="1" smtClean="0">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r>
                              <a:rPr lang="en-US" b="0" i="1" smtClean="0">
                                <a:latin typeface="Cambria Math" panose="02040503050406030204" pitchFamily="18" charset="0"/>
                              </a:rPr>
                              <m:t>−1</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e>
                    </m:nary>
                    <m:r>
                      <a:rPr lang="en-US" i="1">
                        <a:latin typeface="Cambria Math" panose="02040503050406030204" pitchFamily="18" charset="0"/>
                      </a:rPr>
                      <m:t>)</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TextBox 3"/>
          <p:cNvSpPr txBox="1"/>
          <p:nvPr/>
        </p:nvSpPr>
        <p:spPr>
          <a:xfrm>
            <a:off x="5171440" y="4897120"/>
            <a:ext cx="2976880" cy="646331"/>
          </a:xfrm>
          <a:prstGeom prst="rect">
            <a:avLst/>
          </a:prstGeom>
          <a:noFill/>
        </p:spPr>
        <p:txBody>
          <a:bodyPr wrap="square" rtlCol="0">
            <a:spAutoFit/>
          </a:bodyPr>
          <a:lstStyle/>
          <a:p>
            <a:r>
              <a:rPr lang="en-US" sz="1200" dirty="0"/>
              <a:t>Most authors, including Michael Nielsen, do not follow this convention.  Explicitly show the bias if you like that style better.</a:t>
            </a:r>
          </a:p>
        </p:txBody>
      </p:sp>
    </p:spTree>
    <p:extLst>
      <p:ext uri="{BB962C8B-B14F-4D97-AF65-F5344CB8AC3E}">
        <p14:creationId xmlns:p14="http://schemas.microsoft.com/office/powerpoint/2010/main" val="44701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995" y="411308"/>
            <a:ext cx="7886700" cy="1325563"/>
          </a:xfrm>
        </p:spPr>
        <p:txBody>
          <a:bodyPr/>
          <a:lstStyle/>
          <a:p>
            <a:pPr algn="ctr"/>
            <a:r>
              <a:rPr lang="en-US" dirty="0"/>
              <a:t>Topics of Lecture</a:t>
            </a:r>
          </a:p>
        </p:txBody>
      </p:sp>
      <p:sp>
        <p:nvSpPr>
          <p:cNvPr id="3" name="Content Placeholder 2"/>
          <p:cNvSpPr>
            <a:spLocks noGrp="1"/>
          </p:cNvSpPr>
          <p:nvPr>
            <p:ph idx="1"/>
          </p:nvPr>
        </p:nvSpPr>
        <p:spPr/>
        <p:txBody>
          <a:bodyPr>
            <a:normAutofit lnSpcReduction="10000"/>
          </a:bodyPr>
          <a:lstStyle/>
          <a:p>
            <a:r>
              <a:rPr lang="en-US" dirty="0"/>
              <a:t>Information about course</a:t>
            </a:r>
          </a:p>
          <a:p>
            <a:r>
              <a:rPr lang="en-US" dirty="0"/>
              <a:t>Computing with a network of simple units</a:t>
            </a:r>
          </a:p>
          <a:p>
            <a:r>
              <a:rPr lang="en-US" dirty="0"/>
              <a:t>Computation of feedforward activation</a:t>
            </a:r>
          </a:p>
          <a:p>
            <a:r>
              <a:rPr lang="en-US" dirty="0"/>
              <a:t>Minimizing a function: Gradient descent</a:t>
            </a:r>
          </a:p>
          <a:p>
            <a:r>
              <a:rPr lang="en-US" dirty="0"/>
              <a:t>Chain rule</a:t>
            </a:r>
          </a:p>
          <a:p>
            <a:r>
              <a:rPr lang="en-US" dirty="0"/>
              <a:t>Cost function</a:t>
            </a:r>
          </a:p>
          <a:p>
            <a:r>
              <a:rPr lang="en-US" dirty="0"/>
              <a:t>Backpropagation algorithm</a:t>
            </a:r>
          </a:p>
          <a:p>
            <a:r>
              <a:rPr lang="en-US" dirty="0"/>
              <a:t>Minibatches and stochastic gradient descent</a:t>
            </a:r>
          </a:p>
          <a:p>
            <a:r>
              <a:rPr lang="en-US" dirty="0"/>
              <a:t>Iterative training</a:t>
            </a:r>
          </a:p>
          <a:p>
            <a:endParaRPr lang="en-US" dirty="0"/>
          </a:p>
        </p:txBody>
      </p:sp>
      <p:sp>
        <p:nvSpPr>
          <p:cNvPr id="4" name="TextBox 3"/>
          <p:cNvSpPr txBox="1"/>
          <p:nvPr/>
        </p:nvSpPr>
        <p:spPr>
          <a:xfrm>
            <a:off x="6265333" y="3860800"/>
            <a:ext cx="1910080" cy="738664"/>
          </a:xfrm>
          <a:prstGeom prst="rect">
            <a:avLst/>
          </a:prstGeom>
          <a:noFill/>
        </p:spPr>
        <p:txBody>
          <a:bodyPr wrap="square" rtlCol="0">
            <a:spAutoFit/>
          </a:bodyPr>
          <a:lstStyle/>
          <a:p>
            <a:r>
              <a:rPr lang="en-US" sz="1400" dirty="0"/>
              <a:t>As you will see, this is a lot to cover in one lecture.</a:t>
            </a:r>
          </a:p>
        </p:txBody>
      </p:sp>
      <p:sp>
        <p:nvSpPr>
          <p:cNvPr id="6" name="TextBox 5"/>
          <p:cNvSpPr txBox="1"/>
          <p:nvPr/>
        </p:nvSpPr>
        <p:spPr>
          <a:xfrm>
            <a:off x="4673600" y="5588000"/>
            <a:ext cx="3352800" cy="738664"/>
          </a:xfrm>
          <a:prstGeom prst="rect">
            <a:avLst/>
          </a:prstGeom>
          <a:noFill/>
        </p:spPr>
        <p:txBody>
          <a:bodyPr wrap="square" rtlCol="0">
            <a:spAutoFit/>
          </a:bodyPr>
          <a:lstStyle/>
          <a:p>
            <a:r>
              <a:rPr lang="en-US" sz="1400" dirty="0"/>
              <a:t>Use these slides as a reference.  Refer back to it as needed.  Don’t try to learn it all at once.</a:t>
            </a:r>
          </a:p>
        </p:txBody>
      </p:sp>
    </p:spTree>
    <p:extLst>
      <p:ext uri="{BB962C8B-B14F-4D97-AF65-F5344CB8AC3E}">
        <p14:creationId xmlns:p14="http://schemas.microsoft.com/office/powerpoint/2010/main" val="1264554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Too many subscripts?: Let the layer be implicit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lvl="3"/>
                <a:r>
                  <a:rPr lang="en-US" dirty="0"/>
                  <a:t>(This is the same computation leaving out the layer subscripts to make it easier to read)</a:t>
                </a:r>
              </a:p>
              <a:p>
                <a:r>
                  <a:rPr lang="en-US" dirty="0"/>
                  <a:t>The stimulation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𝑗</m:t>
                        </m:r>
                      </m:sub>
                    </m:sSub>
                    <m:r>
                      <a:rPr lang="en-US" i="1">
                        <a:latin typeface="Cambria Math" panose="02040503050406030204" pitchFamily="18" charset="0"/>
                      </a:rPr>
                      <m:t> </m:t>
                    </m:r>
                  </m:oMath>
                </a14:m>
                <a:r>
                  <a:rPr lang="en-US" dirty="0"/>
                  <a:t>of a neuron j is the weighted sum of the output of its stimulating neurons</a:t>
                </a:r>
              </a:p>
              <a:p>
                <a:pPr marL="0" indent="0">
                  <a:buNone/>
                </a:pPr>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output activation of a node in the previous layer</a:t>
                </a:r>
              </a:p>
              <a:p>
                <a:pPr marL="457200" lvl="1" indent="0">
                  <a:buNone/>
                </a:pPr>
                <a:endParaRPr lang="en-US" dirty="0"/>
              </a:p>
              <a:p>
                <a:r>
                  <a:rPr lang="en-US" dirty="0"/>
                  <a:t>The output of a neuron is the value of the activation function applied to its stimulation</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dirty="0"/>
              </a:p>
              <a:p>
                <a:r>
                  <a:rPr lang="en-US" dirty="0"/>
                  <a:t>Repeat this computation for each node of each layer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1401" r="-773"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72000" y="3962400"/>
                <a:ext cx="2824480" cy="444481"/>
              </a:xfrm>
              <a:prstGeom prst="rect">
                <a:avLst/>
              </a:prstGeom>
              <a:noFill/>
            </p:spPr>
            <p:txBody>
              <a:bodyPr wrap="square" rtlCol="0">
                <a:spAutoFit/>
              </a:bodyPr>
              <a:lstStyle/>
              <a:p>
                <a:r>
                  <a:rPr lang="en-US" sz="1100" dirty="0"/>
                  <a:t>Implicitly, the weight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𝑤</m:t>
                        </m:r>
                      </m:e>
                      <m:sub>
                        <m:r>
                          <a:rPr lang="en-US" sz="1100" b="0" i="1" smtClean="0">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𝑗</m:t>
                        </m:r>
                      </m:sub>
                    </m:sSub>
                  </m:oMath>
                </a14:m>
                <a:r>
                  <a:rPr lang="en-US" sz="1100" dirty="0"/>
                  <a:t> will be zero unless node </a:t>
                </a:r>
                <a:r>
                  <a:rPr lang="en-US" sz="1100" dirty="0" err="1"/>
                  <a:t>i</a:t>
                </a:r>
                <a:r>
                  <a:rPr lang="en-US" sz="1100" dirty="0"/>
                  <a:t> is in the previous layer to node j.</a:t>
                </a:r>
              </a:p>
            </p:txBody>
          </p:sp>
        </mc:Choice>
        <mc:Fallback xmlns="">
          <p:sp>
            <p:nvSpPr>
              <p:cNvPr id="4" name="TextBox 3"/>
              <p:cNvSpPr txBox="1">
                <a:spLocks noRot="1" noChangeAspect="1" noMove="1" noResize="1" noEditPoints="1" noAdjustHandles="1" noChangeArrowheads="1" noChangeShapeType="1" noTextEdit="1"/>
              </p:cNvSpPr>
              <p:nvPr/>
            </p:nvSpPr>
            <p:spPr>
              <a:xfrm>
                <a:off x="4572000" y="3962400"/>
                <a:ext cx="2824480" cy="444481"/>
              </a:xfrm>
              <a:prstGeom prst="rect">
                <a:avLst/>
              </a:prstGeom>
              <a:blipFill>
                <a:blip r:embed="rId3"/>
                <a:stretch>
                  <a:fillRect b="-8219"/>
                </a:stretch>
              </a:blipFill>
            </p:spPr>
            <p:txBody>
              <a:bodyPr/>
              <a:lstStyle/>
              <a:p>
                <a:r>
                  <a:rPr lang="en-US">
                    <a:noFill/>
                  </a:rPr>
                  <a:t> </a:t>
                </a:r>
              </a:p>
            </p:txBody>
          </p:sp>
        </mc:Fallback>
      </mc:AlternateContent>
    </p:spTree>
    <p:extLst>
      <p:ext uri="{BB962C8B-B14F-4D97-AF65-F5344CB8AC3E}">
        <p14:creationId xmlns:p14="http://schemas.microsoft.com/office/powerpoint/2010/main" val="607489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Node Activation (Computed Forwards)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=0</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r>
                              <a:rPr lang="en-US" b="0" i="1" smtClean="0">
                                <a:latin typeface="Cambria Math" panose="02040503050406030204" pitchFamily="18" charset="0"/>
                              </a:rPr>
                              <m:t>−1</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e>
                    </m:nary>
                    <m:r>
                      <a:rPr lang="en-US" b="0" i="1" smtClean="0">
                        <a:latin typeface="Cambria Math" panose="02040503050406030204" pitchFamily="18" charset="0"/>
                      </a:rPr>
                      <m:t> </m:t>
                    </m:r>
                  </m:oMath>
                </a14:m>
                <a:endParaRPr lang="en-US" b="0"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 </m:t>
                    </m:r>
                  </m:oMath>
                </a14:m>
                <a:r>
                  <a:rPr lang="en-US" b="0" dirty="0"/>
                  <a:t>for j = 1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sub>
                    </m:sSub>
                  </m:oMath>
                </a14:m>
                <a:r>
                  <a:rPr lang="en-US" b="0" dirty="0"/>
                  <a:t> </a:t>
                </a:r>
              </a:p>
              <a:p>
                <a:pPr lvl="1"/>
                <a:r>
                  <a:rPr lang="en-US" dirty="0"/>
                  <a:t>For example,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m:t>
                        </m:r>
                        <m:r>
                          <a:rPr lang="en-US" b="0" i="1" smtClean="0">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i="1">
                                <a:latin typeface="Cambria Math" panose="02040503050406030204" pitchFamily="18" charset="0"/>
                              </a:rPr>
                              <m:t>𝑙</m:t>
                            </m:r>
                            <m:r>
                              <a:rPr lang="en-US" i="1">
                                <a:latin typeface="Cambria Math" panose="02040503050406030204" pitchFamily="18" charset="0"/>
                              </a:rPr>
                              <m:t>,</m:t>
                            </m:r>
                            <m:r>
                              <a:rPr lang="en-US" b="0" i="1" smtClean="0">
                                <a:latin typeface="Cambria Math" panose="02040503050406030204" pitchFamily="18" charset="0"/>
                              </a:rPr>
                              <m:t>𝑗</m:t>
                            </m:r>
                          </m:sub>
                        </m:sSub>
                      </m:e>
                    </m:d>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𝑜</m:t>
                        </m:r>
                      </m:sub>
                    </m:sSub>
                    <m:r>
                      <a:rPr lang="en-US" b="0" i="1" smtClean="0">
                        <a:latin typeface="Cambria Math" panose="02040503050406030204" pitchFamily="18" charset="0"/>
                      </a:rPr>
                      <m:t>=1</m:t>
                    </m:r>
                  </m:oMath>
                </a14:m>
                <a:endParaRPr lang="en-US" dirty="0"/>
              </a:p>
              <a:p>
                <a:pPr marL="0" indent="0">
                  <a:buNone/>
                </a:pPr>
                <a:r>
                  <a:rPr lang="en-US" dirty="0"/>
                  <a:t>Do this computation for each node of each layer, then compare the output of the last layer with the desired output pattern.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46"/>
                </a:stretch>
              </a:blipFill>
            </p:spPr>
            <p:txBody>
              <a:bodyPr/>
              <a:lstStyle/>
              <a:p>
                <a:r>
                  <a:rPr lang="en-US">
                    <a:noFill/>
                  </a:rPr>
                  <a:t> </a:t>
                </a:r>
              </a:p>
            </p:txBody>
          </p:sp>
        </mc:Fallback>
      </mc:AlternateContent>
    </p:spTree>
    <p:extLst>
      <p:ext uri="{BB962C8B-B14F-4D97-AF65-F5344CB8AC3E}">
        <p14:creationId xmlns:p14="http://schemas.microsoft.com/office/powerpoint/2010/main" val="350268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Supervised Training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In supervised training, we are told both the activations of the input layer and the target output for layer L</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𝑖𝑛𝑝𝑢𝑡</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𝑛𝑜𝑑𝑒𝑠</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𝑡𝑎𝑟𝑔𝑒𝑡</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𝑛𝑜𝑑𝑒</m:t>
                    </m:r>
                    <m:r>
                      <a:rPr lang="en-US" b="0" i="1" smtClean="0">
                        <a:latin typeface="Cambria Math" panose="02040503050406030204" pitchFamily="18" charset="0"/>
                      </a:rPr>
                      <m:t> </m:t>
                    </m:r>
                    <m:r>
                      <a:rPr lang="en-US" b="0" i="1" smtClean="0">
                        <a:latin typeface="Cambria Math" panose="02040503050406030204" pitchFamily="18" charset="0"/>
                      </a:rPr>
                      <m:t>𝑘</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𝑛𝑜𝑑𝑒</m:t>
                    </m:r>
                    <m:r>
                      <a:rPr lang="en-US" b="0" i="1" smtClean="0">
                        <a:latin typeface="Cambria Math" panose="02040503050406030204" pitchFamily="18" charset="0"/>
                      </a:rPr>
                      <m:t> </m:t>
                    </m:r>
                    <m:r>
                      <a:rPr lang="en-US" b="0" i="1" smtClean="0">
                        <a:latin typeface="Cambria Math" panose="02040503050406030204" pitchFamily="18" charset="0"/>
                      </a:rPr>
                      <m:t>𝑘</m:t>
                    </m:r>
                  </m:oMath>
                </a14:m>
                <a:endParaRPr lang="en-US" b="0"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𝐿</m:t>
                        </m:r>
                      </m:sub>
                    </m:sSub>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𝑛𝑜𝑑𝑒𝑠</m:t>
                    </m:r>
                  </m:oMath>
                </a14:m>
                <a:endParaRPr lang="en-US" b="0" dirty="0"/>
              </a:p>
              <a:p>
                <a:pPr lvl="1"/>
                <a:endParaRPr lang="en-US" dirty="0"/>
              </a:p>
              <a:p>
                <a:r>
                  <a:rPr lang="en-US" dirty="0"/>
                  <a:t>A simple measure of the overall cost C of the errors is the mean of the squares of the individual errors</a:t>
                </a:r>
              </a:p>
              <a:p>
                <a:pPr lvl="1"/>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𝑀𝑆𝐸</m:t>
                        </m:r>
                      </m:sub>
                    </m:sSub>
                    <m:r>
                      <a:rPr lang="en-US" b="0" i="1" smtClean="0">
                        <a:latin typeface="Cambria Math" panose="02040503050406030204" pitchFamily="18" charset="0"/>
                      </a:rPr>
                      <m:t>= </m:t>
                    </m:r>
                    <m:r>
                      <a:rPr lang="en-US" b="0" i="1" smtClean="0">
                        <a:latin typeface="Cambria Math" panose="02040503050406030204" pitchFamily="18" charset="0"/>
                      </a:rPr>
                      <m:t>𝑀𝑒𝑎𝑛𝑆𝑞𝑢𝑎𝑟𝑒𝑑𝐸𝑟𝑟𝑜𝑟</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𝐿</m:t>
                            </m:r>
                          </m:sub>
                        </m:sSub>
                      </m:den>
                    </m:f>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𝑘</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𝑜𝑢𝑡𝑝𝑢𝑡</m:t>
                            </m:r>
                          </m:sub>
                        </m:sSub>
                      </m:sup>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𝐸𝑟𝑟𝑜𝑟</m:t>
                            </m:r>
                          </m:e>
                          <m:sub>
                            <m:r>
                              <a:rPr lang="en-US" b="0" i="1" smtClean="0">
                                <a:latin typeface="Cambria Math" panose="02040503050406030204" pitchFamily="18" charset="0"/>
                              </a:rPr>
                              <m:t>𝑘</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a:p>
                <a:pPr lvl="2"/>
                <a:r>
                  <a:rPr lang="en-US" dirty="0"/>
                  <a:t>(Later, we will discuss a different measure of error that usually works better for classification problems)</a:t>
                </a:r>
              </a:p>
              <a:p>
                <a:r>
                  <a:rPr lang="en-US" dirty="0"/>
                  <a:t>Next we need to use gradient descent to reduce the error</a:t>
                </a:r>
              </a:p>
              <a:p>
                <a:pPr lvl="1"/>
                <a:r>
                  <a:rPr lang="en-US" dirty="0"/>
                  <a:t>The only trained parameters are the connection weights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50" t="-2801" r="-232"/>
                </a:stretch>
              </a:blipFill>
            </p:spPr>
            <p:txBody>
              <a:bodyPr/>
              <a:lstStyle/>
              <a:p>
                <a:r>
                  <a:rPr lang="en-US">
                    <a:noFill/>
                  </a:rPr>
                  <a:t> </a:t>
                </a:r>
              </a:p>
            </p:txBody>
          </p:sp>
        </mc:Fallback>
      </mc:AlternateContent>
    </p:spTree>
    <p:extLst>
      <p:ext uri="{BB962C8B-B14F-4D97-AF65-F5344CB8AC3E}">
        <p14:creationId xmlns:p14="http://schemas.microsoft.com/office/powerpoint/2010/main" val="151638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rsipvision.com/wp-content/uploads/2015/04/Slide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1265" y="384159"/>
            <a:ext cx="7314915" cy="4386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18658" y="5199017"/>
            <a:ext cx="4147457" cy="1131079"/>
          </a:xfrm>
          <a:prstGeom prst="rect">
            <a:avLst/>
          </a:prstGeom>
          <a:noFill/>
        </p:spPr>
        <p:txBody>
          <a:bodyPr wrap="square" rtlCol="0">
            <a:spAutoFit/>
          </a:bodyPr>
          <a:lstStyle/>
          <a:p>
            <a:r>
              <a:rPr lang="en-US" sz="1350" dirty="0"/>
              <a:t>Backpropagation: The computation of the derivative of the error function with respect to the weights proceeds backwards. (This is just the ordinary chain rule of elementary calculus.)  Make an incremental update to each weight proportional to minus the derivative.</a:t>
            </a:r>
          </a:p>
        </p:txBody>
      </p:sp>
      <p:cxnSp>
        <p:nvCxnSpPr>
          <p:cNvPr id="4" name="Straight Arrow Connector 3"/>
          <p:cNvCxnSpPr/>
          <p:nvPr/>
        </p:nvCxnSpPr>
        <p:spPr>
          <a:xfrm flipH="1" flipV="1">
            <a:off x="1998617" y="4983481"/>
            <a:ext cx="5061858" cy="71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91227" y="6307013"/>
            <a:ext cx="6076638" cy="438582"/>
          </a:xfrm>
          <a:prstGeom prst="rect">
            <a:avLst/>
          </a:prstGeom>
          <a:noFill/>
        </p:spPr>
        <p:txBody>
          <a:bodyPr wrap="square" rtlCol="0">
            <a:spAutoFit/>
          </a:bodyPr>
          <a:lstStyle/>
          <a:p>
            <a:pPr lvl="0"/>
            <a:r>
              <a:rPr lang="en-US" sz="900" dirty="0" err="1"/>
              <a:t>Rumelhart</a:t>
            </a:r>
            <a:r>
              <a:rPr lang="en-US" sz="900" dirty="0"/>
              <a:t>, D., Hinton, G., Williams, R., Learning representations by back propagating errors, Nature vol. 323, 9 October 1986.</a:t>
            </a:r>
          </a:p>
          <a:p>
            <a:endParaRPr lang="en-US" sz="1350" dirty="0"/>
          </a:p>
        </p:txBody>
      </p:sp>
    </p:spTree>
    <p:extLst>
      <p:ext uri="{BB962C8B-B14F-4D97-AF65-F5344CB8AC3E}">
        <p14:creationId xmlns:p14="http://schemas.microsoft.com/office/powerpoint/2010/main" val="2162507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Chain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Suppose we have a function whose input is the output of another function, say h(x) = g(f(x))</a:t>
                </a:r>
              </a:p>
              <a:p>
                <a:r>
                  <a:rPr lang="en-US" sz="2400" dirty="0"/>
                  <a:t>How much does a change in x affect the value of h(x)?</a:t>
                </a:r>
              </a:p>
              <a:p>
                <a:pPr lvl="1"/>
                <a:r>
                  <a:rPr lang="en-US" sz="2000" dirty="0"/>
                  <a:t>For each small change in x, f(x) changes by the derivative f’(x), that is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den>
                    </m:f>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a14:m>
                <a:r>
                  <a:rPr lang="en-US" sz="2000" dirty="0"/>
                  <a:t>.  This change in f produces a change in g, which is a also a change in h.  Let z = f(x).</a:t>
                </a:r>
              </a:p>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oMath>
                </a14:m>
                <a:endParaRPr lang="en-US" dirty="0"/>
              </a:p>
              <a:p>
                <a:pPr lvl="2"/>
                <a:r>
                  <a:rPr lang="en-US" dirty="0"/>
                  <a:t>This formula is called the chain rule.  We will use it in computing the derivative of the error cost function going backwards through the neural network.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05" t="-1961" r="-1391"/>
                </a:stretch>
              </a:blipFill>
            </p:spPr>
            <p:txBody>
              <a:bodyPr/>
              <a:lstStyle/>
              <a:p>
                <a:r>
                  <a:rPr lang="en-US">
                    <a:noFill/>
                  </a:rPr>
                  <a:t> </a:t>
                </a:r>
              </a:p>
            </p:txBody>
          </p:sp>
        </mc:Fallback>
      </mc:AlternateContent>
    </p:spTree>
    <p:extLst>
      <p:ext uri="{BB962C8B-B14F-4D97-AF65-F5344CB8AC3E}">
        <p14:creationId xmlns:p14="http://schemas.microsoft.com/office/powerpoint/2010/main" val="1095804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Change in Error for Change in an Output Node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4226383"/>
              </a:xfrm>
            </p:spPr>
            <p:txBody>
              <a:bodyPr>
                <a:normAutofit fontScale="85000" lnSpcReduction="10000"/>
              </a:bodyPr>
              <a:lstStyle/>
              <a:p>
                <a14:m>
                  <m:oMath xmlns:m="http://schemas.openxmlformats.org/officeDocument/2006/math">
                    <m:r>
                      <m:rPr>
                        <m:sty m:val="p"/>
                      </m:rPr>
                      <a:rPr lang="en-US" b="0" i="0" smtClean="0">
                        <a:latin typeface="Cambria Math" panose="02040503050406030204" pitchFamily="18" charset="0"/>
                      </a:rPr>
                      <m:t>C</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𝑀𝑆𝐸</m:t>
                        </m:r>
                      </m:sub>
                    </m:sSub>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m:t>
                    </m:r>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𝐿</m:t>
                            </m:r>
                          </m:sub>
                        </m:sSub>
                      </m:den>
                    </m:f>
                    <m:r>
                      <a:rPr lang="en-US" b="0" i="1" smtClean="0">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1"/>
                          </m:rPr>
                          <a:rPr lang="en-US" b="0" i="1" smtClean="0">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𝐿</m:t>
                            </m:r>
                          </m:sub>
                        </m:s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𝑜</m:t>
                            </m:r>
                          </m:e>
                          <m:sub>
                            <m:r>
                              <a:rPr lang="en-US" b="0" i="1" smtClean="0">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US" dirty="0"/>
              </a:p>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num>
                      <m:den>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sub>
                        </m:sSub>
                      </m:den>
                    </m:f>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oMath>
                </a14:m>
                <a:endParaRPr lang="en-US" sz="2400" b="0" dirty="0"/>
              </a:p>
              <a:p>
                <a:r>
                  <a:rPr lang="en-US" dirty="0"/>
                  <a:t>By the chain rule,</a:t>
                </a:r>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=−2(</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𝐿</m:t>
                        </m:r>
                      </m:sub>
                    </m:sSub>
                  </m:oMath>
                </a14:m>
                <a:endParaRPr lang="en-US" dirty="0"/>
              </a:p>
              <a:p>
                <a14:m>
                  <m:oMath xmlns:m="http://schemas.openxmlformats.org/officeDocument/2006/math">
                    <m:f>
                      <m:fPr>
                        <m:ctrlPr>
                          <a:rPr lang="en-US" sz="3100" i="1">
                            <a:latin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𝐶</m:t>
                        </m:r>
                      </m:num>
                      <m:den>
                        <m:r>
                          <a:rPr lang="en-US" sz="3100" i="1">
                            <a:latin typeface="Cambria Math" panose="02040503050406030204" pitchFamily="18" charset="0"/>
                            <a:ea typeface="Cambria Math" panose="02040503050406030204" pitchFamily="18" charset="0"/>
                          </a:rPr>
                          <m:t>𝜕</m:t>
                        </m:r>
                        <m:sSub>
                          <m:sSubPr>
                            <m:ctrlPr>
                              <a:rPr lang="en-US" sz="3100" i="1">
                                <a:latin typeface="Cambria Math" panose="02040503050406030204" pitchFamily="18" charset="0"/>
                                <a:ea typeface="Cambria Math" panose="02040503050406030204" pitchFamily="18" charset="0"/>
                              </a:rPr>
                            </m:ctrlPr>
                          </m:sSubPr>
                          <m:e>
                            <m:r>
                              <a:rPr lang="en-US" sz="3100" i="1">
                                <a:latin typeface="Cambria Math" panose="02040503050406030204" pitchFamily="18" charset="0"/>
                                <a:ea typeface="Cambria Math" panose="02040503050406030204" pitchFamily="18" charset="0"/>
                              </a:rPr>
                              <m:t>𝑧</m:t>
                            </m:r>
                          </m:e>
                          <m:sub>
                            <m:r>
                              <a:rPr lang="en-US" sz="3100" i="1">
                                <a:latin typeface="Cambria Math" panose="02040503050406030204" pitchFamily="18" charset="0"/>
                                <a:ea typeface="Cambria Math" panose="02040503050406030204" pitchFamily="18" charset="0"/>
                              </a:rPr>
                              <m:t>𝐿</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𝑗</m:t>
                            </m:r>
                          </m:sub>
                        </m:sSub>
                      </m:den>
                    </m:f>
                    <m:r>
                      <a:rPr lang="en-US" sz="3100" i="1">
                        <a:latin typeface="Cambria Math" panose="02040503050406030204" pitchFamily="18" charset="0"/>
                      </a:rPr>
                      <m:t>=−2(</m:t>
                    </m:r>
                    <m:sSub>
                      <m:sSubPr>
                        <m:ctrlPr>
                          <a:rPr lang="en-US" sz="3100" i="1">
                            <a:latin typeface="Cambria Math" panose="02040503050406030204" pitchFamily="18" charset="0"/>
                          </a:rPr>
                        </m:ctrlPr>
                      </m:sSubPr>
                      <m:e>
                        <m:r>
                          <a:rPr lang="en-US" sz="3100" b="0" i="1" smtClean="0">
                            <a:latin typeface="Cambria Math" panose="02040503050406030204" pitchFamily="18" charset="0"/>
                          </a:rPr>
                          <m:t>𝑦</m:t>
                        </m:r>
                      </m:e>
                      <m:sub>
                        <m:r>
                          <a:rPr lang="en-US" sz="3100" i="1">
                            <a:latin typeface="Cambria Math" panose="02040503050406030204" pitchFamily="18" charset="0"/>
                          </a:rPr>
                          <m:t>𝑘</m:t>
                        </m:r>
                      </m:sub>
                    </m:sSub>
                    <m:r>
                      <a:rPr lang="en-US" sz="3100" i="1">
                        <a:latin typeface="Cambria Math" panose="02040503050406030204" pitchFamily="18" charset="0"/>
                      </a:rPr>
                      <m:t>− </m:t>
                    </m:r>
                    <m:sSub>
                      <m:sSubPr>
                        <m:ctrlPr>
                          <a:rPr lang="en-US" sz="3100" i="1">
                            <a:latin typeface="Cambria Math" panose="02040503050406030204" pitchFamily="18" charset="0"/>
                          </a:rPr>
                        </m:ctrlPr>
                      </m:sSubPr>
                      <m:e>
                        <m:r>
                          <a:rPr lang="en-US" sz="3100" i="1">
                            <a:latin typeface="Cambria Math" panose="02040503050406030204" pitchFamily="18" charset="0"/>
                          </a:rPr>
                          <m:t>𝑎</m:t>
                        </m:r>
                      </m:e>
                      <m:sub>
                        <m:r>
                          <a:rPr lang="en-US" sz="3100" i="1">
                            <a:latin typeface="Cambria Math" panose="02040503050406030204" pitchFamily="18" charset="0"/>
                          </a:rPr>
                          <m:t>𝐿</m:t>
                        </m:r>
                        <m:r>
                          <a:rPr lang="en-US" sz="3100" i="1">
                            <a:latin typeface="Cambria Math" panose="02040503050406030204" pitchFamily="18" charset="0"/>
                          </a:rPr>
                          <m:t>,</m:t>
                        </m:r>
                        <m:r>
                          <a:rPr lang="en-US" sz="3100" i="1">
                            <a:latin typeface="Cambria Math" panose="02040503050406030204" pitchFamily="18" charset="0"/>
                          </a:rPr>
                          <m:t>𝑗</m:t>
                        </m:r>
                      </m:sub>
                    </m:sSub>
                    <m:r>
                      <a:rPr lang="en-US" sz="3100" i="1">
                        <a:latin typeface="Cambria Math" panose="02040503050406030204" pitchFamily="18" charset="0"/>
                      </a:rPr>
                      <m:t>)</m:t>
                    </m:r>
                    <m:r>
                      <a:rPr lang="en-US" sz="3100" b="0" i="1" smtClean="0">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𝜎</m:t>
                    </m:r>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𝑧</m:t>
                        </m:r>
                      </m:e>
                      <m:sub>
                        <m:r>
                          <a:rPr lang="en-US" sz="3100" b="0" i="1" smtClean="0">
                            <a:latin typeface="Cambria Math" panose="02040503050406030204" pitchFamily="18" charset="0"/>
                          </a:rPr>
                          <m:t>𝐿</m:t>
                        </m:r>
                        <m:r>
                          <a:rPr lang="en-US" sz="3100" b="0" i="1" smtClean="0">
                            <a:latin typeface="Cambria Math" panose="02040503050406030204" pitchFamily="18" charset="0"/>
                          </a:rPr>
                          <m:t>,</m:t>
                        </m:r>
                        <m:r>
                          <a:rPr lang="en-US" sz="3100" b="0" i="1" smtClean="0">
                            <a:latin typeface="Cambria Math" panose="02040503050406030204" pitchFamily="18" charset="0"/>
                          </a:rPr>
                          <m:t>𝑗</m:t>
                        </m:r>
                      </m:sub>
                    </m:sSub>
                    <m:r>
                      <a:rPr lang="en-US" sz="3100" b="0" i="1" smtClean="0">
                        <a:latin typeface="Cambria Math" panose="02040503050406030204" pitchFamily="18" charset="0"/>
                      </a:rPr>
                      <m:t>)(1 −</m:t>
                    </m:r>
                    <m:r>
                      <a:rPr lang="en-US" sz="3200" i="1">
                        <a:latin typeface="Cambria Math" panose="02040503050406030204" pitchFamily="18" charset="0"/>
                        <a:ea typeface="Cambria Math" panose="02040503050406030204" pitchFamily="18" charset="0"/>
                      </a:rPr>
                      <m:t>𝜎</m:t>
                    </m:r>
                    <m:d>
                      <m:dPr>
                        <m:ctrlPr>
                          <a:rPr lang="en-US" sz="3100" b="0" i="1" smtClean="0">
                            <a:latin typeface="Cambria Math" panose="02040503050406030204" pitchFamily="18" charset="0"/>
                          </a:rPr>
                        </m:ctrlPr>
                      </m:dPr>
                      <m:e>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𝑧</m:t>
                            </m:r>
                          </m:e>
                          <m:sub>
                            <m:r>
                              <a:rPr lang="en-US" sz="3100" b="0" i="1" smtClean="0">
                                <a:latin typeface="Cambria Math" panose="02040503050406030204" pitchFamily="18" charset="0"/>
                              </a:rPr>
                              <m:t>𝐿</m:t>
                            </m:r>
                            <m:r>
                              <a:rPr lang="en-US" sz="3100" b="0" i="1" smtClean="0">
                                <a:latin typeface="Cambria Math" panose="02040503050406030204" pitchFamily="18" charset="0"/>
                              </a:rPr>
                              <m:t>,</m:t>
                            </m:r>
                            <m:r>
                              <a:rPr lang="en-US" sz="3100" b="0" i="1" smtClean="0">
                                <a:latin typeface="Cambria Math" panose="02040503050406030204" pitchFamily="18" charset="0"/>
                              </a:rPr>
                              <m:t>𝑗</m:t>
                            </m:r>
                          </m:sub>
                        </m:sSub>
                      </m:e>
                    </m:d>
                    <m:r>
                      <a:rPr lang="en-US" sz="3100" b="0" i="1" smtClean="0">
                        <a:latin typeface="Cambria Math" panose="02040503050406030204" pitchFamily="18" charset="0"/>
                      </a:rPr>
                      <m:t>)/</m:t>
                    </m:r>
                    <m:sSub>
                      <m:sSubPr>
                        <m:ctrlPr>
                          <a:rPr lang="en-US" sz="3100" b="0" i="1" smtClean="0">
                            <a:latin typeface="Cambria Math" panose="02040503050406030204" pitchFamily="18" charset="0"/>
                          </a:rPr>
                        </m:ctrlPr>
                      </m:sSubPr>
                      <m:e>
                        <m:r>
                          <a:rPr lang="en-US" sz="3100" b="0" i="1" smtClean="0">
                            <a:latin typeface="Cambria Math" panose="02040503050406030204" pitchFamily="18" charset="0"/>
                          </a:rPr>
                          <m:t>𝑛</m:t>
                        </m:r>
                      </m:e>
                      <m:sub>
                        <m:r>
                          <a:rPr lang="en-US" sz="3100" b="0" i="1" smtClean="0">
                            <a:latin typeface="Cambria Math" panose="02040503050406030204" pitchFamily="18" charset="0"/>
                          </a:rPr>
                          <m:t>𝐿</m:t>
                        </m:r>
                      </m:sub>
                    </m:sSub>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226383"/>
              </a:xfrm>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2721433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Proceeding Backwards, Layer by Layer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20000"/>
              </a:bodyPr>
              <a:lstStyle/>
              <a:p>
                <a:pPr marL="0" indent="0">
                  <a:buNone/>
                </a:pPr>
                <a:r>
                  <a:rPr lang="en-US" dirty="0"/>
                  <a:t>It is convenient to represent each layer with the input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oMath>
                </a14:m>
                <a:r>
                  <a:rPr lang="en-US" dirty="0"/>
                  <a:t> to each node j rather than by its output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endParaRPr lang="en-US" dirty="0"/>
              </a:p>
              <a:p>
                <a:pPr lvl="1"/>
                <a:r>
                  <a:rPr lang="en-US" dirty="0"/>
                  <a:t>In particular, 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oMath>
                </a14:m>
                <a:endParaRPr lang="en-US" dirty="0"/>
              </a:p>
              <a:p>
                <a:r>
                  <a:rPr lang="en-US" dirty="0"/>
                  <a:t>Then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𝑙</m:t>
                                </m:r>
                              </m:sub>
                            </m:s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𝑘</m:t>
                                </m:r>
                              </m:sub>
                            </m:sSub>
                          </m:e>
                        </m:nary>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a:t>
                </a:r>
              </a:p>
              <a:p>
                <a:endParaRPr lang="en-US" dirty="0"/>
              </a:p>
              <a:p>
                <a14:m>
                  <m:oMath xmlns:m="http://schemas.openxmlformats.org/officeDocument/2006/math">
                    <m:f>
                      <m:fPr>
                        <m:ctrlPr>
                          <a:rPr lang="en-US" sz="3300" i="1">
                            <a:latin typeface="Cambria Math" panose="02040503050406030204" pitchFamily="18" charset="0"/>
                          </a:rPr>
                        </m:ctrlPr>
                      </m:fPr>
                      <m:num>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𝐶</m:t>
                        </m:r>
                      </m:num>
                      <m:den>
                        <m:r>
                          <a:rPr lang="en-US" sz="3300" i="1">
                            <a:latin typeface="Cambria Math" panose="02040503050406030204" pitchFamily="18" charset="0"/>
                            <a:ea typeface="Cambria Math" panose="02040503050406030204" pitchFamily="18" charset="0"/>
                          </a:rPr>
                          <m:t>𝜕</m:t>
                        </m:r>
                        <m:sSub>
                          <m:sSubPr>
                            <m:ctrlPr>
                              <a:rPr lang="en-US" sz="3300" i="1">
                                <a:latin typeface="Cambria Math" panose="02040503050406030204" pitchFamily="18" charset="0"/>
                                <a:ea typeface="Cambria Math" panose="02040503050406030204" pitchFamily="18" charset="0"/>
                              </a:rPr>
                            </m:ctrlPr>
                          </m:sSubPr>
                          <m:e>
                            <m:r>
                              <a:rPr lang="en-US" sz="3300" i="1">
                                <a:latin typeface="Cambria Math" panose="02040503050406030204" pitchFamily="18" charset="0"/>
                                <a:ea typeface="Cambria Math" panose="02040503050406030204" pitchFamily="18" charset="0"/>
                              </a:rPr>
                              <m:t>𝑤</m:t>
                            </m:r>
                          </m:e>
                          <m:sub>
                            <m:r>
                              <a:rPr lang="en-US" sz="3300" i="1">
                                <a:latin typeface="Cambria Math" panose="02040503050406030204" pitchFamily="18" charset="0"/>
                                <a:ea typeface="Cambria Math" panose="02040503050406030204" pitchFamily="18" charset="0"/>
                              </a:rPr>
                              <m:t>𝑙</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𝑖</m:t>
                            </m:r>
                            <m:r>
                              <a:rPr lang="en-US" sz="3300" i="1">
                                <a:latin typeface="Cambria Math" panose="02040503050406030204" pitchFamily="18" charset="0"/>
                                <a:ea typeface="Cambria Math" panose="02040503050406030204" pitchFamily="18" charset="0"/>
                              </a:rPr>
                              <m:t>,</m:t>
                            </m:r>
                            <m:r>
                              <a:rPr lang="en-US" sz="3300" i="1">
                                <a:latin typeface="Cambria Math" panose="02040503050406030204" pitchFamily="18" charset="0"/>
                                <a:ea typeface="Cambria Math" panose="02040503050406030204" pitchFamily="18" charset="0"/>
                              </a:rPr>
                              <m:t>𝑗</m:t>
                            </m:r>
                          </m:sub>
                        </m:sSub>
                      </m:den>
                    </m:f>
                    <m:r>
                      <a:rPr lang="en-US" sz="3300" b="0" i="1" smtClean="0">
                        <a:latin typeface="Cambria Math" panose="02040503050406030204" pitchFamily="18" charset="0"/>
                        <a:ea typeface="Cambria Math" panose="02040503050406030204" pitchFamily="18" charset="0"/>
                      </a:rPr>
                      <m:t>= </m:t>
                    </m:r>
                    <m:sSub>
                      <m:sSubPr>
                        <m:ctrlPr>
                          <a:rPr lang="en-US" sz="3300" b="0" i="1" smtClean="0">
                            <a:latin typeface="Cambria Math" panose="02040503050406030204" pitchFamily="18" charset="0"/>
                            <a:ea typeface="Cambria Math" panose="02040503050406030204" pitchFamily="18" charset="0"/>
                          </a:rPr>
                        </m:ctrlPr>
                      </m:sSubPr>
                      <m:e>
                        <m:r>
                          <a:rPr lang="en-US" sz="3300" b="0" i="1" smtClean="0">
                            <a:latin typeface="Cambria Math" panose="02040503050406030204" pitchFamily="18" charset="0"/>
                            <a:ea typeface="Cambria Math" panose="02040503050406030204" pitchFamily="18" charset="0"/>
                          </a:rPr>
                          <m:t>𝑎</m:t>
                        </m:r>
                      </m:e>
                      <m:sub>
                        <m:r>
                          <a:rPr lang="en-US" sz="3300" b="0" i="1" smtClean="0">
                            <a:latin typeface="Cambria Math" panose="02040503050406030204" pitchFamily="18" charset="0"/>
                            <a:ea typeface="Cambria Math" panose="02040503050406030204" pitchFamily="18" charset="0"/>
                          </a:rPr>
                          <m:t>𝑙</m:t>
                        </m:r>
                        <m:r>
                          <a:rPr lang="en-US" sz="3300" b="0" i="1" smtClean="0">
                            <a:latin typeface="Cambria Math" panose="02040503050406030204" pitchFamily="18" charset="0"/>
                            <a:ea typeface="Cambria Math" panose="02040503050406030204" pitchFamily="18" charset="0"/>
                          </a:rPr>
                          <m:t>−1,</m:t>
                        </m:r>
                        <m:r>
                          <a:rPr lang="en-US" sz="3300" b="0" i="1" smtClean="0">
                            <a:latin typeface="Cambria Math" panose="02040503050406030204" pitchFamily="18" charset="0"/>
                            <a:ea typeface="Cambria Math" panose="02040503050406030204" pitchFamily="18" charset="0"/>
                          </a:rPr>
                          <m:t>𝑖</m:t>
                        </m:r>
                      </m:sub>
                    </m:sSub>
                    <m:sSub>
                      <m:sSubPr>
                        <m:ctrlPr>
                          <a:rPr lang="en-US" sz="3300" b="0" i="1" smtClean="0">
                            <a:latin typeface="Cambria Math" panose="02040503050406030204" pitchFamily="18" charset="0"/>
                            <a:ea typeface="Cambria Math" panose="02040503050406030204" pitchFamily="18" charset="0"/>
                          </a:rPr>
                        </m:ctrlPr>
                      </m:sSubPr>
                      <m:e>
                        <m:r>
                          <a:rPr lang="en-US" sz="3300" b="0" i="1" smtClean="0">
                            <a:latin typeface="Cambria Math" panose="02040503050406030204" pitchFamily="18" charset="0"/>
                            <a:ea typeface="Cambria Math" panose="02040503050406030204" pitchFamily="18" charset="0"/>
                          </a:rPr>
                          <m:t>𝛿</m:t>
                        </m:r>
                      </m:e>
                      <m:sub>
                        <m:r>
                          <a:rPr lang="en-US" sz="3300" b="0" i="1" smtClean="0">
                            <a:latin typeface="Cambria Math" panose="02040503050406030204" pitchFamily="18" charset="0"/>
                            <a:ea typeface="Cambria Math" panose="02040503050406030204" pitchFamily="18" charset="0"/>
                          </a:rPr>
                          <m:t>𝑙</m:t>
                        </m:r>
                        <m:r>
                          <a:rPr lang="en-US" sz="3300" b="0" i="1" smtClean="0">
                            <a:latin typeface="Cambria Math" panose="02040503050406030204" pitchFamily="18" charset="0"/>
                            <a:ea typeface="Cambria Math" panose="02040503050406030204" pitchFamily="18" charset="0"/>
                          </a:rPr>
                          <m:t>,</m:t>
                        </m:r>
                        <m:r>
                          <a:rPr lang="en-US" sz="3300" b="0" i="1" smtClean="0">
                            <a:latin typeface="Cambria Math" panose="02040503050406030204" pitchFamily="18" charset="0"/>
                            <a:ea typeface="Cambria Math" panose="02040503050406030204" pitchFamily="18" charset="0"/>
                          </a:rPr>
                          <m:t>𝑗</m:t>
                        </m:r>
                      </m:sub>
                    </m:sSub>
                  </m:oMath>
                </a14:m>
                <a:endParaRPr lang="en-US" sz="3300" dirty="0"/>
              </a:p>
              <a:p>
                <a:endParaRPr lang="en-US" dirty="0"/>
              </a:p>
              <a:p>
                <a:r>
                  <a:rPr lang="en-US" dirty="0"/>
                  <a:t>Note that we have already computed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oMath>
                </a14:m>
                <a:endParaRPr lang="en-US" dirty="0"/>
              </a:p>
              <a:p>
                <a:r>
                  <a:rPr lang="en-US" dirty="0"/>
                  <a:t>We just need to compute backward from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Sub>
                  </m:oMath>
                </a14:m>
                <a:r>
                  <a:rPr lang="en-US" dirty="0"/>
                  <a:t> to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sub>
                    </m:sSub>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3081" b="-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39920" y="3799840"/>
                <a:ext cx="3098800" cy="604589"/>
              </a:xfrm>
              <a:prstGeom prst="rect">
                <a:avLst/>
              </a:prstGeom>
              <a:noFill/>
            </p:spPr>
            <p:txBody>
              <a:bodyPr wrap="square" rtlCol="0">
                <a:spAutoFit/>
              </a:bodyPr>
              <a:lstStyle/>
              <a:p>
                <a:r>
                  <a:rPr lang="en-US" sz="1600" dirty="0"/>
                  <a:t>The simple form of this equation is the reason for working with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𝛿</m:t>
                        </m:r>
                      </m:e>
                      <m:sub>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a14:m>
                <a:r>
                  <a:rPr lang="en-US" sz="1600"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4439920" y="3799840"/>
                <a:ext cx="3098800" cy="604589"/>
              </a:xfrm>
              <a:prstGeom prst="rect">
                <a:avLst/>
              </a:prstGeom>
              <a:blipFill>
                <a:blip r:embed="rId3"/>
                <a:stretch>
                  <a:fillRect l="-982" t="-3000" r="-589" b="-9000"/>
                </a:stretch>
              </a:blipFill>
            </p:spPr>
            <p:txBody>
              <a:bodyPr/>
              <a:lstStyle/>
              <a:p>
                <a:r>
                  <a:rPr lang="en-US">
                    <a:noFill/>
                  </a:rPr>
                  <a:t> </a:t>
                </a:r>
              </a:p>
            </p:txBody>
          </p:sp>
        </mc:Fallback>
      </mc:AlternateContent>
      <p:cxnSp>
        <p:nvCxnSpPr>
          <p:cNvPr id="6" name="Straight Arrow Connector 5"/>
          <p:cNvCxnSpPr/>
          <p:nvPr/>
        </p:nvCxnSpPr>
        <p:spPr>
          <a:xfrm flipH="1">
            <a:off x="3425371" y="4093029"/>
            <a:ext cx="1014549" cy="5805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062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lgn="ctr"/>
                <a:r>
                  <a:rPr lang="en-US" sz="3600" dirty="0"/>
                  <a:t>Working Backward from </a:t>
                </a:r>
                <a14:m>
                  <m:oMath xmlns:m="http://schemas.openxmlformats.org/officeDocument/2006/math">
                    <m:sSub>
                      <m:sSubPr>
                        <m:ctrlPr>
                          <a:rPr lang="en-US" sz="3600" i="1" smtClean="0">
                            <a:latin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𝛿</m:t>
                        </m:r>
                      </m:e>
                      <m:sub>
                        <m:r>
                          <a:rPr lang="en-US" sz="3600" b="0" i="1" smtClean="0">
                            <a:latin typeface="Cambria Math" panose="02040503050406030204" pitchFamily="18" charset="0"/>
                          </a:rPr>
                          <m:t>𝑙</m:t>
                        </m:r>
                        <m:r>
                          <a:rPr lang="en-US" sz="3600" b="0" i="1" smtClean="0">
                            <a:latin typeface="Cambria Math" panose="02040503050406030204" pitchFamily="18" charset="0"/>
                          </a:rPr>
                          <m:t>,∗</m:t>
                        </m:r>
                      </m:sub>
                    </m:sSub>
                  </m:oMath>
                </a14:m>
                <a:r>
                  <a:rPr lang="en-US" sz="3600" dirty="0"/>
                  <a:t> to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𝛿</m:t>
                        </m:r>
                      </m:e>
                      <m:sub>
                        <m:r>
                          <a:rPr lang="en-US" sz="3600" i="1">
                            <a:latin typeface="Cambria Math" panose="02040503050406030204" pitchFamily="18" charset="0"/>
                          </a:rPr>
                          <m:t>𝑙</m:t>
                        </m:r>
                        <m:r>
                          <a:rPr lang="en-US" sz="3600" b="0" i="1" smtClean="0">
                            <a:latin typeface="Cambria Math" panose="02040503050406030204" pitchFamily="18" charset="0"/>
                          </a:rPr>
                          <m:t>−1</m:t>
                        </m:r>
                        <m:r>
                          <a:rPr lang="en-US" sz="3600" i="1">
                            <a:latin typeface="Cambria Math" panose="02040503050406030204" pitchFamily="18" charset="0"/>
                          </a:rPr>
                          <m:t>,</m:t>
                        </m:r>
                        <m:r>
                          <a:rPr lang="en-US" sz="3600" b="0" i="1" smtClean="0">
                            <a:latin typeface="Cambria Math" panose="02040503050406030204" pitchFamily="18" charset="0"/>
                          </a:rPr>
                          <m:t>∗</m:t>
                        </m:r>
                      </m:sub>
                    </m:sSub>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For all j,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=0</m:t>
                        </m:r>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sub>
                        </m:s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e>
                    </m:nary>
                  </m:oMath>
                </a14:m>
                <a:r>
                  <a:rPr lang="en-US" sz="2400" dirty="0"/>
                  <a:t>, therefore each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𝑙</m:t>
                        </m:r>
                        <m:r>
                          <a:rPr lang="en-US" sz="2400" b="0" i="1" smtClean="0">
                            <a:latin typeface="Cambria Math" panose="02040503050406030204" pitchFamily="18" charset="0"/>
                          </a:rPr>
                          <m:t>−1,</m:t>
                        </m:r>
                        <m:r>
                          <a:rPr lang="en-US" sz="2400" b="0" i="1" smtClean="0">
                            <a:latin typeface="Cambria Math" panose="02040503050406030204" pitchFamily="18" charset="0"/>
                          </a:rPr>
                          <m:t>𝑘</m:t>
                        </m:r>
                      </m:sub>
                    </m:sSub>
                  </m:oMath>
                </a14:m>
                <a:r>
                  <a:rPr lang="en-US" sz="2400" dirty="0"/>
                  <a:t> contributes to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𝑙</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for all j for which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≠0</m:t>
                    </m:r>
                  </m:oMath>
                </a14:m>
                <a:endParaRPr lang="en-US" sz="2400" dirty="0"/>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den>
                    </m:f>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m:t>
                            </m:r>
                          </m:sub>
                        </m:s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𝑗</m:t>
                            </m:r>
                          </m:sub>
                        </m:sSub>
                      </m:e>
                    </m:nary>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sub>
                        </m:sSub>
                      </m:den>
                    </m:f>
                  </m:oMath>
                </a14:m>
                <a:endParaRPr lang="en-US" dirty="0"/>
              </a:p>
              <a:p>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rPr>
                          <m:t>𝑙</m:t>
                        </m:r>
                        <m:r>
                          <a:rPr lang="en-US" sz="2000" b="0" i="1" smtClean="0">
                            <a:latin typeface="Cambria Math" panose="02040503050406030204" pitchFamily="18" charset="0"/>
                          </a:rPr>
                          <m:t>−1,</m:t>
                        </m:r>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den>
                    </m:f>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)(1 −</m:t>
                    </m:r>
                    <m:r>
                      <a:rPr lang="en-US" sz="2000" i="1">
                        <a:latin typeface="Cambria Math" panose="02040503050406030204" pitchFamily="18" charset="0"/>
                        <a:ea typeface="Cambria Math" panose="02040503050406030204" pitchFamily="18" charset="0"/>
                      </a:rPr>
                      <m:t>𝜎</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𝑧</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num>
                      <m:den>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den>
                    </m:f>
                  </m:oMath>
                </a14:m>
                <a:endParaRPr lang="en-US" sz="2000"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0" smtClean="0">
                        <a:latin typeface="Cambria Math" panose="02040503050406030204" pitchFamily="18" charset="0"/>
                      </a:rPr>
                      <m:t>(</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05" t="-1120"/>
                </a:stretch>
              </a:blipFill>
            </p:spPr>
            <p:txBody>
              <a:bodyPr/>
              <a:lstStyle/>
              <a:p>
                <a:r>
                  <a:rPr lang="en-US">
                    <a:noFill/>
                  </a:rPr>
                  <a:t> </a:t>
                </a:r>
              </a:p>
            </p:txBody>
          </p:sp>
        </mc:Fallback>
      </mc:AlternateContent>
    </p:spTree>
    <p:extLst>
      <p:ext uri="{BB962C8B-B14F-4D97-AF65-F5344CB8AC3E}">
        <p14:creationId xmlns:p14="http://schemas.microsoft.com/office/powerpoint/2010/main" val="4194611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Backpropagation Equations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𝑘</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)(1 −</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𝑗</m:t>
                            </m:r>
                          </m:sub>
                        </m:sSub>
                      </m:e>
                    </m:d>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𝐿</m:t>
                        </m:r>
                      </m:sub>
                    </m:sSub>
                  </m:oMath>
                </a14:m>
                <a:endParaRPr lang="en-US" sz="2400" dirty="0"/>
              </a:p>
              <a:p>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a:latin typeface="Cambria Math" panose="02040503050406030204" pitchFamily="18" charset="0"/>
                      </a:rPr>
                      <m:t>(</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𝑙</m:t>
                        </m:r>
                        <m:r>
                          <a:rPr lang="en-US" sz="2400" i="1">
                            <a:latin typeface="Cambria Math" panose="02040503050406030204" pitchFamily="18" charset="0"/>
                          </a:rPr>
                          <m:t>−1,</m:t>
                        </m:r>
                        <m:r>
                          <a:rPr lang="en-US" sz="2400" i="1">
                            <a:latin typeface="Cambria Math" panose="02040503050406030204" pitchFamily="18" charset="0"/>
                          </a:rPr>
                          <m:t>𝑖</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𝑙</m:t>
                            </m:r>
                          </m:sub>
                        </m:s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Sub>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𝑗</m:t>
                            </m:r>
                          </m:sub>
                        </m:sSub>
                      </m:e>
                    </m:nary>
                  </m:oMath>
                </a14:m>
                <a:endParaRPr lang="en-US" sz="2400" dirty="0"/>
              </a:p>
              <a:p>
                <a:endParaRPr lang="en-US" sz="2400" dirty="0"/>
              </a:p>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𝑖</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sub>
                        </m:sSub>
                      </m:den>
                    </m:f>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𝑖</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𝛿</m:t>
                        </m:r>
                      </m:e>
                      <m:sub>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m:t>
                        </m:r>
                      </m:sub>
                    </m:sSub>
                  </m:oMath>
                </a14:m>
                <a:endParaRPr lang="en-US" sz="2400" dirty="0"/>
              </a:p>
              <a:p>
                <a:endParaRPr lang="en-US" sz="2400" dirty="0"/>
              </a:p>
              <a:p>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4346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Summing Across All the Training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sz="2000" dirty="0"/>
                  <a:t>The preceding computations were for a single input-output pair in the training data, but </a:t>
                </a:r>
                <a14:m>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r>
                          <a:rPr lang="en-US" sz="2000" b="0" i="1" smtClean="0">
                            <a:latin typeface="Cambria Math" panose="02040503050406030204" pitchFamily="18" charset="0"/>
                          </a:rPr>
                          <m:t>−1,</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𝛿</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oMath>
                </a14:m>
                <a:r>
                  <a:rPr lang="en-US" sz="2000" dirty="0"/>
                  <a:t> all vary with the training item m (the weights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are held constant for each iteration of training).  Therefore, the gradient of the cost function for a training iteration is the sum of the gradient estimates for the individual training items.</a:t>
                </a:r>
              </a:p>
              <a:p>
                <a:endParaRPr lang="en-US" sz="2000"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𝐴𝑣𝑔</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 </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1"/>
                          </m:rP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𝑀</m:t>
                        </m:r>
                      </m:sup>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e>
                    </m:nary>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1"/>
                          </m:rP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𝑀</m:t>
                        </m:r>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d>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e>
                    </m:nary>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oMath>
                </a14:m>
                <a:endParaRPr lang="en-US" dirty="0"/>
              </a:p>
              <a:p>
                <a:endParaRPr lang="en-US" sz="2000" dirty="0"/>
              </a:p>
              <a:p>
                <a:r>
                  <a:rPr lang="en-US" sz="2000" dirty="0"/>
                  <a:t>For each iteration, each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oMath>
                </a14:m>
                <a:r>
                  <a:rPr lang="en-US" sz="2000" dirty="0"/>
                  <a:t> is changed by a small amount proportional to the negative of the partial derivative of the cost with respect to the weight</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η</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𝐴𝑣𝑔</m:t>
                            </m:r>
                          </m:sub>
                        </m:sSub>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𝑗</m:t>
                            </m:r>
                          </m:sub>
                        </m:sSub>
                      </m:den>
                    </m:f>
                  </m:oMath>
                </a14:m>
                <a:r>
                  <a:rPr lang="en-US" dirty="0"/>
                  <a:t> , where </a:t>
                </a:r>
                <a:r>
                  <a:rPr lang="el-GR" dirty="0"/>
                  <a:t>η</a:t>
                </a:r>
                <a:r>
                  <a:rPr lang="en-US" dirty="0"/>
                  <a:t> is a parameter that controls the learning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41" t="-1821"/>
                </a:stretch>
              </a:blipFill>
            </p:spPr>
            <p:txBody>
              <a:bodyPr/>
              <a:lstStyle/>
              <a:p>
                <a:r>
                  <a:rPr lang="en-US">
                    <a:noFill/>
                  </a:rPr>
                  <a:t> </a:t>
                </a:r>
              </a:p>
            </p:txBody>
          </p:sp>
        </mc:Fallback>
      </mc:AlternateContent>
    </p:spTree>
    <p:extLst>
      <p:ext uri="{BB962C8B-B14F-4D97-AF65-F5344CB8AC3E}">
        <p14:creationId xmlns:p14="http://schemas.microsoft.com/office/powerpoint/2010/main" val="1480909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so much at once?</a:t>
            </a:r>
          </a:p>
        </p:txBody>
      </p:sp>
      <p:sp>
        <p:nvSpPr>
          <p:cNvPr id="3" name="Content Placeholder 2"/>
          <p:cNvSpPr>
            <a:spLocks noGrp="1"/>
          </p:cNvSpPr>
          <p:nvPr>
            <p:ph idx="1"/>
          </p:nvPr>
        </p:nvSpPr>
        <p:spPr/>
        <p:txBody>
          <a:bodyPr>
            <a:normAutofit lnSpcReduction="10000"/>
          </a:bodyPr>
          <a:lstStyle/>
          <a:p>
            <a:r>
              <a:rPr lang="en-US" sz="2400" dirty="0"/>
              <a:t>This is the background you need to understand the readings</a:t>
            </a:r>
          </a:p>
          <a:p>
            <a:endParaRPr lang="en-US" sz="2400" dirty="0"/>
          </a:p>
          <a:p>
            <a:r>
              <a:rPr lang="en-US" sz="2400" dirty="0"/>
              <a:t>You will need this to understand the functions in the Python library and deep learning frameworks, which are sometimes used in the tutorials without being fully explained</a:t>
            </a:r>
          </a:p>
          <a:p>
            <a:endParaRPr lang="en-US" sz="2400" dirty="0"/>
          </a:p>
          <a:p>
            <a:r>
              <a:rPr lang="en-US" sz="2400" dirty="0"/>
              <a:t>You will need all of this background for your major projects, so I am trying to give this background as quickly as possible</a:t>
            </a:r>
          </a:p>
          <a:p>
            <a:endParaRPr lang="en-US" sz="2400" dirty="0"/>
          </a:p>
          <a:p>
            <a:r>
              <a:rPr lang="en-US" sz="2400" dirty="0"/>
              <a:t>There will be another high-density lecture, then some material that will be more spread out</a:t>
            </a:r>
          </a:p>
        </p:txBody>
      </p:sp>
    </p:spTree>
    <p:extLst>
      <p:ext uri="{BB962C8B-B14F-4D97-AF65-F5344CB8AC3E}">
        <p14:creationId xmlns:p14="http://schemas.microsoft.com/office/powerpoint/2010/main" val="837701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Minibatches and Stochastic Gradient Descent</a:t>
            </a:r>
          </a:p>
        </p:txBody>
      </p:sp>
      <p:sp>
        <p:nvSpPr>
          <p:cNvPr id="3" name="Content Placeholder 2"/>
          <p:cNvSpPr>
            <a:spLocks noGrp="1"/>
          </p:cNvSpPr>
          <p:nvPr>
            <p:ph idx="1"/>
          </p:nvPr>
        </p:nvSpPr>
        <p:spPr/>
        <p:txBody>
          <a:bodyPr>
            <a:normAutofit fontScale="92500"/>
          </a:bodyPr>
          <a:lstStyle/>
          <a:p>
            <a:r>
              <a:rPr lang="en-US" sz="2000" dirty="0"/>
              <a:t>Summing over all the training date gives us the gradient of the cost on the training data, so the gradient descent procedure will converge</a:t>
            </a:r>
          </a:p>
          <a:p>
            <a:pPr lvl="1"/>
            <a:r>
              <a:rPr lang="en-US" sz="1600" dirty="0"/>
              <a:t>However, this is only a statistical estimate of the true cost.  The cost is defined as the average of the cost function across all the training data.  The average cost on any one minibatch is a random variable that only approximates the cost on the total training set.</a:t>
            </a:r>
          </a:p>
          <a:p>
            <a:r>
              <a:rPr lang="en-US" sz="2000" dirty="0"/>
              <a:t>The amount of computation per iteration of training is proportional to the amount of data that we sum together</a:t>
            </a:r>
          </a:p>
          <a:p>
            <a:pPr lvl="1"/>
            <a:r>
              <a:rPr lang="en-US" sz="1600" dirty="0"/>
              <a:t>We can get many more iterations of training (i.e. more updates of the estimated weights) by updating the weights after summing over a much smaller batch of training data (called a “minibatch”)</a:t>
            </a:r>
          </a:p>
          <a:p>
            <a:r>
              <a:rPr lang="en-US" sz="2000" dirty="0"/>
              <a:t>Using a minibatch means that the gradient estimate is only a statistical estimate of the gradient on the training data, so the gradient descent only converges in a statistical sense.  Therefore, this procedure is called “stochastic gradient descent”.  </a:t>
            </a:r>
          </a:p>
          <a:p>
            <a:pPr lvl="1"/>
            <a:r>
              <a:rPr lang="en-US" sz="1600" dirty="0"/>
              <a:t>Because there are many more updates per pass through the training set, in practice it usually takes much less computation than batch updating using the whole training set.</a:t>
            </a:r>
          </a:p>
        </p:txBody>
      </p:sp>
    </p:spTree>
    <p:extLst>
      <p:ext uri="{BB962C8B-B14F-4D97-AF65-F5344CB8AC3E}">
        <p14:creationId xmlns:p14="http://schemas.microsoft.com/office/powerpoint/2010/main" val="3581728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Initialize the Weights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Initialize the weights at random</a:t>
                </a:r>
              </a:p>
              <a:p>
                <a:pPr lvl="1"/>
                <a:r>
                  <a:rPr lang="en-US" dirty="0"/>
                  <a:t>Make negative and positive weights equally likely</a:t>
                </a:r>
              </a:p>
              <a:p>
                <a:pPr lvl="1"/>
                <a:r>
                  <a:rPr lang="en-US" dirty="0"/>
                  <a:t>Make the weights large enough so that they matter</a:t>
                </a:r>
              </a:p>
              <a:p>
                <a:pPr lvl="2"/>
                <a:r>
                  <a:rPr lang="en-US" dirty="0"/>
                  <a:t>That is, so that many of the nodes are activated differently for different data examples (so, not all weights equal to zero)</a:t>
                </a:r>
              </a:p>
              <a:p>
                <a:pPr lvl="1"/>
                <a:r>
                  <a:rPr lang="en-US" dirty="0"/>
                  <a:t>Make the weights small enough so that for most data very few of the nodes</a:t>
                </a:r>
              </a:p>
              <a:p>
                <a:pPr lvl="2"/>
                <a:r>
                  <a:rPr lang="en-US" dirty="0"/>
                  <a:t>The more arcs that lead to a node, the more likely it is that random inputs with random weights will saturate the node</a:t>
                </a:r>
              </a:p>
              <a:p>
                <a:pPr lvl="3"/>
                <a:r>
                  <a:rPr lang="en-US" dirty="0"/>
                  <a:t>Make standard deviation of the weights smaller for arcs that go to a node with a large number of incoming arcs</a:t>
                </a:r>
              </a:p>
              <a:p>
                <a:pPr lvl="1"/>
                <a:r>
                  <a:rPr lang="en-US" dirty="0"/>
                  <a:t>Suggestion</a:t>
                </a:r>
              </a:p>
              <a:p>
                <a:pPr lvl="2"/>
                <a:r>
                  <a:rPr lang="en-US" dirty="0"/>
                  <a:t>Choose weights from a Gaussian distribution with mean zero and a standard deviation equal to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where n is the number of arcs leading to the same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59" t="-2801" r="-1082" b="-1681"/>
                </a:stretch>
              </a:blipFill>
            </p:spPr>
            <p:txBody>
              <a:bodyPr/>
              <a:lstStyle/>
              <a:p>
                <a:r>
                  <a:rPr lang="en-US">
                    <a:noFill/>
                  </a:rPr>
                  <a:t> </a:t>
                </a:r>
              </a:p>
            </p:txBody>
          </p:sp>
        </mc:Fallback>
      </mc:AlternateContent>
    </p:spTree>
    <p:extLst>
      <p:ext uri="{BB962C8B-B14F-4D97-AF65-F5344CB8AC3E}">
        <p14:creationId xmlns:p14="http://schemas.microsoft.com/office/powerpoint/2010/main" val="280587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2833"/>
            <a:ext cx="7886700" cy="662781"/>
          </a:xfrm>
        </p:spPr>
        <p:txBody>
          <a:bodyPr>
            <a:normAutofit fontScale="90000"/>
          </a:bodyPr>
          <a:lstStyle/>
          <a:p>
            <a:pPr algn="ctr"/>
            <a:r>
              <a:rPr lang="en-US" dirty="0"/>
              <a:t>Training Algorithm Iteration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5895" y="1065614"/>
                <a:ext cx="7886700" cy="4447879"/>
              </a:xfrm>
              <a:ln>
                <a:noFill/>
              </a:ln>
            </p:spPr>
            <p:txBody>
              <a:bodyPr>
                <a:normAutofit fontScale="92500"/>
              </a:bodyPr>
              <a:lstStyle/>
              <a:p>
                <a:pPr marL="514350" indent="-514350">
                  <a:buFont typeface="+mj-lt"/>
                  <a:buAutoNum type="arabicPeriod"/>
                </a:pPr>
                <a:r>
                  <a:rPr lang="en-US" sz="2000" b="1" dirty="0"/>
                  <a:t>Input a set (minibatch) of training examples</a:t>
                </a:r>
              </a:p>
              <a:p>
                <a:pPr marL="514350" indent="-514350">
                  <a:buFont typeface="+mj-lt"/>
                  <a:buAutoNum type="arabicPeriod"/>
                </a:pPr>
                <a:r>
                  <a:rPr lang="en-US" sz="2000" b="1" dirty="0"/>
                  <a:t>For each training example m</a:t>
                </a:r>
                <a:r>
                  <a:rPr lang="en-US" sz="2000" dirty="0"/>
                  <a:t>, set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r>
                  <a:rPr lang="en-US" sz="2000" dirty="0"/>
                  <a:t> and perform the following steps:</a:t>
                </a:r>
              </a:p>
              <a:p>
                <a:pPr marL="971550" lvl="1" indent="-514350">
                  <a:buFont typeface="+mj-lt"/>
                  <a:buAutoNum type="alphaLcPeriod"/>
                </a:pPr>
                <a:r>
                  <a:rPr lang="en-US" sz="2000" b="1" dirty="0"/>
                  <a:t>Feedforward: </a:t>
                </a:r>
                <a14:m>
                  <m:oMath xmlns:m="http://schemas.openxmlformats.org/officeDocument/2006/math">
                    <m:r>
                      <m:rPr>
                        <m:sty m:val="p"/>
                      </m:rPr>
                      <a:rPr lang="en-US" sz="2000">
                        <a:latin typeface="Cambria Math" panose="02040503050406030204" pitchFamily="18" charset="0"/>
                      </a:rPr>
                      <m:t>F</m:t>
                    </m:r>
                    <m:r>
                      <m:rPr>
                        <m:sty m:val="p"/>
                      </m:rPr>
                      <a:rPr lang="en-US" sz="2000" b="0" i="0" smtClean="0">
                        <a:latin typeface="Cambria Math" panose="02040503050406030204" pitchFamily="18" charset="0"/>
                      </a:rPr>
                      <m:t>or</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each</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l</m:t>
                    </m:r>
                    <m:r>
                      <a:rPr lang="en-US" sz="2000" b="0" i="0" smtClean="0">
                        <a:latin typeface="Cambria Math" panose="02040503050406030204" pitchFamily="18" charset="0"/>
                      </a:rPr>
                      <m:t>=1, 2, …, </m:t>
                    </m:r>
                    <m:r>
                      <m:rPr>
                        <m:sty m:val="p"/>
                      </m:rPr>
                      <a:rPr lang="en-US" sz="2000" b="0" i="0" smtClean="0">
                        <a:latin typeface="Cambria Math" panose="02040503050406030204" pitchFamily="18" charset="0"/>
                      </a:rPr>
                      <m:t>L</m:t>
                    </m:r>
                  </m:oMath>
                </a14:m>
                <a:r>
                  <a:rPr lang="en-US" sz="2000" b="1" dirty="0"/>
                  <a:t> </a:t>
                </a:r>
                <a:r>
                  <a:rPr lang="en-US" sz="2000" dirty="0"/>
                  <a:t>compute </a:t>
                </a:r>
                <a14:m>
                  <m:oMath xmlns:m="http://schemas.openxmlformats.org/officeDocument/2006/math">
                    <m:sSub>
                      <m:sSubPr>
                        <m:ctrlPr>
                          <a:rPr lang="en-US" sz="2000" b="1" i="1" smtClean="0">
                            <a:latin typeface="Cambria Math" panose="02040503050406030204" pitchFamily="18" charset="0"/>
                          </a:rPr>
                        </m:ctrlPr>
                      </m:sSub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𝒛</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nary>
                          <m:naryPr>
                            <m:chr m:val="∑"/>
                            <m:limLoc m:val="subSup"/>
                            <m:ctrlPr>
                              <a:rPr lang="en-US" sz="2000" b="1" i="1">
                                <a:latin typeface="Cambria Math" panose="02040503050406030204" pitchFamily="18" charset="0"/>
                              </a:rPr>
                            </m:ctrlPr>
                          </m:naryPr>
                          <m:sub>
                            <m:r>
                              <m:rPr>
                                <m:brk m:alnAt="25"/>
                              </m:rP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𝟎</m:t>
                            </m:r>
                          </m:sub>
                          <m:sup>
                            <m:sSub>
                              <m:sSubPr>
                                <m:ctrlPr>
                                  <a:rPr lang="en-US" sz="2000" b="1" i="1">
                                    <a:latin typeface="Cambria Math" panose="02040503050406030204" pitchFamily="18" charset="0"/>
                                  </a:rPr>
                                </m:ctrlPr>
                              </m:sSubPr>
                              <m:e>
                                <m:r>
                                  <a:rPr lang="en-US" sz="2000" b="1" i="1">
                                    <a:latin typeface="Cambria Math" panose="02040503050406030204" pitchFamily="18" charset="0"/>
                                  </a:rPr>
                                  <m:t>𝒏</m:t>
                                </m:r>
                              </m:e>
                              <m:sub>
                                <m:r>
                                  <a:rPr lang="en-US" sz="2000" b="1" i="1">
                                    <a:latin typeface="Cambria Math" panose="02040503050406030204" pitchFamily="18" charset="0"/>
                                  </a:rPr>
                                  <m:t>𝒍</m:t>
                                </m:r>
                              </m:sub>
                            </m:sSub>
                          </m:sup>
                          <m:e>
                            <m:sSub>
                              <m:sSubPr>
                                <m:ctrlPr>
                                  <a:rPr lang="en-US" sz="2000" b="1" i="1">
                                    <a:latin typeface="Cambria Math" panose="02040503050406030204" pitchFamily="18" charset="0"/>
                                  </a:rPr>
                                </m:ctrlPr>
                              </m:sSubPr>
                              <m:e>
                                <m:r>
                                  <a:rPr lang="en-US" sz="2000" b="1" i="1">
                                    <a:latin typeface="Cambria Math" panose="02040503050406030204" pitchFamily="18" charset="0"/>
                                  </a:rPr>
                                  <m:t>𝒘</m:t>
                                </m:r>
                              </m:e>
                              <m:sub>
                                <m:r>
                                  <a:rPr lang="en-US" sz="2000" b="1" i="1">
                                    <a:latin typeface="Cambria Math" panose="02040503050406030204" pitchFamily="18" charset="0"/>
                                  </a:rPr>
                                  <m:t>𝒍</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𝒊</m:t>
                                </m:r>
                                <m:r>
                                  <a:rPr lang="en-US" sz="2000" b="1" i="1">
                                    <a:latin typeface="Cambria Math" panose="02040503050406030204" pitchFamily="18" charset="0"/>
                                  </a:rPr>
                                  <m:t>,</m:t>
                                </m:r>
                                <m:r>
                                  <a:rPr lang="en-US" sz="2000" b="1" i="1">
                                    <a:latin typeface="Cambria Math" panose="02040503050406030204" pitchFamily="18" charset="0"/>
                                  </a:rPr>
                                  <m:t>𝒋</m:t>
                                </m:r>
                              </m:sub>
                            </m:sSub>
                            <m:sSub>
                              <m:sSubPr>
                                <m:ctrlPr>
                                  <a:rPr lang="en-US" sz="2000" b="1" i="1">
                                    <a:latin typeface="Cambria Math" panose="02040503050406030204" pitchFamily="18" charset="0"/>
                                  </a:rPr>
                                </m:ctrlPr>
                              </m:sSubPr>
                              <m:e>
                                <m:r>
                                  <a:rPr lang="en-US" sz="2000" b="1" i="1">
                                    <a:latin typeface="Cambria Math" panose="02040503050406030204" pitchFamily="18" charset="0"/>
                                  </a:rPr>
                                  <m:t>𝒂</m:t>
                                </m:r>
                              </m:e>
                              <m:sub>
                                <m:r>
                                  <a:rPr lang="en-US" sz="2000" b="1" i="1">
                                    <a:latin typeface="Cambria Math" panose="02040503050406030204" pitchFamily="18" charset="0"/>
                                  </a:rPr>
                                  <m:t>𝒍</m:t>
                                </m:r>
                                <m:r>
                                  <a:rPr lang="en-US" sz="2000" b="1" i="1">
                                    <a:latin typeface="Cambria Math" panose="02040503050406030204" pitchFamily="18" charset="0"/>
                                  </a:rPr>
                                  <m:t>−</m:t>
                                </m:r>
                                <m:r>
                                  <a:rPr lang="en-US" sz="2000" b="1" i="1">
                                    <a:latin typeface="Cambria Math" panose="02040503050406030204" pitchFamily="18" charset="0"/>
                                  </a:rPr>
                                  <m:t>𝟏</m:t>
                                </m:r>
                                <m:r>
                                  <a:rPr lang="en-US" sz="2000" b="1" i="1">
                                    <a:latin typeface="Cambria Math" panose="02040503050406030204" pitchFamily="18" charset="0"/>
                                  </a:rPr>
                                  <m:t>,</m:t>
                                </m:r>
                                <m:r>
                                  <a:rPr lang="en-US" sz="2000" b="1" i="1">
                                    <a:latin typeface="Cambria Math" panose="02040503050406030204" pitchFamily="18" charset="0"/>
                                  </a:rPr>
                                  <m:t>𝒊</m:t>
                                </m:r>
                              </m:sub>
                            </m:sSub>
                            <m:r>
                              <a:rPr lang="en-US" sz="2000" b="1" i="1">
                                <a:latin typeface="Cambria Math" panose="02040503050406030204" pitchFamily="18" charset="0"/>
                              </a:rPr>
                              <m:t>(</m:t>
                            </m:r>
                            <m:r>
                              <a:rPr lang="en-US" sz="2000" b="1" i="1">
                                <a:latin typeface="Cambria Math" panose="02040503050406030204" pitchFamily="18" charset="0"/>
                              </a:rPr>
                              <m:t>𝒎</m:t>
                            </m:r>
                            <m:r>
                              <a:rPr lang="en-US" sz="2000" b="1" i="1">
                                <a:latin typeface="Cambria Math" panose="02040503050406030204" pitchFamily="18" charset="0"/>
                              </a:rPr>
                              <m:t>),</m:t>
                            </m:r>
                          </m:e>
                        </m:nary>
                      </m:e>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𝒂</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r>
                      <a:rPr lang="en-US" sz="2000" b="1" i="1">
                        <a:latin typeface="Cambria Math" panose="02040503050406030204" pitchFamily="18" charset="0"/>
                        <a:ea typeface="Cambria Math" panose="02040503050406030204" pitchFamily="18" charset="0"/>
                      </a:rPr>
                      <m:t>𝝈</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𝒛</m:t>
                        </m:r>
                      </m:e>
                      <m:sub>
                        <m:r>
                          <a:rPr lang="en-US" sz="2000" b="1" i="1" smtClean="0">
                            <a:latin typeface="Cambria Math" panose="02040503050406030204" pitchFamily="18" charset="0"/>
                          </a:rPr>
                          <m:t>𝒍</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r>
                      <a:rPr lang="en-US" sz="2000" b="1" i="1" smtClean="0">
                        <a:latin typeface="Cambria Math" panose="02040503050406030204" pitchFamily="18" charset="0"/>
                      </a:rPr>
                      <m:t>(</m:t>
                    </m:r>
                    <m:r>
                      <a:rPr lang="en-US" sz="2000" b="1" i="1" smtClean="0">
                        <a:latin typeface="Cambria Math" panose="02040503050406030204" pitchFamily="18" charset="0"/>
                      </a:rPr>
                      <m:t>𝒎</m:t>
                    </m:r>
                    <m:r>
                      <a:rPr lang="en-US" sz="2000" b="1" i="1" smtClean="0">
                        <a:latin typeface="Cambria Math" panose="02040503050406030204" pitchFamily="18" charset="0"/>
                      </a:rPr>
                      <m:t>))</m:t>
                    </m:r>
                  </m:oMath>
                </a14:m>
                <a:endParaRPr lang="en-US" sz="2000" b="1" dirty="0"/>
              </a:p>
              <a:p>
                <a:pPr marL="971550" lvl="1" indent="-514350">
                  <a:buFont typeface="+mj-lt"/>
                  <a:buAutoNum type="alphaLcPeriod"/>
                </a:pPr>
                <a:r>
                  <a:rPr lang="en-US" sz="2000" b="1" dirty="0"/>
                  <a:t>Output error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𝜹</m:t>
                        </m:r>
                      </m:e>
                      <m:sub>
                        <m:r>
                          <a:rPr lang="en-US" sz="2000" b="1" i="1" smtClean="0">
                            <a:latin typeface="Cambria Math" panose="02040503050406030204" pitchFamily="18" charset="0"/>
                          </a:rPr>
                          <m:t>𝑳</m:t>
                        </m:r>
                        <m:r>
                          <a:rPr lang="en-US" sz="2000" b="1" i="1" smtClean="0">
                            <a:latin typeface="Cambria Math" panose="02040503050406030204" pitchFamily="18" charset="0"/>
                          </a:rPr>
                          <m:t>,</m:t>
                        </m:r>
                        <m:r>
                          <a:rPr lang="en-US" sz="2000" b="1" i="1" smtClean="0">
                            <a:latin typeface="Cambria Math" panose="02040503050406030204" pitchFamily="18" charset="0"/>
                          </a:rPr>
                          <m:t>𝒋</m:t>
                        </m:r>
                      </m:sub>
                    </m:sSub>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m:t>
                        </m:r>
                      </m:e>
                    </m:d>
                    <m:r>
                      <a:rPr lang="en-US" sz="2000" b="1" i="1" smtClean="0">
                        <a:latin typeface="Cambria Math" panose="02040503050406030204" pitchFamily="18" charset="0"/>
                      </a:rPr>
                      <m:t>:</m:t>
                    </m:r>
                  </m:oMath>
                </a14:m>
                <a:r>
                  <a:rPr lang="en-US" sz="2000" b="1" dirty="0"/>
                  <a:t> </a:t>
                </a:r>
              </a:p>
              <a:p>
                <a:pPr marL="914400" lvl="2" indent="0">
                  <a:buNone/>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ea typeface="Cambria Math" panose="02040503050406030204" pitchFamily="18" charset="0"/>
                            </a:rPr>
                            <m:t>𝜹</m:t>
                          </m:r>
                        </m:e>
                        <m:sub>
                          <m:r>
                            <a:rPr lang="en-US" b="1" i="1" dirty="0" smtClean="0">
                              <a:latin typeface="Cambria Math" panose="02040503050406030204" pitchFamily="18" charset="0"/>
                            </a:rPr>
                            <m:t>𝑳</m:t>
                          </m:r>
                          <m:r>
                            <a:rPr lang="en-US" b="1" i="1" dirty="0" smtClean="0">
                              <a:latin typeface="Cambria Math" panose="02040503050406030204" pitchFamily="18" charset="0"/>
                            </a:rPr>
                            <m:t>,</m:t>
                          </m:r>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𝒂</m:t>
                          </m:r>
                        </m:e>
                        <m:sub>
                          <m:r>
                            <a:rPr lang="en-US" b="1" i="1" dirty="0" smtClean="0">
                              <a:latin typeface="Cambria Math" panose="02040503050406030204" pitchFamily="18" charset="0"/>
                            </a:rPr>
                            <m:t>𝑳</m:t>
                          </m:r>
                          <m:r>
                            <a:rPr lang="en-US" b="1" i="1" dirty="0" smtClean="0">
                              <a:latin typeface="Cambria Math" panose="02040503050406030204" pitchFamily="18" charset="0"/>
                            </a:rPr>
                            <m:t>,</m:t>
                          </m:r>
                          <m:r>
                            <a:rPr lang="en-US" b="1" i="1" dirty="0" smtClean="0">
                              <a:latin typeface="Cambria Math" panose="02040503050406030204" pitchFamily="18" charset="0"/>
                            </a:rPr>
                            <m:t>𝒋</m:t>
                          </m:r>
                        </m:sub>
                      </m:sSub>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𝒎</m:t>
                          </m:r>
                        </m:e>
                      </m:d>
                      <m:r>
                        <a:rPr lang="en-US" b="1" i="1" dirty="0" smtClean="0">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ea typeface="Cambria Math" panose="02040503050406030204" pitchFamily="18" charset="0"/>
                        </a:rPr>
                        <m:t>𝝈</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𝒛</m:t>
                          </m:r>
                        </m:e>
                        <m:sub>
                          <m:r>
                            <a:rPr lang="en-US" b="1" i="1">
                              <a:latin typeface="Cambria Math" panose="02040503050406030204" pitchFamily="18" charset="0"/>
                            </a:rPr>
                            <m:t>𝑳</m:t>
                          </m:r>
                          <m:r>
                            <a:rPr lang="en-US" b="1" i="1">
                              <a:latin typeface="Cambria Math" panose="02040503050406030204" pitchFamily="18" charset="0"/>
                            </a:rPr>
                            <m:t>,</m:t>
                          </m:r>
                          <m:r>
                            <a:rPr lang="en-US" b="1" i="1">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 −</m:t>
                      </m:r>
                      <m:r>
                        <a:rPr lang="en-US" b="1" i="1">
                          <a:latin typeface="Cambria Math" panose="02040503050406030204" pitchFamily="18" charset="0"/>
                          <a:ea typeface="Cambria Math" panose="02040503050406030204" pitchFamily="18" charset="0"/>
                        </a:rPr>
                        <m:t>𝝈</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𝒛</m:t>
                              </m:r>
                            </m:e>
                            <m:sub>
                              <m:r>
                                <a:rPr lang="en-US" b="1" i="1">
                                  <a:latin typeface="Cambria Math" panose="02040503050406030204" pitchFamily="18" charset="0"/>
                                </a:rPr>
                                <m:t>𝑳</m:t>
                              </m:r>
                              <m:r>
                                <a:rPr lang="en-US" b="1" i="1">
                                  <a:latin typeface="Cambria Math" panose="02040503050406030204" pitchFamily="18" charset="0"/>
                                </a:rPr>
                                <m:t>,</m:t>
                              </m:r>
                              <m:r>
                                <a:rPr lang="en-US" b="1" i="1">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e>
                      </m:d>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𝒏</m:t>
                          </m:r>
                        </m:e>
                        <m:sub>
                          <m:r>
                            <a:rPr lang="en-US" b="1" i="1" dirty="0" smtClean="0">
                              <a:latin typeface="Cambria Math" panose="02040503050406030204" pitchFamily="18" charset="0"/>
                            </a:rPr>
                            <m:t>𝑳</m:t>
                          </m:r>
                        </m:sub>
                      </m:sSub>
                    </m:oMath>
                  </m:oMathPara>
                </a14:m>
                <a:endParaRPr lang="en-US" b="1" dirty="0"/>
              </a:p>
              <a:p>
                <a:pPr marL="971550" lvl="1" indent="-514350">
                  <a:buFont typeface="+mj-lt"/>
                  <a:buAutoNum type="alphaLcPeriod"/>
                </a:pPr>
                <a:r>
                  <a:rPr lang="en-US" sz="2000" b="1" dirty="0"/>
                  <a:t>Backpropagate error: </a:t>
                </a:r>
                <a:r>
                  <a:rPr lang="en-US" sz="2000" dirty="0"/>
                  <a:t>For each l = L-1,L-2,…,2, 1 compute</a:t>
                </a:r>
                <a:endParaRPr lang="en-US" sz="2000" b="1" dirty="0"/>
              </a:p>
              <a:p>
                <a:pPr marL="914400" lvl="2"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𝑙</m:t>
                          </m:r>
                          <m:r>
                            <a:rPr lang="en-US" i="1">
                              <a:latin typeface="Cambria Math" panose="02040503050406030204" pitchFamily="18" charset="0"/>
                            </a:rPr>
                            <m:t>−1,</m:t>
                          </m:r>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𝑙</m:t>
                              </m:r>
                            </m:sub>
                          </m:sSub>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rPr>
                                <m:t>𝑙</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e>
                      </m:nary>
                    </m:oMath>
                  </m:oMathPara>
                </a14:m>
                <a:endParaRPr lang="en-US" b="1" dirty="0"/>
              </a:p>
              <a:p>
                <a:pPr marL="514350" indent="-514350">
                  <a:buFont typeface="+mj-lt"/>
                  <a:buAutoNum type="arabicPeriod"/>
                </a:pPr>
                <a:r>
                  <a:rPr lang="en-US" sz="2000" b="1" dirty="0"/>
                  <a:t>Gradient descent: </a:t>
                </a:r>
                <a:r>
                  <a:rPr lang="en-US" sz="2000" dirty="0"/>
                  <a:t>For each l = L-1,L-2,…,2, 1 update the weights</a:t>
                </a:r>
                <a:endParaRPr lang="en-US" sz="2000" b="1"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𝑙</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 −</m:t>
                      </m:r>
                      <m:r>
                        <m:rPr>
                          <m:sty m:val="p"/>
                        </m:rPr>
                        <a:rPr lang="el-GR" sz="2000" i="1">
                          <a:latin typeface="Cambria Math" panose="02040503050406030204" pitchFamily="18" charset="0"/>
                          <a:ea typeface="Cambria Math" panose="02040503050406030204" pitchFamily="18" charset="0"/>
                        </a:rPr>
                        <m:t>η</m:t>
                      </m:r>
                      <m:nary>
                        <m:naryPr>
                          <m:chr m:val="∑"/>
                          <m:limLoc m:val="subSup"/>
                          <m:ctrlPr>
                            <a:rPr lang="en-US" sz="2000" i="1">
                              <a:latin typeface="Cambria Math" panose="02040503050406030204" pitchFamily="18" charset="0"/>
                              <a:ea typeface="Cambria Math" panose="02040503050406030204" pitchFamily="18" charset="0"/>
                            </a:rPr>
                          </m:ctrlPr>
                        </m:naryPr>
                        <m:sub>
                          <m:r>
                            <m:rPr>
                              <m:brk m:alnAt="1"/>
                            </m:rP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𝑀</m:t>
                          </m:r>
                        </m:sup>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𝑎</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𝑖</m:t>
                              </m:r>
                            </m:sub>
                          </m:sSub>
                          <m:sSub>
                            <m:sSubPr>
                              <m:ctrlPr>
                                <a:rPr lang="en-US" sz="2000" i="1">
                                  <a:latin typeface="Cambria Math" panose="02040503050406030204" pitchFamily="18" charset="0"/>
                                  <a:ea typeface="Cambria Math" panose="02040503050406030204" pitchFamily="18" charset="0"/>
                                </a:rPr>
                              </m:ctrlPr>
                            </m:sSub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𝑚</m:t>
                                  </m:r>
                                </m:e>
                              </m:d>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ea typeface="Cambria Math" panose="02040503050406030204" pitchFamily="18" charset="0"/>
                                </a:rPr>
                                <m:t>𝑙</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sub>
                          </m:sSub>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𝑚</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5895" y="1065614"/>
                <a:ext cx="7886700" cy="4447879"/>
              </a:xfrm>
              <a:blipFill>
                <a:blip r:embed="rId3"/>
                <a:stretch>
                  <a:fillRect l="-773" t="-1509"/>
                </a:stretch>
              </a:blipFill>
              <a:ln>
                <a:noFill/>
              </a:ln>
            </p:spPr>
            <p:txBody>
              <a:bodyPr/>
              <a:lstStyle/>
              <a:p>
                <a:r>
                  <a:rPr lang="en-US">
                    <a:noFill/>
                  </a:rPr>
                  <a:t> </a:t>
                </a:r>
              </a:p>
            </p:txBody>
          </p:sp>
        </mc:Fallback>
      </mc:AlternateContent>
      <p:sp>
        <p:nvSpPr>
          <p:cNvPr id="4" name="TextBox 3"/>
          <p:cNvSpPr txBox="1"/>
          <p:nvPr/>
        </p:nvSpPr>
        <p:spPr>
          <a:xfrm flipH="1">
            <a:off x="753691" y="5529943"/>
            <a:ext cx="3757349" cy="830997"/>
          </a:xfrm>
          <a:prstGeom prst="rect">
            <a:avLst/>
          </a:prstGeom>
          <a:noFill/>
        </p:spPr>
        <p:txBody>
          <a:bodyPr wrap="square" rtlCol="0">
            <a:spAutoFit/>
          </a:bodyPr>
          <a:lstStyle/>
          <a:p>
            <a:r>
              <a:rPr lang="en-US" sz="1200" dirty="0"/>
              <a:t>Go through all the training data separated into minibatches multiple times. </a:t>
            </a:r>
            <a:r>
              <a:rPr lang="en-US" sz="1200" dirty="0"/>
              <a:t>Continue training iterations until a stopping criterion is met. It is recommended that you sample the data in random order.</a:t>
            </a:r>
            <a:endParaRPr lang="en-US" sz="1200" dirty="0"/>
          </a:p>
        </p:txBody>
      </p:sp>
      <p:sp>
        <p:nvSpPr>
          <p:cNvPr id="5" name="TextBox 4"/>
          <p:cNvSpPr txBox="1"/>
          <p:nvPr/>
        </p:nvSpPr>
        <p:spPr>
          <a:xfrm>
            <a:off x="4452139" y="5945441"/>
            <a:ext cx="3474720" cy="461665"/>
          </a:xfrm>
          <a:prstGeom prst="rect">
            <a:avLst/>
          </a:prstGeom>
          <a:noFill/>
        </p:spPr>
        <p:txBody>
          <a:bodyPr wrap="square" rtlCol="0">
            <a:spAutoFit/>
          </a:bodyPr>
          <a:lstStyle/>
          <a:p>
            <a:r>
              <a:rPr lang="en-US" sz="1200" dirty="0"/>
              <a:t>Refinements will be added to improve learning speed and reliability.</a:t>
            </a:r>
          </a:p>
        </p:txBody>
      </p:sp>
      <p:sp>
        <p:nvSpPr>
          <p:cNvPr id="6" name="TextBox 5"/>
          <p:cNvSpPr txBox="1"/>
          <p:nvPr/>
        </p:nvSpPr>
        <p:spPr>
          <a:xfrm>
            <a:off x="7191632" y="4757351"/>
            <a:ext cx="1470454" cy="1015663"/>
          </a:xfrm>
          <a:prstGeom prst="rect">
            <a:avLst/>
          </a:prstGeom>
          <a:noFill/>
        </p:spPr>
        <p:txBody>
          <a:bodyPr wrap="square" rtlCol="0">
            <a:spAutoFit/>
          </a:bodyPr>
          <a:lstStyle/>
          <a:p>
            <a:r>
              <a:rPr lang="en-US" sz="1200" dirty="0"/>
              <a:t>Sum the estimated partial derivatives across all the examples in the minibatch.</a:t>
            </a:r>
          </a:p>
        </p:txBody>
      </p:sp>
    </p:spTree>
    <p:extLst>
      <p:ext uri="{BB962C8B-B14F-4D97-AF65-F5344CB8AC3E}">
        <p14:creationId xmlns:p14="http://schemas.microsoft.com/office/powerpoint/2010/main" val="371374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995" y="411308"/>
            <a:ext cx="7886700" cy="1325563"/>
          </a:xfrm>
        </p:spPr>
        <p:txBody>
          <a:bodyPr/>
          <a:lstStyle/>
          <a:p>
            <a:pPr algn="ctr"/>
            <a:r>
              <a:rPr lang="en-US" dirty="0"/>
              <a:t>What we have covered</a:t>
            </a:r>
          </a:p>
        </p:txBody>
      </p:sp>
      <p:sp>
        <p:nvSpPr>
          <p:cNvPr id="3" name="Content Placeholder 2"/>
          <p:cNvSpPr>
            <a:spLocks noGrp="1"/>
          </p:cNvSpPr>
          <p:nvPr>
            <p:ph idx="1"/>
          </p:nvPr>
        </p:nvSpPr>
        <p:spPr/>
        <p:txBody>
          <a:bodyPr>
            <a:normAutofit lnSpcReduction="10000"/>
          </a:bodyPr>
          <a:lstStyle/>
          <a:p>
            <a:r>
              <a:rPr lang="en-US" dirty="0"/>
              <a:t>Information about course</a:t>
            </a:r>
          </a:p>
          <a:p>
            <a:r>
              <a:rPr lang="en-US" dirty="0"/>
              <a:t>Computing with a network of simple units</a:t>
            </a:r>
          </a:p>
          <a:p>
            <a:r>
              <a:rPr lang="en-US" dirty="0"/>
              <a:t>Feedforward computation of activation</a:t>
            </a:r>
          </a:p>
          <a:p>
            <a:r>
              <a:rPr lang="en-US" dirty="0"/>
              <a:t>Minimizing a function: Gradient descent</a:t>
            </a:r>
          </a:p>
          <a:p>
            <a:r>
              <a:rPr lang="en-US" dirty="0"/>
              <a:t>Chain rule</a:t>
            </a:r>
          </a:p>
          <a:p>
            <a:r>
              <a:rPr lang="en-US" dirty="0"/>
              <a:t>Cost function</a:t>
            </a:r>
          </a:p>
          <a:p>
            <a:r>
              <a:rPr lang="en-US" dirty="0"/>
              <a:t>Backpropagation algorithm</a:t>
            </a:r>
          </a:p>
          <a:p>
            <a:r>
              <a:rPr lang="en-US" dirty="0"/>
              <a:t>Minibatches and stochastic gradient descent</a:t>
            </a:r>
          </a:p>
          <a:p>
            <a:r>
              <a:rPr lang="en-US" dirty="0"/>
              <a:t>Iterative training</a:t>
            </a:r>
          </a:p>
          <a:p>
            <a:endParaRPr lang="en-US" dirty="0"/>
          </a:p>
        </p:txBody>
      </p:sp>
    </p:spTree>
    <p:extLst>
      <p:ext uri="{BB962C8B-B14F-4D97-AF65-F5344CB8AC3E}">
        <p14:creationId xmlns:p14="http://schemas.microsoft.com/office/powerpoint/2010/main" val="12156035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Part II: More about the Course</a:t>
            </a:r>
          </a:p>
        </p:txBody>
      </p:sp>
      <p:sp>
        <p:nvSpPr>
          <p:cNvPr id="3" name="Subtitle 2"/>
          <p:cNvSpPr>
            <a:spLocks noGrp="1"/>
          </p:cNvSpPr>
          <p:nvPr>
            <p:ph type="subTitle" idx="1"/>
          </p:nvPr>
        </p:nvSpPr>
        <p:spPr/>
        <p:txBody>
          <a:bodyPr/>
          <a:lstStyle/>
          <a:p>
            <a:r>
              <a:rPr lang="en-US" dirty="0"/>
              <a:t>Reading and Research in Deep Learning</a:t>
            </a:r>
          </a:p>
          <a:p>
            <a:r>
              <a:rPr lang="en-US" dirty="0"/>
              <a:t>James K Baker</a:t>
            </a:r>
          </a:p>
        </p:txBody>
      </p:sp>
    </p:spTree>
    <p:extLst>
      <p:ext uri="{BB962C8B-B14F-4D97-AF65-F5344CB8AC3E}">
        <p14:creationId xmlns:p14="http://schemas.microsoft.com/office/powerpoint/2010/main" val="954492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Hands-on: Learn-by-Doing</a:t>
            </a:r>
          </a:p>
        </p:txBody>
      </p:sp>
      <p:sp>
        <p:nvSpPr>
          <p:cNvPr id="3" name="Content Placeholder 2"/>
          <p:cNvSpPr>
            <a:spLocks noGrp="1"/>
          </p:cNvSpPr>
          <p:nvPr>
            <p:ph idx="1"/>
          </p:nvPr>
        </p:nvSpPr>
        <p:spPr>
          <a:xfrm>
            <a:off x="628650" y="1484966"/>
            <a:ext cx="7886700" cy="2576046"/>
          </a:xfrm>
        </p:spPr>
        <p:txBody>
          <a:bodyPr/>
          <a:lstStyle/>
          <a:p>
            <a:r>
              <a:rPr lang="en-US" dirty="0"/>
              <a:t>You </a:t>
            </a:r>
            <a:r>
              <a:rPr lang="en-US" u="sng" dirty="0"/>
              <a:t>will</a:t>
            </a:r>
            <a:r>
              <a:rPr lang="en-US" dirty="0"/>
              <a:t> write code</a:t>
            </a:r>
          </a:p>
          <a:p>
            <a:r>
              <a:rPr lang="en-US" dirty="0"/>
              <a:t>You </a:t>
            </a:r>
            <a:r>
              <a:rPr lang="en-US" u="sng" dirty="0"/>
              <a:t>will</a:t>
            </a:r>
            <a:r>
              <a:rPr lang="en-US" dirty="0"/>
              <a:t> do projects</a:t>
            </a:r>
          </a:p>
          <a:p>
            <a:r>
              <a:rPr lang="en-US" dirty="0"/>
              <a:t>You </a:t>
            </a:r>
            <a:r>
              <a:rPr lang="en-US" u="sng" dirty="0"/>
              <a:t>will</a:t>
            </a:r>
            <a:r>
              <a:rPr lang="en-US" dirty="0"/>
              <a:t> read research papers</a:t>
            </a:r>
          </a:p>
          <a:p>
            <a:r>
              <a:rPr lang="en-US" dirty="0"/>
              <a:t>You </a:t>
            </a:r>
            <a:r>
              <a:rPr lang="en-US" u="sng" dirty="0"/>
              <a:t>will</a:t>
            </a:r>
            <a:r>
              <a:rPr lang="en-US" dirty="0"/>
              <a:t> work in teams</a:t>
            </a:r>
          </a:p>
          <a:p>
            <a:r>
              <a:rPr lang="en-US" dirty="0"/>
              <a:t>You </a:t>
            </a:r>
            <a:r>
              <a:rPr lang="en-US" u="sng" dirty="0"/>
              <a:t>will</a:t>
            </a:r>
            <a:r>
              <a:rPr lang="en-US" dirty="0"/>
              <a:t> give presentations (team and individual)</a:t>
            </a:r>
          </a:p>
        </p:txBody>
      </p:sp>
      <p:sp>
        <p:nvSpPr>
          <p:cNvPr id="4" name="TextBox 3"/>
          <p:cNvSpPr txBox="1"/>
          <p:nvPr/>
        </p:nvSpPr>
        <p:spPr>
          <a:xfrm>
            <a:off x="628650" y="4061012"/>
            <a:ext cx="2598644" cy="646331"/>
          </a:xfrm>
          <a:prstGeom prst="rect">
            <a:avLst/>
          </a:prstGeom>
          <a:noFill/>
        </p:spPr>
        <p:txBody>
          <a:bodyPr wrap="square" rtlCol="0">
            <a:spAutoFit/>
          </a:bodyPr>
          <a:lstStyle/>
          <a:p>
            <a:r>
              <a:rPr lang="en-US" sz="1200" dirty="0"/>
              <a:t>If you think this sounds challenging, you are right.   However, we will ease into it.</a:t>
            </a:r>
          </a:p>
        </p:txBody>
      </p:sp>
      <p:sp>
        <p:nvSpPr>
          <p:cNvPr id="5" name="TextBox 4"/>
          <p:cNvSpPr txBox="1"/>
          <p:nvPr/>
        </p:nvSpPr>
        <p:spPr>
          <a:xfrm>
            <a:off x="3675529" y="4204447"/>
            <a:ext cx="4769224" cy="2123658"/>
          </a:xfrm>
          <a:prstGeom prst="rect">
            <a:avLst/>
          </a:prstGeom>
          <a:noFill/>
        </p:spPr>
        <p:txBody>
          <a:bodyPr wrap="square" rtlCol="0">
            <a:spAutoFit/>
          </a:bodyPr>
          <a:lstStyle/>
          <a:p>
            <a:r>
              <a:rPr lang="en-US" sz="1200" dirty="0"/>
              <a:t>Easing into it:</a:t>
            </a:r>
          </a:p>
          <a:p>
            <a:pPr marL="228600" indent="-228600">
              <a:buFont typeface="+mj-lt"/>
              <a:buAutoNum type="arabicPeriod"/>
            </a:pPr>
            <a:r>
              <a:rPr lang="en-US" sz="1200" dirty="0"/>
              <a:t>At first you will just be copying tutorial code and doing small projects from the book(s).</a:t>
            </a:r>
          </a:p>
          <a:p>
            <a:pPr marL="228600" indent="-228600">
              <a:buFont typeface="+mj-lt"/>
              <a:buAutoNum type="arabicPeriod"/>
            </a:pPr>
            <a:r>
              <a:rPr lang="en-US" sz="1200" dirty="0"/>
              <a:t>At first you will only do very short individual presentations.</a:t>
            </a:r>
          </a:p>
          <a:p>
            <a:pPr marL="228600" indent="-228600">
              <a:buFont typeface="+mj-lt"/>
              <a:buAutoNum type="arabicPeriod"/>
            </a:pPr>
            <a:r>
              <a:rPr lang="en-US" sz="1200" dirty="0"/>
              <a:t>You will do many small projects from the books before tackling the research papers.</a:t>
            </a:r>
          </a:p>
          <a:p>
            <a:pPr marL="228600" indent="-228600">
              <a:buFont typeface="+mj-lt"/>
              <a:buAutoNum type="arabicPeriod"/>
            </a:pPr>
            <a:r>
              <a:rPr lang="en-US" sz="1200" dirty="0"/>
              <a:t>You will have the support of your fellow students.</a:t>
            </a:r>
          </a:p>
          <a:p>
            <a:pPr marL="228600" indent="-228600">
              <a:buFont typeface="+mj-lt"/>
              <a:buAutoNum type="arabicPeriod"/>
            </a:pPr>
            <a:r>
              <a:rPr lang="en-US" sz="1200" dirty="0"/>
              <a:t>At first you will only scan the research papers and prepare a short, structured gist.</a:t>
            </a:r>
          </a:p>
          <a:p>
            <a:pPr marL="228600" indent="-228600">
              <a:buFont typeface="+mj-lt"/>
              <a:buAutoNum type="arabicPeriod"/>
            </a:pPr>
            <a:r>
              <a:rPr lang="en-US" sz="1200" dirty="0"/>
              <a:t>Your team will get to choose one paper and concentrate on it for your major project.</a:t>
            </a:r>
          </a:p>
        </p:txBody>
      </p:sp>
      <p:sp>
        <p:nvSpPr>
          <p:cNvPr id="6" name="TextBox 5"/>
          <p:cNvSpPr txBox="1"/>
          <p:nvPr/>
        </p:nvSpPr>
        <p:spPr>
          <a:xfrm>
            <a:off x="628650" y="5701553"/>
            <a:ext cx="2768974" cy="830997"/>
          </a:xfrm>
          <a:prstGeom prst="rect">
            <a:avLst/>
          </a:prstGeom>
          <a:noFill/>
        </p:spPr>
        <p:txBody>
          <a:bodyPr wrap="square" rtlCol="0">
            <a:spAutoFit/>
          </a:bodyPr>
          <a:lstStyle/>
          <a:p>
            <a:r>
              <a:rPr lang="en-US" sz="1200" dirty="0"/>
              <a:t>By the end of the course, you should have the skills and knowledge to be a member of a team breaking records on testbed challenges.</a:t>
            </a:r>
          </a:p>
        </p:txBody>
      </p:sp>
    </p:spTree>
    <p:extLst>
      <p:ext uri="{BB962C8B-B14F-4D97-AF65-F5344CB8AC3E}">
        <p14:creationId xmlns:p14="http://schemas.microsoft.com/office/powerpoint/2010/main" val="2283494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Support Teams</a:t>
            </a:r>
          </a:p>
        </p:txBody>
      </p:sp>
      <p:sp>
        <p:nvSpPr>
          <p:cNvPr id="5" name="TextBox 4"/>
          <p:cNvSpPr txBox="1"/>
          <p:nvPr/>
        </p:nvSpPr>
        <p:spPr>
          <a:xfrm>
            <a:off x="1775012" y="4150659"/>
            <a:ext cx="5226423" cy="954107"/>
          </a:xfrm>
          <a:prstGeom prst="rect">
            <a:avLst/>
          </a:prstGeom>
          <a:noFill/>
        </p:spPr>
        <p:txBody>
          <a:bodyPr wrap="square" rtlCol="0">
            <a:spAutoFit/>
          </a:bodyPr>
          <a:lstStyle/>
          <a:p>
            <a:r>
              <a:rPr lang="en-US" sz="1400" dirty="0"/>
              <a:t>I would like to have 3-4 students sign up for each team.  You will be the gurus for the rest of the class.  Note: If you expect to team up with another student for your major project, you should be on different support teams to increase your breadth of knowledge.</a:t>
            </a:r>
          </a:p>
        </p:txBody>
      </p:sp>
      <p:sp>
        <p:nvSpPr>
          <p:cNvPr id="6" name="TextBox 5"/>
          <p:cNvSpPr txBox="1"/>
          <p:nvPr/>
        </p:nvSpPr>
        <p:spPr>
          <a:xfrm>
            <a:off x="4751294" y="5289176"/>
            <a:ext cx="2895600" cy="553998"/>
          </a:xfrm>
          <a:prstGeom prst="rect">
            <a:avLst/>
          </a:prstGeom>
          <a:noFill/>
        </p:spPr>
        <p:txBody>
          <a:bodyPr wrap="square" rtlCol="0">
            <a:spAutoFit/>
          </a:bodyPr>
          <a:lstStyle/>
          <a:p>
            <a:r>
              <a:rPr lang="en-US" sz="1000" dirty="0"/>
              <a:t>Each support team will be the support group in your designated area, helping  me and your fellow students.</a:t>
            </a:r>
          </a:p>
        </p:txBody>
      </p:sp>
      <p:sp>
        <p:nvSpPr>
          <p:cNvPr id="7" name="TextBox 6"/>
          <p:cNvSpPr txBox="1"/>
          <p:nvPr/>
        </p:nvSpPr>
        <p:spPr>
          <a:xfrm>
            <a:off x="820271" y="5333999"/>
            <a:ext cx="1909482" cy="1015663"/>
          </a:xfrm>
          <a:prstGeom prst="rect">
            <a:avLst/>
          </a:prstGeom>
          <a:noFill/>
        </p:spPr>
        <p:txBody>
          <a:bodyPr wrap="square" rtlCol="0">
            <a:spAutoFit/>
          </a:bodyPr>
          <a:lstStyle/>
          <a:p>
            <a:r>
              <a:rPr lang="en-US" sz="1200" dirty="0"/>
              <a:t>Each student will be on one support team and one major project team.  The two types of teams will be interlaced.</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18170371"/>
              </p:ext>
            </p:extLst>
          </p:nvPr>
        </p:nvGraphicFramePr>
        <p:xfrm>
          <a:off x="1775012" y="1706891"/>
          <a:ext cx="4889500" cy="1882979"/>
        </p:xfrm>
        <a:graphic>
          <a:graphicData uri="http://schemas.openxmlformats.org/drawingml/2006/table">
            <a:tbl>
              <a:tblPr>
                <a:tableStyleId>{5C22544A-7EE6-4342-B048-85BDC9FD1C3A}</a:tableStyleId>
              </a:tblPr>
              <a:tblGrid>
                <a:gridCol w="3670300">
                  <a:extLst>
                    <a:ext uri="{9D8B030D-6E8A-4147-A177-3AD203B41FA5}">
                      <a16:colId xmlns:a16="http://schemas.microsoft.com/office/drawing/2014/main" val="2817924037"/>
                    </a:ext>
                  </a:extLst>
                </a:gridCol>
                <a:gridCol w="1219200">
                  <a:extLst>
                    <a:ext uri="{9D8B030D-6E8A-4147-A177-3AD203B41FA5}">
                      <a16:colId xmlns:a16="http://schemas.microsoft.com/office/drawing/2014/main" val="3631578783"/>
                    </a:ext>
                  </a:extLst>
                </a:gridCol>
              </a:tblGrid>
              <a:tr h="268997">
                <a:tc>
                  <a:txBody>
                    <a:bodyPr/>
                    <a:lstStyle/>
                    <a:p>
                      <a:pPr algn="l" fontAlgn="b"/>
                      <a:r>
                        <a:rPr lang="en-US" sz="1100" u="none" strike="noStrike">
                          <a:effectLst/>
                        </a:rPr>
                        <a:t>Resources and Area of Responsibility</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Responsible Team</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7136081"/>
                  </a:ext>
                </a:extLst>
              </a:tr>
              <a:tr h="268997">
                <a:tc>
                  <a:txBody>
                    <a:bodyPr/>
                    <a:lstStyle/>
                    <a:p>
                      <a:pPr algn="l" fontAlgn="b"/>
                      <a:r>
                        <a:rPr lang="en-US" sz="1100" u="none" strike="noStrike">
                          <a:effectLst/>
                        </a:rPr>
                        <a:t>Course Infrastructure, CMU Help Centers, CMU online info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Infrastructure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50322569"/>
                  </a:ext>
                </a:extLst>
              </a:tr>
              <a:tr h="268997">
                <a:tc>
                  <a:txBody>
                    <a:bodyPr/>
                    <a:lstStyle/>
                    <a:p>
                      <a:pPr algn="l" fontAlgn="b"/>
                      <a:r>
                        <a:rPr lang="en-US" sz="1100" u="none" strike="noStrike">
                          <a:effectLst/>
                        </a:rPr>
                        <a:t>Brownlee  Chap 2, online tutorials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Theano</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5899768"/>
                  </a:ext>
                </a:extLst>
              </a:tr>
              <a:tr h="268997">
                <a:tc>
                  <a:txBody>
                    <a:bodyPr/>
                    <a:lstStyle/>
                    <a:p>
                      <a:pPr algn="l" fontAlgn="b"/>
                      <a:r>
                        <a:rPr lang="en-US" sz="1100" u="none" strike="noStrike">
                          <a:effectLst/>
                        </a:rPr>
                        <a:t>Brownlee  Chap 3, online tutorials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Tensorflow</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8273386"/>
                  </a:ext>
                </a:extLst>
              </a:tr>
              <a:tr h="268997">
                <a:tc>
                  <a:txBody>
                    <a:bodyPr/>
                    <a:lstStyle/>
                    <a:p>
                      <a:pPr algn="l" fontAlgn="b"/>
                      <a:r>
                        <a:rPr lang="en-US" sz="1100" u="none" strike="noStrike">
                          <a:effectLst/>
                        </a:rPr>
                        <a:t>Brownlee Chap 4, online tutorials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Keras</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68275892"/>
                  </a:ext>
                </a:extLst>
              </a:tr>
              <a:tr h="268997">
                <a:tc>
                  <a:txBody>
                    <a:bodyPr/>
                    <a:lstStyle/>
                    <a:p>
                      <a:pPr algn="l" fontAlgn="b"/>
                      <a:r>
                        <a:rPr lang="en-US" sz="1100" u="none" strike="noStrike">
                          <a:effectLst/>
                        </a:rPr>
                        <a:t>Brownlee Chap 5, Amazon docs</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AWS</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84943588"/>
                  </a:ext>
                </a:extLst>
              </a:tr>
              <a:tr h="268997">
                <a:tc>
                  <a:txBody>
                    <a:bodyPr/>
                    <a:lstStyle/>
                    <a:p>
                      <a:pPr algn="l" fontAlgn="b"/>
                      <a:r>
                        <a:rPr lang="en-US" sz="1100" u="none" strike="noStrike">
                          <a:effectLst/>
                        </a:rPr>
                        <a:t>Pittsburgh Supercomputer seminar and documentation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PCS</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90089476"/>
                  </a:ext>
                </a:extLst>
              </a:tr>
            </a:tbl>
          </a:graphicData>
        </a:graphic>
      </p:graphicFrame>
    </p:spTree>
    <p:extLst>
      <p:ext uri="{BB962C8B-B14F-4D97-AF65-F5344CB8AC3E}">
        <p14:creationId xmlns:p14="http://schemas.microsoft.com/office/powerpoint/2010/main" val="3925638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Presentations from the Textbooks</a:t>
            </a:r>
          </a:p>
        </p:txBody>
      </p:sp>
      <p:sp>
        <p:nvSpPr>
          <p:cNvPr id="5" name="TextBox 4"/>
          <p:cNvSpPr txBox="1"/>
          <p:nvPr/>
        </p:nvSpPr>
        <p:spPr>
          <a:xfrm>
            <a:off x="5391573" y="1767840"/>
            <a:ext cx="3123777" cy="2308324"/>
          </a:xfrm>
          <a:prstGeom prst="rect">
            <a:avLst/>
          </a:prstGeom>
          <a:noFill/>
        </p:spPr>
        <p:txBody>
          <a:bodyPr wrap="square" rtlCol="0">
            <a:spAutoFit/>
          </a:bodyPr>
          <a:lstStyle/>
          <a:p>
            <a:r>
              <a:rPr lang="en-US" sz="1200" dirty="0"/>
              <a:t>These three books and these presentations are just to prepare you to be able to do your major projects.  You should read each of the assigned chapters and try to implement the tutorial code.  If you have difficulty understanding one of the chapters or implementing the tutorial code, you may ask for help from other students.  Ask for help from the guru or at least inform the guru that you had difficulty and got help from other students.  Asking for and giving help will help you learn and will not hurt your grade.</a:t>
            </a:r>
          </a:p>
        </p:txBody>
      </p:sp>
      <p:sp>
        <p:nvSpPr>
          <p:cNvPr id="7" name="TextBox 6"/>
          <p:cNvSpPr txBox="1"/>
          <p:nvPr/>
        </p:nvSpPr>
        <p:spPr>
          <a:xfrm>
            <a:off x="5472853" y="4355253"/>
            <a:ext cx="2980267" cy="1384995"/>
          </a:xfrm>
          <a:prstGeom prst="rect">
            <a:avLst/>
          </a:prstGeom>
          <a:noFill/>
        </p:spPr>
        <p:txBody>
          <a:bodyPr wrap="square" rtlCol="0">
            <a:spAutoFit/>
          </a:bodyPr>
          <a:lstStyle/>
          <a:p>
            <a:r>
              <a:rPr lang="en-US" sz="1200" dirty="0"/>
              <a:t>If you have difficulty with the chapter for which you are a guru, ask for help from me rather than from your fellow students.  It is important that I know about problems with particular chapters.  Also, please inform me if a significant number of students have difficulty with your chapter.</a:t>
            </a:r>
          </a:p>
        </p:txBody>
      </p:sp>
      <p:graphicFrame>
        <p:nvGraphicFramePr>
          <p:cNvPr id="4" name="Table 3"/>
          <p:cNvGraphicFramePr>
            <a:graphicFrameLocks noGrp="1"/>
          </p:cNvGraphicFramePr>
          <p:nvPr>
            <p:extLst>
              <p:ext uri="{D42A27DB-BD31-4B8C-83A1-F6EECF244321}">
                <p14:modId xmlns:p14="http://schemas.microsoft.com/office/powerpoint/2010/main" val="50159659"/>
              </p:ext>
            </p:extLst>
          </p:nvPr>
        </p:nvGraphicFramePr>
        <p:xfrm>
          <a:off x="837883" y="1690689"/>
          <a:ext cx="3851184" cy="4619904"/>
        </p:xfrm>
        <a:graphic>
          <a:graphicData uri="http://schemas.openxmlformats.org/drawingml/2006/table">
            <a:tbl>
              <a:tblPr>
                <a:tableStyleId>{5C22544A-7EE6-4342-B048-85BDC9FD1C3A}</a:tableStyleId>
              </a:tblPr>
              <a:tblGrid>
                <a:gridCol w="2890889">
                  <a:extLst>
                    <a:ext uri="{9D8B030D-6E8A-4147-A177-3AD203B41FA5}">
                      <a16:colId xmlns:a16="http://schemas.microsoft.com/office/drawing/2014/main" val="71398348"/>
                    </a:ext>
                  </a:extLst>
                </a:gridCol>
                <a:gridCol w="960295">
                  <a:extLst>
                    <a:ext uri="{9D8B030D-6E8A-4147-A177-3AD203B41FA5}">
                      <a16:colId xmlns:a16="http://schemas.microsoft.com/office/drawing/2014/main" val="4230034010"/>
                    </a:ext>
                  </a:extLst>
                </a:gridCol>
              </a:tblGrid>
              <a:tr h="145045">
                <a:tc>
                  <a:txBody>
                    <a:bodyPr/>
                    <a:lstStyle/>
                    <a:p>
                      <a:pPr algn="l" fontAlgn="b"/>
                      <a:r>
                        <a:rPr lang="en-US" sz="900" u="none" strike="noStrike">
                          <a:effectLst/>
                        </a:rPr>
                        <a:t>Reading and Presentation Assignments </a:t>
                      </a:r>
                      <a:endParaRPr lang="en-US" sz="900" b="0" i="0" u="none" strike="noStrike">
                        <a:solidFill>
                          <a:srgbClr val="FF0000"/>
                        </a:solidFill>
                        <a:effectLst/>
                        <a:latin typeface="Calibri" panose="020F0502020204030204" pitchFamily="34" charset="0"/>
                      </a:endParaRPr>
                    </a:p>
                  </a:txBody>
                  <a:tcPr marL="5002" marR="5002" marT="500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4294518389"/>
                  </a:ext>
                </a:extLst>
              </a:tr>
              <a:tr h="145045">
                <a:tc>
                  <a:txBody>
                    <a:bodyPr/>
                    <a:lstStyle/>
                    <a:p>
                      <a:pPr algn="l" fontAlgn="b"/>
                      <a:r>
                        <a:rPr lang="en-US" sz="900" u="none" strike="noStrike">
                          <a:effectLst/>
                        </a:rPr>
                        <a:t>Nielsen 1,2 Artificial Neural Nets, Backpropagation, Learning</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Baker 18 Jan</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4029329538"/>
                  </a:ext>
                </a:extLst>
              </a:tr>
              <a:tr h="145045">
                <a:tc>
                  <a:txBody>
                    <a:bodyPr/>
                    <a:lstStyle/>
                    <a:p>
                      <a:pPr algn="l" fontAlgn="b"/>
                      <a:r>
                        <a:rPr lang="en-US" sz="900" u="none" strike="noStrike">
                          <a:effectLst/>
                        </a:rPr>
                        <a:t>Nielsen 3 Improved Learning</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Baker 23 Jan</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35513187"/>
                  </a:ext>
                </a:extLst>
              </a:tr>
              <a:tr h="145045">
                <a:tc>
                  <a:txBody>
                    <a:bodyPr/>
                    <a:lstStyle/>
                    <a:p>
                      <a:pPr algn="l" fontAlgn="b"/>
                      <a:r>
                        <a:rPr lang="en-US" sz="900" u="none" strike="noStrike">
                          <a:effectLst/>
                        </a:rPr>
                        <a:t>   Each student will be the presenter for one tutorial</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645476507"/>
                  </a:ext>
                </a:extLst>
              </a:tr>
              <a:tr h="145045">
                <a:tc>
                  <a:txBody>
                    <a:bodyPr/>
                    <a:lstStyle/>
                    <a:p>
                      <a:pPr algn="l" fontAlgn="b"/>
                      <a:r>
                        <a:rPr lang="en-US" sz="900" u="none" strike="noStrike">
                          <a:effectLst/>
                        </a:rPr>
                        <a:t>Lewis 4 Deep Neural Nets Simplified (Python libraries)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217564997"/>
                  </a:ext>
                </a:extLst>
              </a:tr>
              <a:tr h="145045">
                <a:tc>
                  <a:txBody>
                    <a:bodyPr/>
                    <a:lstStyle/>
                    <a:p>
                      <a:pPr algn="l" fontAlgn="b"/>
                      <a:r>
                        <a:rPr lang="en-US" sz="900" u="none" strike="noStrike">
                          <a:effectLst/>
                        </a:rPr>
                        <a:t>Lewis 5 Deep Forecasting Model (Regression, Learning rate)</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57034739"/>
                  </a:ext>
                </a:extLst>
              </a:tr>
              <a:tr h="145045">
                <a:tc>
                  <a:txBody>
                    <a:bodyPr/>
                    <a:lstStyle/>
                    <a:p>
                      <a:pPr algn="l" fontAlgn="b"/>
                      <a:r>
                        <a:rPr lang="pt-BR" sz="900" u="none" strike="noStrike">
                          <a:effectLst/>
                        </a:rPr>
                        <a:t>Lewis 6  ReLU, Num Iter, Regularization</a:t>
                      </a:r>
                      <a:endParaRPr lang="pt-BR"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388983766"/>
                  </a:ext>
                </a:extLst>
              </a:tr>
              <a:tr h="145045">
                <a:tc>
                  <a:txBody>
                    <a:bodyPr/>
                    <a:lstStyle/>
                    <a:p>
                      <a:pPr algn="l" fontAlgn="b"/>
                      <a:r>
                        <a:rPr lang="en-US" sz="900" u="none" strike="noStrike">
                          <a:effectLst/>
                        </a:rPr>
                        <a:t>ReLU, Momentum, Nestorov, rmsprop, adagrad, adam</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Baker</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522276766"/>
                  </a:ext>
                </a:extLst>
              </a:tr>
              <a:tr h="145045">
                <a:tc>
                  <a:txBody>
                    <a:bodyPr/>
                    <a:lstStyle/>
                    <a:p>
                      <a:pPr algn="l" fontAlgn="b"/>
                      <a:r>
                        <a:rPr lang="en-US" sz="900" u="none" strike="noStrike">
                          <a:effectLst/>
                        </a:rPr>
                        <a:t>Lewis 7 Binary Classifier, Holdout, Momentum</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055269617"/>
                  </a:ext>
                </a:extLst>
              </a:tr>
              <a:tr h="145045">
                <a:tc>
                  <a:txBody>
                    <a:bodyPr/>
                    <a:lstStyle/>
                    <a:p>
                      <a:pPr algn="l" fontAlgn="b"/>
                      <a:r>
                        <a:rPr lang="en-US" sz="900" u="none" strike="noStrike">
                          <a:effectLst/>
                        </a:rPr>
                        <a:t>Lewis 8 Dropout,Minibatch</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931696798"/>
                  </a:ext>
                </a:extLst>
              </a:tr>
              <a:tr h="145045">
                <a:tc>
                  <a:txBody>
                    <a:bodyPr/>
                    <a:lstStyle/>
                    <a:p>
                      <a:pPr algn="l" fontAlgn="b"/>
                      <a:r>
                        <a:rPr lang="en-US" sz="900" u="none" strike="noStrike">
                          <a:effectLst/>
                        </a:rPr>
                        <a:t>Lewis 9 Multiclass,softmax,rmsprop</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051197578"/>
                  </a:ext>
                </a:extLst>
              </a:tr>
              <a:tr h="145045">
                <a:tc>
                  <a:txBody>
                    <a:bodyPr/>
                    <a:lstStyle/>
                    <a:p>
                      <a:pPr algn="l" fontAlgn="b"/>
                      <a:r>
                        <a:rPr lang="en-US" sz="900" u="none" strike="noStrike">
                          <a:effectLst/>
                        </a:rPr>
                        <a:t>Brownlee 6, 7, 8 Neural Net with Keras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010204709"/>
                  </a:ext>
                </a:extLst>
              </a:tr>
              <a:tr h="145045">
                <a:tc>
                  <a:txBody>
                    <a:bodyPr/>
                    <a:lstStyle/>
                    <a:p>
                      <a:pPr algn="l" fontAlgn="b"/>
                      <a:r>
                        <a:rPr lang="en-US" sz="900" u="none" strike="noStrike">
                          <a:effectLst/>
                        </a:rPr>
                        <a:t>Brownlee 9, 10 Flower Species: Grid search hyperparameters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512272381"/>
                  </a:ext>
                </a:extLst>
              </a:tr>
              <a:tr h="145045">
                <a:tc>
                  <a:txBody>
                    <a:bodyPr/>
                    <a:lstStyle/>
                    <a:p>
                      <a:pPr algn="l" fontAlgn="b"/>
                      <a:r>
                        <a:rPr lang="en-US" sz="900" u="none" strike="noStrike">
                          <a:effectLst/>
                        </a:rPr>
                        <a:t>Brownlee 11 Sonar Returns: Data preparation, tuning topology</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4240600777"/>
                  </a:ext>
                </a:extLst>
              </a:tr>
              <a:tr h="145045">
                <a:tc>
                  <a:txBody>
                    <a:bodyPr/>
                    <a:lstStyle/>
                    <a:p>
                      <a:pPr algn="l" fontAlgn="b"/>
                      <a:r>
                        <a:rPr lang="en-US" sz="900" u="none" strike="noStrike">
                          <a:effectLst/>
                        </a:rPr>
                        <a:t>Brownlee 12 Regression, Data preparation, tuning topology</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577860132"/>
                  </a:ext>
                </a:extLst>
              </a:tr>
              <a:tr h="145045">
                <a:tc>
                  <a:txBody>
                    <a:bodyPr/>
                    <a:lstStyle/>
                    <a:p>
                      <a:pPr algn="l" fontAlgn="b"/>
                      <a:r>
                        <a:rPr lang="en-US" sz="900" u="none" strike="noStrike">
                          <a:effectLst/>
                        </a:rPr>
                        <a:t>Brownlee 13, 14, 15 Record keeping</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944670769"/>
                  </a:ext>
                </a:extLst>
              </a:tr>
              <a:tr h="145045">
                <a:tc>
                  <a:txBody>
                    <a:bodyPr/>
                    <a:lstStyle/>
                    <a:p>
                      <a:pPr algn="l" fontAlgn="b"/>
                      <a:r>
                        <a:rPr lang="en-US" sz="900" u="none" strike="noStrike">
                          <a:effectLst/>
                        </a:rPr>
                        <a:t>CNN, RNN, BPTT, LSTM (Nielsen 6)</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Baker</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119215722"/>
                  </a:ext>
                </a:extLst>
              </a:tr>
              <a:tr h="145045">
                <a:tc>
                  <a:txBody>
                    <a:bodyPr/>
                    <a:lstStyle/>
                    <a:p>
                      <a:pPr algn="l" fontAlgn="b"/>
                      <a:r>
                        <a:rPr lang="en-US" sz="900" u="none" strike="noStrike">
                          <a:effectLst/>
                        </a:rPr>
                        <a:t>Brownlee 16 Dropout</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02107123"/>
                  </a:ext>
                </a:extLst>
              </a:tr>
              <a:tr h="145045">
                <a:tc>
                  <a:txBody>
                    <a:bodyPr/>
                    <a:lstStyle/>
                    <a:p>
                      <a:pPr algn="l" fontAlgn="b"/>
                      <a:r>
                        <a:rPr lang="en-US" sz="900" u="none" strike="noStrike">
                          <a:effectLst/>
                        </a:rPr>
                        <a:t>Brownlee 17 Learning rate schedules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626463778"/>
                  </a:ext>
                </a:extLst>
              </a:tr>
              <a:tr h="145045">
                <a:tc>
                  <a:txBody>
                    <a:bodyPr/>
                    <a:lstStyle/>
                    <a:p>
                      <a:pPr algn="l" fontAlgn="b"/>
                      <a:r>
                        <a:rPr lang="en-US" sz="900" u="none" strike="noStrike">
                          <a:effectLst/>
                        </a:rPr>
                        <a:t>Brownlee 18, 19 Convolutional Neural Networks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579084701"/>
                  </a:ext>
                </a:extLst>
              </a:tr>
              <a:tr h="145045">
                <a:tc>
                  <a:txBody>
                    <a:bodyPr/>
                    <a:lstStyle/>
                    <a:p>
                      <a:pPr algn="l" fontAlgn="b"/>
                      <a:r>
                        <a:rPr lang="en-US" sz="900" u="none" strike="noStrike">
                          <a:effectLst/>
                        </a:rPr>
                        <a:t>Brownblee 20 Image augmentation</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598737296"/>
                  </a:ext>
                </a:extLst>
              </a:tr>
              <a:tr h="145045">
                <a:tc>
                  <a:txBody>
                    <a:bodyPr/>
                    <a:lstStyle/>
                    <a:p>
                      <a:pPr algn="l" fontAlgn="b"/>
                      <a:r>
                        <a:rPr lang="en-US" sz="900" u="none" strike="noStrike">
                          <a:effectLst/>
                        </a:rPr>
                        <a:t>Brownlee 21 Object recognition</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540623293"/>
                  </a:ext>
                </a:extLst>
              </a:tr>
              <a:tr h="145045">
                <a:tc>
                  <a:txBody>
                    <a:bodyPr/>
                    <a:lstStyle/>
                    <a:p>
                      <a:pPr algn="l" fontAlgn="b"/>
                      <a:r>
                        <a:rPr lang="en-US" sz="900" u="none" strike="noStrike">
                          <a:effectLst/>
                        </a:rPr>
                        <a:t>The Art of Gisting</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Baker</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667633840"/>
                  </a:ext>
                </a:extLst>
              </a:tr>
              <a:tr h="145045">
                <a:tc>
                  <a:txBody>
                    <a:bodyPr/>
                    <a:lstStyle/>
                    <a:p>
                      <a:pPr algn="l" fontAlgn="b"/>
                      <a:r>
                        <a:rPr lang="en-US" sz="900" u="none" strike="noStrike">
                          <a:effectLst/>
                        </a:rPr>
                        <a:t>Brownlee 22 Sentiment from movie reviews, word embedding</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511124229"/>
                  </a:ext>
                </a:extLst>
              </a:tr>
              <a:tr h="145045">
                <a:tc>
                  <a:txBody>
                    <a:bodyPr/>
                    <a:lstStyle/>
                    <a:p>
                      <a:pPr algn="l" fontAlgn="b"/>
                      <a:r>
                        <a:rPr lang="en-US" sz="900" u="none" strike="noStrike">
                          <a:effectLst/>
                        </a:rPr>
                        <a:t>Brownlee 23 Recurrent Neural Networks (BPTT, LSTM)</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2268587780"/>
                  </a:ext>
                </a:extLst>
              </a:tr>
              <a:tr h="145045">
                <a:tc>
                  <a:txBody>
                    <a:bodyPr/>
                    <a:lstStyle/>
                    <a:p>
                      <a:pPr algn="l" fontAlgn="b"/>
                      <a:r>
                        <a:rPr lang="en-US" sz="900" u="none" strike="noStrike">
                          <a:effectLst/>
                        </a:rPr>
                        <a:t>Brownlee 24 Time Series Prediction wth MLP</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302494884"/>
                  </a:ext>
                </a:extLst>
              </a:tr>
              <a:tr h="145045">
                <a:tc>
                  <a:txBody>
                    <a:bodyPr/>
                    <a:lstStyle/>
                    <a:p>
                      <a:pPr algn="l" fontAlgn="b"/>
                      <a:r>
                        <a:rPr lang="en-US" sz="900" u="none" strike="noStrike">
                          <a:effectLst/>
                        </a:rPr>
                        <a:t>Brownlee 25 Tine Series with LSTM</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4048625376"/>
                  </a:ext>
                </a:extLst>
              </a:tr>
              <a:tr h="145045">
                <a:tc>
                  <a:txBody>
                    <a:bodyPr/>
                    <a:lstStyle/>
                    <a:p>
                      <a:pPr algn="l" fontAlgn="b"/>
                      <a:r>
                        <a:rPr lang="en-US" sz="900" u="none" strike="noStrike">
                          <a:effectLst/>
                        </a:rPr>
                        <a:t>Brownlee 26 Sequence Classification Movie reviews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645090127"/>
                  </a:ext>
                </a:extLst>
              </a:tr>
              <a:tr h="145045">
                <a:tc>
                  <a:txBody>
                    <a:bodyPr/>
                    <a:lstStyle/>
                    <a:p>
                      <a:pPr algn="l" fontAlgn="b"/>
                      <a:r>
                        <a:rPr lang="en-US" sz="900" u="none" strike="noStrike">
                          <a:effectLst/>
                        </a:rPr>
                        <a:t>Brownlee 27 Stateful LSTM RNNs</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a:effectLst/>
                        </a:rPr>
                        <a:t>TBD</a:t>
                      </a:r>
                      <a:endParaRPr lang="en-US" sz="900" b="0" i="0" u="none" strike="noStrike">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1427822556"/>
                  </a:ext>
                </a:extLst>
              </a:tr>
              <a:tr h="145045">
                <a:tc>
                  <a:txBody>
                    <a:bodyPr/>
                    <a:lstStyle/>
                    <a:p>
                      <a:pPr algn="l" fontAlgn="b"/>
                      <a:r>
                        <a:rPr lang="en-US" sz="900" u="none" strike="noStrike">
                          <a:effectLst/>
                        </a:rPr>
                        <a:t>Brownlee 28 Text Generation Alice in Wonderland</a:t>
                      </a:r>
                      <a:endParaRPr lang="en-US" sz="900" b="0" i="0" u="none" strike="noStrike">
                        <a:solidFill>
                          <a:srgbClr val="000000"/>
                        </a:solidFill>
                        <a:effectLst/>
                        <a:latin typeface="Calibri" panose="020F0502020204030204" pitchFamily="34" charset="0"/>
                      </a:endParaRPr>
                    </a:p>
                  </a:txBody>
                  <a:tcPr marL="5002" marR="5002" marT="5002" marB="0" anchor="b"/>
                </a:tc>
                <a:tc>
                  <a:txBody>
                    <a:bodyPr/>
                    <a:lstStyle/>
                    <a:p>
                      <a:pPr algn="l" fontAlgn="b"/>
                      <a:r>
                        <a:rPr lang="en-US" sz="900" u="none" strike="noStrike" dirty="0">
                          <a:effectLst/>
                        </a:rPr>
                        <a:t>TBD</a:t>
                      </a:r>
                      <a:endParaRPr lang="en-US" sz="900" b="0" i="0" u="none" strike="noStrike" dirty="0">
                        <a:solidFill>
                          <a:srgbClr val="000000"/>
                        </a:solidFill>
                        <a:effectLst/>
                        <a:latin typeface="Calibri" panose="020F0502020204030204" pitchFamily="34" charset="0"/>
                      </a:endParaRPr>
                    </a:p>
                  </a:txBody>
                  <a:tcPr marL="5002" marR="5002" marT="5002" marB="0" anchor="b"/>
                </a:tc>
                <a:extLst>
                  <a:ext uri="{0D108BD9-81ED-4DB2-BD59-A6C34878D82A}">
                    <a16:rowId xmlns:a16="http://schemas.microsoft.com/office/drawing/2014/main" val="30402518"/>
                  </a:ext>
                </a:extLst>
              </a:tr>
            </a:tbl>
          </a:graphicData>
        </a:graphic>
      </p:graphicFrame>
    </p:spTree>
    <p:extLst>
      <p:ext uri="{BB962C8B-B14F-4D97-AF65-F5344CB8AC3E}">
        <p14:creationId xmlns:p14="http://schemas.microsoft.com/office/powerpoint/2010/main" val="105600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You Set the Pace of the Course</a:t>
            </a:r>
          </a:p>
        </p:txBody>
      </p:sp>
      <p:sp>
        <p:nvSpPr>
          <p:cNvPr id="3" name="Content Placeholder 2"/>
          <p:cNvSpPr>
            <a:spLocks noGrp="1"/>
          </p:cNvSpPr>
          <p:nvPr>
            <p:ph idx="1"/>
          </p:nvPr>
        </p:nvSpPr>
        <p:spPr/>
        <p:txBody>
          <a:bodyPr>
            <a:normAutofit fontScale="92500" lnSpcReduction="20000"/>
          </a:bodyPr>
          <a:lstStyle/>
          <a:p>
            <a:r>
              <a:rPr lang="en-US" dirty="0"/>
              <a:t>The first part of the course, presentation of the three tutorial books, is preliminary work to get you ready to do the Major Projects</a:t>
            </a:r>
          </a:p>
          <a:p>
            <a:pPr lvl="1"/>
            <a:r>
              <a:rPr lang="en-US" dirty="0"/>
              <a:t>I would like to get through this part as quickly as we can to leave you as much time as possible for your major projects</a:t>
            </a:r>
          </a:p>
          <a:p>
            <a:pPr lvl="2"/>
            <a:r>
              <a:rPr lang="en-US" dirty="0"/>
              <a:t>Subject to the requirement that you learn the material well enough to apply it</a:t>
            </a:r>
          </a:p>
          <a:p>
            <a:r>
              <a:rPr lang="en-US" dirty="0"/>
              <a:t>Every chapter has information that you may need for your project</a:t>
            </a:r>
          </a:p>
          <a:p>
            <a:pPr lvl="1"/>
            <a:r>
              <a:rPr lang="en-US" dirty="0"/>
              <a:t>You should read every chapter</a:t>
            </a:r>
          </a:p>
          <a:p>
            <a:pPr lvl="1"/>
            <a:r>
              <a:rPr lang="en-US" dirty="0"/>
              <a:t>You should try to implement the code in every chapter</a:t>
            </a:r>
          </a:p>
          <a:p>
            <a:pPr lvl="1"/>
            <a:r>
              <a:rPr lang="en-US" dirty="0"/>
              <a:t>If you don’t have time to implement every chapter, you may skip some if you let me know that you are doing so</a:t>
            </a:r>
          </a:p>
          <a:p>
            <a:pPr lvl="1"/>
            <a:r>
              <a:rPr lang="en-US" dirty="0"/>
              <a:t>I will slow down the pace if more that a few students need more time </a:t>
            </a:r>
          </a:p>
        </p:txBody>
      </p:sp>
    </p:spTree>
    <p:extLst>
      <p:ext uri="{BB962C8B-B14F-4D97-AF65-F5344CB8AC3E}">
        <p14:creationId xmlns:p14="http://schemas.microsoft.com/office/powerpoint/2010/main" val="2460959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Write your own Code for some of the Tutorials</a:t>
            </a:r>
          </a:p>
        </p:txBody>
      </p:sp>
      <p:sp>
        <p:nvSpPr>
          <p:cNvPr id="3" name="Content Placeholder 2"/>
          <p:cNvSpPr>
            <a:spLocks noGrp="1"/>
          </p:cNvSpPr>
          <p:nvPr>
            <p:ph idx="1"/>
          </p:nvPr>
        </p:nvSpPr>
        <p:spPr/>
        <p:txBody>
          <a:bodyPr>
            <a:normAutofit fontScale="70000" lnSpcReduction="20000"/>
          </a:bodyPr>
          <a:lstStyle/>
          <a:p>
            <a:r>
              <a:rPr lang="en-US" dirty="0"/>
              <a:t>Write code to implement backpropagation and the other fundamental techniques</a:t>
            </a:r>
          </a:p>
          <a:p>
            <a:pPr lvl="1"/>
            <a:r>
              <a:rPr lang="en-US" dirty="0"/>
              <a:t>The first two lectures will cover enough techniques</a:t>
            </a:r>
          </a:p>
          <a:p>
            <a:pPr lvl="1"/>
            <a:r>
              <a:rPr lang="en-US" dirty="0"/>
              <a:t>You can use this core code for many different problems</a:t>
            </a:r>
          </a:p>
          <a:p>
            <a:pPr lvl="1"/>
            <a:r>
              <a:rPr lang="en-US" dirty="0"/>
              <a:t>Do this at the beginning so you have the code available for all the projects</a:t>
            </a:r>
          </a:p>
          <a:p>
            <a:pPr lvl="1"/>
            <a:r>
              <a:rPr lang="en-US" dirty="0"/>
              <a:t>Run on the MNIST example in Nielsen</a:t>
            </a:r>
          </a:p>
          <a:p>
            <a:pPr lvl="1"/>
            <a:r>
              <a:rPr lang="en-US" dirty="0"/>
              <a:t>Ask questions if you have trouble</a:t>
            </a:r>
          </a:p>
          <a:p>
            <a:r>
              <a:rPr lang="en-US" dirty="0"/>
              <a:t>The purpose is to learn better</a:t>
            </a:r>
          </a:p>
          <a:p>
            <a:pPr lvl="1"/>
            <a:r>
              <a:rPr lang="en-US" dirty="0"/>
              <a:t>You will not be graded on this</a:t>
            </a:r>
          </a:p>
          <a:p>
            <a:pPr lvl="1"/>
            <a:r>
              <a:rPr lang="en-US" dirty="0"/>
              <a:t>The tutorial books use library functions or supply sample code</a:t>
            </a:r>
          </a:p>
          <a:p>
            <a:pPr lvl="2"/>
            <a:r>
              <a:rPr lang="en-US" dirty="0"/>
              <a:t>You will learn it much better if you also write your own code and compare the results</a:t>
            </a:r>
          </a:p>
          <a:p>
            <a:pPr lvl="1"/>
            <a:r>
              <a:rPr lang="en-US" dirty="0"/>
              <a:t>You will only have time to do this on some of the tutorials</a:t>
            </a:r>
          </a:p>
          <a:p>
            <a:pPr lvl="2"/>
            <a:r>
              <a:rPr lang="en-US" dirty="0"/>
              <a:t>You should definitely do your own code on the tutorial you will be presenting</a:t>
            </a:r>
          </a:p>
          <a:p>
            <a:pPr lvl="3"/>
            <a:r>
              <a:rPr lang="en-US" dirty="0"/>
              <a:t>Ask for my help if it seems to require a technique that you haven’t yet learned</a:t>
            </a:r>
          </a:p>
          <a:p>
            <a:pPr lvl="1"/>
            <a:r>
              <a:rPr lang="en-US" dirty="0"/>
              <a:t>You can use lessons that you learn in the class discussions</a:t>
            </a:r>
          </a:p>
          <a:p>
            <a:pPr lvl="2"/>
            <a:r>
              <a:rPr lang="en-US" dirty="0"/>
              <a:t>You will be graded on class participation</a:t>
            </a:r>
          </a:p>
        </p:txBody>
      </p:sp>
    </p:spTree>
    <p:extLst>
      <p:ext uri="{BB962C8B-B14F-4D97-AF65-F5344CB8AC3E}">
        <p14:creationId xmlns:p14="http://schemas.microsoft.com/office/powerpoint/2010/main" val="74836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 you absorb so much?</a:t>
            </a:r>
          </a:p>
        </p:txBody>
      </p:sp>
      <p:sp>
        <p:nvSpPr>
          <p:cNvPr id="3" name="Content Placeholder 2"/>
          <p:cNvSpPr>
            <a:spLocks noGrp="1"/>
          </p:cNvSpPr>
          <p:nvPr>
            <p:ph idx="1"/>
          </p:nvPr>
        </p:nvSpPr>
        <p:spPr/>
        <p:txBody>
          <a:bodyPr>
            <a:normAutofit fontScale="85000" lnSpcReduction="20000"/>
          </a:bodyPr>
          <a:lstStyle/>
          <a:p>
            <a:r>
              <a:rPr lang="en-US" dirty="0"/>
              <a:t>You are not expected to absorb it all from hearing or reading it once.</a:t>
            </a:r>
          </a:p>
          <a:p>
            <a:pPr lvl="1"/>
            <a:r>
              <a:rPr lang="en-US" dirty="0"/>
              <a:t>It will be re-enforced when you use the techniques in the tutorial books</a:t>
            </a:r>
          </a:p>
          <a:p>
            <a:pPr lvl="1"/>
            <a:r>
              <a:rPr lang="en-US" dirty="0"/>
              <a:t>It will let you fit each technique you use into the overall picture</a:t>
            </a:r>
          </a:p>
          <a:p>
            <a:endParaRPr lang="en-US" dirty="0"/>
          </a:p>
          <a:p>
            <a:r>
              <a:rPr lang="en-US" dirty="0"/>
              <a:t>There will be a large number of tutorial projects, so you will see each idea many times</a:t>
            </a:r>
          </a:p>
          <a:p>
            <a:endParaRPr lang="en-US" dirty="0"/>
          </a:p>
          <a:p>
            <a:r>
              <a:rPr lang="en-US" dirty="0"/>
              <a:t>You will see each idea again when a more advanced technique based on it is discussed</a:t>
            </a:r>
          </a:p>
          <a:p>
            <a:endParaRPr lang="en-US" dirty="0"/>
          </a:p>
          <a:p>
            <a:r>
              <a:rPr lang="en-US" dirty="0"/>
              <a:t>This is the way to get you ready for your major projects</a:t>
            </a:r>
          </a:p>
          <a:p>
            <a:endParaRPr lang="en-US" dirty="0"/>
          </a:p>
          <a:p>
            <a:pPr marL="457200" lvl="1" indent="0">
              <a:buNone/>
            </a:pPr>
            <a:endParaRPr lang="en-US" dirty="0"/>
          </a:p>
        </p:txBody>
      </p:sp>
    </p:spTree>
    <p:extLst>
      <p:ext uri="{BB962C8B-B14F-4D97-AF65-F5344CB8AC3E}">
        <p14:creationId xmlns:p14="http://schemas.microsoft.com/office/powerpoint/2010/main" val="3039544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Student Presentations</a:t>
            </a:r>
          </a:p>
        </p:txBody>
      </p:sp>
      <p:sp>
        <p:nvSpPr>
          <p:cNvPr id="3" name="Content Placeholder 2"/>
          <p:cNvSpPr>
            <a:spLocks noGrp="1"/>
          </p:cNvSpPr>
          <p:nvPr>
            <p:ph idx="1"/>
          </p:nvPr>
        </p:nvSpPr>
        <p:spPr/>
        <p:txBody>
          <a:bodyPr>
            <a:normAutofit fontScale="85000" lnSpcReduction="20000"/>
          </a:bodyPr>
          <a:lstStyle/>
          <a:p>
            <a:r>
              <a:rPr lang="en-US" dirty="0"/>
              <a:t>Each student will do two individual presentations</a:t>
            </a:r>
          </a:p>
          <a:p>
            <a:pPr lvl="1"/>
            <a:r>
              <a:rPr lang="en-US" dirty="0"/>
              <a:t>One of the tutorial sections</a:t>
            </a:r>
          </a:p>
          <a:p>
            <a:pPr lvl="1"/>
            <a:r>
              <a:rPr lang="en-US" dirty="0"/>
              <a:t>Presentation of the gist of a research paper</a:t>
            </a:r>
          </a:p>
          <a:p>
            <a:pPr lvl="2"/>
            <a:r>
              <a:rPr lang="en-US" dirty="0"/>
              <a:t>I will explain the art of </a:t>
            </a:r>
            <a:r>
              <a:rPr lang="en-US" dirty="0" err="1"/>
              <a:t>gisting</a:t>
            </a:r>
            <a:r>
              <a:rPr lang="en-US" dirty="0"/>
              <a:t> later in the course</a:t>
            </a:r>
          </a:p>
          <a:p>
            <a:r>
              <a:rPr lang="en-US" dirty="0"/>
              <a:t>You will also do presentations as part of your teams</a:t>
            </a:r>
          </a:p>
          <a:p>
            <a:pPr lvl="1"/>
            <a:r>
              <a:rPr lang="en-US" dirty="0"/>
              <a:t>Support teams will give presentations on their area of responsibility</a:t>
            </a:r>
          </a:p>
          <a:p>
            <a:pPr lvl="2"/>
            <a:r>
              <a:rPr lang="en-US" dirty="0"/>
              <a:t>Explaining how to use the resources</a:t>
            </a:r>
          </a:p>
          <a:p>
            <a:pPr lvl="2"/>
            <a:r>
              <a:rPr lang="en-US" dirty="0"/>
              <a:t>Discussion and help session as necessary</a:t>
            </a:r>
          </a:p>
          <a:p>
            <a:pPr lvl="1"/>
            <a:r>
              <a:rPr lang="en-US" dirty="0"/>
              <a:t>Major project teams will give one or more preliminary presentations and a final presentation</a:t>
            </a:r>
          </a:p>
          <a:p>
            <a:pPr lvl="2"/>
            <a:r>
              <a:rPr lang="en-US" dirty="0"/>
              <a:t>Each team member will present of gist of at least one research paper</a:t>
            </a:r>
          </a:p>
          <a:p>
            <a:pPr lvl="3"/>
            <a:r>
              <a:rPr lang="en-US" dirty="0"/>
              <a:t>This is part of the process of selecting the project paper</a:t>
            </a:r>
          </a:p>
          <a:p>
            <a:pPr lvl="2"/>
            <a:r>
              <a:rPr lang="en-US" dirty="0"/>
              <a:t>The team will give a proposal presentation on their selected paper</a:t>
            </a:r>
          </a:p>
          <a:p>
            <a:pPr lvl="3"/>
            <a:r>
              <a:rPr lang="en-US" dirty="0"/>
              <a:t>Including proposed data collection and implementation</a:t>
            </a:r>
          </a:p>
          <a:p>
            <a:pPr lvl="2"/>
            <a:r>
              <a:rPr lang="en-US" dirty="0"/>
              <a:t>The team will give a final presentation</a:t>
            </a:r>
          </a:p>
          <a:p>
            <a:pPr lvl="2"/>
            <a:r>
              <a:rPr lang="en-US" dirty="0"/>
              <a:t>There may also be interim presentations</a:t>
            </a:r>
          </a:p>
        </p:txBody>
      </p:sp>
    </p:spTree>
    <p:extLst>
      <p:ext uri="{BB962C8B-B14F-4D97-AF65-F5344CB8AC3E}">
        <p14:creationId xmlns:p14="http://schemas.microsoft.com/office/powerpoint/2010/main" val="4376346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Length of Presentations</a:t>
            </a:r>
          </a:p>
        </p:txBody>
      </p:sp>
      <p:sp>
        <p:nvSpPr>
          <p:cNvPr id="3" name="Content Placeholder 2"/>
          <p:cNvSpPr>
            <a:spLocks noGrp="1"/>
          </p:cNvSpPr>
          <p:nvPr>
            <p:ph idx="1"/>
          </p:nvPr>
        </p:nvSpPr>
        <p:spPr/>
        <p:txBody>
          <a:bodyPr>
            <a:normAutofit fontScale="92500" lnSpcReduction="10000"/>
          </a:bodyPr>
          <a:lstStyle/>
          <a:p>
            <a:r>
              <a:rPr lang="en-US" dirty="0"/>
              <a:t>The tutorial presentations should be very brief</a:t>
            </a:r>
          </a:p>
          <a:p>
            <a:pPr lvl="1"/>
            <a:r>
              <a:rPr lang="en-US" dirty="0"/>
              <a:t>Perhaps 5 minutes plus Q&amp;A</a:t>
            </a:r>
          </a:p>
          <a:p>
            <a:pPr lvl="2"/>
            <a:r>
              <a:rPr lang="en-US" dirty="0"/>
              <a:t>We will adjust the pace as necessary</a:t>
            </a:r>
          </a:p>
          <a:p>
            <a:pPr lvl="2"/>
            <a:r>
              <a:rPr lang="en-US" dirty="0"/>
              <a:t>Take more time if other students need help</a:t>
            </a:r>
          </a:p>
          <a:p>
            <a:pPr lvl="2"/>
            <a:r>
              <a:rPr lang="en-US" dirty="0"/>
              <a:t>Take more time if you have discovered something that is not covered in the book</a:t>
            </a:r>
          </a:p>
          <a:p>
            <a:pPr lvl="1"/>
            <a:r>
              <a:rPr lang="en-US" dirty="0"/>
              <a:t>Most other students should have already read and implemented the section</a:t>
            </a:r>
          </a:p>
          <a:p>
            <a:pPr lvl="2"/>
            <a:r>
              <a:rPr lang="en-US" dirty="0"/>
              <a:t>And be ready to ask questions or comment during the Q&amp;A</a:t>
            </a:r>
          </a:p>
          <a:p>
            <a:pPr lvl="1"/>
            <a:r>
              <a:rPr lang="en-US" dirty="0"/>
              <a:t>Your presentation should make the ideas clear to those who are having difficulty</a:t>
            </a:r>
          </a:p>
          <a:p>
            <a:pPr lvl="2"/>
            <a:r>
              <a:rPr lang="en-US" dirty="0"/>
              <a:t>Look for and report and potential </a:t>
            </a:r>
            <a:r>
              <a:rPr lang="en-US" dirty="0" err="1"/>
              <a:t>gotchas</a:t>
            </a:r>
            <a:endParaRPr lang="en-US" dirty="0"/>
          </a:p>
          <a:p>
            <a:pPr lvl="1"/>
            <a:r>
              <a:rPr lang="en-US" dirty="0"/>
              <a:t>The quality of your presentation is more important than the quantity</a:t>
            </a:r>
          </a:p>
        </p:txBody>
      </p:sp>
    </p:spTree>
    <p:extLst>
      <p:ext uri="{BB962C8B-B14F-4D97-AF65-F5344CB8AC3E}">
        <p14:creationId xmlns:p14="http://schemas.microsoft.com/office/powerpoint/2010/main" val="591275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Some Advice about Implementing Tutorial Code Examples</a:t>
            </a:r>
          </a:p>
        </p:txBody>
      </p:sp>
      <p:sp>
        <p:nvSpPr>
          <p:cNvPr id="3" name="Content Placeholder 2"/>
          <p:cNvSpPr>
            <a:spLocks noGrp="1"/>
          </p:cNvSpPr>
          <p:nvPr>
            <p:ph idx="1"/>
          </p:nvPr>
        </p:nvSpPr>
        <p:spPr/>
        <p:txBody>
          <a:bodyPr/>
          <a:lstStyle/>
          <a:p>
            <a:r>
              <a:rPr lang="en-US" dirty="0"/>
              <a:t>Books and on-line tutorials have mistakes</a:t>
            </a:r>
          </a:p>
          <a:p>
            <a:pPr lvl="1"/>
            <a:r>
              <a:rPr lang="en-US" dirty="0"/>
              <a:t>To err is human; Do not assume everything is correct</a:t>
            </a:r>
          </a:p>
          <a:p>
            <a:pPr lvl="1"/>
            <a:r>
              <a:rPr lang="en-US" dirty="0"/>
              <a:t>Pay attention; Understand what you are doing</a:t>
            </a:r>
          </a:p>
          <a:p>
            <a:pPr lvl="1"/>
            <a:r>
              <a:rPr lang="en-US" dirty="0"/>
              <a:t>Report any errors you find (or anything you don’t understand)</a:t>
            </a:r>
          </a:p>
          <a:p>
            <a:pPr lvl="1"/>
            <a:r>
              <a:rPr lang="en-US" dirty="0"/>
              <a:t>Report how long it takes to complete each section</a:t>
            </a:r>
          </a:p>
          <a:p>
            <a:pPr lvl="1"/>
            <a:endParaRPr lang="en-US" dirty="0"/>
          </a:p>
          <a:p>
            <a:pPr lvl="1"/>
            <a:endParaRPr lang="en-US" dirty="0"/>
          </a:p>
        </p:txBody>
      </p:sp>
    </p:spTree>
    <p:extLst>
      <p:ext uri="{BB962C8B-B14F-4D97-AF65-F5344CB8AC3E}">
        <p14:creationId xmlns:p14="http://schemas.microsoft.com/office/powerpoint/2010/main" val="385777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It’s your Life, Take Advantage of this Opportunity</a:t>
            </a:r>
          </a:p>
        </p:txBody>
      </p:sp>
      <p:sp>
        <p:nvSpPr>
          <p:cNvPr id="3" name="Content Placeholder 2"/>
          <p:cNvSpPr>
            <a:spLocks noGrp="1"/>
          </p:cNvSpPr>
          <p:nvPr>
            <p:ph idx="1"/>
          </p:nvPr>
        </p:nvSpPr>
        <p:spPr/>
        <p:txBody>
          <a:bodyPr>
            <a:normAutofit fontScale="77500" lnSpcReduction="20000"/>
          </a:bodyPr>
          <a:lstStyle/>
          <a:p>
            <a:r>
              <a:rPr lang="en-US" dirty="0"/>
              <a:t>Deep learning is “hot”</a:t>
            </a:r>
          </a:p>
          <a:p>
            <a:pPr lvl="1"/>
            <a:r>
              <a:rPr lang="en-US" dirty="0"/>
              <a:t>There is great demand for people with experience and understanding of deep learning</a:t>
            </a:r>
          </a:p>
          <a:p>
            <a:pPr lvl="1"/>
            <a:r>
              <a:rPr lang="en-US" dirty="0"/>
              <a:t>Google, Facebook, Uber, Twitter, Pinterest, IBM, Microsoft, Apple, Baidu, and many other companies are hiring as many good engineers as they can find</a:t>
            </a:r>
          </a:p>
          <a:p>
            <a:r>
              <a:rPr lang="en-US" dirty="0"/>
              <a:t>However, everyone else knows this, too</a:t>
            </a:r>
          </a:p>
          <a:p>
            <a:pPr lvl="1"/>
            <a:r>
              <a:rPr lang="en-US" dirty="0"/>
              <a:t>Ten of thousands of computer scientists and engineers are aiming for jobs in deep learning</a:t>
            </a:r>
          </a:p>
          <a:p>
            <a:r>
              <a:rPr lang="en-US" dirty="0"/>
              <a:t>The way to stand out is to have real experience and a greater depth of know than the other candidates</a:t>
            </a:r>
          </a:p>
          <a:p>
            <a:pPr lvl="1"/>
            <a:r>
              <a:rPr lang="en-US" dirty="0"/>
              <a:t>Being the member of a team that wins a competition or that achieves a new record result is the most convincing proof</a:t>
            </a:r>
          </a:p>
          <a:p>
            <a:pPr lvl="1"/>
            <a:r>
              <a:rPr lang="en-US" dirty="0"/>
              <a:t>This course intends to prepare you to do that, but you must do the work to prepare yourself</a:t>
            </a:r>
          </a:p>
          <a:p>
            <a:pPr lvl="2"/>
            <a:r>
              <a:rPr lang="en-US" dirty="0"/>
              <a:t>This is much more important than your grade in this course</a:t>
            </a:r>
          </a:p>
          <a:p>
            <a:pPr lvl="2"/>
            <a:r>
              <a:rPr lang="en-US" dirty="0"/>
              <a:t>Perhaps more important than all your grades</a:t>
            </a:r>
          </a:p>
        </p:txBody>
      </p:sp>
    </p:spTree>
    <p:extLst>
      <p:ext uri="{BB962C8B-B14F-4D97-AF65-F5344CB8AC3E}">
        <p14:creationId xmlns:p14="http://schemas.microsoft.com/office/powerpoint/2010/main" val="2789958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Advice for Gisting Research Papers</a:t>
            </a:r>
          </a:p>
        </p:txBody>
      </p:sp>
      <p:sp>
        <p:nvSpPr>
          <p:cNvPr id="3" name="Content Placeholder 2"/>
          <p:cNvSpPr>
            <a:spLocks noGrp="1"/>
          </p:cNvSpPr>
          <p:nvPr>
            <p:ph idx="1"/>
          </p:nvPr>
        </p:nvSpPr>
        <p:spPr/>
        <p:txBody>
          <a:bodyPr>
            <a:normAutofit fontScale="92500" lnSpcReduction="10000"/>
          </a:bodyPr>
          <a:lstStyle/>
          <a:p>
            <a:r>
              <a:rPr lang="en-US" dirty="0"/>
              <a:t>First, try to get the “gist”</a:t>
            </a:r>
          </a:p>
          <a:p>
            <a:pPr lvl="1"/>
            <a:r>
              <a:rPr lang="en-US" dirty="0"/>
              <a:t>What is the main achievement?</a:t>
            </a:r>
          </a:p>
          <a:p>
            <a:pPr lvl="1"/>
            <a:r>
              <a:rPr lang="en-US" dirty="0"/>
              <a:t>What are the new ideas (often only one or two)?</a:t>
            </a:r>
          </a:p>
          <a:p>
            <a:pPr lvl="1"/>
            <a:r>
              <a:rPr lang="en-US" dirty="0"/>
              <a:t>What ideas are used by reference?</a:t>
            </a:r>
          </a:p>
          <a:p>
            <a:pPr lvl="2"/>
            <a:r>
              <a:rPr lang="en-US" dirty="0"/>
              <a:t>Which ones do you already know?</a:t>
            </a:r>
          </a:p>
          <a:p>
            <a:pPr lvl="2"/>
            <a:r>
              <a:rPr lang="en-US" dirty="0"/>
              <a:t>Which, if any, did not occur in our introductory books?</a:t>
            </a:r>
          </a:p>
          <a:p>
            <a:pPr lvl="1"/>
            <a:r>
              <a:rPr lang="en-US" dirty="0"/>
              <a:t>For selection of potential projects:</a:t>
            </a:r>
          </a:p>
          <a:p>
            <a:pPr lvl="2"/>
            <a:r>
              <a:rPr lang="en-US" dirty="0"/>
              <a:t>What tests or benchmarks?</a:t>
            </a:r>
          </a:p>
          <a:p>
            <a:pPr lvl="3"/>
            <a:r>
              <a:rPr lang="en-US" dirty="0"/>
              <a:t>How available is the training data?</a:t>
            </a:r>
          </a:p>
          <a:p>
            <a:pPr lvl="3"/>
            <a:r>
              <a:rPr lang="en-US" dirty="0"/>
              <a:t>How much computation will be required?</a:t>
            </a:r>
          </a:p>
          <a:p>
            <a:pPr lvl="3"/>
            <a:r>
              <a:rPr lang="en-US" dirty="0"/>
              <a:t>Is a scaled-down version feasible?</a:t>
            </a:r>
          </a:p>
          <a:p>
            <a:r>
              <a:rPr lang="en-US" dirty="0"/>
              <a:t>I will give examples and explain the art of </a:t>
            </a:r>
            <a:r>
              <a:rPr lang="en-US" dirty="0" err="1"/>
              <a:t>gisting</a:t>
            </a:r>
            <a:r>
              <a:rPr lang="en-US" dirty="0"/>
              <a:t> in more depth when we get to that part of the course</a:t>
            </a:r>
          </a:p>
        </p:txBody>
      </p:sp>
    </p:spTree>
    <p:extLst>
      <p:ext uri="{BB962C8B-B14F-4D97-AF65-F5344CB8AC3E}">
        <p14:creationId xmlns:p14="http://schemas.microsoft.com/office/powerpoint/2010/main" val="290559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11-364</a:t>
            </a:r>
          </a:p>
        </p:txBody>
      </p:sp>
      <p:sp>
        <p:nvSpPr>
          <p:cNvPr id="3" name="Content Placeholder 2"/>
          <p:cNvSpPr>
            <a:spLocks noGrp="1"/>
          </p:cNvSpPr>
          <p:nvPr>
            <p:ph idx="1"/>
          </p:nvPr>
        </p:nvSpPr>
        <p:spPr/>
        <p:txBody>
          <a:bodyPr/>
          <a:lstStyle/>
          <a:p>
            <a:r>
              <a:rPr lang="en-US" dirty="0"/>
              <a:t>This is a reading and research course</a:t>
            </a:r>
          </a:p>
          <a:p>
            <a:pPr lvl="1"/>
            <a:r>
              <a:rPr lang="en-US" dirty="0"/>
              <a:t>Based on the principle of “learn by doing” (not lectures)</a:t>
            </a:r>
          </a:p>
          <a:p>
            <a:pPr lvl="1"/>
            <a:r>
              <a:rPr lang="en-US" dirty="0"/>
              <a:t>Hands-on</a:t>
            </a:r>
          </a:p>
          <a:p>
            <a:pPr lvl="2"/>
            <a:r>
              <a:rPr lang="en-US" dirty="0"/>
              <a:t>For all the readings, you will be implementing code</a:t>
            </a:r>
          </a:p>
          <a:p>
            <a:pPr lvl="1"/>
            <a:r>
              <a:rPr lang="en-US" dirty="0"/>
              <a:t>The work will be done in teams (tentatively six teams)</a:t>
            </a:r>
          </a:p>
          <a:p>
            <a:pPr lvl="2"/>
            <a:r>
              <a:rPr lang="en-US" dirty="0"/>
              <a:t>Two orthogonal sets of teams</a:t>
            </a:r>
          </a:p>
          <a:p>
            <a:pPr lvl="3"/>
            <a:r>
              <a:rPr lang="en-US" dirty="0"/>
              <a:t>Each infrastructure team will have a background task</a:t>
            </a:r>
          </a:p>
          <a:p>
            <a:pPr lvl="4"/>
            <a:r>
              <a:rPr lang="en-US" dirty="0"/>
              <a:t>E.g. Learn a tool or framework and support the class</a:t>
            </a:r>
          </a:p>
          <a:p>
            <a:pPr lvl="3"/>
            <a:r>
              <a:rPr lang="en-US" dirty="0"/>
              <a:t>Each project team will do a major project, implementing a state-of-the art research paper</a:t>
            </a:r>
          </a:p>
          <a:p>
            <a:pPr lvl="4"/>
            <a:r>
              <a:rPr lang="en-US" dirty="0"/>
              <a:t>It will help if each project team has members from multiple infrastructure teams</a:t>
            </a:r>
          </a:p>
          <a:p>
            <a:pPr lvl="1"/>
            <a:endParaRPr lang="en-US" dirty="0"/>
          </a:p>
        </p:txBody>
      </p:sp>
    </p:spTree>
    <p:extLst>
      <p:ext uri="{BB962C8B-B14F-4D97-AF65-F5344CB8AC3E}">
        <p14:creationId xmlns:p14="http://schemas.microsoft.com/office/powerpoint/2010/main" val="389315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Phases of Course</a:t>
            </a:r>
          </a:p>
        </p:txBody>
      </p:sp>
      <p:sp>
        <p:nvSpPr>
          <p:cNvPr id="3" name="Content Placeholder 2"/>
          <p:cNvSpPr>
            <a:spLocks noGrp="1"/>
          </p:cNvSpPr>
          <p:nvPr>
            <p:ph idx="1"/>
          </p:nvPr>
        </p:nvSpPr>
        <p:spPr/>
        <p:txBody>
          <a:bodyPr>
            <a:normAutofit fontScale="85000" lnSpcReduction="20000"/>
          </a:bodyPr>
          <a:lstStyle/>
          <a:p>
            <a:r>
              <a:rPr lang="en-US" dirty="0"/>
              <a:t>Introductory, Hands-on Books</a:t>
            </a:r>
          </a:p>
          <a:p>
            <a:pPr lvl="1"/>
            <a:r>
              <a:rPr lang="en-US" dirty="0"/>
              <a:t>Individual Presentations of Chapters</a:t>
            </a:r>
          </a:p>
          <a:p>
            <a:r>
              <a:rPr lang="en-US" dirty="0"/>
              <a:t>Gisting Technical Papers (to aid selection of major projects)</a:t>
            </a:r>
          </a:p>
          <a:p>
            <a:r>
              <a:rPr lang="en-US" dirty="0"/>
              <a:t>Presentation of Selected Gists and Project Proposals 	(formal formation of project teams)</a:t>
            </a:r>
          </a:p>
          <a:p>
            <a:r>
              <a:rPr lang="en-US" dirty="0"/>
              <a:t>Interim Project Presentations</a:t>
            </a:r>
          </a:p>
          <a:p>
            <a:r>
              <a:rPr lang="en-US" dirty="0"/>
              <a:t>Final Project Presentations</a:t>
            </a:r>
          </a:p>
          <a:p>
            <a:pPr lvl="1"/>
            <a:r>
              <a:rPr lang="en-US" dirty="0"/>
              <a:t>Goal: Be able to participate in top competitive testbeds</a:t>
            </a:r>
          </a:p>
          <a:p>
            <a:pPr lvl="1"/>
            <a:r>
              <a:rPr lang="en-US" dirty="0"/>
              <a:t>We may even create some testbeds </a:t>
            </a:r>
          </a:p>
          <a:p>
            <a:endParaRPr lang="en-US" dirty="0"/>
          </a:p>
          <a:p>
            <a:r>
              <a:rPr lang="en-US" dirty="0"/>
              <a:t>Pace of course will be adjusted as needed</a:t>
            </a:r>
          </a:p>
          <a:p>
            <a:pPr lvl="1"/>
            <a:r>
              <a:rPr lang="en-US" dirty="0"/>
              <a:t>You should each give feedback each week</a:t>
            </a:r>
          </a:p>
          <a:p>
            <a:pPr lvl="1"/>
            <a:r>
              <a:rPr lang="en-US" dirty="0"/>
              <a:t>Tell me about your problems, your successes</a:t>
            </a:r>
          </a:p>
          <a:p>
            <a:endParaRPr lang="en-US" dirty="0"/>
          </a:p>
        </p:txBody>
      </p:sp>
    </p:spTree>
    <p:extLst>
      <p:ext uri="{BB962C8B-B14F-4D97-AF65-F5344CB8AC3E}">
        <p14:creationId xmlns:p14="http://schemas.microsoft.com/office/powerpoint/2010/main" val="317191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Start Here (There will be reading assignments in these 3 books):</a:t>
            </a:r>
          </a:p>
        </p:txBody>
      </p:sp>
      <p:sp>
        <p:nvSpPr>
          <p:cNvPr id="3" name="Content Placeholder 2"/>
          <p:cNvSpPr>
            <a:spLocks noGrp="1"/>
          </p:cNvSpPr>
          <p:nvPr>
            <p:ph idx="1"/>
          </p:nvPr>
        </p:nvSpPr>
        <p:spPr/>
        <p:txBody>
          <a:bodyPr>
            <a:normAutofit fontScale="47500" lnSpcReduction="20000"/>
          </a:bodyPr>
          <a:lstStyle/>
          <a:p>
            <a:r>
              <a:rPr lang="en-US" b="1" dirty="0"/>
              <a:t>Hands-On Introductory Books (Assigned reading in course):</a:t>
            </a:r>
          </a:p>
          <a:p>
            <a:pPr marL="0" indent="0">
              <a:buNone/>
            </a:pPr>
            <a:r>
              <a:rPr lang="en-US" dirty="0"/>
              <a:t> </a:t>
            </a:r>
          </a:p>
          <a:p>
            <a:r>
              <a:rPr lang="en-US" dirty="0"/>
              <a:t>M Nielsen: Neural Networks and Deep Learning, (free on-line book </a:t>
            </a:r>
            <a:r>
              <a:rPr lang="en-US" u="sng" dirty="0">
                <a:hlinkClick r:id="rId2"/>
              </a:rPr>
              <a:t>http://neuralnetworksanddeeplearning.com/</a:t>
            </a:r>
            <a:r>
              <a:rPr lang="en-US" dirty="0"/>
              <a:t>)</a:t>
            </a:r>
          </a:p>
          <a:p>
            <a:pPr lvl="1"/>
            <a:r>
              <a:rPr lang="en-US" dirty="0"/>
              <a:t>This on-line book describes the actual steps in the algorithms, rather than just calling Python or framework library functions like the other introductory books.  I will mainly follow this book in my presentations.  There will be no student presentations from this book.</a:t>
            </a:r>
          </a:p>
          <a:p>
            <a:pPr marL="0" indent="0">
              <a:buNone/>
            </a:pPr>
            <a:r>
              <a:rPr lang="en-US" dirty="0"/>
              <a:t>The next two books have many tutorial projects.  There will be student presentations of these projects.</a:t>
            </a:r>
          </a:p>
          <a:p>
            <a:r>
              <a:rPr lang="en-US" dirty="0"/>
              <a:t>N Lewis(1): Deep Learning Step by Step with Python: A Very Gentle Introduction to Deep Neural Networks for Practical Data Science (Kindle Edition </a:t>
            </a:r>
            <a:r>
              <a:rPr lang="en-US" strike="sngStrike" dirty="0"/>
              <a:t>$9.99</a:t>
            </a:r>
            <a:r>
              <a:rPr lang="en-US" dirty="0"/>
              <a:t> Now $37.77)</a:t>
            </a:r>
          </a:p>
          <a:p>
            <a:pPr lvl="1"/>
            <a:r>
              <a:rPr lang="en-US" dirty="0"/>
              <a:t>Hands-on introduction of deep learning; multiple hidden layers; introduces momentum, dropout and other techniques to improve training. it uses made-up examples with its own data.  Includes snippets of Python code.  Using Python neural network packages.  Extensive footnotes with references to the research literature.</a:t>
            </a:r>
          </a:p>
          <a:p>
            <a:r>
              <a:rPr lang="en-US" dirty="0"/>
              <a:t>J Brownlee: Deep Learning with Python ($47 online purchase </a:t>
            </a:r>
            <a:r>
              <a:rPr lang="en-US" u="sng" dirty="0">
                <a:hlinkClick r:id="rId3"/>
              </a:rPr>
              <a:t>https://machinelearningmastery.com/deep-learning-with-python/</a:t>
            </a:r>
            <a:r>
              <a:rPr lang="en-US" dirty="0"/>
              <a:t>)</a:t>
            </a:r>
          </a:p>
          <a:p>
            <a:pPr lvl="1"/>
            <a:r>
              <a:rPr lang="en-US" dirty="0"/>
              <a:t>Hands-on lessons and projects.  Based on Python, </a:t>
            </a:r>
            <a:r>
              <a:rPr lang="en-US" dirty="0" err="1"/>
              <a:t>Theano</a:t>
            </a:r>
            <a:r>
              <a:rPr lang="en-US" dirty="0"/>
              <a:t>, </a:t>
            </a:r>
            <a:r>
              <a:rPr lang="en-US" dirty="0" err="1"/>
              <a:t>TensorFlow</a:t>
            </a:r>
            <a:r>
              <a:rPr lang="en-US" dirty="0"/>
              <a:t>, and </a:t>
            </a:r>
            <a:r>
              <a:rPr lang="en-US" dirty="0" err="1"/>
              <a:t>Keras</a:t>
            </a:r>
            <a:r>
              <a:rPr lang="en-US" dirty="0"/>
              <a:t>.  Nine projects based on benchmarks such as MNIST and CIFAR-10.  Covers convolutional neural networks and LSTM recurrent neural networks.  The book allows development on either Windows or Linux, but tools such as </a:t>
            </a:r>
            <a:r>
              <a:rPr lang="en-US" dirty="0" err="1"/>
              <a:t>Theano</a:t>
            </a:r>
            <a:r>
              <a:rPr lang="en-US" dirty="0"/>
              <a:t> are aimed primarily at Linux.  The MNIST and CIFAR benchmarks are like the benchmarks used in some of the research papers that will be covered in the course.</a:t>
            </a:r>
          </a:p>
          <a:p>
            <a:pPr lvl="1"/>
            <a:r>
              <a:rPr lang="en-US" dirty="0"/>
              <a:t>A brief tutorial by the author of Deep Learning with Python: An introduction to backpropagation, J Brownlee (http://machinelearningmastery.com/implement-backpropagation-algorithm-scratch-python/)</a:t>
            </a:r>
          </a:p>
          <a:p>
            <a:pPr marL="0" indent="0">
              <a:buNone/>
            </a:pPr>
            <a:br>
              <a:rPr lang="en-US" dirty="0"/>
            </a:br>
            <a:endParaRPr lang="en-US" dirty="0"/>
          </a:p>
          <a:p>
            <a:endParaRPr lang="en-US" dirty="0"/>
          </a:p>
        </p:txBody>
      </p:sp>
      <p:sp>
        <p:nvSpPr>
          <p:cNvPr id="4" name="TextBox 3"/>
          <p:cNvSpPr txBox="1"/>
          <p:nvPr/>
        </p:nvSpPr>
        <p:spPr>
          <a:xfrm>
            <a:off x="2378280" y="5593360"/>
            <a:ext cx="4718807" cy="923330"/>
          </a:xfrm>
          <a:prstGeom prst="rect">
            <a:avLst/>
          </a:prstGeom>
          <a:noFill/>
        </p:spPr>
        <p:txBody>
          <a:bodyPr wrap="square" rtlCol="0">
            <a:spAutoFit/>
          </a:bodyPr>
          <a:lstStyle/>
          <a:p>
            <a:r>
              <a:rPr lang="en-US" sz="1350" dirty="0"/>
              <a:t>In the CMU course 11-364: “Introduction to Human-Aided Deep Learning”, the students will read these three books and give presentations on chapters from the books in the first 3-4 weeks of the course.</a:t>
            </a:r>
          </a:p>
        </p:txBody>
      </p:sp>
    </p:spTree>
    <p:extLst>
      <p:ext uri="{BB962C8B-B14F-4D97-AF65-F5344CB8AC3E}">
        <p14:creationId xmlns:p14="http://schemas.microsoft.com/office/powerpoint/2010/main" val="253432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Additional References</a:t>
            </a:r>
          </a:p>
        </p:txBody>
      </p:sp>
      <p:sp>
        <p:nvSpPr>
          <p:cNvPr id="3" name="Content Placeholder 2"/>
          <p:cNvSpPr>
            <a:spLocks noGrp="1"/>
          </p:cNvSpPr>
          <p:nvPr>
            <p:ph idx="1"/>
          </p:nvPr>
        </p:nvSpPr>
        <p:spPr/>
        <p:txBody>
          <a:bodyPr/>
          <a:lstStyle/>
          <a:p>
            <a:r>
              <a:rPr lang="en-US" dirty="0" err="1"/>
              <a:t>Goodfellow</a:t>
            </a:r>
            <a:r>
              <a:rPr lang="en-US" dirty="0"/>
              <a:t>, </a:t>
            </a:r>
            <a:r>
              <a:rPr lang="en-US" dirty="0" err="1"/>
              <a:t>Bengio</a:t>
            </a:r>
            <a:r>
              <a:rPr lang="en-US" dirty="0"/>
              <a:t>, </a:t>
            </a:r>
            <a:r>
              <a:rPr lang="en-US" dirty="0" err="1"/>
              <a:t>Courville</a:t>
            </a:r>
            <a:r>
              <a:rPr lang="en-US" dirty="0"/>
              <a:t>: Deep Learning, </a:t>
            </a:r>
            <a:r>
              <a:rPr lang="en-US" u="sng" dirty="0">
                <a:hlinkClick r:id="rId2"/>
              </a:rPr>
              <a:t>http://www.deeplearningbook.org/</a:t>
            </a:r>
            <a:r>
              <a:rPr lang="en-US" dirty="0"/>
              <a:t> (preprint)</a:t>
            </a:r>
          </a:p>
          <a:p>
            <a:pPr lvl="1"/>
            <a:r>
              <a:rPr lang="en-US" dirty="0"/>
              <a:t>Definitive reference book; This is a reference book, not a textbook.  It has much more material than can be covered in this course.</a:t>
            </a:r>
          </a:p>
          <a:p>
            <a:endParaRPr lang="en-US" dirty="0"/>
          </a:p>
          <a:p>
            <a:r>
              <a:rPr lang="en-US" dirty="0"/>
              <a:t>Many on-line tutorials</a:t>
            </a:r>
          </a:p>
          <a:p>
            <a:pPr marL="0" indent="0">
              <a:buNone/>
            </a:pPr>
            <a:endParaRPr lang="en-US" dirty="0"/>
          </a:p>
          <a:p>
            <a:endParaRPr lang="en-US" dirty="0"/>
          </a:p>
        </p:txBody>
      </p:sp>
    </p:spTree>
    <p:extLst>
      <p:ext uri="{BB962C8B-B14F-4D97-AF65-F5344CB8AC3E}">
        <p14:creationId xmlns:p14="http://schemas.microsoft.com/office/powerpoint/2010/main" val="1779570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Reading and Research in Deep Learning&amp;quot;&quot;/&gt;&lt;property id=&quot;20307&quot; value=&quot;256&quot;/&gt;&lt;/object&gt;&lt;object type=&quot;3&quot; unique_id=&quot;10005&quot;&gt;&lt;property id=&quot;20148&quot; value=&quot;5&quot;/&gt;&lt;property id=&quot;20300&quot; value=&quot;Slide 4 - &amp;quot;Introduction to Pattern Recognition: Handwritten Digits&amp;quot;&quot;/&gt;&lt;property id=&quot;20307&quot; value=&quot;257&quot;/&gt;&lt;/object&gt;&lt;object type=&quot;3&quot; unique_id=&quot;25573&quot;&gt;&lt;property id=&quot;20148&quot; value=&quot;5&quot;/&gt;&lt;property id=&quot;20300&quot; value=&quot;Slide 5 - &amp;quot;A Neuron&amp;quot;&quot;/&gt;&lt;property id=&quot;20307&quot; value=&quot;259&quot;/&gt;&lt;/object&gt;&lt;object type=&quot;3&quot; unique_id=&quot;25574&quot;&gt;&lt;property id=&quot;20148&quot; value=&quot;5&quot;/&gt;&lt;property id=&quot;20300&quot; value=&quot;Slide 6 - &amp;quot;A Simplified Model of a Neuron&amp;quot;&quot;/&gt;&lt;property id=&quot;20307&quot; value=&quot;260&quot;/&gt;&lt;/object&gt;&lt;object type=&quot;3&quot; unique_id=&quot;25575&quot;&gt;&lt;property id=&quot;20148&quot; value=&quot;5&quot;/&gt;&lt;property id=&quot;20300&quot; value=&quot;Slide 7 - &amp;quot;Perceptron Model: Threshold Function&amp;quot;&quot;/&gt;&lt;property id=&quot;20307&quot; value=&quot;262&quot;/&gt;&lt;/object&gt;&lt;object type=&quot;3&quot; unique_id=&quot;25576&quot;&gt;&lt;property id=&quot;20148&quot; value=&quot;5&quot;/&gt;&lt;property id=&quot;20300&quot; value=&quot;Slide 9 - &amp;quot;Brief History of Pattern Recognition with Artificial Neural Networks&amp;quot;&quot;/&gt;&lt;property id=&quot;20307&quot; value=&quot;261&quot;/&gt;&lt;/object&gt;&lt;object type=&quot;3&quot; unique_id=&quot;25641&quot;&gt;&lt;property id=&quot;20148&quot; value=&quot;5&quot;/&gt;&lt;property id=&quot;20300&quot; value=&quot;Slide 8 - &amp;quot;Perceptron Learning Algorithm&amp;quot;&quot;/&gt;&lt;property id=&quot;20307&quot; value=&quot;264&quot;/&gt;&lt;/object&gt;&lt;object type=&quot;3&quot; unique_id=&quot;25642&quot;&gt;&lt;property id=&quot;20148&quot; value=&quot;5&quot;/&gt;&lt;property id=&quot;20300&quot; value=&quot;Slide 10 - &amp;quot;Two Problems&amp;quot;&quot;/&gt;&lt;property id=&quot;20307&quot; value=&quot;266&quot;/&gt;&lt;/object&gt;&lt;object type=&quot;3&quot; unique_id=&quot;26109&quot;&gt;&lt;property id=&quot;20148&quot; value=&quot;5&quot;/&gt;&lt;property id=&quot;20300&quot; value=&quot;Slide 3 - &amp;quot;Start Here (There will be reading assignments in these 4 books):&amp;quot;&quot;/&gt;&lt;property id=&quot;20307&quot; value=&quot;268&quot;/&gt;&lt;/object&gt;&lt;object type=&quot;3&quot; unique_id=&quot;26110&quot;&gt;&lt;property id=&quot;20148&quot; value=&quot;5&quot;/&gt;&lt;property id=&quot;20300&quot; value=&quot;Slide 11 - &amp;quot;Sigmoid Activation Function&amp;quot;&quot;/&gt;&lt;property id=&quot;20307&quot; value=&quot;271&quot;/&gt;&lt;/object&gt;&lt;object type=&quot;3&quot; unique_id=&quot;26111&quot;&gt;&lt;property id=&quot;20148&quot; value=&quot;5&quot;/&gt;&lt;property id=&quot;20300&quot; value=&quot;Slide 12&quot;/&gt;&lt;property id=&quot;20307&quot; value=&quot;269&quot;/&gt;&lt;/object&gt;&lt;object type=&quot;3&quot; unique_id=&quot;26112&quot;&gt;&lt;property id=&quot;20148&quot; value=&quot;5&quot;/&gt;&lt;property id=&quot;20300&quot; value=&quot;Slide 13&quot;/&gt;&lt;property id=&quot;20307&quot; value=&quot;270&quot;/&gt;&lt;/object&gt;&lt;object type=&quot;3&quot; unique_id=&quot;26113&quot;&gt;&lt;property id=&quot;20148&quot; value=&quot;5&quot;/&gt;&lt;property id=&quot;20300&quot; value=&quot;Slide 14 - &amp;quot;Allocating Proportion of Error(1)&amp;quot;&quot;/&gt;&lt;property id=&quot;20307&quot; value=&quot;273&quot;/&gt;&lt;/object&gt;&lt;object type=&quot;3&quot; unique_id=&quot;26114&quot;&gt;&lt;property id=&quot;20148&quot; value=&quot;5&quot;/&gt;&lt;property id=&quot;20300&quot; value=&quot;Slide 15 - &amp;quot;Allocating Error(2)&amp;quot;&quot;/&gt;&lt;property id=&quot;20307&quot; value=&quot;274&quot;/&gt;&lt;/object&gt;&lt;object type=&quot;3&quot; unique_id=&quot;26115&quot;&gt;&lt;property id=&quot;20148&quot; value=&quot;5&quot;/&gt;&lt;property id=&quot;20300&quot; value=&quot;Slide 16 - &amp;quot;Allocating Error(3)&amp;quot;&quot;/&gt;&lt;property id=&quot;20307&quot; value=&quot;275&quot;/&gt;&lt;/object&gt;&lt;object type=&quot;3&quot; unique_id=&quot;26116&quot;&gt;&lt;property id=&quot;20148&quot; value=&quot;5&quot;/&gt;&lt;property id=&quot;20300&quot; value=&quot;Slide 17 - &amp;quot;Allocating Error(4)&amp;quot;&quot;/&gt;&lt;property id=&quot;20307&quot; value=&quot;276&quot;/&gt;&lt;/object&gt;&lt;object type=&quot;3&quot; unique_id=&quot;26117&quot;&gt;&lt;property id=&quot;20148&quot; value=&quot;5&quot;/&gt;&lt;property id=&quot;20300&quot; value=&quot;Slide 18 - &amp;quot;Allocating Error(5)&amp;quot;&quot;/&gt;&lt;property id=&quot;20307&quot; value=&quot;277&quot;/&gt;&lt;/object&gt;&lt;object type=&quot;3&quot; unique_id=&quot;26118&quot;&gt;&lt;property id=&quot;20148&quot; value=&quot;5&quot;/&gt;&lt;property id=&quot;20300&quot; value=&quot;Slide 19 - &amp;quot;To compute changes in the error, we do a similar backpropagation using derivatives&amp;quot;&quot;/&gt;&lt;property id=&quot;20307&quot; value=&quot;272&quot;/&gt;&lt;/object&gt;&lt;object type=&quot;3&quot; unique_id=&quot;26179&quot;&gt;&lt;property id=&quot;20148&quot; value=&quot;5&quot;/&gt;&lt;property id=&quot;20300&quot; value=&quot;Slide 2 - &amp;quot;11-&amp;quot;&quot;/&gt;&lt;property id=&quot;20307&quot; value=&quot;278&quot;/&gt;&lt;/objec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5453</TotalTime>
  <Words>5417</Words>
  <Application>Microsoft Office PowerPoint</Application>
  <PresentationFormat>On-screen Show (4:3)</PresentationFormat>
  <Paragraphs>589</Paragraphs>
  <Slides>54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Lecture 1: Deep Neural Networks and Backpropagation Training</vt:lpstr>
      <vt:lpstr>11-364 Deep Learning R&amp;R</vt:lpstr>
      <vt:lpstr>Topics of Lecture</vt:lpstr>
      <vt:lpstr>Why so much at once?</vt:lpstr>
      <vt:lpstr>Can you absorb so much?</vt:lpstr>
      <vt:lpstr>11-364</vt:lpstr>
      <vt:lpstr>Phases of Course</vt:lpstr>
      <vt:lpstr>Start Here (There will be reading assignments in these 3 books):</vt:lpstr>
      <vt:lpstr>Additional References</vt:lpstr>
      <vt:lpstr>Infrastructure and Tools</vt:lpstr>
      <vt:lpstr>If You are Buying New Hardware to do Deep Learning</vt:lpstr>
      <vt:lpstr>Introduction to Pattern Recognition: Handwritten Digits</vt:lpstr>
      <vt:lpstr>A Neuron</vt:lpstr>
      <vt:lpstr>A Simplified Model of a Neuron</vt:lpstr>
      <vt:lpstr>Perceptron Model: Threshold Function</vt:lpstr>
      <vt:lpstr>Perceptron (Single Neuron) Learning Algorithm</vt:lpstr>
      <vt:lpstr>Brief History of Pattern Recognition with Artificial Neural Networks</vt:lpstr>
      <vt:lpstr>A Brief Review of (a little bit of) Calculus</vt:lpstr>
      <vt:lpstr>Some Formulas for Derivatives</vt:lpstr>
      <vt:lpstr>How do you find the minimum of a function of multiple variables?</vt:lpstr>
      <vt:lpstr>What caused the gap in progress?  Two Problems</vt:lpstr>
      <vt:lpstr>Most Elementary Logic Functions Can be Done by a Single Unit</vt:lpstr>
      <vt:lpstr>A Single Neuron can Match Any Single Boolean Pattern</vt:lpstr>
      <vt:lpstr>Two Layers (plus the input layer) can Compute any Boolean Function of k Variables</vt:lpstr>
      <vt:lpstr>PowerPoint Presentation</vt:lpstr>
      <vt:lpstr>Sigmoid Activation Function</vt:lpstr>
      <vt:lpstr>PowerPoint Presentation</vt:lpstr>
      <vt:lpstr>Generalizing the Perceptron Model</vt:lpstr>
      <vt:lpstr>Treating Bias as the Connection Weight from a Special Constant Node</vt:lpstr>
      <vt:lpstr>Too many subscripts?: Let the layer be implicit</vt:lpstr>
      <vt:lpstr>Node Activation (Computed Forwards)</vt:lpstr>
      <vt:lpstr>Supervised Training</vt:lpstr>
      <vt:lpstr>PowerPoint Presentation</vt:lpstr>
      <vt:lpstr>The Chain Rule</vt:lpstr>
      <vt:lpstr>Change in Error for Change in an Output Node</vt:lpstr>
      <vt:lpstr>Proceeding Backwards, Layer by Layer</vt:lpstr>
      <vt:lpstr>Working Backward from δ_(l,∗) to δ_(l-1,∗)</vt:lpstr>
      <vt:lpstr>The Backpropagation Equations</vt:lpstr>
      <vt:lpstr>Summing Across All the Training Data</vt:lpstr>
      <vt:lpstr>Minibatches and Stochastic Gradient Descent</vt:lpstr>
      <vt:lpstr>Initialize the Weights</vt:lpstr>
      <vt:lpstr>Training Algorithm Iteration</vt:lpstr>
      <vt:lpstr>What we have covered</vt:lpstr>
      <vt:lpstr>Part II: More about the Course</vt:lpstr>
      <vt:lpstr>Hands-on: Learn-by-Doing</vt:lpstr>
      <vt:lpstr>Support Teams</vt:lpstr>
      <vt:lpstr>Presentations from the Textbooks</vt:lpstr>
      <vt:lpstr>You Set the Pace of the Course</vt:lpstr>
      <vt:lpstr>Write your own Code for some of the Tutorials</vt:lpstr>
      <vt:lpstr>Student Presentations</vt:lpstr>
      <vt:lpstr>Length of Presentations</vt:lpstr>
      <vt:lpstr>Some Advice about Implementing Tutorial Code Examples</vt:lpstr>
      <vt:lpstr>It’s your Life, Take Advantage of this Opportunity</vt:lpstr>
      <vt:lpstr>Advice for Gisting Research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and Research in Deep Learning</dc:title>
  <dc:creator>Jim Baker</dc:creator>
  <cp:lastModifiedBy>Jim Baker</cp:lastModifiedBy>
  <cp:revision>174</cp:revision>
  <dcterms:created xsi:type="dcterms:W3CDTF">2016-12-30T14:25:41Z</dcterms:created>
  <dcterms:modified xsi:type="dcterms:W3CDTF">2017-01-20T13:36:03Z</dcterms:modified>
</cp:coreProperties>
</file>