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48" r:id="rId3"/>
    <p:sldId id="349" r:id="rId4"/>
    <p:sldId id="350" r:id="rId5"/>
    <p:sldId id="318" r:id="rId6"/>
    <p:sldId id="298" r:id="rId7"/>
    <p:sldId id="299" r:id="rId8"/>
    <p:sldId id="300" r:id="rId9"/>
    <p:sldId id="301" r:id="rId10"/>
    <p:sldId id="302" r:id="rId11"/>
    <p:sldId id="336" r:id="rId12"/>
    <p:sldId id="304" r:id="rId13"/>
    <p:sldId id="337" r:id="rId14"/>
    <p:sldId id="341" r:id="rId15"/>
    <p:sldId id="322" r:id="rId16"/>
    <p:sldId id="323" r:id="rId17"/>
    <p:sldId id="258" r:id="rId18"/>
    <p:sldId id="265" r:id="rId19"/>
    <p:sldId id="266" r:id="rId20"/>
    <p:sldId id="267" r:id="rId21"/>
    <p:sldId id="259" r:id="rId22"/>
    <p:sldId id="260" r:id="rId23"/>
    <p:sldId id="261" r:id="rId24"/>
    <p:sldId id="262" r:id="rId25"/>
    <p:sldId id="263" r:id="rId26"/>
    <p:sldId id="264" r:id="rId27"/>
    <p:sldId id="268" r:id="rId28"/>
    <p:sldId id="269" r:id="rId29"/>
    <p:sldId id="270" r:id="rId30"/>
    <p:sldId id="271" r:id="rId31"/>
    <p:sldId id="275" r:id="rId32"/>
    <p:sldId id="272" r:id="rId33"/>
    <p:sldId id="273" r:id="rId34"/>
    <p:sldId id="274" r:id="rId35"/>
    <p:sldId id="276" r:id="rId36"/>
    <p:sldId id="277" r:id="rId37"/>
    <p:sldId id="278" r:id="rId38"/>
    <p:sldId id="280" r:id="rId39"/>
    <p:sldId id="279" r:id="rId40"/>
    <p:sldId id="28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6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42A25-93B5-41D8-AB0F-51E6FBEBE98D}" type="datetimeFigureOut">
              <a:rPr lang="en-US" smtClean="0"/>
              <a:t>1/25/2017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2773C-B476-402D-8E80-A0ACDA1EE06D}" type="slidenum">
              <a:rPr lang="en-US" smtClean="0"/>
              <a:t>‹#›</a:t>
            </a:fld>
            <a:endParaRPr lang="en-US"/>
          </a:p>
        </p:txBody>
      </p:sp>
    </p:spTree>
    <p:extLst>
      <p:ext uri="{BB962C8B-B14F-4D97-AF65-F5344CB8AC3E}">
        <p14:creationId xmlns:p14="http://schemas.microsoft.com/office/powerpoint/2010/main" val="23310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837A0-A695-4709-9238-2660165EE530}" type="slidenum">
              <a:rPr lang="en-US" smtClean="0"/>
              <a:t>13</a:t>
            </a:fld>
            <a:endParaRPr lang="en-US"/>
          </a:p>
        </p:txBody>
      </p:sp>
    </p:spTree>
    <p:extLst>
      <p:ext uri="{BB962C8B-B14F-4D97-AF65-F5344CB8AC3E}">
        <p14:creationId xmlns:p14="http://schemas.microsoft.com/office/powerpoint/2010/main" val="169354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221005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70119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99602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33574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D2107F-1EAF-495C-9F95-54BC1278F25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88697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2107F-1EAF-495C-9F95-54BC1278F25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0265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2107F-1EAF-495C-9F95-54BC1278F254}"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19590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D2107F-1EAF-495C-9F95-54BC1278F254}"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16842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2107F-1EAF-495C-9F95-54BC1278F254}"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166094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D2107F-1EAF-495C-9F95-54BC1278F25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364422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D2107F-1EAF-495C-9F95-54BC1278F25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60D40-871B-4A88-9C2D-4504BDD65BD3}" type="slidenum">
              <a:rPr lang="en-US" smtClean="0"/>
              <a:t>‹#›</a:t>
            </a:fld>
            <a:endParaRPr lang="en-US"/>
          </a:p>
        </p:txBody>
      </p:sp>
    </p:spTree>
    <p:extLst>
      <p:ext uri="{BB962C8B-B14F-4D97-AF65-F5344CB8AC3E}">
        <p14:creationId xmlns:p14="http://schemas.microsoft.com/office/powerpoint/2010/main" val="245737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2107F-1EAF-495C-9F95-54BC1278F254}" type="datetimeFigureOut">
              <a:rPr lang="en-US" smtClean="0"/>
              <a:t>1/25/2017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60D40-871B-4A88-9C2D-4504BDD65BD3}" type="slidenum">
              <a:rPr lang="en-US" smtClean="0"/>
              <a:t>‹#›</a:t>
            </a:fld>
            <a:endParaRPr lang="en-US"/>
          </a:p>
        </p:txBody>
      </p:sp>
    </p:spTree>
    <p:extLst>
      <p:ext uri="{BB962C8B-B14F-4D97-AF65-F5344CB8AC3E}">
        <p14:creationId xmlns:p14="http://schemas.microsoft.com/office/powerpoint/2010/main" val="1085961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2 (and more): Improving Neural Network Training</a:t>
            </a:r>
          </a:p>
        </p:txBody>
      </p:sp>
      <p:sp>
        <p:nvSpPr>
          <p:cNvPr id="3" name="Subtitle 2"/>
          <p:cNvSpPr>
            <a:spLocks noGrp="1"/>
          </p:cNvSpPr>
          <p:nvPr>
            <p:ph type="subTitle" idx="1"/>
          </p:nvPr>
        </p:nvSpPr>
        <p:spPr/>
        <p:txBody>
          <a:bodyPr/>
          <a:lstStyle/>
          <a:p>
            <a:r>
              <a:rPr lang="en-US" dirty="0"/>
              <a:t>Reading and Research in Deep Learning</a:t>
            </a:r>
          </a:p>
          <a:p>
            <a:r>
              <a:rPr lang="en-US" dirty="0"/>
              <a:t>James K Baker</a:t>
            </a:r>
          </a:p>
        </p:txBody>
      </p:sp>
    </p:spTree>
    <p:extLst>
      <p:ext uri="{BB962C8B-B14F-4D97-AF65-F5344CB8AC3E}">
        <p14:creationId xmlns:p14="http://schemas.microsoft.com/office/powerpoint/2010/main" val="314392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Summing Across All the Training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000" dirty="0"/>
                  <a:t>The preceding computations were for a single input-output pair in the training data, but </a:t>
                </a:r>
                <a14:m>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r>
                          <a:rPr lang="en-US" sz="2000" b="0" i="1" smtClean="0">
                            <a:latin typeface="Cambria Math" panose="02040503050406030204" pitchFamily="18" charset="0"/>
                          </a:rPr>
                          <m:t>−1,</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oMath>
                </a14:m>
                <a:r>
                  <a:rPr lang="en-US" sz="2000" dirty="0"/>
                  <a:t> all vary with the training item m (the weights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t> are held constant for each iteration of training).  Therefore, the gradient of the cost function for a training iteration is the sum of the gradient estimates for the individual training items.</a:t>
                </a:r>
              </a:p>
              <a:p>
                <a:endParaRPr lang="en-US" sz="2000"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𝐴𝑣𝑔</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 </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1"/>
                          </m:rP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𝑀</m:t>
                        </m:r>
                      </m:sup>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e>
                    </m:nary>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1"/>
                          </m:rP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𝑀</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e>
                            </m:d>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oMath>
                </a14:m>
                <a:endParaRPr lang="en-US" dirty="0"/>
              </a:p>
              <a:p>
                <a:endParaRPr lang="en-US" sz="2000" dirty="0"/>
              </a:p>
              <a:p>
                <a:r>
                  <a:rPr lang="en-US" sz="2000" dirty="0"/>
                  <a:t>For each iteration, each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t> is changed by a small amount proportional to the negative of the partial derivative of the cost with respect to the weight</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η</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𝐴𝑣𝑔</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oMath>
                </a14:m>
                <a:r>
                  <a:rPr lang="en-US" dirty="0"/>
                  <a:t> , where </a:t>
                </a:r>
                <a:r>
                  <a:rPr lang="el-GR" dirty="0"/>
                  <a:t>η</a:t>
                </a:r>
                <a:r>
                  <a:rPr lang="en-US" dirty="0"/>
                  <a:t> is a parameter that controls the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1" t="-1821"/>
                </a:stretch>
              </a:blipFill>
            </p:spPr>
            <p:txBody>
              <a:bodyPr/>
              <a:lstStyle/>
              <a:p>
                <a:r>
                  <a:rPr lang="en-US">
                    <a:noFill/>
                  </a:rPr>
                  <a:t> </a:t>
                </a:r>
              </a:p>
            </p:txBody>
          </p:sp>
        </mc:Fallback>
      </mc:AlternateContent>
    </p:spTree>
    <p:extLst>
      <p:ext uri="{BB962C8B-B14F-4D97-AF65-F5344CB8AC3E}">
        <p14:creationId xmlns:p14="http://schemas.microsoft.com/office/powerpoint/2010/main" val="148090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Minibatches and 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z="2000" dirty="0"/>
                  <a:t>Summing over all the training date gives us the gradient of the cost on the training data, so the gradient descent procedure will converge</a:t>
                </a:r>
              </a:p>
              <a:p>
                <a:pPr lvl="1"/>
                <a:r>
                  <a:rPr lang="en-US" sz="1600" dirty="0"/>
                  <a:t>However, this is only a statistical estimate of the true cost.  The cost is defined as the average of the cost function across all the training data.  The average cost on any one minibatch is a random variable that only approximates the cost on the total training set.</a:t>
                </a:r>
              </a:p>
              <a:p>
                <a:r>
                  <a:rPr lang="en-US" sz="2000" dirty="0"/>
                  <a:t>The amount of computation per iteration of training is proportional to the amount of data that we sum together</a:t>
                </a:r>
              </a:p>
              <a:p>
                <a:pPr lvl="1"/>
                <a:r>
                  <a:rPr lang="en-US" sz="1600" dirty="0"/>
                  <a:t>We can get many more iterations of training (i.e. more updates of the estimated weights) by updating the weights after summing over a much smaller batch of training data (called a “minibatch”)</a:t>
                </a:r>
              </a:p>
              <a:p>
                <a:r>
                  <a:rPr lang="en-US" sz="2000" dirty="0"/>
                  <a:t>Using a minibatch means that the gradient estimate is only a statistical estimate of the gradient on the training data, so the gradient descent only converges in a statistical sense.  Therefore, this procedure is called “stochastic gradient descent”.  </a:t>
                </a:r>
              </a:p>
              <a:p>
                <a:pPr lvl="1"/>
                <a:r>
                  <a:rPr lang="en-US" sz="1600" dirty="0"/>
                  <a:t>Because there are many more updates per pass through the training set, in practice it usually takes much less computation than batch updating using the whole training set.</a:t>
                </a:r>
              </a:p>
              <a:p>
                <a:r>
                  <a:rPr lang="en-US" sz="2000" dirty="0"/>
                  <a:t>If we are using minibatches, the symbol M will mean the number of examples in the current minibatch.  The total number of examples in the training data will be written as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𝑇𝑜𝑡𝑎𝑙</m:t>
                        </m:r>
                      </m:sub>
                    </m:sSub>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1" t="-2381"/>
                </a:stretch>
              </a:blipFill>
            </p:spPr>
            <p:txBody>
              <a:bodyPr/>
              <a:lstStyle/>
              <a:p>
                <a:r>
                  <a:rPr lang="en-US">
                    <a:noFill/>
                  </a:rPr>
                  <a:t> </a:t>
                </a:r>
              </a:p>
            </p:txBody>
          </p:sp>
        </mc:Fallback>
      </mc:AlternateContent>
    </p:spTree>
    <p:extLst>
      <p:ext uri="{BB962C8B-B14F-4D97-AF65-F5344CB8AC3E}">
        <p14:creationId xmlns:p14="http://schemas.microsoft.com/office/powerpoint/2010/main" val="122752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Initialize the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Initialize the weights at random</a:t>
                </a:r>
              </a:p>
              <a:p>
                <a:pPr lvl="1"/>
                <a:r>
                  <a:rPr lang="en-US" dirty="0"/>
                  <a:t>Make negative and positive weights equally likely</a:t>
                </a:r>
              </a:p>
              <a:p>
                <a:pPr lvl="1"/>
                <a:r>
                  <a:rPr lang="en-US" dirty="0"/>
                  <a:t>Make the weights large enough so that they matter</a:t>
                </a:r>
              </a:p>
              <a:p>
                <a:pPr lvl="2"/>
                <a:r>
                  <a:rPr lang="en-US" dirty="0"/>
                  <a:t>That is, so that many of the nodes are activated differently for different data examples (so, not all weights equal to zero)</a:t>
                </a:r>
              </a:p>
              <a:p>
                <a:pPr lvl="1"/>
                <a:r>
                  <a:rPr lang="en-US" dirty="0"/>
                  <a:t>Make the weights small enough so that for most data very few of the nodes</a:t>
                </a:r>
              </a:p>
              <a:p>
                <a:pPr lvl="2"/>
                <a:r>
                  <a:rPr lang="en-US" dirty="0"/>
                  <a:t>The more arcs that lead to a node, the more likely it is that random inputs with random weights will saturate the node</a:t>
                </a:r>
              </a:p>
              <a:p>
                <a:pPr lvl="3"/>
                <a:r>
                  <a:rPr lang="en-US" dirty="0"/>
                  <a:t>Make standard deviation of the weights smaller for arcs that go to a node with a large number of incoming arcs</a:t>
                </a:r>
              </a:p>
              <a:p>
                <a:pPr lvl="1"/>
                <a:r>
                  <a:rPr lang="en-US" dirty="0"/>
                  <a:t>Suggestion</a:t>
                </a:r>
              </a:p>
              <a:p>
                <a:pPr lvl="2"/>
                <a:r>
                  <a:rPr lang="en-US" dirty="0"/>
                  <a:t>Choose weights from a Gaussian distribution with mean zero and a standard deviation equal to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where n is the number of arcs leading to the same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2801" r="-1082" b="-1681"/>
                </a:stretch>
              </a:blipFill>
            </p:spPr>
            <p:txBody>
              <a:bodyPr/>
              <a:lstStyle/>
              <a:p>
                <a:r>
                  <a:rPr lang="en-US">
                    <a:noFill/>
                  </a:rPr>
                  <a:t> </a:t>
                </a:r>
              </a:p>
            </p:txBody>
          </p:sp>
        </mc:Fallback>
      </mc:AlternateContent>
    </p:spTree>
    <p:extLst>
      <p:ext uri="{BB962C8B-B14F-4D97-AF65-F5344CB8AC3E}">
        <p14:creationId xmlns:p14="http://schemas.microsoft.com/office/powerpoint/2010/main" val="28058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2833"/>
            <a:ext cx="7886700" cy="662781"/>
          </a:xfrm>
        </p:spPr>
        <p:txBody>
          <a:bodyPr>
            <a:normAutofit fontScale="90000"/>
          </a:bodyPr>
          <a:lstStyle/>
          <a:p>
            <a:pPr algn="ctr"/>
            <a:r>
              <a:rPr lang="en-US" dirty="0"/>
              <a:t>Training Algorithm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25895" y="1065614"/>
                <a:ext cx="7886700" cy="4447879"/>
              </a:xfrm>
              <a:ln>
                <a:noFill/>
              </a:ln>
            </p:spPr>
            <p:txBody>
              <a:bodyPr>
                <a:normAutofit fontScale="92500"/>
              </a:bodyPr>
              <a:lstStyle/>
              <a:p>
                <a:pPr marL="514350" indent="-514350">
                  <a:buFont typeface="+mj-lt"/>
                  <a:buAutoNum type="arabicPeriod"/>
                </a:pPr>
                <a:r>
                  <a:rPr lang="en-US" sz="2000" b="1" dirty="0"/>
                  <a:t>Input a set (minibatch) of training examples</a:t>
                </a:r>
              </a:p>
              <a:p>
                <a:pPr marL="514350" indent="-514350">
                  <a:buFont typeface="+mj-lt"/>
                  <a:buAutoNum type="arabicPeriod"/>
                </a:pPr>
                <a:r>
                  <a:rPr lang="en-US" sz="2000" b="1" dirty="0"/>
                  <a:t>For each training example m</a:t>
                </a:r>
                <a:r>
                  <a:rPr lang="en-US" sz="2000" dirty="0"/>
                  <a:t>, set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r>
                  <a:rPr lang="en-US" sz="2000" dirty="0"/>
                  <a:t> and perform the following steps:</a:t>
                </a:r>
              </a:p>
              <a:p>
                <a:pPr marL="971550" lvl="1" indent="-514350">
                  <a:buFont typeface="+mj-lt"/>
                  <a:buAutoNum type="alphaLcPeriod"/>
                </a:pPr>
                <a:r>
                  <a:rPr lang="en-US" sz="2000" b="1" dirty="0"/>
                  <a:t>Feedforward: </a:t>
                </a:r>
                <a14:m>
                  <m:oMath xmlns:m="http://schemas.openxmlformats.org/officeDocument/2006/math">
                    <m:r>
                      <m:rPr>
                        <m:sty m:val="p"/>
                      </m:rPr>
                      <a:rPr lang="en-US" sz="2000">
                        <a:latin typeface="Cambria Math" panose="02040503050406030204" pitchFamily="18" charset="0"/>
                      </a:rPr>
                      <m:t>F</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each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m:t>
                    </m:r>
                    <m:r>
                      <a:rPr lang="en-US" sz="2000" b="0" i="0" smtClean="0">
                        <a:latin typeface="Cambria Math" panose="02040503050406030204" pitchFamily="18" charset="0"/>
                      </a:rPr>
                      <m:t>=1, 2, …, </m:t>
                    </m:r>
                    <m:r>
                      <m:rPr>
                        <m:sty m:val="p"/>
                      </m:rPr>
                      <a:rPr lang="en-US" sz="2000" b="0" i="0" smtClean="0">
                        <a:latin typeface="Cambria Math" panose="02040503050406030204" pitchFamily="18" charset="0"/>
                      </a:rPr>
                      <m:t>L</m:t>
                    </m:r>
                  </m:oMath>
                </a14:m>
                <a:r>
                  <a:rPr lang="en-US" sz="2000" b="1" dirty="0"/>
                  <a:t> </a:t>
                </a:r>
                <a:r>
                  <a:rPr lang="en-US" sz="2000" dirty="0"/>
                  <a:t>compute </a:t>
                </a:r>
                <a14:m>
                  <m:oMath xmlns:m="http://schemas.openxmlformats.org/officeDocument/2006/math">
                    <m:sSub>
                      <m:sSubPr>
                        <m:ctrlPr>
                          <a:rPr lang="en-US" sz="2000" b="1" i="1" smtClean="0">
                            <a:latin typeface="Cambria Math" panose="02040503050406030204" pitchFamily="18" charset="0"/>
                          </a:rPr>
                        </m:ctrlPr>
                      </m:sSub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𝒛</m:t>
                            </m:r>
                          </m:e>
                          <m:sub>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m:t>
                            </m:r>
                          </m:e>
                        </m:d>
                        <m:r>
                          <a:rPr lang="en-US" sz="2000" b="1" i="1" smtClean="0">
                            <a:latin typeface="Cambria Math" panose="02040503050406030204" pitchFamily="18" charset="0"/>
                          </a:rPr>
                          <m:t>=</m:t>
                        </m:r>
                        <m:nary>
                          <m:naryPr>
                            <m:chr m:val="∑"/>
                            <m:limLoc m:val="subSup"/>
                            <m:ctrlPr>
                              <a:rPr lang="en-US" sz="2000" b="1" i="1">
                                <a:latin typeface="Cambria Math" panose="02040503050406030204" pitchFamily="18" charset="0"/>
                              </a:rPr>
                            </m:ctrlPr>
                          </m:naryPr>
                          <m:sub>
                            <m:r>
                              <m:rPr>
                                <m:brk m:alnAt="25"/>
                              </m:rP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𝟎</m:t>
                            </m:r>
                          </m:sub>
                          <m:sup>
                            <m:sSub>
                              <m:sSubPr>
                                <m:ctrlPr>
                                  <a:rPr lang="en-US" sz="2000" b="1" i="1">
                                    <a:latin typeface="Cambria Math" panose="02040503050406030204" pitchFamily="18" charset="0"/>
                                  </a:rPr>
                                </m:ctrlPr>
                              </m:sSubPr>
                              <m:e>
                                <m:r>
                                  <a:rPr lang="en-US" sz="2000" b="1" i="1">
                                    <a:latin typeface="Cambria Math" panose="02040503050406030204" pitchFamily="18" charset="0"/>
                                  </a:rPr>
                                  <m:t>𝒏</m:t>
                                </m:r>
                              </m:e>
                              <m:sub>
                                <m:r>
                                  <a:rPr lang="en-US" sz="2000" b="1" i="1">
                                    <a:latin typeface="Cambria Math" panose="02040503050406030204" pitchFamily="18" charset="0"/>
                                  </a:rPr>
                                  <m:t>𝒍</m:t>
                                </m:r>
                              </m:sub>
                            </m:sSub>
                          </m:sup>
                          <m:e>
                            <m:sSub>
                              <m:sSubPr>
                                <m:ctrlPr>
                                  <a:rPr lang="en-US" sz="2000" b="1" i="1">
                                    <a:latin typeface="Cambria Math" panose="02040503050406030204" pitchFamily="18" charset="0"/>
                                  </a:rPr>
                                </m:ctrlPr>
                              </m:sSubPr>
                              <m:e>
                                <m:r>
                                  <a:rPr lang="en-US" sz="2000" b="1" i="1">
                                    <a:latin typeface="Cambria Math" panose="02040503050406030204" pitchFamily="18" charset="0"/>
                                  </a:rPr>
                                  <m:t>𝒘</m:t>
                                </m:r>
                              </m:e>
                              <m:sub>
                                <m:r>
                                  <a:rPr lang="en-US" sz="2000" b="1" i="1">
                                    <a:latin typeface="Cambria Math" panose="02040503050406030204" pitchFamily="18" charset="0"/>
                                  </a:rPr>
                                  <m:t>𝒍</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𝒋</m:t>
                                </m:r>
                              </m:sub>
                            </m:sSub>
                            <m:sSub>
                              <m:sSubPr>
                                <m:ctrlPr>
                                  <a:rPr lang="en-US" sz="2000" b="1" i="1">
                                    <a:latin typeface="Cambria Math" panose="02040503050406030204" pitchFamily="18" charset="0"/>
                                  </a:rPr>
                                </m:ctrlPr>
                              </m:sSubPr>
                              <m:e>
                                <m:r>
                                  <a:rPr lang="en-US" sz="2000" b="1" i="1">
                                    <a:latin typeface="Cambria Math" panose="02040503050406030204" pitchFamily="18" charset="0"/>
                                  </a:rPr>
                                  <m:t>𝒂</m:t>
                                </m:r>
                              </m:e>
                              <m:sub>
                                <m:r>
                                  <a:rPr lang="en-US" sz="2000" b="1" i="1">
                                    <a:latin typeface="Cambria Math" panose="02040503050406030204" pitchFamily="18" charset="0"/>
                                  </a:rPr>
                                  <m:t>𝒍</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𝒊</m:t>
                                </m:r>
                              </m:sub>
                            </m:sSub>
                            <m:r>
                              <a:rPr lang="en-US" sz="2000" b="1" i="1">
                                <a:latin typeface="Cambria Math" panose="02040503050406030204" pitchFamily="18" charset="0"/>
                              </a:rPr>
                              <m:t>(</m:t>
                            </m:r>
                            <m:r>
                              <a:rPr lang="en-US" sz="2000" b="1" i="1">
                                <a:latin typeface="Cambria Math" panose="02040503050406030204" pitchFamily="18" charset="0"/>
                              </a:rPr>
                              <m:t>𝒎</m:t>
                            </m:r>
                            <m:r>
                              <a:rPr lang="en-US" sz="2000" b="1" i="1">
                                <a:latin typeface="Cambria Math" panose="02040503050406030204" pitchFamily="18" charset="0"/>
                              </a:rPr>
                              <m:t>),</m:t>
                            </m:r>
                          </m:e>
                        </m:nary>
                      </m:e>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𝒂</m:t>
                        </m:r>
                      </m:e>
                      <m:sub>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m:t>
                        </m:r>
                      </m:e>
                    </m:d>
                    <m:r>
                      <a:rPr lang="en-US" sz="2000" b="1" i="1" smtClean="0">
                        <a:latin typeface="Cambria Math" panose="02040503050406030204" pitchFamily="18" charset="0"/>
                      </a:rPr>
                      <m:t>=</m:t>
                    </m:r>
                    <m:r>
                      <a:rPr lang="en-US" sz="2000" b="1" i="1">
                        <a:latin typeface="Cambria Math" panose="02040503050406030204" pitchFamily="18" charset="0"/>
                        <a:ea typeface="Cambria Math" panose="02040503050406030204" pitchFamily="18" charset="0"/>
                      </a:rPr>
                      <m:t>𝝈</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𝒛</m:t>
                        </m:r>
                      </m:e>
                      <m:sub>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r>
                      <a:rPr lang="en-US" sz="2000" b="1" i="1" smtClean="0">
                        <a:latin typeface="Cambria Math" panose="02040503050406030204" pitchFamily="18" charset="0"/>
                      </a:rPr>
                      <m:t>(</m:t>
                    </m:r>
                    <m:r>
                      <a:rPr lang="en-US" sz="2000" b="1" i="1" smtClean="0">
                        <a:latin typeface="Cambria Math" panose="02040503050406030204" pitchFamily="18" charset="0"/>
                      </a:rPr>
                      <m:t>𝒎</m:t>
                    </m:r>
                    <m:r>
                      <a:rPr lang="en-US" sz="2000" b="1" i="1" smtClean="0">
                        <a:latin typeface="Cambria Math" panose="02040503050406030204" pitchFamily="18" charset="0"/>
                      </a:rPr>
                      <m:t>))</m:t>
                    </m:r>
                  </m:oMath>
                </a14:m>
                <a:endParaRPr lang="en-US" sz="2000" b="1" dirty="0"/>
              </a:p>
              <a:p>
                <a:pPr marL="971550" lvl="1" indent="-514350">
                  <a:buFont typeface="+mj-lt"/>
                  <a:buAutoNum type="alphaLcPeriod"/>
                </a:pPr>
                <a:r>
                  <a:rPr lang="en-US" sz="2000" b="1" dirty="0"/>
                  <a:t>Output error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𝜹</m:t>
                        </m:r>
                      </m:e>
                      <m:sub>
                        <m:r>
                          <a:rPr lang="en-US" sz="2000" b="1" i="1" smtClean="0">
                            <a:latin typeface="Cambria Math" panose="02040503050406030204" pitchFamily="18" charset="0"/>
                          </a:rPr>
                          <m:t>𝑳</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m:t>
                        </m:r>
                      </m:e>
                    </m:d>
                    <m:r>
                      <a:rPr lang="en-US" sz="2000" b="1" i="1" smtClean="0">
                        <a:latin typeface="Cambria Math" panose="02040503050406030204" pitchFamily="18" charset="0"/>
                      </a:rPr>
                      <m:t>:</m:t>
                    </m:r>
                  </m:oMath>
                </a14:m>
                <a:r>
                  <a:rPr lang="en-US" sz="2000" b="1" dirty="0"/>
                  <a:t> </a:t>
                </a:r>
              </a:p>
              <a:p>
                <a:pPr marL="914400" lvl="2" indent="0">
                  <a:buNone/>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𝜹</m:t>
                          </m:r>
                        </m:e>
                        <m:sub>
                          <m:r>
                            <a:rPr lang="en-US" b="1" i="1" dirty="0" smtClean="0">
                              <a:latin typeface="Cambria Math" panose="02040503050406030204" pitchFamily="18" charset="0"/>
                            </a:rPr>
                            <m:t>𝑳</m:t>
                          </m:r>
                          <m:r>
                            <a:rPr lang="en-US" b="1" i="1" dirty="0" smtClean="0">
                              <a:latin typeface="Cambria Math" panose="02040503050406030204" pitchFamily="18" charset="0"/>
                            </a:rPr>
                            <m:t>,</m:t>
                          </m:r>
                          <m:r>
                            <a:rPr lang="en-US" b="1" i="1" dirty="0" smtClean="0">
                              <a:latin typeface="Cambria Math" panose="02040503050406030204" pitchFamily="18" charset="0"/>
                            </a:rPr>
                            <m:t>𝒋</m:t>
                          </m:r>
                        </m:sub>
                      </m:sSub>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𝒎</m:t>
                          </m:r>
                        </m:e>
                      </m:d>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𝒚</m:t>
                          </m:r>
                        </m:e>
                        <m:sub>
                          <m:r>
                            <a:rPr lang="en-US" b="1" i="1" dirty="0" smtClean="0">
                              <a:latin typeface="Cambria Math" panose="02040503050406030204" pitchFamily="18" charset="0"/>
                            </a:rPr>
                            <m:t>𝒋</m:t>
                          </m:r>
                        </m:sub>
                      </m:sSub>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𝒎</m:t>
                          </m:r>
                        </m:e>
                      </m:d>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𝒂</m:t>
                          </m:r>
                        </m:e>
                        <m:sub>
                          <m:r>
                            <a:rPr lang="en-US" b="1" i="1" dirty="0" smtClean="0">
                              <a:latin typeface="Cambria Math" panose="02040503050406030204" pitchFamily="18" charset="0"/>
                            </a:rPr>
                            <m:t>𝑳</m:t>
                          </m:r>
                          <m:r>
                            <a:rPr lang="en-US" b="1" i="1" dirty="0" smtClean="0">
                              <a:latin typeface="Cambria Math" panose="02040503050406030204" pitchFamily="18" charset="0"/>
                            </a:rPr>
                            <m:t>,</m:t>
                          </m:r>
                          <m:r>
                            <a:rPr lang="en-US" b="1" i="1" dirty="0" smtClean="0">
                              <a:latin typeface="Cambria Math" panose="02040503050406030204" pitchFamily="18" charset="0"/>
                            </a:rPr>
                            <m:t>𝒋</m:t>
                          </m:r>
                        </m:sub>
                      </m:sSub>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𝒎</m:t>
                          </m:r>
                        </m:e>
                      </m:d>
                      <m:r>
                        <a:rPr lang="en-US" b="1" i="1" dirty="0" smtClean="0">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𝝈</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𝒛</m:t>
                          </m:r>
                        </m:e>
                        <m:sub>
                          <m:r>
                            <a:rPr lang="en-US" b="1" i="1">
                              <a:latin typeface="Cambria Math" panose="02040503050406030204" pitchFamily="18" charset="0"/>
                            </a:rPr>
                            <m:t>𝑳</m:t>
                          </m:r>
                          <m:r>
                            <a:rPr lang="en-US" b="1" i="1">
                              <a:latin typeface="Cambria Math" panose="02040503050406030204" pitchFamily="18" charset="0"/>
                            </a:rPr>
                            <m:t>,</m:t>
                          </m:r>
                          <m:r>
                            <a:rPr lang="en-US" b="1" i="1">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r>
                        <a:rPr lang="en-US" b="1" i="1">
                          <a:latin typeface="Cambria Math" panose="02040503050406030204" pitchFamily="18" charset="0"/>
                          <a:ea typeface="Cambria Math" panose="02040503050406030204" pitchFamily="18" charset="0"/>
                        </a:rPr>
                        <m:t>𝝈</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𝒛</m:t>
                              </m:r>
                            </m:e>
                            <m:sub>
                              <m:r>
                                <a:rPr lang="en-US" b="1" i="1">
                                  <a:latin typeface="Cambria Math" panose="02040503050406030204" pitchFamily="18" charset="0"/>
                                </a:rPr>
                                <m:t>𝑳</m:t>
                              </m:r>
                              <m:r>
                                <a:rPr lang="en-US" b="1" i="1">
                                  <a:latin typeface="Cambria Math" panose="02040503050406030204" pitchFamily="18" charset="0"/>
                                </a:rPr>
                                <m:t>,</m:t>
                              </m:r>
                              <m:r>
                                <a:rPr lang="en-US" b="1" i="1">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e>
                      </m:d>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𝑳</m:t>
                          </m:r>
                        </m:sub>
                      </m:sSub>
                    </m:oMath>
                  </m:oMathPara>
                </a14:m>
                <a:endParaRPr lang="en-US" b="1" dirty="0"/>
              </a:p>
              <a:p>
                <a:pPr marL="971550" lvl="1" indent="-514350">
                  <a:buFont typeface="+mj-lt"/>
                  <a:buAutoNum type="alphaLcPeriod"/>
                </a:pPr>
                <a:r>
                  <a:rPr lang="en-US" sz="2000" b="1" dirty="0"/>
                  <a:t>Backpropagate error: </a:t>
                </a:r>
                <a:r>
                  <a:rPr lang="en-US" sz="2000" dirty="0"/>
                  <a:t>For each l = L-1,L-2,…,2, 1 compute</a:t>
                </a:r>
                <a:endParaRPr lang="en-US" sz="2000" b="1" dirty="0"/>
              </a:p>
              <a:p>
                <a:pPr marL="914400" lvl="2"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e>
                      </m:nary>
                    </m:oMath>
                  </m:oMathPara>
                </a14:m>
                <a:endParaRPr lang="en-US" b="1" dirty="0"/>
              </a:p>
              <a:p>
                <a:pPr marL="514350" indent="-514350">
                  <a:buFont typeface="+mj-lt"/>
                  <a:buAutoNum type="arabicPeriod"/>
                </a:pPr>
                <a:r>
                  <a:rPr lang="en-US" sz="2000" b="1" dirty="0"/>
                  <a:t>Gradient descent: </a:t>
                </a:r>
                <a:r>
                  <a:rPr lang="en-US" sz="2000" dirty="0"/>
                  <a:t>For each l = L-1,L-2,…,2, 1 update the weights</a:t>
                </a:r>
                <a:endParaRPr lang="en-US" sz="2000" b="1"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 −</m:t>
                      </m:r>
                      <m:r>
                        <m:rPr>
                          <m:sty m:val="p"/>
                        </m:rPr>
                        <a:rPr lang="el-GR" sz="2000" i="1">
                          <a:latin typeface="Cambria Math" panose="02040503050406030204" pitchFamily="18" charset="0"/>
                          <a:ea typeface="Cambria Math" panose="02040503050406030204" pitchFamily="18" charset="0"/>
                        </a:rPr>
                        <m:t>η</m:t>
                      </m:r>
                      <m:nary>
                        <m:naryPr>
                          <m:chr m:val="∑"/>
                          <m:limLoc m:val="subSup"/>
                          <m:ctrlPr>
                            <a:rPr lang="en-US" sz="2000" i="1">
                              <a:latin typeface="Cambria Math" panose="02040503050406030204" pitchFamily="18" charset="0"/>
                              <a:ea typeface="Cambria Math" panose="02040503050406030204" pitchFamily="18" charset="0"/>
                            </a:rPr>
                          </m:ctrlPr>
                        </m:naryPr>
                        <m:sub>
                          <m:r>
                            <m:rPr>
                              <m:brk m:alnAt="1"/>
                            </m:rP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𝑀</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𝑚</m:t>
                                  </m:r>
                                </m:e>
                              </m:d>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25895" y="1065614"/>
                <a:ext cx="7886700" cy="4447879"/>
              </a:xfrm>
              <a:blipFill>
                <a:blip r:embed="rId3"/>
                <a:stretch>
                  <a:fillRect l="-773" t="-1509"/>
                </a:stretch>
              </a:blipFill>
              <a:ln>
                <a:noFill/>
              </a:ln>
            </p:spPr>
            <p:txBody>
              <a:bodyPr/>
              <a:lstStyle/>
              <a:p>
                <a:r>
                  <a:rPr lang="en-US">
                    <a:noFill/>
                  </a:rPr>
                  <a:t> </a:t>
                </a:r>
              </a:p>
            </p:txBody>
          </p:sp>
        </mc:Fallback>
      </mc:AlternateContent>
      <p:sp>
        <p:nvSpPr>
          <p:cNvPr id="4" name="TextBox 3"/>
          <p:cNvSpPr txBox="1"/>
          <p:nvPr/>
        </p:nvSpPr>
        <p:spPr>
          <a:xfrm flipH="1">
            <a:off x="753691" y="5529943"/>
            <a:ext cx="3757349" cy="830997"/>
          </a:xfrm>
          <a:prstGeom prst="rect">
            <a:avLst/>
          </a:prstGeom>
          <a:noFill/>
        </p:spPr>
        <p:txBody>
          <a:bodyPr wrap="square" rtlCol="0">
            <a:spAutoFit/>
          </a:bodyPr>
          <a:lstStyle/>
          <a:p>
            <a:r>
              <a:rPr lang="en-US" sz="1200" dirty="0"/>
              <a:t>Go through all the training data separated into minibatches multiple times. Continue training iterations until a stopping criterion is met. It is recommended that you sample the data in random order.</a:t>
            </a:r>
          </a:p>
        </p:txBody>
      </p:sp>
      <p:sp>
        <p:nvSpPr>
          <p:cNvPr id="5" name="TextBox 4"/>
          <p:cNvSpPr txBox="1"/>
          <p:nvPr/>
        </p:nvSpPr>
        <p:spPr>
          <a:xfrm>
            <a:off x="4452139" y="5945441"/>
            <a:ext cx="3474720" cy="461665"/>
          </a:xfrm>
          <a:prstGeom prst="rect">
            <a:avLst/>
          </a:prstGeom>
          <a:noFill/>
        </p:spPr>
        <p:txBody>
          <a:bodyPr wrap="square" rtlCol="0">
            <a:spAutoFit/>
          </a:bodyPr>
          <a:lstStyle/>
          <a:p>
            <a:r>
              <a:rPr lang="en-US" sz="1200" dirty="0"/>
              <a:t>Refinements will be added to improve learning speed and reliability.</a:t>
            </a:r>
          </a:p>
        </p:txBody>
      </p:sp>
      <p:sp>
        <p:nvSpPr>
          <p:cNvPr id="6" name="TextBox 5"/>
          <p:cNvSpPr txBox="1"/>
          <p:nvPr/>
        </p:nvSpPr>
        <p:spPr>
          <a:xfrm>
            <a:off x="7191632" y="4757351"/>
            <a:ext cx="1470454" cy="1015663"/>
          </a:xfrm>
          <a:prstGeom prst="rect">
            <a:avLst/>
          </a:prstGeom>
          <a:noFill/>
        </p:spPr>
        <p:txBody>
          <a:bodyPr wrap="square" rtlCol="0">
            <a:spAutoFit/>
          </a:bodyPr>
          <a:lstStyle/>
          <a:p>
            <a:r>
              <a:rPr lang="en-US" sz="1200" dirty="0"/>
              <a:t>Sum the estimated partial derivatives across all the examples in the minibatch.</a:t>
            </a:r>
          </a:p>
        </p:txBody>
      </p:sp>
    </p:spTree>
    <p:extLst>
      <p:ext uri="{BB962C8B-B14F-4D97-AF65-F5344CB8AC3E}">
        <p14:creationId xmlns:p14="http://schemas.microsoft.com/office/powerpoint/2010/main" val="296864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Terminology: Update, Epoch, Iteration</a:t>
            </a:r>
          </a:p>
        </p:txBody>
      </p:sp>
      <p:sp>
        <p:nvSpPr>
          <p:cNvPr id="3" name="Content Placeholder 2"/>
          <p:cNvSpPr>
            <a:spLocks noGrp="1"/>
          </p:cNvSpPr>
          <p:nvPr>
            <p:ph idx="1"/>
          </p:nvPr>
        </p:nvSpPr>
        <p:spPr/>
        <p:txBody>
          <a:bodyPr>
            <a:normAutofit fontScale="92500" lnSpcReduction="10000"/>
          </a:bodyPr>
          <a:lstStyle/>
          <a:p>
            <a:r>
              <a:rPr lang="en-US" dirty="0"/>
              <a:t>The learning algorithm updates the estimated parameters once for every mini-batch.</a:t>
            </a:r>
          </a:p>
          <a:p>
            <a:pPr lvl="1"/>
            <a:r>
              <a:rPr lang="en-US" dirty="0"/>
              <a:t>We need a name for this.  Let’s call it an “update”.</a:t>
            </a:r>
          </a:p>
          <a:p>
            <a:r>
              <a:rPr lang="en-US" dirty="0"/>
              <a:t>The standard implementation runs through many mini-batches until all the training data has been used.  This is called an “epoch”.</a:t>
            </a:r>
          </a:p>
          <a:p>
            <a:pPr lvl="1"/>
            <a:r>
              <a:rPr lang="en-US" dirty="0"/>
              <a:t>From usage in a larger classes of iterative optimization procedures, I often call this an “iteration”.</a:t>
            </a:r>
          </a:p>
          <a:p>
            <a:r>
              <a:rPr lang="en-US" dirty="0"/>
              <a:t>The learning runs multiple epochs or iterations until some stopping criterion is met</a:t>
            </a:r>
          </a:p>
          <a:p>
            <a:pPr lvl="1"/>
            <a:r>
              <a:rPr lang="en-US" dirty="0"/>
              <a:t>There may be thousands of epochs</a:t>
            </a:r>
          </a:p>
          <a:p>
            <a:r>
              <a:rPr lang="en-US" dirty="0"/>
              <a:t>Sometimes I forget and call an update an “epoch”.</a:t>
            </a:r>
          </a:p>
        </p:txBody>
      </p:sp>
    </p:spTree>
    <p:extLst>
      <p:ext uri="{BB962C8B-B14F-4D97-AF65-F5344CB8AC3E}">
        <p14:creationId xmlns:p14="http://schemas.microsoft.com/office/powerpoint/2010/main" val="244717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we study the sigmoid first</a:t>
            </a:r>
          </a:p>
        </p:txBody>
      </p:sp>
      <p:sp>
        <p:nvSpPr>
          <p:cNvPr id="3" name="Content Placeholder 2"/>
          <p:cNvSpPr>
            <a:spLocks noGrp="1"/>
          </p:cNvSpPr>
          <p:nvPr>
            <p:ph idx="1"/>
          </p:nvPr>
        </p:nvSpPr>
        <p:spPr/>
        <p:txBody>
          <a:bodyPr>
            <a:normAutofit fontScale="85000" lnSpcReduction="20000"/>
          </a:bodyPr>
          <a:lstStyle/>
          <a:p>
            <a:r>
              <a:rPr lang="en-US" dirty="0"/>
              <a:t>It came first and is still in wide spread use</a:t>
            </a:r>
          </a:p>
          <a:p>
            <a:pPr lvl="1"/>
            <a:r>
              <a:rPr lang="en-US" dirty="0"/>
              <a:t>You need it to understand the original backpropagation papers</a:t>
            </a:r>
          </a:p>
          <a:p>
            <a:pPr lvl="1"/>
            <a:r>
              <a:rPr lang="en-US" dirty="0"/>
              <a:t>You need it for papers from the 80s, 90s, and 00s</a:t>
            </a:r>
          </a:p>
          <a:p>
            <a:pPr lvl="1"/>
            <a:r>
              <a:rPr lang="en-US" dirty="0"/>
              <a:t>And for some current papers</a:t>
            </a:r>
          </a:p>
          <a:p>
            <a:r>
              <a:rPr lang="en-US" dirty="0"/>
              <a:t>It is related to </a:t>
            </a:r>
            <a:r>
              <a:rPr lang="en-US" dirty="0" err="1"/>
              <a:t>softmax</a:t>
            </a:r>
            <a:r>
              <a:rPr lang="en-US" dirty="0"/>
              <a:t>, which is used for the output layer for classification (linear output is for regression)</a:t>
            </a:r>
          </a:p>
          <a:p>
            <a:r>
              <a:rPr lang="en-US" dirty="0"/>
              <a:t>Sigmoid itself is also sometimes used for the output layer</a:t>
            </a:r>
          </a:p>
          <a:p>
            <a:pPr lvl="1"/>
            <a:r>
              <a:rPr lang="en-US" dirty="0"/>
              <a:t>Especially for binary classification and feature detection</a:t>
            </a:r>
          </a:p>
          <a:p>
            <a:r>
              <a:rPr lang="en-US" dirty="0"/>
              <a:t>The [0,1] range fits with probability interpretations</a:t>
            </a:r>
          </a:p>
          <a:p>
            <a:r>
              <a:rPr lang="en-US" dirty="0"/>
              <a:t>It is a closer fit to neuron models than is the rectified linear unit (</a:t>
            </a:r>
            <a:r>
              <a:rPr lang="en-US" dirty="0" err="1"/>
              <a:t>reLU</a:t>
            </a:r>
            <a:r>
              <a:rPr lang="en-US" dirty="0"/>
              <a:t>)</a:t>
            </a:r>
          </a:p>
          <a:p>
            <a:r>
              <a:rPr lang="en-US" dirty="0"/>
              <a:t>Our textbooks start with it</a:t>
            </a:r>
          </a:p>
          <a:p>
            <a:r>
              <a:rPr lang="en-US" dirty="0"/>
              <a:t>It’s fun to have a crazy looking derivative </a:t>
            </a:r>
            <a:r>
              <a:rPr lang="el-GR" dirty="0"/>
              <a:t>σ</a:t>
            </a:r>
            <a:r>
              <a:rPr lang="en-US" dirty="0"/>
              <a:t>’ = </a:t>
            </a:r>
            <a:r>
              <a:rPr lang="el-GR" dirty="0"/>
              <a:t>σ</a:t>
            </a:r>
            <a:r>
              <a:rPr lang="en-US" dirty="0"/>
              <a:t>(1 – </a:t>
            </a:r>
            <a:r>
              <a:rPr lang="el-GR" dirty="0"/>
              <a:t>σ</a:t>
            </a:r>
            <a:r>
              <a:rPr lang="en-US" dirty="0"/>
              <a:t>)</a:t>
            </a:r>
          </a:p>
        </p:txBody>
      </p:sp>
    </p:spTree>
    <p:extLst>
      <p:ext uri="{BB962C8B-B14F-4D97-AF65-F5344CB8AC3E}">
        <p14:creationId xmlns:p14="http://schemas.microsoft.com/office/powerpoint/2010/main" val="209838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Improving the Learning Performance (Multiple Mini-Lectures)</a:t>
            </a:r>
          </a:p>
        </p:txBody>
      </p:sp>
      <p:sp>
        <p:nvSpPr>
          <p:cNvPr id="3" name="Content Placeholder 2"/>
          <p:cNvSpPr>
            <a:spLocks noGrp="1"/>
          </p:cNvSpPr>
          <p:nvPr>
            <p:ph idx="1"/>
          </p:nvPr>
        </p:nvSpPr>
        <p:spPr/>
        <p:txBody>
          <a:bodyPr>
            <a:normAutofit fontScale="92500" lnSpcReduction="20000"/>
          </a:bodyPr>
          <a:lstStyle/>
          <a:p>
            <a:r>
              <a:rPr lang="en-US" dirty="0"/>
              <a:t>There will be a number of techniques for improving the performance of the neural network learning</a:t>
            </a:r>
          </a:p>
          <a:p>
            <a:r>
              <a:rPr lang="en-US" dirty="0"/>
              <a:t>Many of these can be applied independently of each other</a:t>
            </a:r>
          </a:p>
          <a:p>
            <a:r>
              <a:rPr lang="en-US" dirty="0"/>
              <a:t>Most of these techniques improve the rate of convergence or reduce computation is some other way</a:t>
            </a:r>
          </a:p>
          <a:p>
            <a:pPr lvl="1"/>
            <a:r>
              <a:rPr lang="en-US" dirty="0"/>
              <a:t>Rather than improving the accuracy of the final answer</a:t>
            </a:r>
          </a:p>
          <a:p>
            <a:r>
              <a:rPr lang="en-US" dirty="0"/>
              <a:t>Because the techniques are relatively independent, this PowerPoint presentation will be broken into a number of mini lectures at convenient stopping points </a:t>
            </a:r>
          </a:p>
          <a:p>
            <a:pPr lvl="1"/>
            <a:r>
              <a:rPr lang="en-US" dirty="0"/>
              <a:t>You are encouraged to use this presentation as a reference</a:t>
            </a:r>
          </a:p>
          <a:p>
            <a:pPr lvl="1"/>
            <a:r>
              <a:rPr lang="en-US" dirty="0"/>
              <a:t>You can read ahead</a:t>
            </a:r>
          </a:p>
          <a:p>
            <a:pPr lvl="2"/>
            <a:r>
              <a:rPr lang="en-US" dirty="0"/>
              <a:t>You should do so if a mini project uses a technique we haven’t yet discussed in class </a:t>
            </a:r>
          </a:p>
        </p:txBody>
      </p:sp>
    </p:spTree>
    <p:extLst>
      <p:ext uri="{BB962C8B-B14F-4D97-AF65-F5344CB8AC3E}">
        <p14:creationId xmlns:p14="http://schemas.microsoft.com/office/powerpoint/2010/main" val="316109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00559"/>
          </a:xfrm>
        </p:spPr>
        <p:txBody>
          <a:bodyPr/>
          <a:lstStyle/>
          <a:p>
            <a:pPr algn="ctr"/>
            <a:r>
              <a:rPr lang="en-US" dirty="0"/>
              <a:t>Improvement Techniques</a:t>
            </a:r>
          </a:p>
        </p:txBody>
      </p:sp>
      <p:sp>
        <p:nvSpPr>
          <p:cNvPr id="3" name="Content Placeholder 2"/>
          <p:cNvSpPr>
            <a:spLocks noGrp="1"/>
          </p:cNvSpPr>
          <p:nvPr>
            <p:ph idx="1"/>
          </p:nvPr>
        </p:nvSpPr>
        <p:spPr>
          <a:xfrm>
            <a:off x="578903" y="1364935"/>
            <a:ext cx="7886700" cy="4351338"/>
          </a:xfrm>
        </p:spPr>
        <p:txBody>
          <a:bodyPr>
            <a:normAutofit fontScale="92500" lnSpcReduction="20000"/>
          </a:bodyPr>
          <a:lstStyle/>
          <a:p>
            <a:r>
              <a:rPr lang="en-US" dirty="0"/>
              <a:t>Holdout and cross-validation</a:t>
            </a:r>
          </a:p>
          <a:p>
            <a:r>
              <a:rPr lang="en-US" dirty="0"/>
              <a:t>Cross-entropy cost function</a:t>
            </a:r>
          </a:p>
          <a:p>
            <a:r>
              <a:rPr lang="en-US" dirty="0" err="1"/>
              <a:t>Softmax</a:t>
            </a:r>
            <a:endParaRPr lang="en-US" dirty="0"/>
          </a:p>
          <a:p>
            <a:pPr lvl="1"/>
            <a:r>
              <a:rPr lang="en-US" dirty="0"/>
              <a:t>Log-likelihood cost function</a:t>
            </a:r>
          </a:p>
          <a:p>
            <a:r>
              <a:rPr lang="en-US" dirty="0"/>
              <a:t>Regularization</a:t>
            </a:r>
          </a:p>
          <a:p>
            <a:pPr lvl="1"/>
            <a:r>
              <a:rPr lang="en-US" dirty="0"/>
              <a:t>L2</a:t>
            </a:r>
          </a:p>
          <a:p>
            <a:pPr lvl="1"/>
            <a:r>
              <a:rPr lang="en-US" dirty="0"/>
              <a:t>L1</a:t>
            </a:r>
          </a:p>
          <a:p>
            <a:pPr lvl="1"/>
            <a:r>
              <a:rPr lang="en-US" dirty="0"/>
              <a:t>Dropout</a:t>
            </a:r>
          </a:p>
          <a:p>
            <a:pPr lvl="1"/>
            <a:r>
              <a:rPr lang="en-US" dirty="0"/>
              <a:t>Artificial expansion of training data</a:t>
            </a:r>
          </a:p>
          <a:p>
            <a:r>
              <a:rPr lang="en-US" dirty="0"/>
              <a:t>Initializing weights</a:t>
            </a:r>
          </a:p>
          <a:p>
            <a:r>
              <a:rPr lang="en-US" dirty="0"/>
              <a:t>Heuristics to set hyperparameters</a:t>
            </a:r>
          </a:p>
          <a:p>
            <a:r>
              <a:rPr lang="en-US" dirty="0"/>
              <a:t>Other techniques</a:t>
            </a:r>
          </a:p>
        </p:txBody>
      </p:sp>
      <p:sp>
        <p:nvSpPr>
          <p:cNvPr id="4" name="TextBox 3"/>
          <p:cNvSpPr txBox="1"/>
          <p:nvPr/>
        </p:nvSpPr>
        <p:spPr>
          <a:xfrm>
            <a:off x="5529288" y="1364935"/>
            <a:ext cx="3092824" cy="307777"/>
          </a:xfrm>
          <a:prstGeom prst="rect">
            <a:avLst/>
          </a:prstGeom>
          <a:noFill/>
        </p:spPr>
        <p:txBody>
          <a:bodyPr wrap="square" rtlCol="0">
            <a:spAutoFit/>
          </a:bodyPr>
          <a:lstStyle/>
          <a:p>
            <a:r>
              <a:rPr lang="en-US" sz="1400" dirty="0"/>
              <a:t>Problem: Testing our results.</a:t>
            </a:r>
          </a:p>
        </p:txBody>
      </p:sp>
      <p:cxnSp>
        <p:nvCxnSpPr>
          <p:cNvPr id="6" name="Straight Arrow Connector 5"/>
          <p:cNvCxnSpPr>
            <a:stCxn id="4" idx="1"/>
          </p:cNvCxnSpPr>
          <p:nvPr/>
        </p:nvCxnSpPr>
        <p:spPr>
          <a:xfrm flipH="1">
            <a:off x="4776253" y="1518824"/>
            <a:ext cx="753035" cy="2073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3521" y="2162020"/>
            <a:ext cx="3092824" cy="307777"/>
          </a:xfrm>
          <a:prstGeom prst="rect">
            <a:avLst/>
          </a:prstGeom>
          <a:noFill/>
        </p:spPr>
        <p:txBody>
          <a:bodyPr wrap="square" rtlCol="0">
            <a:spAutoFit/>
          </a:bodyPr>
          <a:lstStyle/>
          <a:p>
            <a:r>
              <a:rPr lang="en-US" sz="1400" dirty="0"/>
              <a:t>Problem: Slow learning.</a:t>
            </a:r>
          </a:p>
        </p:txBody>
      </p:sp>
      <p:cxnSp>
        <p:nvCxnSpPr>
          <p:cNvPr id="9" name="Straight Arrow Connector 8"/>
          <p:cNvCxnSpPr>
            <a:stCxn id="7" idx="1"/>
          </p:cNvCxnSpPr>
          <p:nvPr/>
        </p:nvCxnSpPr>
        <p:spPr>
          <a:xfrm flipH="1" flipV="1">
            <a:off x="4601194" y="1947011"/>
            <a:ext cx="1192327" cy="3688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a:off x="4522253" y="2315909"/>
            <a:ext cx="1271268" cy="28882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93521" y="2545459"/>
            <a:ext cx="3092824" cy="307777"/>
          </a:xfrm>
          <a:prstGeom prst="rect">
            <a:avLst/>
          </a:prstGeom>
          <a:noFill/>
        </p:spPr>
        <p:txBody>
          <a:bodyPr wrap="square" rtlCol="0">
            <a:spAutoFit/>
          </a:bodyPr>
          <a:lstStyle/>
          <a:p>
            <a:r>
              <a:rPr lang="en-US" sz="1400" dirty="0"/>
              <a:t>Problem: Multi-class learning.</a:t>
            </a:r>
          </a:p>
        </p:txBody>
      </p:sp>
      <p:cxnSp>
        <p:nvCxnSpPr>
          <p:cNvPr id="14" name="Straight Arrow Connector 13"/>
          <p:cNvCxnSpPr>
            <a:cxnSpLocks/>
            <a:stCxn id="12" idx="1"/>
          </p:cNvCxnSpPr>
          <p:nvPr/>
        </p:nvCxnSpPr>
        <p:spPr>
          <a:xfrm flipH="1" flipV="1">
            <a:off x="2094817" y="2315908"/>
            <a:ext cx="3698704" cy="3834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51176" y="3386715"/>
            <a:ext cx="3092824" cy="307777"/>
          </a:xfrm>
          <a:prstGeom prst="rect">
            <a:avLst/>
          </a:prstGeom>
          <a:noFill/>
        </p:spPr>
        <p:txBody>
          <a:bodyPr wrap="square" rtlCol="0">
            <a:spAutoFit/>
          </a:bodyPr>
          <a:lstStyle/>
          <a:p>
            <a:r>
              <a:rPr lang="en-US" sz="1400" dirty="0"/>
              <a:t>Problem: Overfitting.</a:t>
            </a:r>
          </a:p>
        </p:txBody>
      </p:sp>
      <p:cxnSp>
        <p:nvCxnSpPr>
          <p:cNvPr id="18" name="Straight Arrow Connector 17"/>
          <p:cNvCxnSpPr>
            <a:stCxn id="16" idx="1"/>
          </p:cNvCxnSpPr>
          <p:nvPr/>
        </p:nvCxnSpPr>
        <p:spPr>
          <a:xfrm flipH="1" flipV="1">
            <a:off x="2864492" y="3071920"/>
            <a:ext cx="3186684" cy="4686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07900" y="4044020"/>
            <a:ext cx="3092824" cy="738664"/>
          </a:xfrm>
          <a:prstGeom prst="rect">
            <a:avLst/>
          </a:prstGeom>
          <a:noFill/>
        </p:spPr>
        <p:txBody>
          <a:bodyPr wrap="square" rtlCol="0">
            <a:spAutoFit/>
          </a:bodyPr>
          <a:lstStyle/>
          <a:p>
            <a:r>
              <a:rPr lang="en-US" sz="1400" dirty="0"/>
              <a:t>Problem: Getting stuck in a local minimum or region of slow learning. (Already covered in Lecture 1)</a:t>
            </a:r>
          </a:p>
        </p:txBody>
      </p:sp>
      <p:cxnSp>
        <p:nvCxnSpPr>
          <p:cNvPr id="21" name="Straight Arrow Connector 20"/>
          <p:cNvCxnSpPr>
            <a:cxnSpLocks/>
            <a:stCxn id="19" idx="1"/>
          </p:cNvCxnSpPr>
          <p:nvPr/>
        </p:nvCxnSpPr>
        <p:spPr>
          <a:xfrm flipH="1">
            <a:off x="3398304" y="4413352"/>
            <a:ext cx="2509596" cy="2380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51034" y="5254608"/>
            <a:ext cx="3092824" cy="523220"/>
          </a:xfrm>
          <a:prstGeom prst="rect">
            <a:avLst/>
          </a:prstGeom>
          <a:noFill/>
        </p:spPr>
        <p:txBody>
          <a:bodyPr wrap="square" rtlCol="0">
            <a:spAutoFit/>
          </a:bodyPr>
          <a:lstStyle/>
          <a:p>
            <a:r>
              <a:rPr lang="en-US" sz="1400" dirty="0"/>
              <a:t>Problem: Dealing with the many parameters that control the training.</a:t>
            </a:r>
          </a:p>
        </p:txBody>
      </p:sp>
      <p:cxnSp>
        <p:nvCxnSpPr>
          <p:cNvPr id="24" name="Straight Arrow Connector 23"/>
          <p:cNvCxnSpPr>
            <a:stCxn id="22" idx="1"/>
          </p:cNvCxnSpPr>
          <p:nvPr/>
        </p:nvCxnSpPr>
        <p:spPr>
          <a:xfrm flipH="1" flipV="1">
            <a:off x="4976164" y="5170435"/>
            <a:ext cx="474870" cy="3457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17264" y="5835408"/>
            <a:ext cx="4033912" cy="461665"/>
          </a:xfrm>
          <a:prstGeom prst="rect">
            <a:avLst/>
          </a:prstGeom>
          <a:noFill/>
        </p:spPr>
        <p:txBody>
          <a:bodyPr wrap="square" rtlCol="0">
            <a:spAutoFit/>
          </a:bodyPr>
          <a:lstStyle/>
          <a:p>
            <a:pPr algn="ctr"/>
            <a:r>
              <a:rPr lang="en-US" sz="1200" dirty="0"/>
              <a:t>These topics are largely independent of each other.  I may discuss them out of order to fit the time available.</a:t>
            </a:r>
          </a:p>
        </p:txBody>
      </p:sp>
    </p:spTree>
    <p:extLst>
      <p:ext uri="{BB962C8B-B14F-4D97-AF65-F5344CB8AC3E}">
        <p14:creationId xmlns:p14="http://schemas.microsoft.com/office/powerpoint/2010/main" val="272628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Need to Holdout Validation Data</a:t>
            </a:r>
          </a:p>
        </p:txBody>
      </p:sp>
      <p:sp>
        <p:nvSpPr>
          <p:cNvPr id="3" name="Content Placeholder 2"/>
          <p:cNvSpPr>
            <a:spLocks noGrp="1"/>
          </p:cNvSpPr>
          <p:nvPr>
            <p:ph idx="1"/>
          </p:nvPr>
        </p:nvSpPr>
        <p:spPr>
          <a:xfrm>
            <a:off x="628650" y="1825625"/>
            <a:ext cx="7324113" cy="4071836"/>
          </a:xfrm>
        </p:spPr>
        <p:txBody>
          <a:bodyPr/>
          <a:lstStyle/>
          <a:p>
            <a:r>
              <a:rPr lang="en-US" dirty="0"/>
              <a:t>In pattern recognition you should never train on your test data</a:t>
            </a:r>
          </a:p>
          <a:p>
            <a:pPr lvl="1"/>
            <a:r>
              <a:rPr lang="en-US" dirty="0"/>
              <a:t>Any performance results will be invalid</a:t>
            </a:r>
          </a:p>
          <a:p>
            <a:r>
              <a:rPr lang="en-US" dirty="0"/>
              <a:t>Similarly, if during development you make decisions based on performance on training data, you </a:t>
            </a:r>
            <a:r>
              <a:rPr lang="en-US" strike="sngStrike" dirty="0"/>
              <a:t>may</a:t>
            </a:r>
            <a:r>
              <a:rPr lang="en-US" dirty="0"/>
              <a:t> will be seriously mislead</a:t>
            </a:r>
          </a:p>
          <a:p>
            <a:r>
              <a:rPr lang="en-US" dirty="0"/>
              <a:t>You should holdout a substantial amount of data from the training to use for validation testing during development</a:t>
            </a:r>
          </a:p>
        </p:txBody>
      </p:sp>
      <p:sp>
        <p:nvSpPr>
          <p:cNvPr id="4" name="TextBox 3"/>
          <p:cNvSpPr txBox="1"/>
          <p:nvPr/>
        </p:nvSpPr>
        <p:spPr>
          <a:xfrm>
            <a:off x="5176007" y="5343787"/>
            <a:ext cx="2692866" cy="923330"/>
          </a:xfrm>
          <a:prstGeom prst="rect">
            <a:avLst/>
          </a:prstGeom>
          <a:noFill/>
        </p:spPr>
        <p:txBody>
          <a:bodyPr wrap="square" rtlCol="0">
            <a:spAutoFit/>
          </a:bodyPr>
          <a:lstStyle/>
          <a:p>
            <a:r>
              <a:rPr lang="en-US" dirty="0">
                <a:solidFill>
                  <a:srgbClr val="FF0000"/>
                </a:solidFill>
              </a:rPr>
              <a:t>This principle is extremely important!!  Make sure you never forget!</a:t>
            </a:r>
          </a:p>
        </p:txBody>
      </p:sp>
    </p:spTree>
    <p:extLst>
      <p:ext uri="{BB962C8B-B14F-4D97-AF65-F5344CB8AC3E}">
        <p14:creationId xmlns:p14="http://schemas.microsoft.com/office/powerpoint/2010/main" val="2395426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Cross-Validation</a:t>
            </a:r>
          </a:p>
        </p:txBody>
      </p:sp>
      <p:sp>
        <p:nvSpPr>
          <p:cNvPr id="3" name="Content Placeholder 2"/>
          <p:cNvSpPr>
            <a:spLocks noGrp="1"/>
          </p:cNvSpPr>
          <p:nvPr>
            <p:ph idx="1"/>
          </p:nvPr>
        </p:nvSpPr>
        <p:spPr/>
        <p:txBody>
          <a:bodyPr/>
          <a:lstStyle/>
          <a:p>
            <a:r>
              <a:rPr lang="en-US" dirty="0"/>
              <a:t>Break the training data into K subsets</a:t>
            </a:r>
          </a:p>
          <a:p>
            <a:r>
              <a:rPr lang="en-US" dirty="0"/>
              <a:t>Cross-validation</a:t>
            </a:r>
          </a:p>
          <a:p>
            <a:pPr lvl="1"/>
            <a:r>
              <a:rPr lang="en-US" dirty="0"/>
              <a:t>Chose one subset as holdout data</a:t>
            </a:r>
          </a:p>
          <a:p>
            <a:pPr lvl="1"/>
            <a:r>
              <a:rPr lang="en-US" dirty="0"/>
              <a:t>Train on the other K-1 subsets and validate on the holdout subset</a:t>
            </a:r>
          </a:p>
          <a:p>
            <a:pPr lvl="1"/>
            <a:r>
              <a:rPr lang="en-US" dirty="0"/>
              <a:t>Repeat with each of the K subsets as the holdout</a:t>
            </a:r>
          </a:p>
        </p:txBody>
      </p:sp>
    </p:spTree>
    <p:extLst>
      <p:ext uri="{BB962C8B-B14F-4D97-AF65-F5344CB8AC3E}">
        <p14:creationId xmlns:p14="http://schemas.microsoft.com/office/powerpoint/2010/main" val="61333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Fill Out a Card</a:t>
            </a:r>
          </a:p>
        </p:txBody>
      </p:sp>
      <p:sp>
        <p:nvSpPr>
          <p:cNvPr id="3" name="Content Placeholder 2"/>
          <p:cNvSpPr>
            <a:spLocks noGrp="1"/>
          </p:cNvSpPr>
          <p:nvPr>
            <p:ph idx="1"/>
          </p:nvPr>
        </p:nvSpPr>
        <p:spPr/>
        <p:txBody>
          <a:bodyPr>
            <a:normAutofit fontScale="70000" lnSpcReduction="20000"/>
          </a:bodyPr>
          <a:lstStyle/>
          <a:p>
            <a:r>
              <a:rPr lang="en-US" dirty="0"/>
              <a:t>Name</a:t>
            </a:r>
          </a:p>
          <a:p>
            <a:r>
              <a:rPr lang="en-US" dirty="0"/>
              <a:t>Department</a:t>
            </a:r>
          </a:p>
          <a:p>
            <a:r>
              <a:rPr lang="en-US" dirty="0"/>
              <a:t>Class year (Fresh, </a:t>
            </a:r>
            <a:r>
              <a:rPr lang="en-US" dirty="0" err="1"/>
              <a:t>Soph</a:t>
            </a:r>
            <a:r>
              <a:rPr lang="en-US" dirty="0"/>
              <a:t>, etc.)</a:t>
            </a:r>
          </a:p>
          <a:p>
            <a:r>
              <a:rPr lang="en-US" dirty="0"/>
              <a:t>Languages you know (read or speak) and degree of fluency</a:t>
            </a:r>
          </a:p>
          <a:p>
            <a:pPr lvl="1"/>
            <a:r>
              <a:rPr lang="en-US" dirty="0"/>
              <a:t>Include dialects of Chinese and regional languages of India</a:t>
            </a:r>
          </a:p>
          <a:p>
            <a:r>
              <a:rPr lang="en-US" dirty="0"/>
              <a:t>Do you want to be of the DNN364 coding team (yes, no, maybe)</a:t>
            </a:r>
          </a:p>
          <a:p>
            <a:r>
              <a:rPr lang="en-US" dirty="0"/>
              <a:t>Topic preferences for presentation or coding (see next slide)</a:t>
            </a:r>
          </a:p>
          <a:p>
            <a:r>
              <a:rPr lang="en-US" dirty="0"/>
              <a:t>Are you interested in a follow-on? </a:t>
            </a:r>
          </a:p>
          <a:p>
            <a:pPr lvl="1"/>
            <a:r>
              <a:rPr lang="en-US" dirty="0"/>
              <a:t>Summer employment</a:t>
            </a:r>
          </a:p>
          <a:p>
            <a:pPr lvl="1"/>
            <a:r>
              <a:rPr lang="en-US" dirty="0"/>
              <a:t>Open source software project</a:t>
            </a:r>
          </a:p>
          <a:p>
            <a:pPr lvl="1"/>
            <a:r>
              <a:rPr lang="en-US" dirty="0"/>
              <a:t>Research project</a:t>
            </a:r>
          </a:p>
          <a:p>
            <a:pPr lvl="1"/>
            <a:r>
              <a:rPr lang="en-US" dirty="0"/>
              <a:t>Another course</a:t>
            </a:r>
          </a:p>
          <a:p>
            <a:pPr lvl="1"/>
            <a:r>
              <a:rPr lang="en-US" dirty="0"/>
              <a:t>Other</a:t>
            </a:r>
          </a:p>
          <a:p>
            <a:r>
              <a:rPr lang="en-US" dirty="0"/>
              <a:t>Other comments</a:t>
            </a:r>
          </a:p>
        </p:txBody>
      </p:sp>
    </p:spTree>
    <p:extLst>
      <p:ext uri="{BB962C8B-B14F-4D97-AF65-F5344CB8AC3E}">
        <p14:creationId xmlns:p14="http://schemas.microsoft.com/office/powerpoint/2010/main" val="265130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Multiple Holdouts</a:t>
            </a:r>
          </a:p>
        </p:txBody>
      </p:sp>
      <p:sp>
        <p:nvSpPr>
          <p:cNvPr id="3" name="Content Placeholder 2"/>
          <p:cNvSpPr>
            <a:spLocks noGrp="1"/>
          </p:cNvSpPr>
          <p:nvPr>
            <p:ph idx="1"/>
          </p:nvPr>
        </p:nvSpPr>
        <p:spPr/>
        <p:txBody>
          <a:bodyPr>
            <a:normAutofit fontScale="92500" lnSpcReduction="10000"/>
          </a:bodyPr>
          <a:lstStyle/>
          <a:p>
            <a:r>
              <a:rPr lang="en-US" dirty="0"/>
              <a:t>If during development you have made significant improvements in performance, you should do validation on a new holdout set that hasn’t been used before.</a:t>
            </a:r>
          </a:p>
          <a:p>
            <a:r>
              <a:rPr lang="en-US" dirty="0"/>
              <a:t>In fact it is prudent to replicate your results on completely new data (new training data as well as new validation data), if possible.</a:t>
            </a:r>
          </a:p>
          <a:p>
            <a:r>
              <a:rPr lang="en-US" dirty="0"/>
              <a:t>This especially important if you are developing a commercial product that will continue to be used and improved for many years.</a:t>
            </a:r>
          </a:p>
          <a:p>
            <a:r>
              <a:rPr lang="en-US" dirty="0"/>
              <a:t>Unfortunately, very few R&amp;D groups live up to this standard.</a:t>
            </a:r>
          </a:p>
        </p:txBody>
      </p:sp>
    </p:spTree>
    <p:extLst>
      <p:ext uri="{BB962C8B-B14F-4D97-AF65-F5344CB8AC3E}">
        <p14:creationId xmlns:p14="http://schemas.microsoft.com/office/powerpoint/2010/main" val="1525688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Problem: Sometimes Gradient Descent is Very Slow Even When the Current Answer is Wrong</a:t>
            </a:r>
          </a:p>
        </p:txBody>
      </p:sp>
      <p:sp>
        <p:nvSpPr>
          <p:cNvPr id="4" name="Oval 3"/>
          <p:cNvSpPr/>
          <p:nvPr/>
        </p:nvSpPr>
        <p:spPr>
          <a:xfrm>
            <a:off x="3775046" y="2533476"/>
            <a:ext cx="528506" cy="5452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27758" y="2055304"/>
            <a:ext cx="377504" cy="3942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7" name="Straight Arrow Connector 6"/>
          <p:cNvCxnSpPr>
            <a:endCxn id="4" idx="2"/>
          </p:cNvCxnSpPr>
          <p:nvPr/>
        </p:nvCxnSpPr>
        <p:spPr>
          <a:xfrm flipV="1">
            <a:off x="2583809" y="2806118"/>
            <a:ext cx="1191237" cy="12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43200" y="2599117"/>
            <a:ext cx="746620" cy="246221"/>
          </a:xfrm>
          <a:prstGeom prst="rect">
            <a:avLst/>
          </a:prstGeom>
          <a:noFill/>
        </p:spPr>
        <p:txBody>
          <a:bodyPr wrap="square" rtlCol="0">
            <a:spAutoFit/>
          </a:bodyPr>
          <a:lstStyle/>
          <a:p>
            <a:pPr algn="ctr"/>
            <a:r>
              <a:rPr lang="en-US" sz="1000" dirty="0"/>
              <a:t>weight</a:t>
            </a:r>
          </a:p>
        </p:txBody>
      </p:sp>
      <p:cxnSp>
        <p:nvCxnSpPr>
          <p:cNvPr id="10" name="Straight Arrow Connector 9"/>
          <p:cNvCxnSpPr>
            <a:stCxn id="5" idx="5"/>
            <a:endCxn id="4" idx="1"/>
          </p:cNvCxnSpPr>
          <p:nvPr/>
        </p:nvCxnSpPr>
        <p:spPr>
          <a:xfrm>
            <a:off x="3249978" y="2391845"/>
            <a:ext cx="602466" cy="221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49978" y="2243078"/>
            <a:ext cx="616591" cy="246221"/>
          </a:xfrm>
          <a:prstGeom prst="rect">
            <a:avLst/>
          </a:prstGeom>
          <a:noFill/>
        </p:spPr>
        <p:txBody>
          <a:bodyPr wrap="square" rtlCol="0">
            <a:spAutoFit/>
          </a:bodyPr>
          <a:lstStyle/>
          <a:p>
            <a:pPr algn="ctr"/>
            <a:r>
              <a:rPr lang="en-US" sz="1000" dirty="0"/>
              <a:t>bias</a:t>
            </a:r>
          </a:p>
        </p:txBody>
      </p:sp>
      <p:cxnSp>
        <p:nvCxnSpPr>
          <p:cNvPr id="13" name="Straight Arrow Connector 12"/>
          <p:cNvCxnSpPr>
            <a:stCxn id="4" idx="6"/>
          </p:cNvCxnSpPr>
          <p:nvPr/>
        </p:nvCxnSpPr>
        <p:spPr>
          <a:xfrm>
            <a:off x="4303552" y="2806118"/>
            <a:ext cx="939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74672" y="1971413"/>
            <a:ext cx="2399251" cy="646331"/>
          </a:xfrm>
          <a:prstGeom prst="rect">
            <a:avLst/>
          </a:prstGeom>
          <a:noFill/>
        </p:spPr>
        <p:txBody>
          <a:bodyPr wrap="square" rtlCol="0">
            <a:spAutoFit/>
          </a:bodyPr>
          <a:lstStyle/>
          <a:p>
            <a:r>
              <a:rPr lang="en-US" sz="1200" dirty="0"/>
              <a:t>Toy problem: Train a single neuron to have an output near 1 when it initially has an output near 0.</a:t>
            </a:r>
          </a:p>
        </p:txBody>
      </p:sp>
      <mc:AlternateContent xmlns:mc="http://schemas.openxmlformats.org/markup-compatibility/2006" xmlns:a14="http://schemas.microsoft.com/office/drawing/2010/main">
        <mc:Choice Requires="a14">
          <p:sp>
            <p:nvSpPr>
              <p:cNvPr id="15" name="TextBox 14"/>
              <p:cNvSpPr txBox="1"/>
              <p:nvPr/>
            </p:nvSpPr>
            <p:spPr>
              <a:xfrm>
                <a:off x="713064" y="3565015"/>
                <a:ext cx="5461233" cy="1773562"/>
              </a:xfrm>
              <a:prstGeom prst="rect">
                <a:avLst/>
              </a:prstGeom>
              <a:noFill/>
            </p:spPr>
            <p:txBody>
              <a:bodyPr wrap="square" rtlCol="0">
                <a:spAutoFit/>
              </a:bodyPr>
              <a:lstStyle/>
              <a:p>
                <a:pPr lvl="1"/>
                <a:r>
                  <a:rPr lang="en-US" sz="1200" b="1" dirty="0"/>
                  <a:t>Output (or only) layer </a:t>
                </a:r>
                <a14:m>
                  <m:oMath xmlns:m="http://schemas.openxmlformats.org/officeDocument/2006/math">
                    <m:sSub>
                      <m:sSubPr>
                        <m:ctrlPr>
                          <a:rPr lang="en-US" sz="1200" b="1" i="1">
                            <a:latin typeface="Cambria Math" panose="02040503050406030204" pitchFamily="18" charset="0"/>
                          </a:rPr>
                        </m:ctrlPr>
                      </m:sSubPr>
                      <m:e>
                        <m:r>
                          <a:rPr lang="en-US" sz="1200" b="1" i="1">
                            <a:latin typeface="Cambria Math" panose="02040503050406030204" pitchFamily="18" charset="0"/>
                            <a:ea typeface="Cambria Math" panose="02040503050406030204" pitchFamily="18" charset="0"/>
                          </a:rPr>
                          <m:t>𝜹</m:t>
                        </m:r>
                      </m:e>
                      <m:sub>
                        <m:r>
                          <a:rPr lang="en-US" sz="1200" b="1" i="1">
                            <a:latin typeface="Cambria Math" panose="02040503050406030204" pitchFamily="18" charset="0"/>
                          </a:rPr>
                          <m:t>𝑳</m:t>
                        </m:r>
                        <m:r>
                          <a:rPr lang="en-US" sz="1200" b="1" i="1">
                            <a:latin typeface="Cambria Math" panose="02040503050406030204" pitchFamily="18" charset="0"/>
                          </a:rPr>
                          <m:t>,</m:t>
                        </m:r>
                        <m:r>
                          <a:rPr lang="en-US" sz="1200" b="1" i="1">
                            <a:latin typeface="Cambria Math" panose="02040503050406030204" pitchFamily="18" charset="0"/>
                          </a:rPr>
                          <m:t>𝒋</m:t>
                        </m:r>
                      </m:sub>
                    </m:sSub>
                    <m:d>
                      <m:dPr>
                        <m:ctrlPr>
                          <a:rPr lang="en-US" sz="1200" b="1" i="1">
                            <a:latin typeface="Cambria Math" panose="02040503050406030204" pitchFamily="18" charset="0"/>
                          </a:rPr>
                        </m:ctrlPr>
                      </m:dPr>
                      <m:e>
                        <m:r>
                          <a:rPr lang="en-US" sz="1200" b="1" i="1">
                            <a:latin typeface="Cambria Math" panose="02040503050406030204" pitchFamily="18" charset="0"/>
                          </a:rPr>
                          <m:t>𝒎</m:t>
                        </m:r>
                      </m:e>
                    </m:d>
                    <m:r>
                      <a:rPr lang="en-US" sz="1200" b="1" i="1">
                        <a:latin typeface="Cambria Math" panose="02040503050406030204" pitchFamily="18" charset="0"/>
                      </a:rPr>
                      <m:t>:</m:t>
                    </m:r>
                  </m:oMath>
                </a14:m>
                <a:r>
                  <a:rPr lang="en-US" sz="1200" b="1" dirty="0"/>
                  <a:t> </a:t>
                </a:r>
              </a:p>
              <a:p>
                <a:pPr lvl="2"/>
                <a14:m>
                  <m:oMathPara xmlns:m="http://schemas.openxmlformats.org/officeDocument/2006/math">
                    <m:oMathParaPr>
                      <m:jc m:val="centerGroup"/>
                    </m:oMathParaPr>
                    <m:oMath xmlns:m="http://schemas.openxmlformats.org/officeDocument/2006/math">
                      <m:sSub>
                        <m:sSubPr>
                          <m:ctrlPr>
                            <a:rPr lang="en-US" sz="1200" b="1" i="1" dirty="0">
                              <a:latin typeface="Cambria Math" panose="02040503050406030204" pitchFamily="18" charset="0"/>
                            </a:rPr>
                          </m:ctrlPr>
                        </m:sSubPr>
                        <m:e>
                          <m:r>
                            <a:rPr lang="en-US" sz="1200" b="1" i="1" dirty="0">
                              <a:latin typeface="Cambria Math" panose="02040503050406030204" pitchFamily="18" charset="0"/>
                              <a:ea typeface="Cambria Math" panose="02040503050406030204" pitchFamily="18" charset="0"/>
                            </a:rPr>
                            <m:t>𝜹</m:t>
                          </m:r>
                        </m:e>
                        <m:sub>
                          <m:r>
                            <a:rPr lang="en-US" sz="1200" b="1" i="1" dirty="0">
                              <a:latin typeface="Cambria Math" panose="02040503050406030204" pitchFamily="18" charset="0"/>
                            </a:rPr>
                            <m:t>𝑳</m:t>
                          </m:r>
                          <m:r>
                            <a:rPr lang="en-US" sz="1200" b="1" i="1" dirty="0">
                              <a:latin typeface="Cambria Math" panose="02040503050406030204" pitchFamily="18" charset="0"/>
                            </a:rPr>
                            <m:t>,</m:t>
                          </m:r>
                          <m:r>
                            <a:rPr lang="en-US" sz="1200" b="1" i="1" dirty="0">
                              <a:latin typeface="Cambria Math" panose="02040503050406030204" pitchFamily="18" charset="0"/>
                            </a:rPr>
                            <m:t>𝒋</m:t>
                          </m:r>
                        </m:sub>
                      </m:sSub>
                      <m:d>
                        <m:dPr>
                          <m:ctrlPr>
                            <a:rPr lang="en-US" sz="1200" b="1" i="1" dirty="0">
                              <a:latin typeface="Cambria Math" panose="02040503050406030204" pitchFamily="18" charset="0"/>
                            </a:rPr>
                          </m:ctrlPr>
                        </m:dPr>
                        <m:e>
                          <m:r>
                            <a:rPr lang="en-US" sz="1200" b="1" i="1" dirty="0">
                              <a:latin typeface="Cambria Math" panose="02040503050406030204" pitchFamily="18" charset="0"/>
                            </a:rPr>
                            <m:t>𝒎</m:t>
                          </m:r>
                        </m:e>
                      </m:d>
                      <m:r>
                        <a:rPr lang="en-US" sz="1200" b="1" i="1" dirty="0">
                          <a:latin typeface="Cambria Math" panose="02040503050406030204" pitchFamily="18" charset="0"/>
                        </a:rPr>
                        <m:t>=−</m:t>
                      </m:r>
                      <m:r>
                        <a:rPr lang="en-US" sz="1200" b="1" i="1" dirty="0">
                          <a:latin typeface="Cambria Math" panose="02040503050406030204" pitchFamily="18" charset="0"/>
                        </a:rPr>
                        <m:t>𝟐</m:t>
                      </m:r>
                      <m:r>
                        <a:rPr lang="en-US" sz="1200" b="1" i="1" dirty="0">
                          <a:latin typeface="Cambria Math" panose="02040503050406030204" pitchFamily="18" charset="0"/>
                        </a:rPr>
                        <m:t>(</m:t>
                      </m:r>
                      <m:sSub>
                        <m:sSubPr>
                          <m:ctrlPr>
                            <a:rPr lang="en-US" sz="1200" b="1" i="1" dirty="0">
                              <a:latin typeface="Cambria Math" panose="02040503050406030204" pitchFamily="18" charset="0"/>
                            </a:rPr>
                          </m:ctrlPr>
                        </m:sSubPr>
                        <m:e>
                          <m:r>
                            <a:rPr lang="en-US" sz="1200" b="1" i="1" dirty="0" smtClean="0">
                              <a:latin typeface="Cambria Math" panose="02040503050406030204" pitchFamily="18" charset="0"/>
                            </a:rPr>
                            <m:t>𝒚</m:t>
                          </m:r>
                        </m:e>
                        <m:sub>
                          <m:r>
                            <a:rPr lang="en-US" sz="1200" b="1" i="1" dirty="0">
                              <a:latin typeface="Cambria Math" panose="02040503050406030204" pitchFamily="18" charset="0"/>
                            </a:rPr>
                            <m:t>𝒋</m:t>
                          </m:r>
                        </m:sub>
                      </m:sSub>
                      <m:d>
                        <m:dPr>
                          <m:ctrlPr>
                            <a:rPr lang="en-US" sz="1200" b="1" i="1" dirty="0">
                              <a:latin typeface="Cambria Math" panose="02040503050406030204" pitchFamily="18" charset="0"/>
                            </a:rPr>
                          </m:ctrlPr>
                        </m:dPr>
                        <m:e>
                          <m:r>
                            <a:rPr lang="en-US" sz="1200" b="1" i="1" dirty="0">
                              <a:latin typeface="Cambria Math" panose="02040503050406030204" pitchFamily="18" charset="0"/>
                            </a:rPr>
                            <m:t>𝒎</m:t>
                          </m:r>
                        </m:e>
                      </m:d>
                      <m:r>
                        <a:rPr lang="en-US" sz="1200" b="1" i="1" dirty="0">
                          <a:latin typeface="Cambria Math" panose="02040503050406030204" pitchFamily="18" charset="0"/>
                        </a:rPr>
                        <m:t>− </m:t>
                      </m:r>
                      <m:sSub>
                        <m:sSubPr>
                          <m:ctrlPr>
                            <a:rPr lang="en-US" sz="1200" b="1" i="1" dirty="0">
                              <a:latin typeface="Cambria Math" panose="02040503050406030204" pitchFamily="18" charset="0"/>
                            </a:rPr>
                          </m:ctrlPr>
                        </m:sSubPr>
                        <m:e>
                          <m:r>
                            <a:rPr lang="en-US" sz="1200" b="1" i="1" dirty="0">
                              <a:latin typeface="Cambria Math" panose="02040503050406030204" pitchFamily="18" charset="0"/>
                            </a:rPr>
                            <m:t>𝒂</m:t>
                          </m:r>
                        </m:e>
                        <m:sub>
                          <m:r>
                            <a:rPr lang="en-US" sz="1200" b="1" i="1" dirty="0">
                              <a:latin typeface="Cambria Math" panose="02040503050406030204" pitchFamily="18" charset="0"/>
                            </a:rPr>
                            <m:t>𝑳</m:t>
                          </m:r>
                          <m:r>
                            <a:rPr lang="en-US" sz="1200" b="1" i="1" dirty="0">
                              <a:latin typeface="Cambria Math" panose="02040503050406030204" pitchFamily="18" charset="0"/>
                            </a:rPr>
                            <m:t>,</m:t>
                          </m:r>
                          <m:r>
                            <a:rPr lang="en-US" sz="1200" b="1" i="1" dirty="0">
                              <a:latin typeface="Cambria Math" panose="02040503050406030204" pitchFamily="18" charset="0"/>
                            </a:rPr>
                            <m:t>𝒋</m:t>
                          </m:r>
                        </m:sub>
                      </m:sSub>
                      <m:d>
                        <m:dPr>
                          <m:ctrlPr>
                            <a:rPr lang="en-US" sz="1200" b="1" i="1" dirty="0">
                              <a:latin typeface="Cambria Math" panose="02040503050406030204" pitchFamily="18" charset="0"/>
                            </a:rPr>
                          </m:ctrlPr>
                        </m:dPr>
                        <m:e>
                          <m:r>
                            <a:rPr lang="en-US" sz="1200" b="1" i="1" dirty="0">
                              <a:latin typeface="Cambria Math" panose="02040503050406030204" pitchFamily="18" charset="0"/>
                            </a:rPr>
                            <m:t>𝒎</m:t>
                          </m:r>
                        </m:e>
                      </m:d>
                      <m:r>
                        <a:rPr lang="en-US" sz="1200" b="1" i="1" dirty="0">
                          <a:latin typeface="Cambria Math" panose="02040503050406030204" pitchFamily="18" charset="0"/>
                        </a:rPr>
                        <m:t>)</m:t>
                      </m:r>
                      <m:r>
                        <a:rPr lang="en-US" sz="1200" b="1" i="1">
                          <a:latin typeface="Cambria Math" panose="02040503050406030204" pitchFamily="18" charset="0"/>
                        </a:rPr>
                        <m:t>(</m:t>
                      </m:r>
                      <m:r>
                        <a:rPr lang="en-US" sz="1200" b="1" i="1">
                          <a:latin typeface="Cambria Math" panose="02040503050406030204" pitchFamily="18" charset="0"/>
                          <a:ea typeface="Cambria Math" panose="02040503050406030204" pitchFamily="18" charset="0"/>
                        </a:rPr>
                        <m:t>𝝈</m:t>
                      </m:r>
                      <m:r>
                        <a:rPr lang="en-US" sz="1200" b="1" i="1">
                          <a:latin typeface="Cambria Math" panose="02040503050406030204" pitchFamily="18" charset="0"/>
                        </a:rPr>
                        <m:t>(</m:t>
                      </m:r>
                      <m:sSub>
                        <m:sSubPr>
                          <m:ctrlPr>
                            <a:rPr lang="en-US" sz="1200" b="1" i="1">
                              <a:latin typeface="Cambria Math" panose="02040503050406030204" pitchFamily="18" charset="0"/>
                            </a:rPr>
                          </m:ctrlPr>
                        </m:sSubPr>
                        <m:e>
                          <m:r>
                            <a:rPr lang="en-US" sz="1200" b="1" i="1">
                              <a:latin typeface="Cambria Math" panose="02040503050406030204" pitchFamily="18" charset="0"/>
                            </a:rPr>
                            <m:t>𝒛</m:t>
                          </m:r>
                        </m:e>
                        <m:sub>
                          <m:r>
                            <a:rPr lang="en-US" sz="1200" b="1" i="1">
                              <a:latin typeface="Cambria Math" panose="02040503050406030204" pitchFamily="18" charset="0"/>
                            </a:rPr>
                            <m:t>𝑳</m:t>
                          </m:r>
                          <m:r>
                            <a:rPr lang="en-US" sz="1200" b="1" i="1">
                              <a:latin typeface="Cambria Math" panose="02040503050406030204" pitchFamily="18" charset="0"/>
                            </a:rPr>
                            <m:t>,</m:t>
                          </m:r>
                          <m:r>
                            <a:rPr lang="en-US" sz="1200" b="1" i="1">
                              <a:latin typeface="Cambria Math" panose="02040503050406030204" pitchFamily="18" charset="0"/>
                            </a:rPr>
                            <m:t>𝒋</m:t>
                          </m:r>
                        </m:sub>
                      </m:sSub>
                      <m:r>
                        <a:rPr lang="en-US" sz="1200" b="1" i="1">
                          <a:latin typeface="Cambria Math" panose="02040503050406030204" pitchFamily="18" charset="0"/>
                        </a:rPr>
                        <m:t>(</m:t>
                      </m:r>
                      <m:r>
                        <a:rPr lang="en-US" sz="1200" b="1" i="1">
                          <a:latin typeface="Cambria Math" panose="02040503050406030204" pitchFamily="18" charset="0"/>
                        </a:rPr>
                        <m:t>𝒎</m:t>
                      </m:r>
                      <m:r>
                        <a:rPr lang="en-US" sz="1200" b="1" i="1">
                          <a:latin typeface="Cambria Math" panose="02040503050406030204" pitchFamily="18" charset="0"/>
                        </a:rPr>
                        <m:t>))(</m:t>
                      </m:r>
                      <m:r>
                        <a:rPr lang="en-US" sz="1200" b="1" i="1">
                          <a:latin typeface="Cambria Math" panose="02040503050406030204" pitchFamily="18" charset="0"/>
                        </a:rPr>
                        <m:t>𝟏</m:t>
                      </m:r>
                      <m:r>
                        <a:rPr lang="en-US" sz="1200" b="1" i="1">
                          <a:latin typeface="Cambria Math" panose="02040503050406030204" pitchFamily="18" charset="0"/>
                        </a:rPr>
                        <m:t> −</m:t>
                      </m:r>
                      <m:r>
                        <a:rPr lang="en-US" sz="1200" b="1" i="1">
                          <a:latin typeface="Cambria Math" panose="02040503050406030204" pitchFamily="18" charset="0"/>
                          <a:ea typeface="Cambria Math" panose="02040503050406030204" pitchFamily="18" charset="0"/>
                        </a:rPr>
                        <m:t>𝝈</m:t>
                      </m:r>
                      <m:d>
                        <m:dPr>
                          <m:ctrlPr>
                            <a:rPr lang="en-US" sz="1200" b="1" i="1">
                              <a:latin typeface="Cambria Math" panose="02040503050406030204" pitchFamily="18" charset="0"/>
                            </a:rPr>
                          </m:ctrlPr>
                        </m:dPr>
                        <m:e>
                          <m:sSub>
                            <m:sSubPr>
                              <m:ctrlPr>
                                <a:rPr lang="en-US" sz="1200" b="1" i="1">
                                  <a:latin typeface="Cambria Math" panose="02040503050406030204" pitchFamily="18" charset="0"/>
                                </a:rPr>
                              </m:ctrlPr>
                            </m:sSubPr>
                            <m:e>
                              <m:r>
                                <a:rPr lang="en-US" sz="1200" b="1" i="1">
                                  <a:latin typeface="Cambria Math" panose="02040503050406030204" pitchFamily="18" charset="0"/>
                                </a:rPr>
                                <m:t>𝒛</m:t>
                              </m:r>
                            </m:e>
                            <m:sub>
                              <m:r>
                                <a:rPr lang="en-US" sz="1200" b="1" i="1">
                                  <a:latin typeface="Cambria Math" panose="02040503050406030204" pitchFamily="18" charset="0"/>
                                </a:rPr>
                                <m:t>𝑳</m:t>
                              </m:r>
                              <m:r>
                                <a:rPr lang="en-US" sz="1200" b="1" i="1">
                                  <a:latin typeface="Cambria Math" panose="02040503050406030204" pitchFamily="18" charset="0"/>
                                </a:rPr>
                                <m:t>,</m:t>
                              </m:r>
                              <m:r>
                                <a:rPr lang="en-US" sz="1200" b="1" i="1">
                                  <a:latin typeface="Cambria Math" panose="02040503050406030204" pitchFamily="18" charset="0"/>
                                </a:rPr>
                                <m:t>𝒋</m:t>
                              </m:r>
                            </m:sub>
                          </m:sSub>
                          <m:r>
                            <a:rPr lang="en-US" sz="1200" b="1" i="1">
                              <a:latin typeface="Cambria Math" panose="02040503050406030204" pitchFamily="18" charset="0"/>
                            </a:rPr>
                            <m:t>(</m:t>
                          </m:r>
                          <m:r>
                            <a:rPr lang="en-US" sz="1200" b="1" i="1">
                              <a:latin typeface="Cambria Math" panose="02040503050406030204" pitchFamily="18" charset="0"/>
                            </a:rPr>
                            <m:t>𝒎</m:t>
                          </m:r>
                          <m:r>
                            <a:rPr lang="en-US" sz="1200" b="1" i="1">
                              <a:latin typeface="Cambria Math" panose="02040503050406030204" pitchFamily="18" charset="0"/>
                            </a:rPr>
                            <m:t>)</m:t>
                          </m:r>
                        </m:e>
                      </m:d>
                      <m:r>
                        <a:rPr lang="en-US" sz="1200" b="1" i="1" dirty="0">
                          <a:latin typeface="Cambria Math" panose="02040503050406030204" pitchFamily="18" charset="0"/>
                        </a:rPr>
                        <m:t>/</m:t>
                      </m:r>
                      <m:sSub>
                        <m:sSubPr>
                          <m:ctrlPr>
                            <a:rPr lang="en-US" sz="1200" b="1" i="1" dirty="0">
                              <a:latin typeface="Cambria Math" panose="02040503050406030204" pitchFamily="18" charset="0"/>
                            </a:rPr>
                          </m:ctrlPr>
                        </m:sSubPr>
                        <m:e>
                          <m:r>
                            <a:rPr lang="en-US" sz="1200" b="1" i="1" dirty="0">
                              <a:latin typeface="Cambria Math" panose="02040503050406030204" pitchFamily="18" charset="0"/>
                            </a:rPr>
                            <m:t>𝒏</m:t>
                          </m:r>
                        </m:e>
                        <m:sub>
                          <m:r>
                            <a:rPr lang="en-US" sz="1200" b="1" i="1" dirty="0">
                              <a:latin typeface="Cambria Math" panose="02040503050406030204" pitchFamily="18" charset="0"/>
                            </a:rPr>
                            <m:t>𝑳</m:t>
                          </m:r>
                        </m:sub>
                      </m:sSub>
                    </m:oMath>
                  </m:oMathPara>
                </a14:m>
                <a:endParaRPr lang="en-US" sz="1200" b="1" dirty="0"/>
              </a:p>
              <a:p>
                <a:pPr lvl="1"/>
                <a:endParaRPr lang="en-US" sz="1200" b="1" dirty="0"/>
              </a:p>
              <a:p>
                <a:pPr lvl="1"/>
                <a:endParaRPr lang="en-US" sz="1200" b="1" dirty="0"/>
              </a:p>
              <a:p>
                <a:pPr lvl="1"/>
                <a:r>
                  <a:rPr lang="en-US" sz="1200" b="1" dirty="0"/>
                  <a:t>Backpropagate cost: </a:t>
                </a:r>
                <a:r>
                  <a:rPr lang="en-US" sz="1200" dirty="0"/>
                  <a:t>For each l = L-1,L-2,…,2, 1 compute</a:t>
                </a:r>
                <a:endParaRPr lang="en-US" sz="1200" b="1" dirty="0"/>
              </a:p>
              <a:p>
                <a:pPr lvl="2"/>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𝛿</m:t>
                          </m:r>
                        </m:e>
                        <m:sub>
                          <m:r>
                            <a:rPr lang="en-US" sz="1200" i="1">
                              <a:latin typeface="Cambria Math" panose="02040503050406030204" pitchFamily="18" charset="0"/>
                            </a:rPr>
                            <m:t>𝑙</m:t>
                          </m:r>
                          <m:r>
                            <a:rPr lang="en-US" sz="1200" i="1">
                              <a:latin typeface="Cambria Math" panose="02040503050406030204" pitchFamily="18" charset="0"/>
                            </a:rPr>
                            <m:t>−1,</m:t>
                          </m:r>
                          <m:r>
                            <a:rPr lang="en-US" sz="1200" i="1">
                              <a:latin typeface="Cambria Math" panose="02040503050406030204" pitchFamily="18" charset="0"/>
                            </a:rPr>
                            <m:t>𝑖</m:t>
                          </m:r>
                        </m:sub>
                      </m:sSub>
                      <m:r>
                        <a:rPr lang="en-US" sz="1200" i="1">
                          <a:latin typeface="Cambria Math" panose="02040503050406030204" pitchFamily="18" charset="0"/>
                        </a:rPr>
                        <m:t>(</m:t>
                      </m:r>
                      <m:r>
                        <a:rPr lang="en-US" sz="1200" i="1">
                          <a:latin typeface="Cambria Math" panose="02040503050406030204" pitchFamily="18" charset="0"/>
                        </a:rPr>
                        <m:t>𝑚</m:t>
                      </m:r>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𝑙</m:t>
                          </m:r>
                          <m:r>
                            <a:rPr lang="en-US" sz="1200" i="1">
                              <a:latin typeface="Cambria Math" panose="02040503050406030204" pitchFamily="18" charset="0"/>
                            </a:rPr>
                            <m:t>−1,</m:t>
                          </m:r>
                          <m:r>
                            <a:rPr lang="en-US" sz="1200" i="1">
                              <a:latin typeface="Cambria Math" panose="02040503050406030204" pitchFamily="18" charset="0"/>
                            </a:rPr>
                            <m:t>𝑖</m:t>
                          </m:r>
                        </m:sub>
                      </m:sSub>
                      <m:r>
                        <a:rPr lang="en-US" sz="1200" i="1">
                          <a:latin typeface="Cambria Math" panose="02040503050406030204" pitchFamily="18" charset="0"/>
                        </a:rPr>
                        <m:t>(</m:t>
                      </m:r>
                      <m:r>
                        <a:rPr lang="en-US" sz="1200" i="1">
                          <a:latin typeface="Cambria Math" panose="02040503050406030204" pitchFamily="18" charset="0"/>
                        </a:rPr>
                        <m:t>𝑚</m:t>
                      </m:r>
                      <m:r>
                        <a:rPr lang="en-US" sz="1200" i="1">
                          <a:latin typeface="Cambria Math" panose="02040503050406030204" pitchFamily="18" charset="0"/>
                        </a:rPr>
                        <m:t>)</m:t>
                      </m:r>
                      <m:r>
                        <a:rPr lang="en-US" sz="1200">
                          <a:latin typeface="Cambria Math" panose="02040503050406030204" pitchFamily="18" charset="0"/>
                        </a:rPr>
                        <m:t>(</m:t>
                      </m:r>
                      <m:r>
                        <a:rPr lang="en-US" sz="1200" i="1">
                          <a:latin typeface="Cambria Math" panose="02040503050406030204" pitchFamily="18" charset="0"/>
                        </a:rPr>
                        <m:t>1−</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𝑙</m:t>
                          </m:r>
                          <m:r>
                            <a:rPr lang="en-US" sz="1200" i="1">
                              <a:latin typeface="Cambria Math" panose="02040503050406030204" pitchFamily="18" charset="0"/>
                            </a:rPr>
                            <m:t>−1,</m:t>
                          </m:r>
                          <m:r>
                            <a:rPr lang="en-US" sz="1200" i="1">
                              <a:latin typeface="Cambria Math" panose="02040503050406030204" pitchFamily="18" charset="0"/>
                            </a:rPr>
                            <m:t>𝑖</m:t>
                          </m:r>
                        </m:sub>
                      </m:sSub>
                      <m:r>
                        <a:rPr lang="en-US" sz="1200" i="1">
                          <a:latin typeface="Cambria Math" panose="02040503050406030204" pitchFamily="18" charset="0"/>
                        </a:rPr>
                        <m:t>(</m:t>
                      </m:r>
                      <m:r>
                        <a:rPr lang="en-US" sz="1200" i="1">
                          <a:latin typeface="Cambria Math" panose="02040503050406030204" pitchFamily="18" charset="0"/>
                        </a:rPr>
                        <m:t>𝑚</m:t>
                      </m:r>
                      <m:r>
                        <a:rPr lang="en-US" sz="1200" i="1">
                          <a:latin typeface="Cambria Math" panose="02040503050406030204" pitchFamily="18" charset="0"/>
                        </a:rPr>
                        <m:t>))</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𝑗</m:t>
                          </m:r>
                          <m:r>
                            <a:rPr lang="en-US" sz="1200" i="1">
                              <a:latin typeface="Cambria Math" panose="02040503050406030204" pitchFamily="18" charset="0"/>
                            </a:rPr>
                            <m:t>=1</m:t>
                          </m:r>
                        </m:sub>
                        <m:sup>
                          <m:sSub>
                            <m:sSubPr>
                              <m:ctrlPr>
                                <a:rPr lang="en-US" sz="1200" i="1">
                                  <a:latin typeface="Cambria Math" panose="02040503050406030204" pitchFamily="18" charset="0"/>
                                </a:rPr>
                              </m:ctrlPr>
                            </m:sSubPr>
                            <m:e>
                              <m:r>
                                <a:rPr lang="en-US" sz="1200" i="1">
                                  <a:latin typeface="Cambria Math" panose="02040503050406030204" pitchFamily="18" charset="0"/>
                                </a:rPr>
                                <m:t>𝑛</m:t>
                              </m:r>
                            </m:e>
                            <m:sub>
                              <m:r>
                                <a:rPr lang="en-US" sz="1200" i="1">
                                  <a:latin typeface="Cambria Math" panose="02040503050406030204" pitchFamily="18" charset="0"/>
                                </a:rPr>
                                <m:t>𝑙</m:t>
                              </m:r>
                            </m:sub>
                          </m:sSub>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𝑙</m:t>
                              </m:r>
                              <m:r>
                                <a:rPr lang="en-US" sz="1200" i="1">
                                  <a:latin typeface="Cambria Math" panose="02040503050406030204" pitchFamily="18" charset="0"/>
                                </a:rPr>
                                <m:t>,</m:t>
                              </m:r>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𝛿</m:t>
                              </m:r>
                            </m:e>
                            <m:sub>
                              <m:r>
                                <a:rPr lang="en-US" sz="1200" i="1">
                                  <a:latin typeface="Cambria Math" panose="02040503050406030204" pitchFamily="18" charset="0"/>
                                </a:rPr>
                                <m:t>𝑙</m:t>
                              </m:r>
                              <m:r>
                                <a:rPr lang="en-US" sz="1200" i="1">
                                  <a:latin typeface="Cambria Math" panose="02040503050406030204" pitchFamily="18" charset="0"/>
                                </a:rPr>
                                <m:t>,</m:t>
                              </m:r>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𝑚</m:t>
                          </m:r>
                          <m:r>
                            <a:rPr lang="en-US" sz="1200" i="1">
                              <a:latin typeface="Cambria Math" panose="02040503050406030204" pitchFamily="18" charset="0"/>
                            </a:rPr>
                            <m:t>)</m:t>
                          </m:r>
                        </m:e>
                      </m:nary>
                    </m:oMath>
                  </m:oMathPara>
                </a14:m>
                <a:endParaRPr lang="en-US" sz="1200" b="1" dirty="0"/>
              </a:p>
              <a:p>
                <a:endParaRPr lang="en-US" sz="1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13064" y="3565015"/>
                <a:ext cx="5461233" cy="1773562"/>
              </a:xfrm>
              <a:prstGeom prst="rect">
                <a:avLst/>
              </a:prstGeom>
              <a:blipFill>
                <a:blip r:embed="rId2"/>
                <a:stretch>
                  <a:fillRect/>
                </a:stretch>
              </a:blipFill>
            </p:spPr>
            <p:txBody>
              <a:bodyPr/>
              <a:lstStyle/>
              <a:p>
                <a:r>
                  <a:rPr lang="en-US">
                    <a:noFill/>
                  </a:rPr>
                  <a:t> </a:t>
                </a:r>
              </a:p>
            </p:txBody>
          </p:sp>
        </mc:Fallback>
      </mc:AlternateContent>
      <p:sp>
        <p:nvSpPr>
          <p:cNvPr id="16" name="TextBox 15"/>
          <p:cNvSpPr txBox="1"/>
          <p:nvPr/>
        </p:nvSpPr>
        <p:spPr>
          <a:xfrm>
            <a:off x="4303552" y="5092117"/>
            <a:ext cx="3405931" cy="461665"/>
          </a:xfrm>
          <a:prstGeom prst="rect">
            <a:avLst/>
          </a:prstGeom>
          <a:noFill/>
        </p:spPr>
        <p:txBody>
          <a:bodyPr wrap="square" rtlCol="0">
            <a:spAutoFit/>
          </a:bodyPr>
          <a:lstStyle/>
          <a:p>
            <a:r>
              <a:rPr lang="en-US" sz="1200" dirty="0"/>
              <a:t>The derivatives of the cost function are very small when the activation is close to 0 or 1.</a:t>
            </a:r>
          </a:p>
        </p:txBody>
      </p:sp>
      <p:cxnSp>
        <p:nvCxnSpPr>
          <p:cNvPr id="18" name="Straight Arrow Connector 17"/>
          <p:cNvCxnSpPr>
            <a:cxnSpLocks/>
            <a:stCxn id="16" idx="1"/>
          </p:cNvCxnSpPr>
          <p:nvPr/>
        </p:nvCxnSpPr>
        <p:spPr>
          <a:xfrm flipH="1" flipV="1">
            <a:off x="3371414" y="4962889"/>
            <a:ext cx="932138" cy="360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6" idx="1"/>
          </p:cNvCxnSpPr>
          <p:nvPr/>
        </p:nvCxnSpPr>
        <p:spPr>
          <a:xfrm flipV="1">
            <a:off x="4303552" y="4076409"/>
            <a:ext cx="93944" cy="1246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03552" y="2840240"/>
            <a:ext cx="1568741" cy="646331"/>
          </a:xfrm>
          <a:prstGeom prst="rect">
            <a:avLst/>
          </a:prstGeom>
          <a:noFill/>
        </p:spPr>
        <p:txBody>
          <a:bodyPr wrap="square" rtlCol="0">
            <a:spAutoFit/>
          </a:bodyPr>
          <a:lstStyle/>
          <a:p>
            <a:r>
              <a:rPr lang="en-US" sz="1200" dirty="0"/>
              <a:t>y(m) is the target (either 0 or 1); a(m) is the activation</a:t>
            </a:r>
          </a:p>
        </p:txBody>
      </p:sp>
      <p:sp>
        <p:nvSpPr>
          <p:cNvPr id="23" name="TextBox 22"/>
          <p:cNvSpPr txBox="1"/>
          <p:nvPr/>
        </p:nvSpPr>
        <p:spPr>
          <a:xfrm>
            <a:off x="1191237" y="5553782"/>
            <a:ext cx="3288484" cy="1015663"/>
          </a:xfrm>
          <a:prstGeom prst="rect">
            <a:avLst/>
          </a:prstGeom>
          <a:noFill/>
        </p:spPr>
        <p:txBody>
          <a:bodyPr wrap="square" rtlCol="0">
            <a:spAutoFit/>
          </a:bodyPr>
          <a:lstStyle/>
          <a:p>
            <a:r>
              <a:rPr lang="en-US" sz="1200" dirty="0"/>
              <a:t>Gradient descent can be slow even in this simple toy problem.  In particular, it is slow when the current model is very far from the correct answer, when we would like the learning to be fast and aggressive.</a:t>
            </a:r>
          </a:p>
        </p:txBody>
      </p:sp>
    </p:spTree>
    <p:extLst>
      <p:ext uri="{BB962C8B-B14F-4D97-AF65-F5344CB8AC3E}">
        <p14:creationId xmlns:p14="http://schemas.microsoft.com/office/powerpoint/2010/main" val="159051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62022"/>
          </a:xfrm>
        </p:spPr>
        <p:txBody>
          <a:bodyPr>
            <a:normAutofit/>
          </a:bodyPr>
          <a:lstStyle/>
          <a:p>
            <a:pPr algn="ctr"/>
            <a:r>
              <a:rPr lang="en-US" sz="2800" dirty="0"/>
              <a:t>The Derivative of the Sigmoid is Close to Zero When Its Value is Close to Zero or One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279" y="1936627"/>
            <a:ext cx="4394250" cy="4351338"/>
          </a:xfrm>
        </p:spPr>
      </p:pic>
      <p:cxnSp>
        <p:nvCxnSpPr>
          <p:cNvPr id="6" name="Straight Arrow Connector 5"/>
          <p:cNvCxnSpPr/>
          <p:nvPr/>
        </p:nvCxnSpPr>
        <p:spPr>
          <a:xfrm flipV="1">
            <a:off x="1686187" y="3624044"/>
            <a:ext cx="1367406" cy="788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728132" y="2818701"/>
            <a:ext cx="3850547" cy="1585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8649" y="4412609"/>
            <a:ext cx="1426653" cy="738664"/>
          </a:xfrm>
          <a:prstGeom prst="rect">
            <a:avLst/>
          </a:prstGeom>
          <a:noFill/>
        </p:spPr>
        <p:txBody>
          <a:bodyPr wrap="square" rtlCol="0">
            <a:spAutoFit/>
          </a:bodyPr>
          <a:lstStyle/>
          <a:p>
            <a:r>
              <a:rPr lang="en-US" sz="1400" dirty="0"/>
              <a:t>Its rate of change saturates at the ends.</a:t>
            </a:r>
          </a:p>
        </p:txBody>
      </p:sp>
      <p:sp>
        <p:nvSpPr>
          <p:cNvPr id="10" name="TextBox 9"/>
          <p:cNvSpPr txBox="1"/>
          <p:nvPr/>
        </p:nvSpPr>
        <p:spPr>
          <a:xfrm>
            <a:off x="6584529" y="3934437"/>
            <a:ext cx="2098077" cy="646331"/>
          </a:xfrm>
          <a:prstGeom prst="rect">
            <a:avLst/>
          </a:prstGeom>
          <a:noFill/>
        </p:spPr>
        <p:txBody>
          <a:bodyPr wrap="square" rtlCol="0">
            <a:spAutoFit/>
          </a:bodyPr>
          <a:lstStyle/>
          <a:p>
            <a:r>
              <a:rPr lang="en-US" sz="1200" dirty="0"/>
              <a:t>This causes the learning to be slow in either of these conditions.</a:t>
            </a:r>
          </a:p>
        </p:txBody>
      </p:sp>
    </p:spTree>
    <p:extLst>
      <p:ext uri="{BB962C8B-B14F-4D97-AF65-F5344CB8AC3E}">
        <p14:creationId xmlns:p14="http://schemas.microsoft.com/office/powerpoint/2010/main" val="1143095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Is the Mean Squared Error a Good Cost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000" i="1">
                        <a:latin typeface="Cambria Math" panose="02040503050406030204" pitchFamily="18" charset="0"/>
                      </a:rPr>
                      <m:t>𝐶</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𝑀𝑆𝐸</m:t>
                        </m:r>
                      </m:sub>
                    </m:sSub>
                    <m:r>
                      <a:rPr lang="en-US" sz="2000" i="1">
                        <a:latin typeface="Cambria Math" panose="02040503050406030204" pitchFamily="18" charset="0"/>
                      </a:rPr>
                      <m:t>= </m:t>
                    </m:r>
                    <m:r>
                      <a:rPr lang="en-US" sz="2000" i="1">
                        <a:latin typeface="Cambria Math" panose="02040503050406030204" pitchFamily="18" charset="0"/>
                      </a:rPr>
                      <m:t>𝑀𝑒𝑎𝑛𝑆𝑞𝑢𝑎𝑟𝑒𝑑𝐸𝑟𝑟𝑜𝑟</m:t>
                    </m:r>
                    <m:r>
                      <a:rPr lang="en-US" sz="2000" i="1">
                        <a:latin typeface="Cambria Math" panose="02040503050406030204" pitchFamily="18" charset="0"/>
                      </a:rPr>
                      <m:t>=(</m:t>
                    </m:r>
                    <m:f>
                      <m:fPr>
                        <m:type m:val="skw"/>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𝐿</m:t>
                            </m:r>
                          </m:sub>
                        </m:sSub>
                      </m:den>
                    </m:f>
                    <m:r>
                      <a:rPr lang="en-US" sz="2000" i="1">
                        <a:latin typeface="Cambria Math" panose="02040503050406030204" pitchFamily="18" charset="0"/>
                      </a:rPr>
                      <m:t>)</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𝑘</m:t>
                        </m:r>
                        <m:r>
                          <a:rPr lang="en-US" sz="2000" i="1">
                            <a:latin typeface="Cambria Math" panose="02040503050406030204" pitchFamily="18" charset="0"/>
                          </a:rPr>
                          <m:t>=1</m:t>
                        </m:r>
                      </m:sub>
                      <m:sup>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𝑜𝑢𝑡𝑝𝑢𝑡</m:t>
                            </m:r>
                          </m:sub>
                        </m:sSub>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𝐸𝑟𝑟𝑜𝑟</m:t>
                            </m:r>
                          </m:e>
                          <m:sub>
                            <m:r>
                              <a:rPr lang="en-US" sz="2000" i="1">
                                <a:latin typeface="Cambria Math" panose="02040503050406030204" pitchFamily="18" charset="0"/>
                              </a:rPr>
                              <m:t>𝑘</m:t>
                            </m:r>
                          </m:sub>
                        </m:sSub>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e>
                    </m:nary>
                  </m:oMath>
                </a14:m>
                <a:endParaRPr lang="en-US" sz="2000" dirty="0"/>
              </a:p>
              <a:p>
                <a:r>
                  <a:rPr lang="en-US" sz="2000" dirty="0"/>
                  <a:t>The </a:t>
                </a:r>
                <a:r>
                  <a:rPr lang="en-US" sz="2000" dirty="0" err="1"/>
                  <a:t>MeanSquaredError</a:t>
                </a:r>
                <a:r>
                  <a:rPr lang="en-US" sz="2000" dirty="0"/>
                  <a:t> is commonly used in statistics</a:t>
                </a:r>
              </a:p>
              <a:p>
                <a:pPr lvl="1"/>
                <a:r>
                  <a:rPr lang="en-US" sz="1600" dirty="0"/>
                  <a:t>It is an appropriate measure for regression (least squares regression) and for problems in which the error is expected to have a Gaussian distribution.</a:t>
                </a:r>
              </a:p>
              <a:p>
                <a:pPr lvl="1"/>
                <a:r>
                  <a:rPr lang="en-US" sz="1600" dirty="0"/>
                  <a:t>However, in classification problems, the target is in the range [0,1] and with sigmoid nodes for the output layer so is the output is also in the range [0,1], so a Gaussian model is not a good fit for the error distribution.</a:t>
                </a:r>
              </a:p>
              <a:p>
                <a:pPr lvl="1"/>
                <a:endParaRPr lang="en-US" sz="1600" dirty="0"/>
              </a:p>
              <a:p>
                <a:r>
                  <a:rPr lang="en-US" sz="2000" dirty="0"/>
                  <a:t>Can we find a more appropriate cost function that also gives faster training when the activation of a node is at its extremes?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0784"/>
                </a:stretch>
              </a:blipFill>
            </p:spPr>
            <p:txBody>
              <a:bodyPr/>
              <a:lstStyle/>
              <a:p>
                <a:r>
                  <a:rPr lang="en-US">
                    <a:noFill/>
                  </a:rPr>
                  <a:t> </a:t>
                </a:r>
              </a:p>
            </p:txBody>
          </p:sp>
        </mc:Fallback>
      </mc:AlternateContent>
    </p:spTree>
    <p:extLst>
      <p:ext uri="{BB962C8B-B14F-4D97-AF65-F5344CB8AC3E}">
        <p14:creationId xmlns:p14="http://schemas.microsoft.com/office/powerpoint/2010/main" val="1053564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Consider the Logarithm of the Error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7886700" cy="3820167"/>
              </a:xfrm>
            </p:spPr>
            <p:txBody>
              <a:bodyPr>
                <a:normAutofit fontScale="77500" lnSpcReduction="20000"/>
              </a:bodyPr>
              <a:lstStyle/>
              <a:p>
                <a:r>
                  <a:rPr lang="en-US" dirty="0"/>
                  <a:t>In trying to improve the performance of pattern recognition systems it is reasonable to look at the log of the error rate rather than the absolute error rate</a:t>
                </a:r>
              </a:p>
              <a:p>
                <a:pPr lvl="1"/>
                <a:r>
                  <a:rPr lang="en-US" dirty="0"/>
                  <a:t>As a practical matter for developers, the difficulty of making an improvement tends to be proportional to the relative percentage reduction</a:t>
                </a:r>
              </a:p>
              <a:p>
                <a:pPr lvl="1"/>
                <a:r>
                  <a:rPr lang="en-US" dirty="0"/>
                  <a:t>Typically, it is as difficult to lower an error rate from 2% to 1.5% as it is to lower the error rate from 20% to 15%</a:t>
                </a:r>
              </a:p>
              <a:p>
                <a:pPr lvl="1"/>
                <a:r>
                  <a:rPr lang="en-US" dirty="0"/>
                  <a:t>That is, the difficulty of making improvements is proportional to the logarithm of the ratio of the error rates</a:t>
                </a:r>
              </a:p>
              <a:p>
                <a:r>
                  <a:rPr lang="en-US" dirty="0"/>
                  <a:t>Is there a differentiable function that weights probabilities proportional to the logarithm?</a:t>
                </a:r>
              </a:p>
              <a:p>
                <a:pPr lvl="1"/>
                <a:r>
                  <a:rPr lang="en-US" dirty="0"/>
                  <a:t>Yes, the entropy as defined in information theory</a:t>
                </a:r>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𝐸𝑛𝑡𝑟𝑜𝑝𝑦</m:t>
                      </m:r>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m:rPr>
                              <m:sty m:val="p"/>
                            </m:rPr>
                            <a:rPr lang="en-US" b="0" i="0" smtClean="0">
                              <a:latin typeface="Cambria Math" panose="02040503050406030204" pitchFamily="18" charset="0"/>
                            </a:rPr>
                            <m:t>log</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3820167"/>
              </a:xfrm>
              <a:blipFill>
                <a:blip r:embed="rId2"/>
                <a:stretch>
                  <a:fillRect l="-850" t="-3190"/>
                </a:stretch>
              </a:blipFill>
            </p:spPr>
            <p:txBody>
              <a:bodyPr/>
              <a:lstStyle/>
              <a:p>
                <a:r>
                  <a:rPr lang="en-US">
                    <a:noFill/>
                  </a:rPr>
                  <a:t> </a:t>
                </a:r>
              </a:p>
            </p:txBody>
          </p:sp>
        </mc:Fallback>
      </mc:AlternateContent>
    </p:spTree>
    <p:extLst>
      <p:ext uri="{BB962C8B-B14F-4D97-AF65-F5344CB8AC3E}">
        <p14:creationId xmlns:p14="http://schemas.microsoft.com/office/powerpoint/2010/main" val="243873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How Can We Use Something Like Entropy as a Measure of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6"/>
                <a:ext cx="7886700" cy="3568496"/>
              </a:xfrm>
            </p:spPr>
            <p:txBody>
              <a:bodyPr>
                <a:normAutofit fontScale="92500"/>
              </a:bodyPr>
              <a:lstStyle/>
              <a:p>
                <a:r>
                  <a:rPr lang="en-US" dirty="0"/>
                  <a:t>Cross-entropy is a measure of the deviation of an estimated probability q(x) distribution from the true distribution p(x)</a:t>
                </a:r>
              </a:p>
              <a:p>
                <a:r>
                  <a:rPr lang="en-US" dirty="0"/>
                  <a:t>We have a finite sample of training examples, so the probability distributions are represented by summing across the examples</a:t>
                </a:r>
              </a:p>
              <a:p>
                <a:r>
                  <a:rPr lang="en-US" dirty="0"/>
                  <a:t>For our single neuron example, it is defined as follows:</a:t>
                </a:r>
              </a:p>
              <a:p>
                <a:pPr marL="0" indent="0" algn="ctr">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𝑀</m:t>
                          </m:r>
                        </m:den>
                      </m:f>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𝑚</m:t>
                          </m:r>
                          <m:r>
                            <a:rPr lang="en-US" sz="2200" b="0" i="1" smtClean="0">
                              <a:latin typeface="Cambria Math" panose="02040503050406030204" pitchFamily="18" charset="0"/>
                            </a:rPr>
                            <m:t>=1</m:t>
                          </m:r>
                        </m:sub>
                        <m:sup>
                          <m:r>
                            <a:rPr lang="en-US" sz="2200" b="0" i="1" smtClean="0">
                              <a:latin typeface="Cambria Math" panose="02040503050406030204" pitchFamily="18" charset="0"/>
                            </a:rPr>
                            <m:t>𝑀</m:t>
                          </m:r>
                        </m:sup>
                        <m:e>
                          <m:r>
                            <a:rPr lang="en-US" sz="2200" i="1">
                              <a:latin typeface="Cambria Math" panose="02040503050406030204" pitchFamily="18" charset="0"/>
                            </a:rPr>
                            <m:t>(</m:t>
                          </m:r>
                          <m:r>
                            <m:rPr>
                              <m:nor/>
                            </m:rPr>
                            <a:rPr lang="en-US" sz="2200" dirty="0"/>
                            <m:t>y</m:t>
                          </m:r>
                          <m:r>
                            <m:rPr>
                              <m:nor/>
                            </m:rPr>
                            <a:rPr lang="en-US" sz="2200" dirty="0"/>
                            <m:t>(</m:t>
                          </m:r>
                          <m:r>
                            <m:rPr>
                              <m:nor/>
                            </m:rPr>
                            <a:rPr lang="en-US" sz="2200" dirty="0"/>
                            <m:t>m</m:t>
                          </m:r>
                          <m:r>
                            <m:rPr>
                              <m:nor/>
                            </m:rPr>
                            <a:rPr lang="en-US" sz="2200" dirty="0"/>
                            <m:t>)</m:t>
                          </m:r>
                          <m:r>
                            <m:rPr>
                              <m:nor/>
                            </m:rPr>
                            <a:rPr lang="en-US" sz="2200" dirty="0"/>
                            <m:t>log</m:t>
                          </m:r>
                          <m:r>
                            <m:rPr>
                              <m:nor/>
                            </m:rPr>
                            <a:rPr lang="en-US" sz="2200" dirty="0"/>
                            <m:t>(</m:t>
                          </m:r>
                          <m:r>
                            <m:rPr>
                              <m:nor/>
                            </m:rPr>
                            <a:rPr lang="en-US" sz="2200" dirty="0"/>
                            <m:t>a</m:t>
                          </m:r>
                          <m:r>
                            <m:rPr>
                              <m:nor/>
                            </m:rPr>
                            <a:rPr lang="en-US" sz="2200" dirty="0"/>
                            <m:t>(</m:t>
                          </m:r>
                          <m:r>
                            <m:rPr>
                              <m:nor/>
                            </m:rPr>
                            <a:rPr lang="en-US" sz="2200" dirty="0"/>
                            <m:t>m</m:t>
                          </m:r>
                          <m:r>
                            <m:rPr>
                              <m:nor/>
                            </m:rPr>
                            <a:rPr lang="en-US" sz="2200" dirty="0"/>
                            <m:t>)) – (1 – </m:t>
                          </m:r>
                          <m:r>
                            <m:rPr>
                              <m:nor/>
                            </m:rPr>
                            <a:rPr lang="en-US" sz="2200" dirty="0"/>
                            <m:t>y</m:t>
                          </m:r>
                          <m:r>
                            <m:rPr>
                              <m:nor/>
                            </m:rPr>
                            <a:rPr lang="en-US" sz="2200" dirty="0"/>
                            <m:t>(</m:t>
                          </m:r>
                          <m:r>
                            <m:rPr>
                              <m:nor/>
                            </m:rPr>
                            <a:rPr lang="en-US" sz="2200" dirty="0"/>
                            <m:t>m</m:t>
                          </m:r>
                          <m:r>
                            <m:rPr>
                              <m:nor/>
                            </m:rPr>
                            <a:rPr lang="en-US" sz="2200" dirty="0"/>
                            <m:t>))</m:t>
                          </m:r>
                          <m:r>
                            <m:rPr>
                              <m:nor/>
                            </m:rPr>
                            <a:rPr lang="en-US" sz="2200" dirty="0"/>
                            <m:t>log</m:t>
                          </m:r>
                          <m:r>
                            <m:rPr>
                              <m:nor/>
                            </m:rPr>
                            <a:rPr lang="en-US" sz="2200" dirty="0"/>
                            <m:t>(1−</m:t>
                          </m:r>
                          <m:r>
                            <m:rPr>
                              <m:nor/>
                            </m:rPr>
                            <a:rPr lang="en-US" sz="2200" dirty="0"/>
                            <m:t>a</m:t>
                          </m:r>
                          <m:r>
                            <m:rPr>
                              <m:nor/>
                            </m:rPr>
                            <a:rPr lang="en-US" sz="2200" dirty="0"/>
                            <m:t>(</m:t>
                          </m:r>
                          <m:r>
                            <m:rPr>
                              <m:nor/>
                            </m:rPr>
                            <a:rPr lang="en-US" sz="2200" dirty="0"/>
                            <m:t>m</m:t>
                          </m:r>
                          <m:r>
                            <m:rPr>
                              <m:nor/>
                            </m:rPr>
                            <a:rPr lang="en-US" sz="2200" dirty="0"/>
                            <m:t>)))</m:t>
                          </m:r>
                        </m:e>
                      </m:nary>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6"/>
                <a:ext cx="7886700" cy="3568496"/>
              </a:xfrm>
              <a:blipFill>
                <a:blip r:embed="rId2"/>
                <a:stretch>
                  <a:fillRect l="-1159" t="-2560"/>
                </a:stretch>
              </a:blipFill>
            </p:spPr>
            <p:txBody>
              <a:bodyPr/>
              <a:lstStyle/>
              <a:p>
                <a:r>
                  <a:rPr lang="en-US">
                    <a:noFill/>
                  </a:rPr>
                  <a:t> </a:t>
                </a:r>
              </a:p>
            </p:txBody>
          </p:sp>
        </mc:Fallback>
      </mc:AlternateContent>
      <p:sp>
        <p:nvSpPr>
          <p:cNvPr id="4" name="TextBox 3"/>
          <p:cNvSpPr txBox="1"/>
          <p:nvPr/>
        </p:nvSpPr>
        <p:spPr>
          <a:xfrm>
            <a:off x="981512" y="5503178"/>
            <a:ext cx="2038525" cy="553998"/>
          </a:xfrm>
          <a:prstGeom prst="rect">
            <a:avLst/>
          </a:prstGeom>
          <a:noFill/>
        </p:spPr>
        <p:txBody>
          <a:bodyPr wrap="square" rtlCol="0">
            <a:spAutoFit/>
          </a:bodyPr>
          <a:lstStyle/>
          <a:p>
            <a:r>
              <a:rPr lang="en-US" sz="1000" dirty="0"/>
              <a:t>In practice, a(m) only approaches 0 or 1, so we don’t have to worry about log(0).</a:t>
            </a:r>
          </a:p>
        </p:txBody>
      </p:sp>
      <p:sp>
        <p:nvSpPr>
          <p:cNvPr id="5" name="TextBox 4"/>
          <p:cNvSpPr txBox="1"/>
          <p:nvPr/>
        </p:nvSpPr>
        <p:spPr>
          <a:xfrm>
            <a:off x="3825380" y="5394122"/>
            <a:ext cx="4244829" cy="1200329"/>
          </a:xfrm>
          <a:prstGeom prst="rect">
            <a:avLst/>
          </a:prstGeom>
          <a:noFill/>
        </p:spPr>
        <p:txBody>
          <a:bodyPr wrap="square" rtlCol="0">
            <a:spAutoFit/>
          </a:bodyPr>
          <a:lstStyle/>
          <a:p>
            <a:r>
              <a:rPr lang="en-US" sz="1200" dirty="0"/>
              <a:t>If a(m) approaches the correct value of y(m) for every m, then either y(m) is 0 and log(1-a(m) approaches log(1) = 0, or y(m) is 1 and log(1-a(m)) approaches 0.  In either case the sum approaches 0.  On the other hand, C is always positive and has its maximum when y(m) and a(m) always disagree.  Thus, cross-entropy, that is C, is a reasonable cost measure.</a:t>
            </a:r>
          </a:p>
        </p:txBody>
      </p:sp>
    </p:spTree>
    <p:extLst>
      <p:ext uri="{BB962C8B-B14F-4D97-AF65-F5344CB8AC3E}">
        <p14:creationId xmlns:p14="http://schemas.microsoft.com/office/powerpoint/2010/main" val="2987491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Cross-Entropy Avoids the Slow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6770440" cy="4351338"/>
              </a:xfrm>
            </p:spPr>
            <p:txBody>
              <a:bodyPr>
                <a:normAutofit fontScale="85000" lnSpcReduction="10000"/>
              </a:bodyPr>
              <a:lstStyle/>
              <a:p>
                <a:pPr>
                  <a:lnSpc>
                    <a:spcPct val="150000"/>
                  </a:lnSpc>
                </a:pPr>
                <a:r>
                  <a:rPr lang="en-US" sz="2000" dirty="0"/>
                  <a:t>The derivative of log(x) is 1/x.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𝜎</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𝑠𝑜</m:t>
                    </m:r>
                  </m:oMath>
                </a14:m>
                <a:endParaRPr lang="en-US" sz="2000" dirty="0"/>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num>
                        <m:den>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𝑀</m:t>
                          </m:r>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𝑚</m:t>
                          </m:r>
                        </m:sub>
                        <m:sup/>
                        <m:e>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𝑦</m:t>
                              </m:r>
                            </m:num>
                            <m:den>
                              <m:r>
                                <a:rPr lang="en-US" sz="2000" b="0" i="1" smtClean="0">
                                  <a:latin typeface="Cambria Math" panose="02040503050406030204" pitchFamily="18" charset="0"/>
                                  <a:ea typeface="Cambria Math" panose="02040503050406030204" pitchFamily="18" charset="0"/>
                                </a:rPr>
                                <m:t>𝜎</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𝑦</m:t>
                                  </m:r>
                                </m:e>
                              </m:d>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num>
                            <m:den>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Sub>
                            </m:den>
                          </m:f>
                        </m:e>
                      </m:nary>
                    </m:oMath>
                  </m:oMathPara>
                </a14:m>
                <a:endParaRPr lang="en-US" sz="2000" dirty="0"/>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𝑗</m:t>
                              </m:r>
                            </m:sub>
                          </m:sSub>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𝑀</m:t>
                          </m:r>
                        </m:den>
                      </m:f>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𝑚</m:t>
                          </m:r>
                        </m:sub>
                        <m:sup/>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𝑦</m:t>
                                  </m:r>
                                </m:num>
                                <m:den>
                                  <m:r>
                                    <a:rPr lang="en-US" sz="2000" i="1">
                                      <a:latin typeface="Cambria Math" panose="02040503050406030204" pitchFamily="18" charset="0"/>
                                      <a:ea typeface="Cambria Math" panose="02040503050406030204" pitchFamily="18" charset="0"/>
                                    </a:rPr>
                                    <m:t>𝜎</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den>
                              </m:f>
                              <m:r>
                                <a:rPr lang="en-US" sz="2000" i="1">
                                  <a:latin typeface="Cambria Math" panose="02040503050406030204" pitchFamily="18" charset="0"/>
                                </a:rPr>
                                <m:t> − </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𝑦</m:t>
                                      </m:r>
                                    </m:e>
                                  </m:d>
                                </m:num>
                                <m:den>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𝜎</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𝑧</m:t>
                                  </m:r>
                                  <m:r>
                                    <a:rPr lang="en-US" sz="2000" i="1">
                                      <a:latin typeface="Cambria Math" panose="02040503050406030204" pitchFamily="18" charset="0"/>
                                      <a:ea typeface="Cambria Math" panose="02040503050406030204" pitchFamily="18" charset="0"/>
                                    </a:rPr>
                                    <m:t>)</m:t>
                                  </m:r>
                                </m:den>
                              </m:f>
                            </m:e>
                          </m:d>
                          <m:sSup>
                            <m:sSupPr>
                              <m:ctrlPr>
                                <a:rPr lang="en-US" sz="2000" b="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𝑗</m:t>
                              </m:r>
                            </m:sub>
                          </m:sSub>
                          <m:r>
                            <a:rPr lang="en-US" sz="2000" i="1" smtClean="0">
                              <a:latin typeface="Cambria Math" panose="02040503050406030204" pitchFamily="18" charset="0"/>
                            </a:rPr>
                            <m:t> </m:t>
                          </m:r>
                        </m:e>
                      </m:nary>
                    </m:oMath>
                  </m:oMathPara>
                </a14:m>
                <a:endParaRPr lang="en-US" sz="2000" dirty="0"/>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𝑗</m:t>
                              </m:r>
                            </m:sub>
                          </m:sSub>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𝑀</m:t>
                          </m:r>
                        </m:den>
                      </m:f>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𝑚</m:t>
                          </m:r>
                        </m:sub>
                        <m:sup/>
                        <m:e>
                          <m:d>
                            <m:dPr>
                              <m:ctrlPr>
                                <a:rPr lang="en-US" sz="2000" i="1">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𝑦</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num>
                                <m:den>
                                  <m:r>
                                    <a:rPr lang="en-US" sz="200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)(1 − </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den>
                              </m:f>
                            </m:e>
                          </m:d>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 </m:t>
                          </m:r>
                        </m:e>
                      </m:nary>
                    </m:oMath>
                  </m:oMathPara>
                </a14:m>
                <a:endParaRPr lang="en-US" sz="2000" dirty="0"/>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𝑗</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𝑀</m:t>
                          </m:r>
                        </m:den>
                      </m:f>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𝑚</m:t>
                          </m:r>
                        </m:sub>
                        <m:sup/>
                        <m:e>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𝜎</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 </m:t>
                          </m:r>
                        </m:e>
                      </m:nary>
                    </m:oMath>
                  </m:oMathPara>
                </a14:m>
                <a:endParaRPr lang="en-US" sz="2000" dirty="0"/>
              </a:p>
              <a:p>
                <a:pPr marL="0" indent="0" algn="ctr">
                  <a:buNone/>
                </a:pPr>
                <a:endParaRPr lang="en-US" dirty="0"/>
              </a:p>
              <a:p>
                <a:pPr marL="0" indent="0" algn="ctr">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6770440" cy="4351338"/>
              </a:xfrm>
              <a:blipFill>
                <a:blip r:embed="rId2"/>
                <a:stretch>
                  <a:fillRect l="-450"/>
                </a:stretch>
              </a:blipFill>
            </p:spPr>
            <p:txBody>
              <a:bodyPr/>
              <a:lstStyle/>
              <a:p>
                <a:r>
                  <a:rPr lang="en-US">
                    <a:noFill/>
                  </a:rPr>
                  <a:t> </a:t>
                </a:r>
              </a:p>
            </p:txBody>
          </p:sp>
        </mc:Fallback>
      </mc:AlternateContent>
      <p:sp>
        <p:nvSpPr>
          <p:cNvPr id="5" name="TextBox 4"/>
          <p:cNvSpPr txBox="1"/>
          <p:nvPr/>
        </p:nvSpPr>
        <p:spPr>
          <a:xfrm>
            <a:off x="6694415" y="2206305"/>
            <a:ext cx="1963024" cy="830997"/>
          </a:xfrm>
          <a:prstGeom prst="rect">
            <a:avLst/>
          </a:prstGeom>
          <a:noFill/>
        </p:spPr>
        <p:txBody>
          <a:bodyPr wrap="square" rtlCol="0">
            <a:spAutoFit/>
          </a:bodyPr>
          <a:lstStyle/>
          <a:p>
            <a:r>
              <a:rPr lang="en-US" sz="1200" dirty="0"/>
              <a:t>The dependency on m has been made implicit to make the expressions easier to read.</a:t>
            </a:r>
          </a:p>
        </p:txBody>
      </p:sp>
      <mc:AlternateContent xmlns:mc="http://schemas.openxmlformats.org/markup-compatibility/2006" xmlns:a14="http://schemas.microsoft.com/office/drawing/2010/main">
        <mc:Choice Requires="a14">
          <p:sp>
            <p:nvSpPr>
              <p:cNvPr id="6" name="TextBox 5"/>
              <p:cNvSpPr txBox="1"/>
              <p:nvPr/>
            </p:nvSpPr>
            <p:spPr>
              <a:xfrm>
                <a:off x="6115574" y="5318620"/>
                <a:ext cx="2399776" cy="646331"/>
              </a:xfrm>
              <a:prstGeom prst="rect">
                <a:avLst/>
              </a:prstGeom>
              <a:noFill/>
            </p:spPr>
            <p:txBody>
              <a:bodyPr wrap="square" rtlCol="0">
                <a:spAutoFit/>
              </a:bodyPr>
              <a:lstStyle/>
              <a:p>
                <a:r>
                  <a:rPr lang="en-US" sz="1200" dirty="0"/>
                  <a:t>The learning no longer slows down when </a:t>
                </a:r>
                <a14:m>
                  <m:oMath xmlns:m="http://schemas.openxmlformats.org/officeDocument/2006/math">
                    <m:r>
                      <a:rPr lang="en-US" sz="1200" i="1" smtClean="0">
                        <a:latin typeface="Cambria Math" panose="02040503050406030204" pitchFamily="18" charset="0"/>
                        <a:ea typeface="Cambria Math" panose="02040503050406030204" pitchFamily="18" charset="0"/>
                      </a:rPr>
                      <m:t>𝜎</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m:t>
                    </m:r>
                  </m:oMath>
                </a14:m>
                <a:r>
                  <a:rPr lang="en-US" sz="1200" dirty="0"/>
                  <a:t> approaches 0 or 1 (except when it is correct).</a:t>
                </a:r>
              </a:p>
            </p:txBody>
          </p:sp>
        </mc:Choice>
        <mc:Fallback xmlns="">
          <p:sp>
            <p:nvSpPr>
              <p:cNvPr id="6" name="TextBox 5"/>
              <p:cNvSpPr txBox="1">
                <a:spLocks noRot="1" noChangeAspect="1" noMove="1" noResize="1" noEditPoints="1" noAdjustHandles="1" noChangeArrowheads="1" noChangeShapeType="1" noTextEdit="1"/>
              </p:cNvSpPr>
              <p:nvPr/>
            </p:nvSpPr>
            <p:spPr>
              <a:xfrm>
                <a:off x="6115574" y="5318620"/>
                <a:ext cx="2399776" cy="646331"/>
              </a:xfrm>
              <a:prstGeom prst="rect">
                <a:avLst/>
              </a:prstGeom>
              <a:blipFill>
                <a:blip r:embed="rId3"/>
                <a:stretch>
                  <a:fillRect b="-5607"/>
                </a:stretch>
              </a:blipFill>
            </p:spPr>
            <p:txBody>
              <a:bodyPr/>
              <a:lstStyle/>
              <a:p>
                <a:r>
                  <a:rPr lang="en-US">
                    <a:noFill/>
                  </a:rPr>
                  <a:t> </a:t>
                </a:r>
              </a:p>
            </p:txBody>
          </p:sp>
        </mc:Fallback>
      </mc:AlternateContent>
    </p:spTree>
    <p:extLst>
      <p:ext uri="{BB962C8B-B14F-4D97-AF65-F5344CB8AC3E}">
        <p14:creationId xmlns:p14="http://schemas.microsoft.com/office/powerpoint/2010/main" val="381946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Making Neuron Activations Simulate Probability Distributions</a:t>
            </a:r>
          </a:p>
        </p:txBody>
      </p:sp>
      <p:sp>
        <p:nvSpPr>
          <p:cNvPr id="3" name="Content Placeholder 2"/>
          <p:cNvSpPr>
            <a:spLocks noGrp="1"/>
          </p:cNvSpPr>
          <p:nvPr>
            <p:ph idx="1"/>
          </p:nvPr>
        </p:nvSpPr>
        <p:spPr/>
        <p:txBody>
          <a:bodyPr>
            <a:normAutofit lnSpcReduction="10000"/>
          </a:bodyPr>
          <a:lstStyle/>
          <a:p>
            <a:r>
              <a:rPr lang="en-US" dirty="0"/>
              <a:t>A sigmoid neuron is like an event detector</a:t>
            </a:r>
          </a:p>
          <a:p>
            <a:pPr lvl="1"/>
            <a:r>
              <a:rPr lang="en-US" dirty="0"/>
              <a:t>The summed input to the neuron z is the evidence in favor of detecting the event</a:t>
            </a:r>
          </a:p>
          <a:p>
            <a:pPr lvl="1"/>
            <a:r>
              <a:rPr lang="en-US" dirty="0"/>
              <a:t>The output of the sigmoid function is in the range [0,1] and is somewhat like a probability</a:t>
            </a:r>
          </a:p>
          <a:p>
            <a:pPr lvl="1"/>
            <a:r>
              <a:rPr lang="en-US" dirty="0"/>
              <a:t>However, when there is more than one neuron their activations are not like a probability distribution</a:t>
            </a:r>
          </a:p>
          <a:p>
            <a:r>
              <a:rPr lang="en-US" dirty="0"/>
              <a:t>Consider the simplest case: two neurons to represent a binary classification</a:t>
            </a:r>
          </a:p>
          <a:p>
            <a:pPr lvl="1"/>
            <a:r>
              <a:rPr lang="en-US" dirty="0"/>
              <a:t>Suppose we have separate evidence in favor of each alternative.  How do we generalize the sigmoid function to reflect this information?</a:t>
            </a:r>
          </a:p>
        </p:txBody>
      </p:sp>
    </p:spTree>
    <p:extLst>
      <p:ext uri="{BB962C8B-B14F-4D97-AF65-F5344CB8AC3E}">
        <p14:creationId xmlns:p14="http://schemas.microsoft.com/office/powerpoint/2010/main" val="269258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Binary Classification with Two Neurons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Having separate evidence for each alternative is like having two neurons</a:t>
                </a:r>
              </a:p>
              <a:p>
                <a:pPr lvl="1"/>
                <a:r>
                  <a:rPr lang="en-US" dirty="0"/>
                  <a:t>Start by assuming that the only evidence that we have is the input to the single neuron, that is z.  Then it is natural to use –z as the evidence for the opposite alternative.  However, to simplify, we use 2z and -2z.</a:t>
                </a:r>
              </a:p>
              <a:p>
                <a:pPr marL="4572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den>
                    </m:f>
                  </m:oMath>
                </a14:m>
                <a:r>
                  <a:rPr lang="en-US" dirty="0"/>
                  <a:t> </a:t>
                </a:r>
              </a:p>
              <a:p>
                <a:pPr marL="457200" lvl="1" indent="0">
                  <a:buNone/>
                </a:pP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𝑧</m:t>
                            </m:r>
                          </m:sup>
                        </m:sSup>
                      </m:num>
                      <m:den>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num>
                      <m:den>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den>
                    </m:f>
                  </m:oMath>
                </a14:m>
                <a:r>
                  <a:rPr lang="en-US" dirty="0"/>
                  <a:t> </a:t>
                </a:r>
              </a:p>
              <a:p>
                <a:pPr marL="457200" lvl="1" indent="0">
                  <a:buNone/>
                </a:pPr>
                <a:r>
                  <a:rPr lang="en-US" dirty="0"/>
                  <a:t>In this form, it is obvious that the two quantities sum to 1, like a probability distribution.</a:t>
                </a:r>
              </a:p>
              <a:p>
                <a:pPr marL="457200" lvl="1"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318"/>
                </a:stretch>
              </a:blipFill>
            </p:spPr>
            <p:txBody>
              <a:bodyPr/>
              <a:lstStyle/>
              <a:p>
                <a:r>
                  <a:rPr lang="en-US">
                    <a:noFill/>
                  </a:rPr>
                  <a:t> </a:t>
                </a:r>
              </a:p>
            </p:txBody>
          </p:sp>
        </mc:Fallback>
      </mc:AlternateContent>
    </p:spTree>
    <p:extLst>
      <p:ext uri="{BB962C8B-B14F-4D97-AF65-F5344CB8AC3E}">
        <p14:creationId xmlns:p14="http://schemas.microsoft.com/office/powerpoint/2010/main" val="276994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Binary Classification with Two Neurons that Have Different Evidence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32552"/>
                <a:ext cx="7886700" cy="4351338"/>
              </a:xfrm>
            </p:spPr>
            <p:txBody>
              <a:bodyPr>
                <a:normAutofit/>
              </a:bodyPr>
              <a:lstStyle/>
              <a:p>
                <a:r>
                  <a:rPr lang="en-US" dirty="0"/>
                  <a:t>The obvious generalization is to let each neuron have its own evidence but then normalize to make the sum of the activations equal 1:</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sup>
                            </m:sSup>
                            <m:r>
                              <a:rPr lang="en-US" b="0" i="1" smtClean="0">
                                <a:latin typeface="Cambria Math" panose="02040503050406030204" pitchFamily="18" charset="0"/>
                              </a:rPr>
                              <m:t>)</m:t>
                            </m:r>
                          </m:den>
                        </m:f>
                        <m:r>
                          <a:rPr lang="en-US" b="0" i="1" smtClean="0">
                            <a:latin typeface="Cambria Math" panose="02040503050406030204" pitchFamily="18" charset="0"/>
                          </a:rPr>
                          <m:t>; </m:t>
                        </m:r>
                      </m:e>
                      <m:sup/>
                    </m:sSup>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 </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sup>
                            </m:sSup>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sup>
                            </m:sSup>
                            <m:r>
                              <a:rPr lang="en-US" i="1">
                                <a:latin typeface="Cambria Math" panose="02040503050406030204" pitchFamily="18" charset="0"/>
                              </a:rPr>
                              <m:t>)</m:t>
                            </m:r>
                          </m:den>
                        </m:f>
                        <m:r>
                          <a:rPr lang="en-US" i="1">
                            <a:latin typeface="Cambria Math" panose="02040503050406030204" pitchFamily="18" charset="0"/>
                          </a:rPr>
                          <m:t>; </m:t>
                        </m:r>
                      </m:e>
                      <m:sup/>
                    </m:sSup>
                  </m:oMath>
                </a14:m>
                <a:endParaRPr lang="en-US" dirty="0"/>
              </a:p>
              <a:p>
                <a:endParaRPr lang="en-US" dirty="0"/>
              </a:p>
              <a:p>
                <a:r>
                  <a:rPr lang="en-US" sz="1800" dirty="0"/>
                  <a:t>The difference between this model and the sigmoid is that the sigmoid has only one node and implicitly assumes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smtClean="0">
                        <a:latin typeface="Cambria Math" panose="02040503050406030204" pitchFamily="18" charset="0"/>
                      </a:rPr>
                      <m:t>.</m:t>
                    </m:r>
                  </m:oMath>
                </a14:m>
                <a:r>
                  <a:rPr lang="en-US" sz="1800" dirty="0"/>
                  <a:t>  The full two-node model has twice as many parameters, with the advantages and disadvantages that that entails.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32552"/>
                <a:ext cx="7886700" cy="4351338"/>
              </a:xfrm>
              <a:blipFill>
                <a:blip r:embed="rId2"/>
                <a:stretch>
                  <a:fillRect l="-1391" t="-2384" r="-155"/>
                </a:stretch>
              </a:blipFill>
            </p:spPr>
            <p:txBody>
              <a:bodyPr/>
              <a:lstStyle/>
              <a:p>
                <a:r>
                  <a:rPr lang="en-US">
                    <a:noFill/>
                  </a:rPr>
                  <a:t> </a:t>
                </a:r>
              </a:p>
            </p:txBody>
          </p:sp>
        </mc:Fallback>
      </mc:AlternateContent>
    </p:spTree>
    <p:extLst>
      <p:ext uri="{BB962C8B-B14F-4D97-AF65-F5344CB8AC3E}">
        <p14:creationId xmlns:p14="http://schemas.microsoft.com/office/powerpoint/2010/main" val="12117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8277"/>
          </a:xfrm>
        </p:spPr>
        <p:txBody>
          <a:bodyPr/>
          <a:lstStyle/>
          <a:p>
            <a:pPr algn="ctr"/>
            <a:r>
              <a:rPr lang="en-US" dirty="0"/>
              <a:t>Select Your Preferred Topics</a:t>
            </a:r>
          </a:p>
        </p:txBody>
      </p:sp>
      <p:graphicFrame>
        <p:nvGraphicFramePr>
          <p:cNvPr id="4" name="Table 3"/>
          <p:cNvGraphicFramePr>
            <a:graphicFrameLocks noGrp="1"/>
          </p:cNvGraphicFramePr>
          <p:nvPr>
            <p:extLst>
              <p:ext uri="{D42A27DB-BD31-4B8C-83A1-F6EECF244321}">
                <p14:modId xmlns:p14="http://schemas.microsoft.com/office/powerpoint/2010/main" val="2707449477"/>
              </p:ext>
            </p:extLst>
          </p:nvPr>
        </p:nvGraphicFramePr>
        <p:xfrm>
          <a:off x="1098550" y="1492250"/>
          <a:ext cx="2914650" cy="5143494"/>
        </p:xfrm>
        <a:graphic>
          <a:graphicData uri="http://schemas.openxmlformats.org/drawingml/2006/table">
            <a:tbl>
              <a:tblPr>
                <a:tableStyleId>{5C22544A-7EE6-4342-B048-85BDC9FD1C3A}</a:tableStyleId>
              </a:tblPr>
              <a:tblGrid>
                <a:gridCol w="1943100">
                  <a:extLst>
                    <a:ext uri="{9D8B030D-6E8A-4147-A177-3AD203B41FA5}">
                      <a16:colId xmlns:a16="http://schemas.microsoft.com/office/drawing/2014/main" val="1078911750"/>
                    </a:ext>
                  </a:extLst>
                </a:gridCol>
                <a:gridCol w="971550">
                  <a:extLst>
                    <a:ext uri="{9D8B030D-6E8A-4147-A177-3AD203B41FA5}">
                      <a16:colId xmlns:a16="http://schemas.microsoft.com/office/drawing/2014/main" val="270562224"/>
                    </a:ext>
                  </a:extLst>
                </a:gridCol>
              </a:tblGrid>
              <a:tr h="126096">
                <a:tc>
                  <a:txBody>
                    <a:bodyPr/>
                    <a:lstStyle/>
                    <a:p>
                      <a:pPr algn="l" fontAlgn="b"/>
                      <a:r>
                        <a:rPr lang="en-US" sz="700" u="none" strike="noStrike">
                          <a:effectLst/>
                        </a:rPr>
                        <a:t>Syllabus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4263448621"/>
                  </a:ext>
                </a:extLst>
              </a:tr>
              <a:tr h="126096">
                <a:tc>
                  <a:txBody>
                    <a:bodyPr/>
                    <a:lstStyle/>
                    <a:p>
                      <a:pPr algn="l" fontAlgn="b"/>
                      <a:r>
                        <a:rPr lang="en-US" sz="700" u="none" strike="noStrike">
                          <a:effectLst/>
                        </a:rPr>
                        <a:t>Generating artificial data</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4, 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359883368"/>
                  </a:ext>
                </a:extLst>
              </a:tr>
              <a:tr h="126096">
                <a:tc>
                  <a:txBody>
                    <a:bodyPr/>
                    <a:lstStyle/>
                    <a:p>
                      <a:pPr algn="l" fontAlgn="b"/>
                      <a:r>
                        <a:rPr lang="en-US" sz="700" u="none" strike="noStrike">
                          <a:effectLst/>
                        </a:rPr>
                        <a:t>MSE Cost</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Nielsen1, 2, Lewis 5</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4089696112"/>
                  </a:ext>
                </a:extLst>
              </a:tr>
              <a:tr h="178170">
                <a:tc>
                  <a:txBody>
                    <a:bodyPr/>
                    <a:lstStyle/>
                    <a:p>
                      <a:pPr algn="l" fontAlgn="b"/>
                      <a:r>
                        <a:rPr lang="en-US" sz="700" u="none" strike="noStrike">
                          <a:effectLst/>
                        </a:rPr>
                        <a:t>Data preparation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4, 5, Brownlee 11, 12</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4056350904"/>
                  </a:ext>
                </a:extLst>
              </a:tr>
              <a:tr h="126096">
                <a:tc>
                  <a:txBody>
                    <a:bodyPr/>
                    <a:lstStyle/>
                    <a:p>
                      <a:pPr algn="l" fontAlgn="b"/>
                      <a:r>
                        <a:rPr lang="en-US" sz="700" u="none" strike="noStrike">
                          <a:effectLst/>
                        </a:rPr>
                        <a:t>Tuning topology</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11,12</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589321379"/>
                  </a:ext>
                </a:extLst>
              </a:tr>
              <a:tr h="126096">
                <a:tc>
                  <a:txBody>
                    <a:bodyPr/>
                    <a:lstStyle/>
                    <a:p>
                      <a:pPr algn="l" fontAlgn="b"/>
                      <a:r>
                        <a:rPr lang="en-US" sz="700" u="none" strike="noStrike">
                          <a:effectLst/>
                        </a:rPr>
                        <a:t>Regression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5, Brownlee 12</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515018560"/>
                  </a:ext>
                </a:extLst>
              </a:tr>
              <a:tr h="126096">
                <a:tc>
                  <a:txBody>
                    <a:bodyPr/>
                    <a:lstStyle/>
                    <a:p>
                      <a:pPr algn="l" fontAlgn="b"/>
                      <a:r>
                        <a:rPr lang="en-US" sz="700" u="none" strike="noStrike">
                          <a:effectLst/>
                        </a:rPr>
                        <a:t>Cross-entropy cost</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119339305"/>
                  </a:ext>
                </a:extLst>
              </a:tr>
              <a:tr h="126096">
                <a:tc>
                  <a:txBody>
                    <a:bodyPr/>
                    <a:lstStyle/>
                    <a:p>
                      <a:pPr algn="l" fontAlgn="b"/>
                      <a:r>
                        <a:rPr lang="en-US" sz="700" u="none" strike="noStrike">
                          <a:effectLst/>
                        </a:rPr>
                        <a:t>Softmax</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 Lewis 9</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228932706"/>
                  </a:ext>
                </a:extLst>
              </a:tr>
              <a:tr h="126096">
                <a:tc>
                  <a:txBody>
                    <a:bodyPr/>
                    <a:lstStyle/>
                    <a:p>
                      <a:pPr algn="l" fontAlgn="b"/>
                      <a:r>
                        <a:rPr lang="en-US" sz="700" u="none" strike="noStrike">
                          <a:effectLst/>
                        </a:rPr>
                        <a:t>Log-likelihood cost</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931077344"/>
                  </a:ext>
                </a:extLst>
              </a:tr>
              <a:tr h="126096">
                <a:tc>
                  <a:txBody>
                    <a:bodyPr/>
                    <a:lstStyle/>
                    <a:p>
                      <a:pPr algn="l" fontAlgn="b"/>
                      <a:r>
                        <a:rPr lang="en-US" sz="700" u="none" strike="noStrike">
                          <a:effectLst/>
                        </a:rPr>
                        <a:t>Early stopping</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592550507"/>
                  </a:ext>
                </a:extLst>
              </a:tr>
              <a:tr h="126096">
                <a:tc>
                  <a:txBody>
                    <a:bodyPr/>
                    <a:lstStyle/>
                    <a:p>
                      <a:pPr algn="l" fontAlgn="b"/>
                      <a:r>
                        <a:rPr lang="en-US" sz="700" u="none" strike="noStrike">
                          <a:effectLst/>
                        </a:rPr>
                        <a:t>Holdout</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7</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164954537"/>
                  </a:ext>
                </a:extLst>
              </a:tr>
              <a:tr h="126096">
                <a:tc>
                  <a:txBody>
                    <a:bodyPr/>
                    <a:lstStyle/>
                    <a:p>
                      <a:pPr algn="l" fontAlgn="b"/>
                      <a:r>
                        <a:rPr lang="en-US" sz="700" u="none" strike="noStrike">
                          <a:effectLst/>
                        </a:rPr>
                        <a:t>Cross-validation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500" b="0" i="0" u="none" strike="noStrike" dirty="0">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795328066"/>
                  </a:ext>
                </a:extLst>
              </a:tr>
              <a:tr h="126096">
                <a:tc>
                  <a:txBody>
                    <a:bodyPr/>
                    <a:lstStyle/>
                    <a:p>
                      <a:pPr algn="l" fontAlgn="b"/>
                      <a:r>
                        <a:rPr lang="en-US" sz="700" u="none" strike="noStrike">
                          <a:effectLst/>
                        </a:rPr>
                        <a:t>Learning rate</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pl-PL" sz="500" u="none" strike="noStrike">
                          <a:effectLst/>
                        </a:rPr>
                        <a:t>Lewis 5,Nielsen 1, 2, 3</a:t>
                      </a:r>
                      <a:endParaRPr lang="pl-PL"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434607561"/>
                  </a:ext>
                </a:extLst>
              </a:tr>
              <a:tr h="126096">
                <a:tc>
                  <a:txBody>
                    <a:bodyPr/>
                    <a:lstStyle/>
                    <a:p>
                      <a:pPr algn="l" fontAlgn="b"/>
                      <a:r>
                        <a:rPr lang="en-US" sz="700" u="none" strike="noStrike">
                          <a:effectLst/>
                        </a:rPr>
                        <a:t>ReLU</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dirty="0">
                          <a:effectLst/>
                        </a:rPr>
                        <a:t>Lewis 6,Nielsen 6</a:t>
                      </a:r>
                      <a:endParaRPr lang="en-US" sz="500" b="0" i="0" u="none" strike="noStrike" dirty="0">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775187336"/>
                  </a:ext>
                </a:extLst>
              </a:tr>
              <a:tr h="126096">
                <a:tc>
                  <a:txBody>
                    <a:bodyPr/>
                    <a:lstStyle/>
                    <a:p>
                      <a:pPr algn="l" fontAlgn="b"/>
                      <a:r>
                        <a:rPr lang="en-US" sz="700" u="none" strike="noStrike">
                          <a:effectLst/>
                        </a:rPr>
                        <a:t>Momentum</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dirty="0">
                          <a:effectLst/>
                        </a:rPr>
                        <a:t>Lewis 7, </a:t>
                      </a:r>
                      <a:r>
                        <a:rPr lang="en-US" sz="500" u="none" strike="noStrike" dirty="0" err="1">
                          <a:effectLst/>
                        </a:rPr>
                        <a:t>Neilsen</a:t>
                      </a:r>
                      <a:r>
                        <a:rPr lang="en-US" sz="500" u="none" strike="noStrike" dirty="0">
                          <a:effectLst/>
                        </a:rPr>
                        <a:t> 6</a:t>
                      </a:r>
                      <a:endParaRPr lang="en-US" sz="500" b="0" i="0" u="none" strike="noStrike" dirty="0">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124925461"/>
                  </a:ext>
                </a:extLst>
              </a:tr>
              <a:tr h="126096">
                <a:tc>
                  <a:txBody>
                    <a:bodyPr/>
                    <a:lstStyle/>
                    <a:p>
                      <a:pPr algn="l" fontAlgn="b"/>
                      <a:r>
                        <a:rPr lang="en-US" sz="700" u="none" strike="noStrike">
                          <a:effectLst/>
                        </a:rPr>
                        <a:t>Nestorov</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9, Nielsen 6</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691491479"/>
                  </a:ext>
                </a:extLst>
              </a:tr>
              <a:tr h="126096">
                <a:tc>
                  <a:txBody>
                    <a:bodyPr/>
                    <a:lstStyle/>
                    <a:p>
                      <a:pPr algn="l" fontAlgn="b"/>
                      <a:r>
                        <a:rPr lang="en-US" sz="700" u="none" strike="noStrike">
                          <a:effectLst/>
                        </a:rPr>
                        <a:t>rmsprop</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9</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861675501"/>
                  </a:ext>
                </a:extLst>
              </a:tr>
              <a:tr h="126096">
                <a:tc>
                  <a:txBody>
                    <a:bodyPr/>
                    <a:lstStyle/>
                    <a:p>
                      <a:pPr algn="l" fontAlgn="b"/>
                      <a:r>
                        <a:rPr lang="en-US" sz="700" u="none" strike="noStrike">
                          <a:effectLst/>
                        </a:rPr>
                        <a:t>adagrad</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9</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025926397"/>
                  </a:ext>
                </a:extLst>
              </a:tr>
              <a:tr h="126096">
                <a:tc>
                  <a:txBody>
                    <a:bodyPr/>
                    <a:lstStyle/>
                    <a:p>
                      <a:pPr algn="l" fontAlgn="b"/>
                      <a:r>
                        <a:rPr lang="en-US" sz="700" u="none" strike="noStrike">
                          <a:effectLst/>
                        </a:rPr>
                        <a:t>adam</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546659582"/>
                  </a:ext>
                </a:extLst>
              </a:tr>
              <a:tr h="178170">
                <a:tc>
                  <a:txBody>
                    <a:bodyPr/>
                    <a:lstStyle/>
                    <a:p>
                      <a:pPr algn="l" fontAlgn="b"/>
                      <a:r>
                        <a:rPr lang="en-US" sz="700" u="none" strike="noStrike">
                          <a:effectLst/>
                        </a:rPr>
                        <a:t>dropout</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de-DE" sz="500" u="none" strike="noStrike">
                          <a:effectLst/>
                        </a:rPr>
                        <a:t>Lewis 8, Nielsen 3, Brownlee 16</a:t>
                      </a:r>
                      <a:endParaRPr lang="de-DE"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548571768"/>
                  </a:ext>
                </a:extLst>
              </a:tr>
              <a:tr h="126096">
                <a:tc>
                  <a:txBody>
                    <a:bodyPr/>
                    <a:lstStyle/>
                    <a:p>
                      <a:pPr algn="l" fontAlgn="b"/>
                      <a:r>
                        <a:rPr lang="en-US" sz="700" u="none" strike="noStrike">
                          <a:effectLst/>
                        </a:rPr>
                        <a:t>l2 regularization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6, 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716737910"/>
                  </a:ext>
                </a:extLst>
              </a:tr>
              <a:tr h="126096">
                <a:tc>
                  <a:txBody>
                    <a:bodyPr/>
                    <a:lstStyle/>
                    <a:p>
                      <a:pPr algn="l" fontAlgn="b"/>
                      <a:r>
                        <a:rPr lang="en-US" sz="700" u="none" strike="noStrike">
                          <a:effectLst/>
                        </a:rPr>
                        <a:t>l1 regularization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648445953"/>
                  </a:ext>
                </a:extLst>
              </a:tr>
              <a:tr h="126096">
                <a:tc>
                  <a:txBody>
                    <a:bodyPr/>
                    <a:lstStyle/>
                    <a:p>
                      <a:pPr algn="l" fontAlgn="b"/>
                      <a:r>
                        <a:rPr lang="en-US" sz="700" u="none" strike="noStrike">
                          <a:effectLst/>
                        </a:rPr>
                        <a:t>minibatch size</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024258702"/>
                  </a:ext>
                </a:extLst>
              </a:tr>
              <a:tr h="126096">
                <a:tc>
                  <a:txBody>
                    <a:bodyPr/>
                    <a:lstStyle/>
                    <a:p>
                      <a:pPr algn="l" fontAlgn="b"/>
                      <a:r>
                        <a:rPr lang="en-US" sz="700" u="none" strike="noStrike">
                          <a:effectLst/>
                        </a:rPr>
                        <a:t>experimenting with hyperparameters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 Brownlee 9,10</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227842236"/>
                  </a:ext>
                </a:extLst>
              </a:tr>
              <a:tr h="126096">
                <a:tc>
                  <a:txBody>
                    <a:bodyPr/>
                    <a:lstStyle/>
                    <a:p>
                      <a:pPr algn="l" fontAlgn="b"/>
                      <a:r>
                        <a:rPr lang="en-US" sz="700" u="none" strike="noStrike">
                          <a:effectLst/>
                        </a:rPr>
                        <a:t>learning rate schedules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3, Bownley 17</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681021027"/>
                  </a:ext>
                </a:extLst>
              </a:tr>
              <a:tr h="126096">
                <a:tc>
                  <a:txBody>
                    <a:bodyPr/>
                    <a:lstStyle/>
                    <a:p>
                      <a:pPr algn="l" fontAlgn="b"/>
                      <a:r>
                        <a:rPr lang="en-US" sz="700" u="none" strike="noStrike">
                          <a:effectLst/>
                        </a:rPr>
                        <a:t>Convolutional neural networks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Nielsen 6, Brownlee 18,19</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45617130"/>
                  </a:ext>
                </a:extLst>
              </a:tr>
              <a:tr h="126096">
                <a:tc>
                  <a:txBody>
                    <a:bodyPr/>
                    <a:lstStyle/>
                    <a:p>
                      <a:pPr algn="l" fontAlgn="b"/>
                      <a:r>
                        <a:rPr lang="en-US" sz="700" u="none" strike="noStrike">
                          <a:effectLst/>
                        </a:rPr>
                        <a:t>Image augmentation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20</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973624146"/>
                  </a:ext>
                </a:extLst>
              </a:tr>
              <a:tr h="126096">
                <a:tc>
                  <a:txBody>
                    <a:bodyPr/>
                    <a:lstStyle/>
                    <a:p>
                      <a:pPr algn="l" fontAlgn="b"/>
                      <a:r>
                        <a:rPr lang="en-US" sz="700" u="none" strike="noStrike">
                          <a:effectLst/>
                        </a:rPr>
                        <a:t>Object Recognition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21</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80928086"/>
                  </a:ext>
                </a:extLst>
              </a:tr>
              <a:tr h="247698">
                <a:tc>
                  <a:txBody>
                    <a:bodyPr/>
                    <a:lstStyle/>
                    <a:p>
                      <a:pPr algn="l" fontAlgn="b"/>
                      <a:r>
                        <a:rPr lang="en-US" sz="700" u="none" strike="noStrike">
                          <a:effectLst/>
                        </a:rPr>
                        <a:t>Recurrent neural networks, BPTT, LSTM</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23</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262841940"/>
                  </a:ext>
                </a:extLst>
              </a:tr>
              <a:tr h="126096">
                <a:tc>
                  <a:txBody>
                    <a:bodyPr/>
                    <a:lstStyle/>
                    <a:p>
                      <a:pPr algn="l" fontAlgn="b"/>
                      <a:r>
                        <a:rPr lang="en-US" sz="700" u="none" strike="noStrike">
                          <a:effectLst/>
                        </a:rPr>
                        <a:t>Time series predcitions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Lewis 5, Brownlee 24</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142307948"/>
                  </a:ext>
                </a:extLst>
              </a:tr>
              <a:tr h="126096">
                <a:tc>
                  <a:txBody>
                    <a:bodyPr/>
                    <a:lstStyle/>
                    <a:p>
                      <a:pPr algn="l" fontAlgn="b"/>
                      <a:r>
                        <a:rPr lang="en-US" sz="700" u="none" strike="noStrike">
                          <a:effectLst/>
                        </a:rPr>
                        <a:t>Multiplicative Nodes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027482406"/>
                  </a:ext>
                </a:extLst>
              </a:tr>
              <a:tr h="126096">
                <a:tc>
                  <a:txBody>
                    <a:bodyPr/>
                    <a:lstStyle/>
                    <a:p>
                      <a:pPr algn="l" fontAlgn="b"/>
                      <a:r>
                        <a:rPr lang="en-US" sz="700" u="none" strike="noStrike">
                          <a:effectLst/>
                        </a:rPr>
                        <a:t>LSTM Time Series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25</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20409013"/>
                  </a:ext>
                </a:extLst>
              </a:tr>
              <a:tr h="126096">
                <a:tc>
                  <a:txBody>
                    <a:bodyPr/>
                    <a:lstStyle/>
                    <a:p>
                      <a:pPr algn="l" fontAlgn="b"/>
                      <a:r>
                        <a:rPr lang="en-US" sz="700" u="none" strike="noStrike">
                          <a:effectLst/>
                        </a:rPr>
                        <a:t>Sequence classification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26</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432988094"/>
                  </a:ext>
                </a:extLst>
              </a:tr>
              <a:tr h="126096">
                <a:tc>
                  <a:txBody>
                    <a:bodyPr/>
                    <a:lstStyle/>
                    <a:p>
                      <a:pPr algn="l" fontAlgn="b"/>
                      <a:r>
                        <a:rPr lang="en-US" sz="700" u="none" strike="noStrike">
                          <a:effectLst/>
                        </a:rPr>
                        <a:t>Stateful LSTM RNNs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27</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467384949"/>
                  </a:ext>
                </a:extLst>
              </a:tr>
              <a:tr h="126096">
                <a:tc>
                  <a:txBody>
                    <a:bodyPr/>
                    <a:lstStyle/>
                    <a:p>
                      <a:pPr algn="l" fontAlgn="b"/>
                      <a:r>
                        <a:rPr lang="en-US" sz="700" u="none" strike="noStrike">
                          <a:effectLst/>
                        </a:rPr>
                        <a:t>Text generation</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500" u="none" strike="noStrike">
                          <a:effectLst/>
                        </a:rPr>
                        <a:t>Brownlee 28</a:t>
                      </a:r>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1966611338"/>
                  </a:ext>
                </a:extLst>
              </a:tr>
              <a:tr h="126096">
                <a:tc>
                  <a:txBody>
                    <a:bodyPr/>
                    <a:lstStyle/>
                    <a:p>
                      <a:pPr algn="l" fontAlgn="b"/>
                      <a:r>
                        <a:rPr lang="en-US" sz="700" u="none" strike="noStrike">
                          <a:effectLst/>
                        </a:rPr>
                        <a:t>gated units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5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388133853"/>
                  </a:ext>
                </a:extLst>
              </a:tr>
              <a:tr h="126096">
                <a:tc>
                  <a:txBody>
                    <a:bodyPr/>
                    <a:lstStyle/>
                    <a:p>
                      <a:pPr algn="l" fontAlgn="b"/>
                      <a:r>
                        <a:rPr lang="en-US" sz="700" u="none" strike="noStrike">
                          <a:effectLst/>
                        </a:rPr>
                        <a:t>autoencoder</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4262758158"/>
                  </a:ext>
                </a:extLst>
              </a:tr>
              <a:tr h="126096">
                <a:tc>
                  <a:txBody>
                    <a:bodyPr/>
                    <a:lstStyle/>
                    <a:p>
                      <a:pPr algn="l" fontAlgn="b"/>
                      <a:r>
                        <a:rPr lang="en-US" sz="700" u="none" strike="noStrike">
                          <a:effectLst/>
                        </a:rPr>
                        <a:t>unsupervised training</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2846846018"/>
                  </a:ext>
                </a:extLst>
              </a:tr>
              <a:tr h="126096">
                <a:tc>
                  <a:txBody>
                    <a:bodyPr/>
                    <a:lstStyle/>
                    <a:p>
                      <a:pPr algn="l" fontAlgn="b"/>
                      <a:r>
                        <a:rPr lang="en-US" sz="700" u="none" strike="noStrike">
                          <a:effectLst/>
                        </a:rPr>
                        <a:t>ensembles</a:t>
                      </a:r>
                      <a:endParaRPr lang="en-US" sz="700" b="0" i="0" u="none" strike="noStrike">
                        <a:solidFill>
                          <a:srgbClr val="000000"/>
                        </a:solidFill>
                        <a:effectLst/>
                        <a:latin typeface="Calibri" panose="020F0502020204030204" pitchFamily="34" charset="0"/>
                      </a:endParaRPr>
                    </a:p>
                  </a:txBody>
                  <a:tcPr marL="3812" marR="3812" marT="3812" marB="0" anchor="b"/>
                </a:tc>
                <a:tc>
                  <a:txBody>
                    <a:bodyPr/>
                    <a:lstStyle/>
                    <a:p>
                      <a:pPr algn="l" fontAlgn="b"/>
                      <a:r>
                        <a:rPr lang="en-US" sz="700" u="none" strike="noStrike" dirty="0">
                          <a:effectLst/>
                        </a:rPr>
                        <a:t>Nielsen 6</a:t>
                      </a:r>
                      <a:endParaRPr lang="en-US" sz="700" b="0" i="0" u="none" strike="noStrike" dirty="0">
                        <a:solidFill>
                          <a:srgbClr val="000000"/>
                        </a:solidFill>
                        <a:effectLst/>
                        <a:latin typeface="Calibri" panose="020F0502020204030204" pitchFamily="34" charset="0"/>
                      </a:endParaRPr>
                    </a:p>
                  </a:txBody>
                  <a:tcPr marL="3812" marR="3812" marT="3812" marB="0" anchor="b"/>
                </a:tc>
                <a:extLst>
                  <a:ext uri="{0D108BD9-81ED-4DB2-BD59-A6C34878D82A}">
                    <a16:rowId xmlns:a16="http://schemas.microsoft.com/office/drawing/2014/main" val="3111499426"/>
                  </a:ext>
                </a:extLst>
              </a:tr>
            </a:tbl>
          </a:graphicData>
        </a:graphic>
      </p:graphicFrame>
      <p:sp>
        <p:nvSpPr>
          <p:cNvPr id="5" name="TextBox 4"/>
          <p:cNvSpPr txBox="1"/>
          <p:nvPr/>
        </p:nvSpPr>
        <p:spPr>
          <a:xfrm>
            <a:off x="4762500" y="1549400"/>
            <a:ext cx="3752850" cy="1015663"/>
          </a:xfrm>
          <a:prstGeom prst="rect">
            <a:avLst/>
          </a:prstGeom>
          <a:noFill/>
        </p:spPr>
        <p:txBody>
          <a:bodyPr wrap="square" rtlCol="0">
            <a:spAutoFit/>
          </a:bodyPr>
          <a:lstStyle/>
          <a:p>
            <a:r>
              <a:rPr lang="en-US" sz="1200" dirty="0"/>
              <a:t>If you plan to do research papers as your major project, list your first and second choice of topics for presentation.  If a topic is popular, it will be a team presentation to which I will assign extra.  List more if you wish to present on more than one topic.</a:t>
            </a:r>
          </a:p>
        </p:txBody>
      </p:sp>
      <p:sp>
        <p:nvSpPr>
          <p:cNvPr id="6" name="TextBox 5"/>
          <p:cNvSpPr txBox="1"/>
          <p:nvPr/>
        </p:nvSpPr>
        <p:spPr>
          <a:xfrm>
            <a:off x="4781550" y="2611148"/>
            <a:ext cx="3733800" cy="830997"/>
          </a:xfrm>
          <a:prstGeom prst="rect">
            <a:avLst/>
          </a:prstGeom>
          <a:noFill/>
        </p:spPr>
        <p:txBody>
          <a:bodyPr wrap="square" rtlCol="0">
            <a:spAutoFit/>
          </a:bodyPr>
          <a:lstStyle/>
          <a:p>
            <a:r>
              <a:rPr lang="en-US" sz="1200" dirty="0"/>
              <a:t>If you plan to be on the DNN364 coding team, list the five topics to which you would be most interested to contribute code.  If you also want to volunteer to give a tutorial presentation, list that separately.</a:t>
            </a:r>
          </a:p>
        </p:txBody>
      </p:sp>
      <p:sp>
        <p:nvSpPr>
          <p:cNvPr id="8" name="Content Placeholder 2"/>
          <p:cNvSpPr txBox="1">
            <a:spLocks/>
          </p:cNvSpPr>
          <p:nvPr/>
        </p:nvSpPr>
        <p:spPr>
          <a:xfrm>
            <a:off x="4324751" y="3584161"/>
            <a:ext cx="5050255" cy="291963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Name</a:t>
            </a:r>
          </a:p>
          <a:p>
            <a:r>
              <a:rPr lang="en-US" dirty="0"/>
              <a:t>Department</a:t>
            </a:r>
          </a:p>
          <a:p>
            <a:r>
              <a:rPr lang="en-US" dirty="0"/>
              <a:t>Class year (Fresh, </a:t>
            </a:r>
            <a:r>
              <a:rPr lang="en-US" dirty="0" err="1"/>
              <a:t>Soph</a:t>
            </a:r>
            <a:r>
              <a:rPr lang="en-US" dirty="0"/>
              <a:t>, etc.)</a:t>
            </a:r>
          </a:p>
          <a:p>
            <a:r>
              <a:rPr lang="en-US" dirty="0"/>
              <a:t>Languages you know (read or speak) and degree of fluency</a:t>
            </a:r>
          </a:p>
          <a:p>
            <a:pPr lvl="1"/>
            <a:r>
              <a:rPr lang="en-US" dirty="0"/>
              <a:t>Include dialects of Chinese and regional languages of India</a:t>
            </a:r>
          </a:p>
          <a:p>
            <a:r>
              <a:rPr lang="en-US" dirty="0"/>
              <a:t>Do you want to be of the DNN364 coding team (yes, no, maybe)</a:t>
            </a:r>
          </a:p>
          <a:p>
            <a:r>
              <a:rPr lang="en-US" dirty="0"/>
              <a:t>Topic preferences for presentation or coding (see next slide)</a:t>
            </a:r>
          </a:p>
          <a:p>
            <a:r>
              <a:rPr lang="en-US" dirty="0"/>
              <a:t>Are you interested in a follow-on? </a:t>
            </a:r>
          </a:p>
          <a:p>
            <a:pPr lvl="1"/>
            <a:r>
              <a:rPr lang="en-US" dirty="0"/>
              <a:t>Summer employment</a:t>
            </a:r>
          </a:p>
          <a:p>
            <a:pPr lvl="1"/>
            <a:r>
              <a:rPr lang="en-US" dirty="0"/>
              <a:t>Open source software project</a:t>
            </a:r>
          </a:p>
          <a:p>
            <a:pPr lvl="1"/>
            <a:r>
              <a:rPr lang="en-US" dirty="0"/>
              <a:t>Research project</a:t>
            </a:r>
          </a:p>
          <a:p>
            <a:pPr lvl="1"/>
            <a:r>
              <a:rPr lang="en-US" dirty="0"/>
              <a:t>Another course</a:t>
            </a:r>
          </a:p>
          <a:p>
            <a:pPr lvl="1"/>
            <a:r>
              <a:rPr lang="en-US" dirty="0"/>
              <a:t>Other</a:t>
            </a:r>
          </a:p>
          <a:p>
            <a:r>
              <a:rPr lang="en-US" dirty="0"/>
              <a:t>Other comments</a:t>
            </a:r>
          </a:p>
        </p:txBody>
      </p:sp>
    </p:spTree>
    <p:extLst>
      <p:ext uri="{BB962C8B-B14F-4D97-AF65-F5344CB8AC3E}">
        <p14:creationId xmlns:p14="http://schemas.microsoft.com/office/powerpoint/2010/main" val="314450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Generalizing to More Than Two Nodes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There is a obvious generalization which leads to n nodes simulating a probability distribution</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sSubSup>
                          </m:sup>
                        </m:sSup>
                      </m:num>
                      <m:den>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sup>
                            </m:sSup>
                            <m:r>
                              <a:rPr lang="en-US" b="0" i="1" smtClean="0">
                                <a:latin typeface="Cambria Math" panose="02040503050406030204" pitchFamily="18" charset="0"/>
                              </a:rPr>
                              <m:t>)</m:t>
                            </m:r>
                          </m:e>
                        </m:nary>
                      </m:den>
                    </m:f>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=1,2, …, </m:t>
                    </m:r>
                    <m:r>
                      <a:rPr lang="en-US" b="0" i="1" smtClean="0">
                        <a:latin typeface="Cambria Math" panose="02040503050406030204" pitchFamily="18" charset="0"/>
                      </a:rPr>
                      <m:t>𝑛</m:t>
                    </m:r>
                    <m:r>
                      <a:rPr lang="en-US" b="0" i="1" smtClean="0">
                        <a:latin typeface="Cambria Math" panose="02040503050406030204" pitchFamily="18" charset="0"/>
                      </a:rPr>
                      <m:t> </m:t>
                    </m:r>
                  </m:oMath>
                </a14:m>
                <a:endParaRPr lang="en-US" b="0" dirty="0"/>
              </a:p>
              <a:p>
                <a:endParaRPr lang="en-US" b="0" dirty="0"/>
              </a:p>
              <a:p>
                <a:r>
                  <a:rPr lang="en-US" sz="1800" dirty="0"/>
                  <a:t>Before this activation function came into common use, classification problems with more than two classes often used the Max function.  That is, the class with the maximum activation was selected.  </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𝑚𝑎𝑥</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=1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𝑧</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𝑓𝑜𝑟</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𝑎𝑙𝑙</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𝑜𝑡h𝑒𝑟𝑤𝑖𝑠𝑒</m:t>
                    </m:r>
                    <m:r>
                      <a:rPr lang="en-US" sz="1800" b="0" i="1" smtClean="0">
                        <a:latin typeface="Cambria Math" panose="02040503050406030204" pitchFamily="18" charset="0"/>
                        <a:ea typeface="Cambria Math" panose="02040503050406030204" pitchFamily="18" charset="0"/>
                      </a:rPr>
                      <m:t>=0</m:t>
                    </m:r>
                  </m:oMath>
                </a14:m>
                <a:endParaRPr lang="en-US" sz="1800" b="0" dirty="0"/>
              </a:p>
              <a:p>
                <a:r>
                  <a:rPr lang="en-US" sz="2200" dirty="0"/>
                  <a:t>By comparison, the activation function above is called </a:t>
                </a:r>
                <a:r>
                  <a:rPr lang="en-US" sz="2200" dirty="0" err="1"/>
                  <a:t>Softmax</a:t>
                </a:r>
                <a:r>
                  <a:rPr lang="en-US" sz="2200" dirty="0"/>
                  <a:t>.</a:t>
                </a:r>
              </a:p>
              <a:p>
                <a:pPr lvl="1"/>
                <a:r>
                  <a:rPr lang="en-US" sz="1800" b="0" dirty="0" err="1"/>
                  <a:t>Softmax</a:t>
                </a:r>
                <a:r>
                  <a:rPr lang="en-US" sz="1800" b="0" dirty="0"/>
                  <a:t> approximates Max because the largest z often dominates the sum.</a:t>
                </a:r>
              </a:p>
              <a:p>
                <a:pPr lvl="1"/>
                <a:r>
                  <a:rPr lang="en-US" sz="1800" dirty="0"/>
                  <a:t>But </a:t>
                </a:r>
                <a:r>
                  <a:rPr lang="en-US" sz="1800" dirty="0" err="1"/>
                  <a:t>Softmax</a:t>
                </a:r>
                <a:r>
                  <a:rPr lang="en-US" sz="1800" dirty="0"/>
                  <a:t> is differentiable.</a:t>
                </a:r>
                <a:endParaRPr lang="en-US" sz="18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3081" r="-232" b="-1120"/>
                </a:stretch>
              </a:blipFill>
            </p:spPr>
            <p:txBody>
              <a:bodyPr/>
              <a:lstStyle/>
              <a:p>
                <a:r>
                  <a:rPr lang="en-US">
                    <a:noFill/>
                  </a:rPr>
                  <a:t> </a:t>
                </a:r>
              </a:p>
            </p:txBody>
          </p:sp>
        </mc:Fallback>
      </mc:AlternateContent>
      <p:cxnSp>
        <p:nvCxnSpPr>
          <p:cNvPr id="5" name="Straight Arrow Connector 4"/>
          <p:cNvCxnSpPr/>
          <p:nvPr/>
        </p:nvCxnSpPr>
        <p:spPr>
          <a:xfrm flipH="1" flipV="1">
            <a:off x="3138055" y="3699164"/>
            <a:ext cx="4045527" cy="174567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553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Softmax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sSubSup>
                          </m:sup>
                        </m:sSup>
                      </m:num>
                      <m:den>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sup>
                            </m:sSup>
                            <m:r>
                              <a:rPr lang="en-US" b="0" i="1" smtClean="0">
                                <a:latin typeface="Cambria Math" panose="02040503050406030204" pitchFamily="18" charset="0"/>
                              </a:rPr>
                              <m:t>)</m:t>
                            </m:r>
                          </m:e>
                        </m:nary>
                      </m:den>
                    </m:f>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=1,2, …, </m:t>
                    </m:r>
                    <m:r>
                      <a:rPr lang="en-US" b="0" i="1" smtClean="0">
                        <a:latin typeface="Cambria Math" panose="02040503050406030204" pitchFamily="18" charset="0"/>
                      </a:rPr>
                      <m:t>𝑛</m:t>
                    </m:r>
                    <m:r>
                      <a:rPr lang="en-US" b="0" i="1" smtClean="0">
                        <a:latin typeface="Cambria Math" panose="02040503050406030204" pitchFamily="18" charset="0"/>
                      </a:rPr>
                      <m:t> </m:t>
                    </m:r>
                  </m:oMath>
                </a14:m>
                <a:endParaRPr lang="en-US" b="0" dirty="0"/>
              </a:p>
              <a:p>
                <a:endParaRPr lang="en-US" dirty="0"/>
              </a:p>
              <a:p>
                <a:r>
                  <a:rPr lang="en-US" dirty="0"/>
                  <a:t>I prefer to think of it as simulating a probability distribution.  </a:t>
                </a:r>
              </a:p>
              <a:p>
                <a:r>
                  <a:rPr lang="en-US" dirty="0"/>
                  <a:t>I also think it is the natural generalization of the sigmoid to multiple nodes.</a:t>
                </a:r>
              </a:p>
              <a:p>
                <a:pPr lvl="1"/>
                <a:r>
                  <a:rPr lang="en-US" dirty="0"/>
                  <a:t>Note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oMath>
                </a14:m>
                <a:r>
                  <a:rPr lang="en-US" dirty="0"/>
                  <a:t> is a function not just its own input, so the </a:t>
                </a:r>
                <a:r>
                  <a:rPr lang="en-US" dirty="0" err="1"/>
                  <a:t>Softmax</a:t>
                </a:r>
                <a:r>
                  <a:rPr lang="en-US" dirty="0"/>
                  <a:t> appears to be qualitatively different from the sigmoid.  However that difference is due to the sigmoid assuming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a14:m>
                <a:r>
                  <a:rPr lang="en-US" dirty="0"/>
                  <a:t>(which removes the dependency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𝑜𝑛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rather than to a true qualitative difference in the meaning of the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a:stretch>
              </a:blipFill>
            </p:spPr>
            <p:txBody>
              <a:bodyPr/>
              <a:lstStyle/>
              <a:p>
                <a:r>
                  <a:rPr lang="en-US">
                    <a:noFill/>
                  </a:rPr>
                  <a:t> </a:t>
                </a:r>
              </a:p>
            </p:txBody>
          </p:sp>
        </mc:Fallback>
      </mc:AlternateContent>
    </p:spTree>
    <p:extLst>
      <p:ext uri="{BB962C8B-B14F-4D97-AF65-F5344CB8AC3E}">
        <p14:creationId xmlns:p14="http://schemas.microsoft.com/office/powerpoint/2010/main" val="1153938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Log-Likelihood Cost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2656320"/>
              </a:xfrm>
            </p:spPr>
            <p:txBody>
              <a:bodyPr>
                <a:normAutofit fontScale="92500" lnSpcReduction="20000"/>
              </a:bodyPr>
              <a:lstStyle/>
              <a:p>
                <a:r>
                  <a:rPr lang="en-US" dirty="0"/>
                  <a:t>In an n-class classification problem when class k is the correct answer,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oMath>
                </a14:m>
                <a:endParaRPr lang="en-US" dirty="0"/>
              </a:p>
              <a:p>
                <a:r>
                  <a:rPr lang="en-US" dirty="0"/>
                  <a:t>The log-likelihood cost function is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den>
                      </m:f>
                    </m:oMath>
                  </m:oMathPara>
                </a14:m>
                <a:endParaRPr lang="en-US" dirty="0"/>
              </a:p>
              <a:p>
                <a:pPr marL="0" indent="0" algn="ctr">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2656320"/>
              </a:xfrm>
              <a:blipFill>
                <a:blip r:embed="rId2"/>
                <a:stretch>
                  <a:fillRect l="-1159" t="-5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25782" y="4308763"/>
                <a:ext cx="4315691" cy="2330638"/>
              </a:xfrm>
              <a:prstGeom prst="rect">
                <a:avLst/>
              </a:prstGeom>
              <a:noFill/>
            </p:spPr>
            <p:txBody>
              <a:bodyPr wrap="square" rtlCol="0">
                <a:spAutoFit/>
              </a:bodyPr>
              <a:lstStyle/>
              <a:p>
                <a:r>
                  <a:rPr lang="en-US" dirty="0"/>
                  <a:t>C only depends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r>
                  <a:rPr lang="en-US" dirty="0"/>
                  <a:t>, which looks very simple and straight forward.  In fact, how can it be right that the cost should ignore all the rest of the network?</a:t>
                </a:r>
              </a:p>
              <a:p>
                <a:endParaRPr lang="en-US" dirty="0"/>
              </a:p>
              <a:p>
                <a:r>
                  <a:rPr lang="en-US" dirty="0"/>
                  <a:t>Of course, the cost doesn’t ignore the rest of the network because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𝑑𝑒𝑝𝑒𝑛𝑑𝑠</m:t>
                    </m:r>
                    <m:r>
                      <a:rPr lang="en-US" b="0" i="1" smtClean="0">
                        <a:latin typeface="Cambria Math" panose="02040503050406030204" pitchFamily="18" charset="0"/>
                      </a:rPr>
                      <m:t> </m:t>
                    </m:r>
                    <m:r>
                      <a:rPr lang="en-US" b="0" i="1" smtClean="0">
                        <a:latin typeface="Cambria Math" panose="02040503050406030204" pitchFamily="18" charset="0"/>
                      </a:rPr>
                      <m:t>𝑜𝑛</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𝑗𝑢𝑠𝑡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25782" y="4308763"/>
                <a:ext cx="4315691" cy="2330638"/>
              </a:xfrm>
              <a:prstGeom prst="rect">
                <a:avLst/>
              </a:prstGeom>
              <a:blipFill>
                <a:blip r:embed="rId3"/>
                <a:stretch>
                  <a:fillRect l="-1271" t="-1571" r="-1412" b="-524"/>
                </a:stretch>
              </a:blipFill>
            </p:spPr>
            <p:txBody>
              <a:bodyPr/>
              <a:lstStyle/>
              <a:p>
                <a:r>
                  <a:rPr lang="en-US">
                    <a:noFill/>
                  </a:rPr>
                  <a:t> </a:t>
                </a:r>
              </a:p>
            </p:txBody>
          </p:sp>
        </mc:Fallback>
      </mc:AlternateContent>
      <p:sp>
        <p:nvSpPr>
          <p:cNvPr id="5" name="TextBox 4"/>
          <p:cNvSpPr txBox="1"/>
          <p:nvPr/>
        </p:nvSpPr>
        <p:spPr>
          <a:xfrm>
            <a:off x="6310058" y="5702785"/>
            <a:ext cx="2443053" cy="461665"/>
          </a:xfrm>
          <a:prstGeom prst="rect">
            <a:avLst/>
          </a:prstGeom>
          <a:noFill/>
        </p:spPr>
        <p:txBody>
          <a:bodyPr wrap="square" rtlCol="0">
            <a:spAutoFit/>
          </a:bodyPr>
          <a:lstStyle/>
          <a:p>
            <a:pPr algn="ctr"/>
            <a:r>
              <a:rPr lang="en-US" sz="1200" dirty="0"/>
              <a:t>Because of the summation in the denominator</a:t>
            </a:r>
          </a:p>
        </p:txBody>
      </p:sp>
      <p:cxnSp>
        <p:nvCxnSpPr>
          <p:cNvPr id="9" name="Straight Arrow Connector 8"/>
          <p:cNvCxnSpPr>
            <a:stCxn id="5" idx="1"/>
          </p:cNvCxnSpPr>
          <p:nvPr/>
        </p:nvCxnSpPr>
        <p:spPr>
          <a:xfrm flipH="1">
            <a:off x="4606901" y="5933618"/>
            <a:ext cx="1703157" cy="404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49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970" y="365126"/>
            <a:ext cx="7886700" cy="1325563"/>
          </a:xfrm>
        </p:spPr>
        <p:txBody>
          <a:bodyPr>
            <a:normAutofit fontScale="90000"/>
          </a:bodyPr>
          <a:lstStyle/>
          <a:p>
            <a:pPr algn="ctr"/>
            <a:r>
              <a:rPr lang="en-US" dirty="0"/>
              <a:t>The Constraint that the Activations Sum to 1 Affects the Derivatives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=0, </m:t>
                    </m:r>
                    <m: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r>
                  <a:rPr lang="en-US" dirty="0"/>
                  <a:t> </a:t>
                </a:r>
              </a:p>
              <a:p>
                <a:r>
                  <a:rPr lang="en-US" dirty="0"/>
                  <a:t>Let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𝐿</m:t>
                            </m:r>
                          </m:sub>
                        </m:s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sup>
                        </m:sSup>
                      </m:e>
                    </m:nary>
                    <m:r>
                      <a:rPr lang="en-US" b="0" i="1" smtClean="0">
                        <a:latin typeface="Cambria Math" panose="02040503050406030204" pitchFamily="18" charset="0"/>
                      </a:rPr>
                      <m:t>, </m:t>
                    </m:r>
                    <m:r>
                      <a:rPr lang="en-US" b="0" i="1" smtClean="0">
                        <a:latin typeface="Cambria Math" panose="02040503050406030204" pitchFamily="18" charset="0"/>
                      </a:rPr>
                      <m:t>𝑠𝑜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𝑘</m:t>
                                </m:r>
                              </m:sub>
                              <m:sup/>
                            </m:sSubSup>
                          </m:sup>
                        </m:sSup>
                      </m:num>
                      <m:den>
                        <m:r>
                          <a:rPr lang="en-US" b="0" i="1" smtClean="0">
                            <a:latin typeface="Cambria Math" panose="02040503050406030204" pitchFamily="18" charset="0"/>
                          </a:rPr>
                          <m:t>𝑠</m:t>
                        </m:r>
                      </m:den>
                    </m:f>
                  </m:oMath>
                </a14:m>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𝑡h𝑒𝑛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𝑑𝑒𝑝𝑒𝑛𝑑𝑠</m:t>
                    </m:r>
                    <m:r>
                      <a:rPr lang="en-US" b="0" i="1" smtClean="0">
                        <a:latin typeface="Cambria Math" panose="02040503050406030204" pitchFamily="18" charset="0"/>
                      </a:rPr>
                      <m:t> </m:t>
                    </m:r>
                    <m:r>
                      <a:rPr lang="en-US" b="0" i="1" smtClean="0">
                        <a:latin typeface="Cambria Math" panose="02040503050406030204" pitchFamily="18" charset="0"/>
                      </a:rPr>
                      <m:t>𝑜𝑛</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r>
                      <a:rPr lang="en-US" b="0" i="1" smtClean="0">
                        <a:latin typeface="Cambria Math" panose="02040503050406030204" pitchFamily="18" charset="0"/>
                      </a:rPr>
                      <m:t>𝑤𝑒𝑙𝑙</m:t>
                    </m:r>
                    <m:r>
                      <a:rPr lang="en-US" b="0" i="1" smtClean="0">
                        <a:latin typeface="Cambria Math" panose="02040503050406030204" pitchFamily="18" charset="0"/>
                      </a:rPr>
                      <m:t> </m:t>
                    </m:r>
                    <m:r>
                      <a:rPr lang="en-US" b="0" i="1" smtClean="0">
                        <a:latin typeface="Cambria Math" panose="02040503050406030204" pitchFamily="18" charset="0"/>
                      </a:rPr>
                      <m:t>𝑎𝑠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oMath>
                </a14:m>
                <a:endParaRPr lang="en-US" dirty="0"/>
              </a:p>
              <a:p>
                <a:pPr lvl="1"/>
                <a:r>
                  <a:rPr lang="en-US" dirty="0"/>
                  <a:t>s depends on all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oMath>
                </a14:m>
                <a:r>
                  <a:rPr lang="en-US" dirty="0"/>
                  <a:t>, for j=1, 2,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𝐿</m:t>
                        </m:r>
                      </m:sub>
                    </m:sSub>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en-US">
                    <a:noFill/>
                  </a:rPr>
                  <a:t> </a:t>
                </a:r>
              </a:p>
            </p:txBody>
          </p:sp>
        </mc:Fallback>
      </mc:AlternateContent>
    </p:spTree>
    <p:extLst>
      <p:ext uri="{BB962C8B-B14F-4D97-AF65-F5344CB8AC3E}">
        <p14:creationId xmlns:p14="http://schemas.microsoft.com/office/powerpoint/2010/main" val="1880817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17631"/>
          </a:xfrm>
        </p:spPr>
        <p:txBody>
          <a:bodyPr>
            <a:normAutofit fontScale="90000"/>
          </a:bodyPr>
          <a:lstStyle/>
          <a:p>
            <a:r>
              <a:rPr lang="en-US" dirty="0"/>
              <a:t> Backpropagating the Log-Likelihood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ea typeface="Cambria Math" panose="02040503050406030204" pitchFamily="18" charset="0"/>
                              </a:rPr>
                            </m:ctrlPr>
                          </m:fPr>
                          <m:num>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𝑘</m:t>
                                        </m:r>
                                      </m:sub>
                                      <m:sup/>
                                    </m:sSubSup>
                                  </m:sup>
                                </m:sSup>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 −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Sub>
                              </m:den>
                            </m:f>
                            <m:sSup>
                              <m:sSupPr>
                                <m:ctrlPr>
                                  <a:rPr lang="en-US" i="1">
                                    <a:latin typeface="Cambria Math" panose="02040503050406030204" pitchFamily="18" charset="0"/>
                                  </a:rPr>
                                </m:ctrlPr>
                              </m:sSupPr>
                              <m:e>
                                <m:r>
                                  <a:rPr lang="en-US" i="1">
                                    <a:latin typeface="Cambria Math" panose="02040503050406030204" pitchFamily="18" charset="0"/>
                                  </a:rPr>
                                  <m:t>𝑒</m:t>
                                </m:r>
                              </m:e>
                              <m:sup>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𝑘</m:t>
                                    </m:r>
                                  </m:sub>
                                  <m:sup/>
                                </m:sSubSup>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2</m:t>
                                </m:r>
                              </m:sup>
                            </m:sSup>
                          </m:den>
                        </m:f>
                      </m:e>
                      <m:sup/>
                    </m:sSup>
                  </m:oMath>
                </a14:m>
                <a:endParaRPr lang="en-US" dirty="0"/>
              </a:p>
              <a:p>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𝑘</m:t>
                                </m:r>
                              </m:sub>
                              <m:sup/>
                            </m:sSubSup>
                          </m:sup>
                        </m:sSup>
                        <m:r>
                          <a:rPr lang="en-US" b="0" i="1" smtClean="0">
                            <a:latin typeface="Cambria Math" panose="02040503050406030204" pitchFamily="18" charset="0"/>
                          </a:rPr>
                          <m:t>𝑠</m:t>
                        </m:r>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sSubSup>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𝑘</m:t>
                                </m:r>
                              </m:sub>
                              <m:sup/>
                            </m:sSubSup>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𝑠</m:t>
                        </m:r>
                        <m:r>
                          <a:rPr lang="en-US" i="1">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𝑒</m:t>
                            </m:r>
                          </m:e>
                          <m:sub/>
                          <m:sup>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sup>
                        </m:sSubSup>
                        <m:r>
                          <a:rPr lang="en-US" i="1">
                            <a:latin typeface="Cambria Math" panose="02040503050406030204" pitchFamily="18" charset="0"/>
                          </a:rPr>
                          <m:t>)</m:t>
                        </m:r>
                      </m:num>
                      <m:den>
                        <m:r>
                          <a:rPr lang="en-US" b="0" i="1" smtClean="0">
                            <a:latin typeface="Cambria Math" panose="02040503050406030204" pitchFamily="18" charset="0"/>
                          </a:rPr>
                          <m:t>𝑠</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rPr>
                      <m:t>= </m:t>
                    </m:r>
                  </m:oMath>
                </a14:m>
                <a:r>
                  <a:rPr lang="en-US" dirty="0"/>
                  <a:t>(</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03035" y="1555474"/>
                <a:ext cx="2271091" cy="476541"/>
              </a:xfrm>
              <a:prstGeom prst="rect">
                <a:avLst/>
              </a:prstGeom>
              <a:noFill/>
            </p:spPr>
            <p:txBody>
              <a:bodyPr wrap="square" rtlCol="0">
                <a:spAutoFit/>
              </a:bodyPr>
              <a:lstStyle/>
              <a:p>
                <a:r>
                  <a:rPr lang="en-US" sz="1200" dirty="0"/>
                  <a:t>This derivative is zero if </a:t>
                </a:r>
                <a:r>
                  <a:rPr lang="en-US" sz="1200" dirty="0" err="1"/>
                  <a:t>j≠k</a:t>
                </a:r>
                <a:r>
                  <a:rPr lang="en-US" sz="1200" dirty="0"/>
                  <a:t>  hence the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oMath>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4403035" y="1555474"/>
                <a:ext cx="2271091" cy="476541"/>
              </a:xfrm>
              <a:prstGeom prst="rect">
                <a:avLst/>
              </a:prstGeom>
              <a:blipFill>
                <a:blip r:embed="rId3"/>
                <a:stretch>
                  <a:fillRect b="-7692"/>
                </a:stretch>
              </a:blipFill>
            </p:spPr>
            <p:txBody>
              <a:bodyPr/>
              <a:lstStyle/>
              <a:p>
                <a:r>
                  <a:rPr lang="en-US">
                    <a:noFill/>
                  </a:rPr>
                  <a:t> </a:t>
                </a:r>
              </a:p>
            </p:txBody>
          </p:sp>
        </mc:Fallback>
      </mc:AlternateContent>
      <p:cxnSp>
        <p:nvCxnSpPr>
          <p:cNvPr id="7" name="Straight Arrow Connector 6"/>
          <p:cNvCxnSpPr>
            <a:stCxn id="5" idx="1"/>
          </p:cNvCxnSpPr>
          <p:nvPr/>
        </p:nvCxnSpPr>
        <p:spPr>
          <a:xfrm flipH="1">
            <a:off x="2539448" y="1793745"/>
            <a:ext cx="1863587" cy="34316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flipH="1">
            <a:off x="1585291" y="2032015"/>
            <a:ext cx="3953290" cy="14118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53849" y="5016500"/>
            <a:ext cx="2863051" cy="1200329"/>
          </a:xfrm>
          <a:prstGeom prst="rect">
            <a:avLst/>
          </a:prstGeom>
          <a:noFill/>
        </p:spPr>
        <p:txBody>
          <a:bodyPr wrap="square" rtlCol="0">
            <a:spAutoFit/>
          </a:bodyPr>
          <a:lstStyle/>
          <a:p>
            <a:r>
              <a:rPr lang="en-US" dirty="0"/>
              <a:t>This factor only goes to zero with a correct answer, which is when we would like the derivative to approach 0.</a:t>
            </a:r>
          </a:p>
        </p:txBody>
      </p:sp>
      <p:cxnSp>
        <p:nvCxnSpPr>
          <p:cNvPr id="12" name="Straight Arrow Connector 11"/>
          <p:cNvCxnSpPr>
            <a:stCxn id="10" idx="1"/>
          </p:cNvCxnSpPr>
          <p:nvPr/>
        </p:nvCxnSpPr>
        <p:spPr>
          <a:xfrm flipH="1" flipV="1">
            <a:off x="4273550" y="5454650"/>
            <a:ext cx="1080299" cy="1620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5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 Cross-Entropy the Same as Log-Likelihood?</a:t>
            </a:r>
          </a:p>
        </p:txBody>
      </p:sp>
      <p:sp>
        <p:nvSpPr>
          <p:cNvPr id="3" name="Content Placeholder 2"/>
          <p:cNvSpPr>
            <a:spLocks noGrp="1"/>
          </p:cNvSpPr>
          <p:nvPr>
            <p:ph idx="1"/>
          </p:nvPr>
        </p:nvSpPr>
        <p:spPr>
          <a:xfrm>
            <a:off x="628650" y="1825625"/>
            <a:ext cx="7063068" cy="4351338"/>
          </a:xfrm>
        </p:spPr>
        <p:txBody>
          <a:bodyPr>
            <a:normAutofit fontScale="85000" lnSpcReduction="20000"/>
          </a:bodyPr>
          <a:lstStyle/>
          <a:p>
            <a:r>
              <a:rPr lang="en-US" dirty="0"/>
              <a:t>If not, which one is better?</a:t>
            </a:r>
          </a:p>
          <a:p>
            <a:r>
              <a:rPr lang="en-US" dirty="0" err="1"/>
              <a:t>Softmax</a:t>
            </a:r>
            <a:r>
              <a:rPr lang="en-US" dirty="0"/>
              <a:t> with cross-entropy is exactly the same as the two-node model with activations z and –z with log-likelihood.</a:t>
            </a:r>
          </a:p>
          <a:p>
            <a:pPr lvl="1"/>
            <a:r>
              <a:rPr lang="en-US" dirty="0"/>
              <a:t>Therefore the difference is entirely due to tying the activations of the two classes to being the negatives of each other, rather than to any difference in the cost function.</a:t>
            </a:r>
          </a:p>
          <a:p>
            <a:pPr lvl="2"/>
            <a:r>
              <a:rPr lang="en-US" dirty="0"/>
              <a:t>The two-node model has twice the parameters and therefore can better learn to fit data in which evidence for one class is not the same as evidence against the other</a:t>
            </a:r>
          </a:p>
          <a:p>
            <a:pPr lvl="3"/>
            <a:r>
              <a:rPr lang="en-US" dirty="0"/>
              <a:t>For example, consider two target classes selected out of a larger number.  Each one would have a compact cluster around it.</a:t>
            </a:r>
          </a:p>
          <a:p>
            <a:pPr lvl="2"/>
            <a:r>
              <a:rPr lang="en-US" dirty="0"/>
              <a:t>On the other hand, if the situation really matches the assumption that any data for one class is negative evidence of the other, implicitly forcing the two subnetworks to be negative images of each other may give more robust training, with smoother estimates and more data per parameter</a:t>
            </a:r>
          </a:p>
        </p:txBody>
      </p:sp>
      <p:sp>
        <p:nvSpPr>
          <p:cNvPr id="4" name="TextBox 3"/>
          <p:cNvSpPr txBox="1"/>
          <p:nvPr/>
        </p:nvSpPr>
        <p:spPr>
          <a:xfrm>
            <a:off x="5526157" y="5702221"/>
            <a:ext cx="2254762" cy="954107"/>
          </a:xfrm>
          <a:prstGeom prst="rect">
            <a:avLst/>
          </a:prstGeom>
          <a:noFill/>
        </p:spPr>
        <p:txBody>
          <a:bodyPr wrap="square" rtlCol="0">
            <a:spAutoFit/>
          </a:bodyPr>
          <a:lstStyle/>
          <a:p>
            <a:r>
              <a:rPr lang="en-US" sz="1400" dirty="0"/>
              <a:t>It is not a decision about cost function; it is a decision about whether to tie certain parameters.</a:t>
            </a:r>
          </a:p>
        </p:txBody>
      </p:sp>
    </p:spTree>
    <p:extLst>
      <p:ext uri="{BB962C8B-B14F-4D97-AF65-F5344CB8AC3E}">
        <p14:creationId xmlns:p14="http://schemas.microsoft.com/office/powerpoint/2010/main" val="1132250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Overfitting</a:t>
            </a:r>
          </a:p>
        </p:txBody>
      </p:sp>
      <p:sp>
        <p:nvSpPr>
          <p:cNvPr id="3" name="Content Placeholder 2"/>
          <p:cNvSpPr>
            <a:spLocks noGrp="1"/>
          </p:cNvSpPr>
          <p:nvPr>
            <p:ph idx="1"/>
          </p:nvPr>
        </p:nvSpPr>
        <p:spPr/>
        <p:txBody>
          <a:bodyPr>
            <a:normAutofit fontScale="92500"/>
          </a:bodyPr>
          <a:lstStyle/>
          <a:p>
            <a:r>
              <a:rPr lang="en-US" dirty="0"/>
              <a:t>If you have too many parameters, your model may fit the training data very well but do poorly on new data</a:t>
            </a:r>
          </a:p>
          <a:p>
            <a:pPr lvl="1"/>
            <a:r>
              <a:rPr lang="en-US" dirty="0"/>
              <a:t>This is a problem for all pattern recognition, not just neural networks.</a:t>
            </a:r>
          </a:p>
          <a:p>
            <a:pPr lvl="1"/>
            <a:r>
              <a:rPr lang="en-US" dirty="0"/>
              <a:t>However, large deep learning networks have billions of parameters</a:t>
            </a:r>
          </a:p>
          <a:p>
            <a:r>
              <a:rPr lang="en-US" dirty="0"/>
              <a:t>Possible solutions:</a:t>
            </a:r>
          </a:p>
          <a:p>
            <a:pPr lvl="1"/>
            <a:r>
              <a:rPr lang="en-US" dirty="0"/>
              <a:t>Collect more data (may be expensive)</a:t>
            </a:r>
          </a:p>
          <a:p>
            <a:pPr lvl="1"/>
            <a:r>
              <a:rPr lang="en-US" dirty="0"/>
              <a:t>Use fewer parameters (lose the ability to model complex interactions)</a:t>
            </a:r>
          </a:p>
          <a:p>
            <a:pPr lvl="1"/>
            <a:r>
              <a:rPr lang="en-US" dirty="0"/>
              <a:t>Other techniques</a:t>
            </a:r>
          </a:p>
          <a:p>
            <a:pPr lvl="2"/>
            <a:r>
              <a:rPr lang="en-US" dirty="0"/>
              <a:t>Regularization works with fixed network and fixed training data</a:t>
            </a:r>
          </a:p>
          <a:p>
            <a:pPr lvl="1"/>
            <a:endParaRPr lang="en-US" dirty="0"/>
          </a:p>
        </p:txBody>
      </p:sp>
    </p:spTree>
    <p:extLst>
      <p:ext uri="{BB962C8B-B14F-4D97-AF65-F5344CB8AC3E}">
        <p14:creationId xmlns:p14="http://schemas.microsoft.com/office/powerpoint/2010/main" val="85076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37846"/>
          </a:xfrm>
        </p:spPr>
        <p:txBody>
          <a:bodyPr/>
          <a:lstStyle/>
          <a:p>
            <a:pPr algn="ctr"/>
            <a:r>
              <a:rPr lang="en-US" dirty="0"/>
              <a:t>L2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1792504"/>
              </a:xfrm>
            </p:spPr>
            <p:txBody>
              <a:bodyPr/>
              <a:lstStyle/>
              <a:p>
                <a:endParaRPr lang="en-US" dirty="0"/>
              </a:p>
              <a:p>
                <a14:m>
                  <m:oMath xmlns:m="http://schemas.openxmlformats.org/officeDocument/2006/math">
                    <m:r>
                      <a:rPr lang="en-US" sz="2000" i="1">
                        <a:latin typeface="Cambria Math" panose="02040503050406030204" pitchFamily="18" charset="0"/>
                      </a:rPr>
                      <m:t>𝐶</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0</m:t>
                        </m:r>
                      </m:sub>
                    </m:sSub>
                  </m:oMath>
                </a14:m>
                <a:endParaRPr lang="en-US" sz="2000" dirty="0"/>
              </a:p>
              <a:p>
                <a:pPr marL="0" indent="0">
                  <a:buNone/>
                </a:pPr>
                <a:r>
                  <a:rPr lang="en-US" dirty="0"/>
                  <a:t>	</a:t>
                </a:r>
                <a:r>
                  <a:rPr lang="en-US" sz="2400" dirty="0"/>
                  <a:t> + </a:t>
                </a:r>
                <a14:m>
                  <m:oMath xmlns:m="http://schemas.openxmlformats.org/officeDocument/2006/math">
                    <m:f>
                      <m:fPr>
                        <m:ctrlPr>
                          <a:rPr lang="en-US" sz="2400" i="1" smtClean="0">
                            <a:latin typeface="Cambria Math" panose="02040503050406030204" pitchFamily="18" charset="0"/>
                          </a:rPr>
                        </m:ctrlPr>
                      </m:fPr>
                      <m:num>
                        <m:r>
                          <m:rPr>
                            <m:sty m:val="p"/>
                          </m:rPr>
                          <a:rPr lang="en-US" sz="2400" i="1">
                            <a:latin typeface="Cambria Math" panose="02040503050406030204" pitchFamily="18" charset="0"/>
                          </a:rPr>
                          <m:t>λ</m:t>
                        </m:r>
                      </m:num>
                      <m:den>
                        <m:r>
                          <a:rPr lang="en-US" sz="2400" b="0" i="1" smtClean="0">
                            <a:latin typeface="Cambria Math" panose="02040503050406030204" pitchFamily="18" charset="0"/>
                          </a:rPr>
                          <m:t>2</m:t>
                        </m:r>
                        <m:r>
                          <a:rPr lang="en-US" sz="2400" b="0" i="1" smtClean="0">
                            <a:latin typeface="Cambria Math" panose="02040503050406030204" pitchFamily="18" charset="0"/>
                          </a:rPr>
                          <m:t>𝑀</m:t>
                        </m:r>
                      </m:den>
                    </m:f>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𝑙</m:t>
                        </m:r>
                        <m:r>
                          <a:rPr lang="en-US" sz="2400" b="0" i="1" smtClean="0">
                            <a:latin typeface="Cambria Math" panose="02040503050406030204" pitchFamily="18" charset="0"/>
                          </a:rPr>
                          <m:t>=0</m:t>
                        </m:r>
                      </m:sub>
                      <m:sup>
                        <m:r>
                          <a:rPr lang="en-US" sz="2400" b="0" i="1" smtClean="0">
                            <a:latin typeface="Cambria Math" panose="02040503050406030204" pitchFamily="18" charset="0"/>
                          </a:rPr>
                          <m:t>𝐿</m:t>
                        </m:r>
                        <m:r>
                          <a:rPr lang="en-US" sz="2400" b="0" i="1" smtClean="0">
                            <a:latin typeface="Cambria Math" panose="02040503050406030204" pitchFamily="18" charset="0"/>
                          </a:rPr>
                          <m:t>−1</m:t>
                        </m:r>
                      </m:sup>
                      <m:e>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𝑙</m:t>
                                </m:r>
                              </m:sub>
                            </m:sSub>
                          </m:sup>
                          <m:e>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sub>
                                </m:sSub>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𝑤</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sSubSup>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e>
                    </m:nary>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1792504"/>
              </a:xfrm>
              <a:blipFill>
                <a:blip r:embed="rId2"/>
                <a:stretch>
                  <a:fillRect l="-696"/>
                </a:stretch>
              </a:blipFill>
            </p:spPr>
            <p:txBody>
              <a:bodyPr/>
              <a:lstStyle/>
              <a:p>
                <a:r>
                  <a:rPr lang="en-US">
                    <a:noFill/>
                  </a:rPr>
                  <a:t> </a:t>
                </a:r>
              </a:p>
            </p:txBody>
          </p:sp>
        </mc:Fallback>
      </mc:AlternateContent>
      <p:sp>
        <p:nvSpPr>
          <p:cNvPr id="4" name="TextBox 3"/>
          <p:cNvSpPr txBox="1"/>
          <p:nvPr/>
        </p:nvSpPr>
        <p:spPr>
          <a:xfrm>
            <a:off x="628650" y="3907580"/>
            <a:ext cx="4381226" cy="1200329"/>
          </a:xfrm>
          <a:prstGeom prst="rect">
            <a:avLst/>
          </a:prstGeom>
          <a:noFill/>
        </p:spPr>
        <p:txBody>
          <a:bodyPr wrap="square" rtlCol="0">
            <a:spAutoFit/>
          </a:bodyPr>
          <a:lstStyle/>
          <a:p>
            <a:r>
              <a:rPr lang="en-US" dirty="0"/>
              <a:t>This is the regularization term.  It makes the learning prefer smaller weights.  It is hoped that weights that only fit idiosyncratic data examples will be driven to zero.</a:t>
            </a:r>
          </a:p>
        </p:txBody>
      </p:sp>
      <p:sp>
        <p:nvSpPr>
          <p:cNvPr id="5" name="TextBox 4"/>
          <p:cNvSpPr txBox="1"/>
          <p:nvPr/>
        </p:nvSpPr>
        <p:spPr>
          <a:xfrm>
            <a:off x="5716645" y="3466826"/>
            <a:ext cx="2473484" cy="1477328"/>
          </a:xfrm>
          <a:prstGeom prst="rect">
            <a:avLst/>
          </a:prstGeom>
          <a:noFill/>
        </p:spPr>
        <p:txBody>
          <a:bodyPr wrap="square" rtlCol="0">
            <a:spAutoFit/>
          </a:bodyPr>
          <a:lstStyle/>
          <a:p>
            <a:r>
              <a:rPr lang="en-US" dirty="0"/>
              <a:t>Notice that the regularization term only includes the regular connection weights, not the bias. </a:t>
            </a:r>
          </a:p>
        </p:txBody>
      </p:sp>
      <p:sp>
        <p:nvSpPr>
          <p:cNvPr id="6" name="TextBox 5"/>
          <p:cNvSpPr txBox="1"/>
          <p:nvPr/>
        </p:nvSpPr>
        <p:spPr>
          <a:xfrm>
            <a:off x="1894584" y="5295626"/>
            <a:ext cx="2960288" cy="646331"/>
          </a:xfrm>
          <a:prstGeom prst="rect">
            <a:avLst/>
          </a:prstGeom>
          <a:noFill/>
        </p:spPr>
        <p:txBody>
          <a:bodyPr wrap="square" rtlCol="0">
            <a:spAutoFit/>
          </a:bodyPr>
          <a:lstStyle/>
          <a:p>
            <a:r>
              <a:rPr lang="en-US" dirty="0"/>
              <a:t>L2 regularization is also called “weight decay”.</a:t>
            </a:r>
          </a:p>
        </p:txBody>
      </p:sp>
      <mc:AlternateContent xmlns:mc="http://schemas.openxmlformats.org/markup-compatibility/2006" xmlns:a14="http://schemas.microsoft.com/office/drawing/2010/main">
        <mc:Choice Requires="a14">
          <p:sp>
            <p:nvSpPr>
              <p:cNvPr id="8" name="TextBox 7"/>
              <p:cNvSpPr txBox="1"/>
              <p:nvPr/>
            </p:nvSpPr>
            <p:spPr>
              <a:xfrm>
                <a:off x="2947132" y="1690689"/>
                <a:ext cx="3354992" cy="461665"/>
              </a:xfrm>
              <a:prstGeom prst="rect">
                <a:avLst/>
              </a:prstGeom>
              <a:noFill/>
            </p:spPr>
            <p:txBody>
              <a:bodyPr wrap="square" rtlCol="0">
                <a:spAutoFit/>
              </a:bodyPr>
              <a:lstStyle/>
              <a:p>
                <a14:m>
                  <m:oMath xmlns:m="http://schemas.openxmlformats.org/officeDocument/2006/math">
                    <m:r>
                      <m:rPr>
                        <m:sty m:val="p"/>
                      </m:rPr>
                      <a:rPr lang="en-US" sz="1200" i="1">
                        <a:latin typeface="Cambria Math" panose="02040503050406030204" pitchFamily="18" charset="0"/>
                      </a:rPr>
                      <m:t>λ</m:t>
                    </m:r>
                  </m:oMath>
                </a14:m>
                <a:r>
                  <a:rPr lang="en-US" sz="1200" dirty="0"/>
                  <a:t> controls the relative impact of regularization compared to the regular cost function.</a:t>
                </a:r>
              </a:p>
            </p:txBody>
          </p:sp>
        </mc:Choice>
        <mc:Fallback xmlns="">
          <p:sp>
            <p:nvSpPr>
              <p:cNvPr id="8" name="TextBox 7"/>
              <p:cNvSpPr txBox="1">
                <a:spLocks noRot="1" noChangeAspect="1" noMove="1" noResize="1" noEditPoints="1" noAdjustHandles="1" noChangeArrowheads="1" noChangeShapeType="1" noTextEdit="1"/>
              </p:cNvSpPr>
              <p:nvPr/>
            </p:nvSpPr>
            <p:spPr>
              <a:xfrm>
                <a:off x="2947132" y="1690689"/>
                <a:ext cx="3354992" cy="461665"/>
              </a:xfrm>
              <a:prstGeom prst="rect">
                <a:avLst/>
              </a:prstGeom>
              <a:blipFill>
                <a:blip r:embed="rId3"/>
                <a:stretch>
                  <a:fillRect b="-9211"/>
                </a:stretch>
              </a:blipFill>
            </p:spPr>
            <p:txBody>
              <a:bodyPr/>
              <a:lstStyle/>
              <a:p>
                <a:r>
                  <a:rPr lang="en-US">
                    <a:noFill/>
                  </a:rPr>
                  <a:t> </a:t>
                </a:r>
              </a:p>
            </p:txBody>
          </p:sp>
        </mc:Fallback>
      </mc:AlternateContent>
      <p:cxnSp>
        <p:nvCxnSpPr>
          <p:cNvPr id="10" name="Straight Arrow Connector 9"/>
          <p:cNvCxnSpPr>
            <a:stCxn id="8" idx="1"/>
          </p:cNvCxnSpPr>
          <p:nvPr/>
        </p:nvCxnSpPr>
        <p:spPr>
          <a:xfrm flipH="1">
            <a:off x="2124829" y="1921522"/>
            <a:ext cx="822303" cy="10321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2819263" y="3466826"/>
            <a:ext cx="298907" cy="44075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75770" y="1690689"/>
            <a:ext cx="1657761" cy="646331"/>
          </a:xfrm>
          <a:prstGeom prst="rect">
            <a:avLst/>
          </a:prstGeom>
          <a:noFill/>
        </p:spPr>
        <p:txBody>
          <a:bodyPr wrap="square" rtlCol="0">
            <a:spAutoFit/>
          </a:bodyPr>
          <a:lstStyle/>
          <a:p>
            <a:r>
              <a:rPr lang="en-US" dirty="0"/>
              <a:t>Any regular cost function</a:t>
            </a:r>
          </a:p>
        </p:txBody>
      </p:sp>
      <p:cxnSp>
        <p:nvCxnSpPr>
          <p:cNvPr id="15" name="Straight Arrow Connector 14"/>
          <p:cNvCxnSpPr>
            <a:cxnSpLocks/>
            <a:stCxn id="13" idx="1"/>
          </p:cNvCxnSpPr>
          <p:nvPr/>
        </p:nvCxnSpPr>
        <p:spPr>
          <a:xfrm flipH="1">
            <a:off x="1763016" y="2013855"/>
            <a:ext cx="5012754" cy="51088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8650" y="1249447"/>
            <a:ext cx="1926086" cy="830997"/>
          </a:xfrm>
          <a:prstGeom prst="rect">
            <a:avLst/>
          </a:prstGeom>
          <a:noFill/>
        </p:spPr>
        <p:txBody>
          <a:bodyPr wrap="square" rtlCol="0">
            <a:spAutoFit/>
          </a:bodyPr>
          <a:lstStyle/>
          <a:p>
            <a:r>
              <a:rPr lang="en-US" sz="1200" dirty="0"/>
              <a:t>Idea: Add an extra penalty term to the cost to prevent the weights from getting large.</a:t>
            </a:r>
          </a:p>
        </p:txBody>
      </p:sp>
    </p:spTree>
    <p:extLst>
      <p:ext uri="{BB962C8B-B14F-4D97-AF65-F5344CB8AC3E}">
        <p14:creationId xmlns:p14="http://schemas.microsoft.com/office/powerpoint/2010/main" val="3343678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L2 Regularized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2285886"/>
              </a:xfrm>
            </p:spPr>
            <p:txBody>
              <a:bodyPr/>
              <a:lstStyle/>
              <a:p>
                <a:pPr marL="514350" indent="-514350">
                  <a:buFont typeface="+mj-lt"/>
                  <a:buAutoNum type="arabicPeriod"/>
                </a:pPr>
                <a:r>
                  <a:rPr lang="en-US" sz="2000" b="1" dirty="0"/>
                  <a:t>Gradient descent: </a:t>
                </a:r>
                <a:r>
                  <a:rPr lang="en-US" sz="2000" dirty="0"/>
                  <a:t>For each l = L-1,L-2,…,2, 1 update the weights</a:t>
                </a:r>
                <a:endParaRPr lang="en-US" sz="2000" b="1"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 −</m:t>
                      </m:r>
                      <m:r>
                        <m:rPr>
                          <m:sty m:val="p"/>
                        </m:rPr>
                        <a:rPr lang="el-GR" sz="2000" i="1">
                          <a:latin typeface="Cambria Math" panose="02040503050406030204" pitchFamily="18" charset="0"/>
                          <a:ea typeface="Cambria Math" panose="02040503050406030204" pitchFamily="18" charset="0"/>
                        </a:rPr>
                        <m:t>η</m:t>
                      </m:r>
                      <m:nary>
                        <m:naryPr>
                          <m:chr m:val="∑"/>
                          <m:limLoc m:val="subSup"/>
                          <m:ctrlPr>
                            <a:rPr lang="en-US" sz="2000" i="1">
                              <a:latin typeface="Cambria Math" panose="02040503050406030204" pitchFamily="18" charset="0"/>
                              <a:ea typeface="Cambria Math" panose="02040503050406030204" pitchFamily="18" charset="0"/>
                            </a:rPr>
                          </m:ctrlPr>
                        </m:naryPr>
                        <m:sub>
                          <m:r>
                            <m:rPr>
                              <m:brk m:alnAt="1"/>
                            </m:rP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𝑀</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𝑚</m:t>
                                  </m:r>
                                </m:e>
                              </m:d>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𝑀</m:t>
                      </m:r>
                    </m:oMath>
                  </m:oMathPara>
                </a14:m>
                <a:endParaRPr lang="en-US" sz="2000" dirty="0"/>
              </a:p>
              <a:p>
                <a:pPr marL="514350" indent="-514350">
                  <a:buFont typeface="+mj-lt"/>
                  <a:buAutoNum type="arabicPeriod"/>
                </a:pPr>
                <a:r>
                  <a:rPr lang="en-US" sz="2000" b="1" dirty="0"/>
                  <a:t>L2 Regularized Gradient descent: </a:t>
                </a:r>
                <a:r>
                  <a:rPr lang="en-US" sz="2000" dirty="0"/>
                  <a:t>For each l = L-1,L-2,…,2, 1 update the weights</a:t>
                </a:r>
                <a:endParaRPr lang="en-US" sz="2000" b="1"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(1−</m:t>
                      </m:r>
                      <m:f>
                        <m:fPr>
                          <m:ctrlPr>
                            <a:rPr lang="en-US" sz="2000" b="0" i="1" smtClean="0">
                              <a:latin typeface="Cambria Math" panose="02040503050406030204" pitchFamily="18" charset="0"/>
                              <a:ea typeface="Cambria Math" panose="02040503050406030204" pitchFamily="18" charset="0"/>
                            </a:rPr>
                          </m:ctrlPr>
                        </m:fPr>
                        <m:num>
                          <m:r>
                            <m:rPr>
                              <m:sty m:val="p"/>
                            </m:rPr>
                            <a:rPr lang="el-GR" sz="2000" i="1">
                              <a:latin typeface="Cambria Math" panose="02040503050406030204" pitchFamily="18" charset="0"/>
                              <a:ea typeface="Cambria Math" panose="02040503050406030204" pitchFamily="18" charset="0"/>
                            </a:rPr>
                            <m:t>η</m:t>
                          </m:r>
                          <m:r>
                            <m:rPr>
                              <m:sty m:val="p"/>
                            </m:rPr>
                            <a:rPr lang="en-US" sz="2000" i="1">
                              <a:latin typeface="Cambria Math" panose="02040503050406030204" pitchFamily="18" charset="0"/>
                            </a:rPr>
                            <m:t>λ</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η</m:t>
                      </m:r>
                      <m:nary>
                        <m:naryPr>
                          <m:chr m:val="∑"/>
                          <m:limLoc m:val="subSup"/>
                          <m:ctrlPr>
                            <a:rPr lang="en-US" sz="2000" i="1">
                              <a:latin typeface="Cambria Math" panose="02040503050406030204" pitchFamily="18" charset="0"/>
                              <a:ea typeface="Cambria Math" panose="02040503050406030204" pitchFamily="18" charset="0"/>
                            </a:rPr>
                          </m:ctrlPr>
                        </m:naryPr>
                        <m:sub>
                          <m:r>
                            <m:rPr>
                              <m:brk m:alnAt="1"/>
                            </m:rP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𝑀</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𝑚</m:t>
                                  </m:r>
                                </m:e>
                              </m:d>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𝑀</m:t>
                      </m:r>
                    </m:oMath>
                  </m:oMathPara>
                </a14:m>
                <a:endParaRPr lang="en-US"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2285886"/>
              </a:xfrm>
              <a:blipFill>
                <a:blip r:embed="rId2"/>
                <a:stretch>
                  <a:fillRect l="-850" t="-29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144564" y="4275971"/>
                <a:ext cx="3216846" cy="839782"/>
              </a:xfrm>
              <a:prstGeom prst="rect">
                <a:avLst/>
              </a:prstGeom>
              <a:noFill/>
            </p:spPr>
            <p:txBody>
              <a:bodyPr wrap="square" rtlCol="0">
                <a:spAutoFit/>
              </a:bodyPr>
              <a:lstStyle/>
              <a:p>
                <a:r>
                  <a:rPr lang="en-US" sz="1400" dirty="0"/>
                  <a:t>The effect of L2 regularization is to multiply the weight by </a:t>
                </a:r>
                <a14:m>
                  <m:oMath xmlns:m="http://schemas.openxmlformats.org/officeDocument/2006/math">
                    <m:r>
                      <a:rPr lang="en-US" sz="1400" i="1">
                        <a:latin typeface="Cambria Math" panose="02040503050406030204" pitchFamily="18" charset="0"/>
                        <a:ea typeface="Cambria Math" panose="02040503050406030204" pitchFamily="18" charset="0"/>
                      </a:rPr>
                      <m:t>(1−</m:t>
                    </m:r>
                    <m:f>
                      <m:fPr>
                        <m:ctrlPr>
                          <a:rPr lang="en-US" sz="1400" i="1">
                            <a:latin typeface="Cambria Math" panose="02040503050406030204" pitchFamily="18" charset="0"/>
                            <a:ea typeface="Cambria Math" panose="02040503050406030204" pitchFamily="18" charset="0"/>
                          </a:rPr>
                        </m:ctrlPr>
                      </m:fPr>
                      <m:num>
                        <m:r>
                          <m:rPr>
                            <m:sty m:val="p"/>
                          </m:rPr>
                          <a:rPr lang="el-GR" sz="1400" i="1">
                            <a:latin typeface="Cambria Math" panose="02040503050406030204" pitchFamily="18" charset="0"/>
                            <a:ea typeface="Cambria Math" panose="02040503050406030204" pitchFamily="18" charset="0"/>
                          </a:rPr>
                          <m:t>η</m:t>
                        </m:r>
                        <m:r>
                          <m:rPr>
                            <m:sty m:val="p"/>
                          </m:rPr>
                          <a:rPr lang="en-US" sz="1400" i="1">
                            <a:latin typeface="Cambria Math" panose="02040503050406030204" pitchFamily="18" charset="0"/>
                          </a:rPr>
                          <m:t>λ</m:t>
                        </m:r>
                      </m:num>
                      <m:den>
                        <m:r>
                          <a:rPr lang="en-US" sz="1400" i="1">
                            <a:latin typeface="Cambria Math" panose="02040503050406030204" pitchFamily="18" charset="0"/>
                            <a:ea typeface="Cambria Math" panose="02040503050406030204" pitchFamily="18" charset="0"/>
                          </a:rPr>
                          <m:t>𝑛</m:t>
                        </m:r>
                      </m:den>
                    </m:f>
                    <m:r>
                      <a:rPr lang="en-US" sz="1400" i="1">
                        <a:latin typeface="Cambria Math" panose="02040503050406030204" pitchFamily="18" charset="0"/>
                        <a:ea typeface="Cambria Math" panose="02040503050406030204" pitchFamily="18" charset="0"/>
                      </a:rPr>
                      <m:t>)</m:t>
                    </m:r>
                  </m:oMath>
                </a14:m>
                <a:r>
                  <a:rPr lang="en-US" sz="1400" dirty="0"/>
                  <a:t> before updating.</a:t>
                </a:r>
              </a:p>
            </p:txBody>
          </p:sp>
        </mc:Choice>
        <mc:Fallback xmlns="">
          <p:sp>
            <p:nvSpPr>
              <p:cNvPr id="4" name="TextBox 3"/>
              <p:cNvSpPr txBox="1">
                <a:spLocks noRot="1" noChangeAspect="1" noMove="1" noResize="1" noEditPoints="1" noAdjustHandles="1" noChangeArrowheads="1" noChangeShapeType="1" noTextEdit="1"/>
              </p:cNvSpPr>
              <p:nvPr/>
            </p:nvSpPr>
            <p:spPr>
              <a:xfrm>
                <a:off x="2144564" y="4275971"/>
                <a:ext cx="3216846" cy="839782"/>
              </a:xfrm>
              <a:prstGeom prst="rect">
                <a:avLst/>
              </a:prstGeom>
              <a:blipFill>
                <a:blip r:embed="rId3"/>
                <a:stretch>
                  <a:fillRect l="-569" t="-725" b="-7246"/>
                </a:stretch>
              </a:blipFill>
            </p:spPr>
            <p:txBody>
              <a:bodyPr/>
              <a:lstStyle/>
              <a:p>
                <a:r>
                  <a:rPr lang="en-US">
                    <a:noFill/>
                  </a:rPr>
                  <a:t> </a:t>
                </a:r>
              </a:p>
            </p:txBody>
          </p:sp>
        </mc:Fallback>
      </mc:AlternateContent>
    </p:spTree>
    <p:extLst>
      <p:ext uri="{BB962C8B-B14F-4D97-AF65-F5344CB8AC3E}">
        <p14:creationId xmlns:p14="http://schemas.microsoft.com/office/powerpoint/2010/main" val="266801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L1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endParaRPr lang="en-US" dirty="0"/>
              </a:p>
              <a:p>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m:rPr>
                            <m:sty m:val="p"/>
                          </m:rPr>
                          <a:rPr lang="en-US" sz="2000" i="1">
                            <a:latin typeface="Cambria Math" panose="02040503050406030204" pitchFamily="18" charset="0"/>
                          </a:rPr>
                          <m:t>λ</m:t>
                        </m:r>
                      </m:num>
                      <m:den>
                        <m:r>
                          <a:rPr lang="en-US" sz="2000" b="0" i="1" smtClean="0">
                            <a:latin typeface="Cambria Math" panose="02040503050406030204" pitchFamily="18" charset="0"/>
                          </a:rPr>
                          <m:t>𝑀</m:t>
                        </m:r>
                      </m:den>
                    </m:f>
                    <m:nary>
                      <m:naryPr>
                        <m:chr m:val="∑"/>
                        <m:limLoc m:val="subSup"/>
                        <m:supHide m:val="on"/>
                        <m:ctrlPr>
                          <a:rPr lang="en-US" sz="2000" b="0" i="1" smtClean="0">
                            <a:latin typeface="Cambria Math" panose="02040503050406030204" pitchFamily="18" charset="0"/>
                          </a:rPr>
                        </m:ctrlPr>
                      </m:naryPr>
                      <m:sub>
                        <m:r>
                          <m:rPr>
                            <m:brk m:alnAt="9"/>
                          </m:rPr>
                          <a:rPr lang="en-US" sz="2000" b="0" i="1" smtClean="0">
                            <a:latin typeface="Cambria Math" panose="02040503050406030204" pitchFamily="18" charset="0"/>
                          </a:rPr>
                          <m:t>𝑤</m:t>
                        </m:r>
                      </m:sub>
                      <m:sup/>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e>
                    </m:nary>
                  </m:oMath>
                </a14:m>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sty m:val="p"/>
                          </m:rPr>
                          <a:rPr lang="el-GR" sz="2000" i="1">
                            <a:latin typeface="Cambria Math" panose="02040503050406030204" pitchFamily="18" charset="0"/>
                            <a:ea typeface="Cambria Math" panose="02040503050406030204" pitchFamily="18" charset="0"/>
                          </a:rPr>
                          <m:t>η</m:t>
                        </m:r>
                        <m:r>
                          <m:rPr>
                            <m:sty m:val="p"/>
                          </m:rPr>
                          <a:rPr lang="en-US" sz="2000" i="1">
                            <a:latin typeface="Cambria Math" panose="02040503050406030204" pitchFamily="18" charset="0"/>
                          </a:rPr>
                          <m:t>λ</m:t>
                        </m:r>
                      </m:num>
                      <m:den>
                        <m:r>
                          <a:rPr lang="en-US" sz="2000" i="1">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𝑠𝑔𝑛</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η</m:t>
                    </m:r>
                    <m:nary>
                      <m:naryPr>
                        <m:chr m:val="∑"/>
                        <m:limLoc m:val="subSup"/>
                        <m:ctrlPr>
                          <a:rPr lang="en-US" sz="2000" i="1">
                            <a:latin typeface="Cambria Math" panose="02040503050406030204" pitchFamily="18" charset="0"/>
                            <a:ea typeface="Cambria Math" panose="02040503050406030204" pitchFamily="18" charset="0"/>
                          </a:rPr>
                        </m:ctrlPr>
                      </m:naryPr>
                      <m:sub>
                        <m:r>
                          <m:rPr>
                            <m:brk m:alnAt="1"/>
                          </m:rP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𝑀</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𝑚</m:t>
                                </m:r>
                              </m:e>
                            </m:d>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𝑀</m:t>
                    </m:r>
                  </m:oMath>
                </a14:m>
                <a:endParaRPr lang="en-US" sz="2000" dirty="0"/>
              </a:p>
              <a:p>
                <a:endParaRPr lang="en-US" dirty="0"/>
              </a:p>
              <a:p>
                <a:r>
                  <a:rPr lang="en-US" dirty="0"/>
                  <a:t>L2 shrinks the weight towards 0 by an amount proportional to the weight</a:t>
                </a:r>
              </a:p>
              <a:p>
                <a:pPr lvl="1"/>
                <a:r>
                  <a:rPr lang="en-US" dirty="0"/>
                  <a:t>Shrinks large weights faster</a:t>
                </a:r>
              </a:p>
              <a:p>
                <a:r>
                  <a:rPr lang="en-US" dirty="0"/>
                  <a:t>L1 shrinks the weight towards 0 by a constant amount</a:t>
                </a:r>
              </a:p>
              <a:p>
                <a:pPr lvl="1"/>
                <a:r>
                  <a:rPr lang="en-US" dirty="0"/>
                  <a:t>Drives small weights all the way to zero, making the set of weights more sparse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b="-1821"/>
                </a:stretch>
              </a:blipFill>
            </p:spPr>
            <p:txBody>
              <a:bodyPr/>
              <a:lstStyle/>
              <a:p>
                <a:r>
                  <a:rPr lang="en-US">
                    <a:noFill/>
                  </a:rPr>
                  <a:t> </a:t>
                </a:r>
              </a:p>
            </p:txBody>
          </p:sp>
        </mc:Fallback>
      </mc:AlternateContent>
    </p:spTree>
    <p:extLst>
      <p:ext uri="{BB962C8B-B14F-4D97-AF65-F5344CB8AC3E}">
        <p14:creationId xmlns:p14="http://schemas.microsoft.com/office/powerpoint/2010/main" val="108761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Discussion Notes</a:t>
            </a:r>
          </a:p>
        </p:txBody>
      </p:sp>
      <p:sp>
        <p:nvSpPr>
          <p:cNvPr id="3" name="Content Placeholder 2"/>
          <p:cNvSpPr>
            <a:spLocks noGrp="1"/>
          </p:cNvSpPr>
          <p:nvPr>
            <p:ph idx="1"/>
          </p:nvPr>
        </p:nvSpPr>
        <p:spPr/>
        <p:txBody>
          <a:bodyPr>
            <a:normAutofit fontScale="92500" lnSpcReduction="10000"/>
          </a:bodyPr>
          <a:lstStyle/>
          <a:p>
            <a:r>
              <a:rPr lang="en-US" dirty="0"/>
              <a:t>For each class session, we need an official note-taker</a:t>
            </a:r>
          </a:p>
          <a:p>
            <a:pPr lvl="1"/>
            <a:r>
              <a:rPr lang="en-US" dirty="0"/>
              <a:t>Record questions</a:t>
            </a:r>
          </a:p>
          <a:p>
            <a:pPr lvl="2"/>
            <a:r>
              <a:rPr lang="en-US" dirty="0"/>
              <a:t>Also record name of questioner</a:t>
            </a:r>
          </a:p>
          <a:p>
            <a:pPr lvl="1"/>
            <a:r>
              <a:rPr lang="en-US" dirty="0"/>
              <a:t>Notes on discussions</a:t>
            </a:r>
          </a:p>
          <a:p>
            <a:pPr lvl="2"/>
            <a:r>
              <a:rPr lang="en-US" dirty="0"/>
              <a:t>Also record name of each speaker</a:t>
            </a:r>
          </a:p>
          <a:p>
            <a:pPr lvl="1"/>
            <a:r>
              <a:rPr lang="en-US" dirty="0"/>
              <a:t>When you are about to speak, please stand and introduce yourself</a:t>
            </a:r>
          </a:p>
          <a:p>
            <a:pPr lvl="2"/>
            <a:r>
              <a:rPr lang="en-US" dirty="0"/>
              <a:t>State your name and what department you are in</a:t>
            </a:r>
          </a:p>
          <a:p>
            <a:pPr lvl="2"/>
            <a:r>
              <a:rPr lang="en-US" dirty="0"/>
              <a:t>Later, also state your project team</a:t>
            </a:r>
          </a:p>
          <a:p>
            <a:r>
              <a:rPr lang="en-US" dirty="0"/>
              <a:t>I will ask for a volunteer for each class, appoint someone if there is no volunteer</a:t>
            </a:r>
          </a:p>
          <a:p>
            <a:pPr marL="0" indent="0">
              <a:buNone/>
            </a:pPr>
            <a:r>
              <a:rPr lang="en-US" dirty="0"/>
              <a:t> </a:t>
            </a:r>
          </a:p>
        </p:txBody>
      </p:sp>
    </p:spTree>
    <p:extLst>
      <p:ext uri="{BB962C8B-B14F-4D97-AF65-F5344CB8AC3E}">
        <p14:creationId xmlns:p14="http://schemas.microsoft.com/office/powerpoint/2010/main" val="2461221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Dropout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379" y="1714412"/>
            <a:ext cx="4699242" cy="3429176"/>
          </a:xfrm>
          <a:prstGeom prst="rect">
            <a:avLst/>
          </a:prstGeom>
        </p:spPr>
      </p:pic>
      <p:sp>
        <p:nvSpPr>
          <p:cNvPr id="5" name="TextBox 4"/>
          <p:cNvSpPr txBox="1"/>
          <p:nvPr/>
        </p:nvSpPr>
        <p:spPr>
          <a:xfrm>
            <a:off x="842038" y="4940391"/>
            <a:ext cx="4828558" cy="1477328"/>
          </a:xfrm>
          <a:prstGeom prst="rect">
            <a:avLst/>
          </a:prstGeom>
          <a:noFill/>
        </p:spPr>
        <p:txBody>
          <a:bodyPr wrap="square" rtlCol="0">
            <a:spAutoFit/>
          </a:bodyPr>
          <a:lstStyle/>
          <a:p>
            <a:r>
              <a:rPr lang="en-US" dirty="0"/>
              <a:t>Dropout: During the forward activation computation, pretend that some nodes (as many as half) don’t exist.  Randomly change which nodes are dropped out.  Automatically, these nodes also won’t participate in backprop.</a:t>
            </a:r>
          </a:p>
        </p:txBody>
      </p:sp>
      <p:sp>
        <p:nvSpPr>
          <p:cNvPr id="6" name="TextBox 5"/>
          <p:cNvSpPr txBox="1"/>
          <p:nvPr/>
        </p:nvSpPr>
        <p:spPr>
          <a:xfrm>
            <a:off x="6157399" y="2032731"/>
            <a:ext cx="2357951" cy="1938992"/>
          </a:xfrm>
          <a:prstGeom prst="rect">
            <a:avLst/>
          </a:prstGeom>
          <a:noFill/>
        </p:spPr>
        <p:txBody>
          <a:bodyPr wrap="square" rtlCol="0">
            <a:spAutoFit/>
          </a:bodyPr>
          <a:lstStyle/>
          <a:p>
            <a:r>
              <a:rPr lang="en-US" sz="1200" dirty="0"/>
              <a:t>Dropout is often very effective at preventing overfitting even for networks with more parameters than data examples.  However, the actual way in which dropout prevents overfitting is somewhat mysterious.  It doesn’t always help for reasons that match the original justification, or any other particular theory.</a:t>
            </a:r>
          </a:p>
        </p:txBody>
      </p:sp>
      <p:sp>
        <p:nvSpPr>
          <p:cNvPr id="7" name="TextBox 6"/>
          <p:cNvSpPr txBox="1"/>
          <p:nvPr/>
        </p:nvSpPr>
        <p:spPr>
          <a:xfrm>
            <a:off x="5966624" y="4611471"/>
            <a:ext cx="2111672" cy="1384995"/>
          </a:xfrm>
          <a:prstGeom prst="rect">
            <a:avLst/>
          </a:prstGeom>
          <a:noFill/>
        </p:spPr>
        <p:txBody>
          <a:bodyPr wrap="square" rtlCol="0">
            <a:spAutoFit/>
          </a:bodyPr>
          <a:lstStyle/>
          <a:p>
            <a:r>
              <a:rPr lang="en-US" sz="1200" dirty="0"/>
              <a:t>Obviously, there are fewer parameters participating in any one activation.  However, the total number of parameters remains the same, and they are all used to recognize of new data.</a:t>
            </a:r>
          </a:p>
        </p:txBody>
      </p:sp>
    </p:spTree>
    <p:extLst>
      <p:ext uri="{BB962C8B-B14F-4D97-AF65-F5344CB8AC3E}">
        <p14:creationId xmlns:p14="http://schemas.microsoft.com/office/powerpoint/2010/main" val="397442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Review from Lecture 1: Derivation of Backprop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Derivative of cost with respect to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endParaRPr lang="en-US" sz="2400" dirty="0"/>
              </a:p>
              <a:p>
                <a:r>
                  <a:rPr lang="en-US" sz="2400" dirty="0"/>
                  <a:t>Derivative of cost with respect to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 </m:t>
                    </m:r>
                    <m:r>
                      <a:rPr lang="en-US" sz="2400" b="0" i="1" smtClean="0">
                        <a:latin typeface="Cambria Math" panose="02040503050406030204" pitchFamily="18" charset="0"/>
                      </a:rPr>
                      <m:t>𝑔𝑖𝑣𝑒𝑛</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endParaRPr lang="en-US" sz="2400" dirty="0"/>
              </a:p>
              <a:p>
                <a:r>
                  <a:rPr lang="en-US" sz="2400" dirty="0"/>
                  <a:t>Derivation of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endParaRPr lang="en-US" sz="2400" dirty="0"/>
              </a:p>
              <a:p>
                <a:r>
                  <a:rPr lang="en-US" sz="2400" dirty="0"/>
                  <a:t>The backpropagation equations</a:t>
                </a:r>
              </a:p>
              <a:p>
                <a:r>
                  <a:rPr lang="en-US" sz="2400" dirty="0"/>
                  <a:t>Training update equations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5" t="-1681"/>
                </a:stretch>
              </a:blipFill>
            </p:spPr>
            <p:txBody>
              <a:bodyPr/>
              <a:lstStyle/>
              <a:p>
                <a:r>
                  <a:rPr lang="en-US">
                    <a:noFill/>
                  </a:rPr>
                  <a:t> </a:t>
                </a:r>
              </a:p>
            </p:txBody>
          </p:sp>
        </mc:Fallback>
      </mc:AlternateContent>
    </p:spTree>
    <p:extLst>
      <p:ext uri="{BB962C8B-B14F-4D97-AF65-F5344CB8AC3E}">
        <p14:creationId xmlns:p14="http://schemas.microsoft.com/office/powerpoint/2010/main" val="301866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00" y="365126"/>
            <a:ext cx="7886700" cy="1325563"/>
          </a:xfrm>
        </p:spPr>
        <p:txBody>
          <a:bodyPr/>
          <a:lstStyle/>
          <a:p>
            <a:pPr algn="ctr"/>
            <a:r>
              <a:rPr lang="en-US" dirty="0"/>
              <a:t>Change in Error for Change in an Output Node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7886700" cy="4226383"/>
              </a:xfrm>
            </p:spPr>
            <p:txBody>
              <a:bodyPr>
                <a:normAutofit fontScale="85000" lnSpcReduction="10000"/>
              </a:bodyPr>
              <a:lstStyle/>
              <a:p>
                <a14:m>
                  <m:oMath xmlns:m="http://schemas.openxmlformats.org/officeDocument/2006/math">
                    <m:r>
                      <m:rPr>
                        <m:sty m:val="p"/>
                      </m:rPr>
                      <a:rPr lang="en-US" b="0" i="0" smtClean="0">
                        <a:latin typeface="Cambria Math" panose="02040503050406030204" pitchFamily="18" charset="0"/>
                      </a:rPr>
                      <m:t>C</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𝑀𝑆𝐸</m:t>
                        </m:r>
                      </m:sub>
                    </m:sSub>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m:t>
                    </m:r>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𝐿</m:t>
                            </m:r>
                          </m:sub>
                        </m:sSub>
                      </m:den>
                    </m:f>
                    <m:r>
                      <a:rPr lang="en-US" b="0" i="1"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𝐿</m:t>
                            </m:r>
                          </m:sub>
                        </m:s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b="0" i="1" smtClean="0">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endParaRPr lang="en-US" dirty="0"/>
              </a:p>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sub>
                        </m:sSub>
                      </m:den>
                    </m:f>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𝐿</m:t>
                        </m:r>
                      </m:sub>
                    </m:sSub>
                  </m:oMath>
                </a14:m>
                <a:endParaRPr lang="en-US" sz="2400" b="0" dirty="0"/>
              </a:p>
              <a:p>
                <a:r>
                  <a:rPr lang="en-US" dirty="0"/>
                  <a:t>By the chain rule,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=−2(</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𝐿</m:t>
                        </m:r>
                      </m:sub>
                    </m:sSub>
                  </m:oMath>
                </a14:m>
                <a:endParaRPr lang="en-US" dirty="0"/>
              </a:p>
              <a:p>
                <a14:m>
                  <m:oMath xmlns:m="http://schemas.openxmlformats.org/officeDocument/2006/math">
                    <m:f>
                      <m:fPr>
                        <m:ctrlPr>
                          <a:rPr lang="en-US" sz="3100" i="1">
                            <a:latin typeface="Cambria Math" panose="02040503050406030204" pitchFamily="18" charset="0"/>
                          </a:rPr>
                        </m:ctrlPr>
                      </m:fPr>
                      <m:num>
                        <m:r>
                          <a:rPr lang="en-US" sz="3100" i="1">
                            <a:latin typeface="Cambria Math" panose="02040503050406030204" pitchFamily="18" charset="0"/>
                            <a:ea typeface="Cambria Math" panose="02040503050406030204" pitchFamily="18" charset="0"/>
                          </a:rPr>
                          <m:t>𝜕</m:t>
                        </m:r>
                        <m:r>
                          <a:rPr lang="en-US" sz="3100" b="0" i="1" smtClean="0">
                            <a:latin typeface="Cambria Math" panose="02040503050406030204" pitchFamily="18" charset="0"/>
                            <a:ea typeface="Cambria Math" panose="02040503050406030204" pitchFamily="18" charset="0"/>
                          </a:rPr>
                          <m:t>𝐶</m:t>
                        </m:r>
                      </m:num>
                      <m:den>
                        <m:r>
                          <a:rPr lang="en-US" sz="3100" i="1">
                            <a:latin typeface="Cambria Math" panose="02040503050406030204" pitchFamily="18" charset="0"/>
                            <a:ea typeface="Cambria Math" panose="02040503050406030204" pitchFamily="18" charset="0"/>
                          </a:rPr>
                          <m:t>𝜕</m:t>
                        </m:r>
                        <m:sSub>
                          <m:sSubPr>
                            <m:ctrlPr>
                              <a:rPr lang="en-US" sz="3100" i="1">
                                <a:latin typeface="Cambria Math" panose="02040503050406030204" pitchFamily="18" charset="0"/>
                                <a:ea typeface="Cambria Math" panose="02040503050406030204" pitchFamily="18" charset="0"/>
                              </a:rPr>
                            </m:ctrlPr>
                          </m:sSubPr>
                          <m:e>
                            <m:r>
                              <a:rPr lang="en-US" sz="3100" i="1">
                                <a:latin typeface="Cambria Math" panose="02040503050406030204" pitchFamily="18" charset="0"/>
                                <a:ea typeface="Cambria Math" panose="02040503050406030204" pitchFamily="18" charset="0"/>
                              </a:rPr>
                              <m:t>𝑧</m:t>
                            </m:r>
                          </m:e>
                          <m:sub>
                            <m:r>
                              <a:rPr lang="en-US" sz="3100" i="1">
                                <a:latin typeface="Cambria Math" panose="02040503050406030204" pitchFamily="18" charset="0"/>
                                <a:ea typeface="Cambria Math" panose="02040503050406030204" pitchFamily="18" charset="0"/>
                              </a:rPr>
                              <m:t>𝐿</m:t>
                            </m:r>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𝑗</m:t>
                            </m:r>
                          </m:sub>
                        </m:sSub>
                      </m:den>
                    </m:f>
                    <m:r>
                      <a:rPr lang="en-US" sz="3100" i="1">
                        <a:latin typeface="Cambria Math" panose="02040503050406030204" pitchFamily="18" charset="0"/>
                      </a:rPr>
                      <m:t>=−2(</m:t>
                    </m:r>
                    <m:sSub>
                      <m:sSubPr>
                        <m:ctrlPr>
                          <a:rPr lang="en-US" sz="3100" i="1">
                            <a:latin typeface="Cambria Math" panose="02040503050406030204" pitchFamily="18" charset="0"/>
                          </a:rPr>
                        </m:ctrlPr>
                      </m:sSubPr>
                      <m:e>
                        <m:r>
                          <a:rPr lang="en-US" sz="3100" b="0" i="1" smtClean="0">
                            <a:latin typeface="Cambria Math" panose="02040503050406030204" pitchFamily="18" charset="0"/>
                          </a:rPr>
                          <m:t>𝑦</m:t>
                        </m:r>
                      </m:e>
                      <m:sub>
                        <m:r>
                          <a:rPr lang="en-US" sz="3100" i="1">
                            <a:latin typeface="Cambria Math" panose="02040503050406030204" pitchFamily="18" charset="0"/>
                          </a:rPr>
                          <m:t>𝑘</m:t>
                        </m:r>
                      </m:sub>
                    </m:sSub>
                    <m:r>
                      <a:rPr lang="en-US" sz="3100" i="1">
                        <a:latin typeface="Cambria Math" panose="02040503050406030204" pitchFamily="18" charset="0"/>
                      </a:rPr>
                      <m:t>− </m:t>
                    </m:r>
                    <m:sSub>
                      <m:sSubPr>
                        <m:ctrlPr>
                          <a:rPr lang="en-US" sz="3100" i="1">
                            <a:latin typeface="Cambria Math" panose="02040503050406030204" pitchFamily="18" charset="0"/>
                          </a:rPr>
                        </m:ctrlPr>
                      </m:sSubPr>
                      <m:e>
                        <m:r>
                          <a:rPr lang="en-US" sz="3100" i="1">
                            <a:latin typeface="Cambria Math" panose="02040503050406030204" pitchFamily="18" charset="0"/>
                          </a:rPr>
                          <m:t>𝑎</m:t>
                        </m:r>
                      </m:e>
                      <m:sub>
                        <m:r>
                          <a:rPr lang="en-US" sz="3100" i="1">
                            <a:latin typeface="Cambria Math" panose="02040503050406030204" pitchFamily="18" charset="0"/>
                          </a:rPr>
                          <m:t>𝐿</m:t>
                        </m:r>
                        <m:r>
                          <a:rPr lang="en-US" sz="3100" i="1">
                            <a:latin typeface="Cambria Math" panose="02040503050406030204" pitchFamily="18" charset="0"/>
                          </a:rPr>
                          <m:t>,</m:t>
                        </m:r>
                        <m:r>
                          <a:rPr lang="en-US" sz="3100" i="1">
                            <a:latin typeface="Cambria Math" panose="02040503050406030204" pitchFamily="18" charset="0"/>
                          </a:rPr>
                          <m:t>𝑗</m:t>
                        </m:r>
                      </m:sub>
                    </m:sSub>
                    <m:r>
                      <a:rPr lang="en-US" sz="3100" i="1">
                        <a:latin typeface="Cambria Math" panose="02040503050406030204" pitchFamily="18" charset="0"/>
                      </a:rPr>
                      <m:t>)</m:t>
                    </m:r>
                    <m:r>
                      <a:rPr lang="en-US" sz="3100" b="0" i="1" smtClean="0">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𝑧</m:t>
                        </m:r>
                      </m:e>
                      <m:sub>
                        <m:r>
                          <a:rPr lang="en-US" sz="3100" b="0" i="1" smtClean="0">
                            <a:latin typeface="Cambria Math" panose="02040503050406030204" pitchFamily="18" charset="0"/>
                          </a:rPr>
                          <m:t>𝐿</m:t>
                        </m:r>
                        <m:r>
                          <a:rPr lang="en-US" sz="3100" b="0" i="1" smtClean="0">
                            <a:latin typeface="Cambria Math" panose="02040503050406030204" pitchFamily="18" charset="0"/>
                          </a:rPr>
                          <m:t>,</m:t>
                        </m:r>
                        <m:r>
                          <a:rPr lang="en-US" sz="3100" b="0" i="1" smtClean="0">
                            <a:latin typeface="Cambria Math" panose="02040503050406030204" pitchFamily="18" charset="0"/>
                          </a:rPr>
                          <m:t>𝑗</m:t>
                        </m:r>
                      </m:sub>
                    </m:sSub>
                    <m:r>
                      <a:rPr lang="en-US" sz="3100" b="0" i="1" smtClean="0">
                        <a:latin typeface="Cambria Math" panose="02040503050406030204" pitchFamily="18" charset="0"/>
                      </a:rPr>
                      <m:t>)(1 −</m:t>
                    </m:r>
                    <m:r>
                      <a:rPr lang="en-US" sz="3200" i="1">
                        <a:latin typeface="Cambria Math" panose="02040503050406030204" pitchFamily="18" charset="0"/>
                        <a:ea typeface="Cambria Math" panose="02040503050406030204" pitchFamily="18" charset="0"/>
                      </a:rPr>
                      <m:t>𝜎</m:t>
                    </m:r>
                    <m:d>
                      <m:dPr>
                        <m:ctrlPr>
                          <a:rPr lang="en-US" sz="3100" b="0" i="1" smtClean="0">
                            <a:latin typeface="Cambria Math" panose="02040503050406030204" pitchFamily="18" charset="0"/>
                          </a:rPr>
                        </m:ctrlPr>
                      </m:dP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𝑧</m:t>
                            </m:r>
                          </m:e>
                          <m:sub>
                            <m:r>
                              <a:rPr lang="en-US" sz="3100" b="0" i="1" smtClean="0">
                                <a:latin typeface="Cambria Math" panose="02040503050406030204" pitchFamily="18" charset="0"/>
                              </a:rPr>
                              <m:t>𝐿</m:t>
                            </m:r>
                            <m:r>
                              <a:rPr lang="en-US" sz="3100" b="0" i="1" smtClean="0">
                                <a:latin typeface="Cambria Math" panose="02040503050406030204" pitchFamily="18" charset="0"/>
                              </a:rPr>
                              <m:t>,</m:t>
                            </m:r>
                            <m:r>
                              <a:rPr lang="en-US" sz="3100" b="0" i="1" smtClean="0">
                                <a:latin typeface="Cambria Math" panose="02040503050406030204" pitchFamily="18" charset="0"/>
                              </a:rPr>
                              <m:t>𝑗</m:t>
                            </m:r>
                          </m:sub>
                        </m:sSub>
                      </m:e>
                    </m:d>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𝑛</m:t>
                        </m:r>
                      </m:e>
                      <m:sub>
                        <m:r>
                          <a:rPr lang="en-US" sz="3100" b="0" i="1" smtClean="0">
                            <a:latin typeface="Cambria Math" panose="02040503050406030204" pitchFamily="18" charset="0"/>
                          </a:rPr>
                          <m:t>𝐿</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4226383"/>
              </a:xfrm>
              <a:blipFill>
                <a:blip r:embed="rId2"/>
                <a:stretch>
                  <a:fillRect l="-1005"/>
                </a:stretch>
              </a:blipFill>
            </p:spPr>
            <p:txBody>
              <a:bodyPr/>
              <a:lstStyle/>
              <a:p>
                <a:r>
                  <a:rPr lang="en-US">
                    <a:noFill/>
                  </a:rPr>
                  <a:t> </a:t>
                </a:r>
              </a:p>
            </p:txBody>
          </p:sp>
        </mc:Fallback>
      </mc:AlternateContent>
      <p:sp>
        <p:nvSpPr>
          <p:cNvPr id="4" name="TextBox 3"/>
          <p:cNvSpPr txBox="1"/>
          <p:nvPr/>
        </p:nvSpPr>
        <p:spPr>
          <a:xfrm>
            <a:off x="5885161" y="4303868"/>
            <a:ext cx="1842550" cy="461665"/>
          </a:xfrm>
          <a:prstGeom prst="rect">
            <a:avLst/>
          </a:prstGeom>
          <a:noFill/>
        </p:spPr>
        <p:txBody>
          <a:bodyPr wrap="square" rtlCol="0">
            <a:spAutoFit/>
          </a:bodyPr>
          <a:lstStyle/>
          <a:p>
            <a:r>
              <a:rPr lang="en-US" sz="1200" dirty="0"/>
              <a:t>This is just the derivative of the sigmoid.</a:t>
            </a:r>
          </a:p>
        </p:txBody>
      </p:sp>
      <p:cxnSp>
        <p:nvCxnSpPr>
          <p:cNvPr id="6" name="Straight Arrow Connector 5"/>
          <p:cNvCxnSpPr>
            <a:stCxn id="4" idx="2"/>
          </p:cNvCxnSpPr>
          <p:nvPr/>
        </p:nvCxnSpPr>
        <p:spPr>
          <a:xfrm flipH="1">
            <a:off x="5190726" y="4765533"/>
            <a:ext cx="1615710" cy="605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108593" y="2425624"/>
                <a:ext cx="2557035" cy="380361"/>
              </a:xfrm>
              <a:prstGeom prst="rect">
                <a:avLst/>
              </a:prstGeom>
              <a:noFill/>
            </p:spPr>
            <p:txBody>
              <a:bodyPr wrap="square" rtlCol="0">
                <a:spAutoFit/>
              </a:bodyPr>
              <a:lstStyle/>
              <a:p>
                <a:r>
                  <a:rPr lang="en-US" sz="1200" dirty="0"/>
                  <a:t>y is a constant. </a:t>
                </a:r>
                <a14:m>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e>
                          <m:sup>
                            <m:r>
                              <a:rPr lang="en-US" sz="1200" b="0" i="1" smtClean="0">
                                <a:latin typeface="Cambria Math" panose="02040503050406030204" pitchFamily="18" charset="0"/>
                                <a:ea typeface="Cambria Math" panose="02040503050406030204" pitchFamily="18" charset="0"/>
                              </a:rPr>
                              <m:t>2</m:t>
                            </m:r>
                          </m:sup>
                        </m:sSup>
                      </m:num>
                      <m:den>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den>
                    </m:f>
                    <m:r>
                      <a:rPr lang="en-US" sz="1200" b="0" i="1" smtClean="0">
                        <a:latin typeface="Cambria Math" panose="02040503050406030204" pitchFamily="18" charset="0"/>
                      </a:rPr>
                      <m:t>=−2(</m:t>
                    </m:r>
                    <m:r>
                      <a:rPr lang="en-US" sz="1200" b="0" i="1" smtClean="0">
                        <a:latin typeface="Cambria Math" panose="02040503050406030204" pitchFamily="18" charset="0"/>
                      </a:rPr>
                      <m:t>𝑐</m:t>
                    </m:r>
                    <m:r>
                      <a:rPr lang="en-US" sz="1200" b="0" i="1" smtClean="0">
                        <a:latin typeface="Cambria Math" panose="02040503050406030204" pitchFamily="18" charset="0"/>
                      </a:rPr>
                      <m:t>−</m:t>
                    </m:r>
                    <m:r>
                      <a:rPr lang="en-US" sz="1200" b="0" i="1" smtClean="0">
                        <a:latin typeface="Cambria Math" panose="02040503050406030204" pitchFamily="18" charset="0"/>
                      </a:rPr>
                      <m:t>𝑥</m:t>
                    </m:r>
                    <m:r>
                      <a:rPr lang="en-US" sz="1200" b="0" i="1" smtClean="0">
                        <a:latin typeface="Cambria Math" panose="02040503050406030204" pitchFamily="18" charset="0"/>
                      </a:rPr>
                      <m:t>)</m:t>
                    </m:r>
                  </m:oMath>
                </a14:m>
                <a:endParaRPr lang="en-US" sz="1200" dirty="0"/>
              </a:p>
            </p:txBody>
          </p:sp>
        </mc:Choice>
        <mc:Fallback xmlns="">
          <p:sp>
            <p:nvSpPr>
              <p:cNvPr id="7" name="TextBox 6"/>
              <p:cNvSpPr txBox="1">
                <a:spLocks noRot="1" noChangeAspect="1" noMove="1" noResize="1" noEditPoints="1" noAdjustHandles="1" noChangeArrowheads="1" noChangeShapeType="1" noTextEdit="1"/>
              </p:cNvSpPr>
              <p:nvPr/>
            </p:nvSpPr>
            <p:spPr>
              <a:xfrm>
                <a:off x="5108593" y="2425624"/>
                <a:ext cx="2557035" cy="380361"/>
              </a:xfrm>
              <a:prstGeom prst="rect">
                <a:avLst/>
              </a:prstGeom>
              <a:blipFill>
                <a:blip r:embed="rId3"/>
                <a:stretch>
                  <a:fillRect b="-3226"/>
                </a:stretch>
              </a:blipFill>
            </p:spPr>
            <p:txBody>
              <a:bodyPr/>
              <a:lstStyle/>
              <a:p>
                <a:r>
                  <a:rPr lang="en-US">
                    <a:noFill/>
                  </a:rPr>
                  <a:t> </a:t>
                </a:r>
              </a:p>
            </p:txBody>
          </p:sp>
        </mc:Fallback>
      </mc:AlternateContent>
      <p:cxnSp>
        <p:nvCxnSpPr>
          <p:cNvPr id="9" name="Straight Arrow Connector 8"/>
          <p:cNvCxnSpPr/>
          <p:nvPr/>
        </p:nvCxnSpPr>
        <p:spPr>
          <a:xfrm flipH="1">
            <a:off x="2699396" y="2628216"/>
            <a:ext cx="2409197" cy="312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81132" y="3315629"/>
            <a:ext cx="2319453" cy="830997"/>
          </a:xfrm>
          <a:prstGeom prst="rect">
            <a:avLst/>
          </a:prstGeom>
          <a:noFill/>
        </p:spPr>
        <p:txBody>
          <a:bodyPr wrap="square" rtlCol="0">
            <a:spAutoFit/>
          </a:bodyPr>
          <a:lstStyle/>
          <a:p>
            <a:r>
              <a:rPr lang="en-US" sz="1200" dirty="0"/>
              <a:t>This part will be different for different cost functions, but the rest of the backpropagation will be the same.</a:t>
            </a:r>
          </a:p>
        </p:txBody>
      </p:sp>
    </p:spTree>
    <p:extLst>
      <p:ext uri="{BB962C8B-B14F-4D97-AF65-F5344CB8AC3E}">
        <p14:creationId xmlns:p14="http://schemas.microsoft.com/office/powerpoint/2010/main" val="272143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Proceeding Backwards, Layer by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dirty="0"/>
                  <a:t>It is convenient to represent each layer with the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to each node j rather than by its output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endParaRPr lang="en-US" dirty="0"/>
              </a:p>
              <a:p>
                <a:pPr lvl="1"/>
                <a:r>
                  <a:rPr lang="en-US" dirty="0"/>
                  <a:t>In particular, 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oMath>
                </a14:m>
                <a:endParaRPr lang="en-US" dirty="0"/>
              </a:p>
              <a:p>
                <a:r>
                  <a:rPr lang="en-US" dirty="0"/>
                  <a:t>Then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𝑙</m:t>
                                </m:r>
                              </m:sub>
                            </m:s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𝑘</m:t>
                                </m:r>
                              </m:sub>
                            </m:sSub>
                          </m:e>
                        </m:nary>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a:t>
                </a:r>
              </a:p>
              <a:p>
                <a:endParaRPr lang="en-US" dirty="0"/>
              </a:p>
              <a:p>
                <a14:m>
                  <m:oMath xmlns:m="http://schemas.openxmlformats.org/officeDocument/2006/math">
                    <m:f>
                      <m:fPr>
                        <m:ctrlPr>
                          <a:rPr lang="en-US" sz="3300" i="1">
                            <a:latin typeface="Cambria Math" panose="02040503050406030204" pitchFamily="18" charset="0"/>
                          </a:rPr>
                        </m:ctrlPr>
                      </m:fPr>
                      <m:num>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𝐶</m:t>
                        </m:r>
                      </m:num>
                      <m:den>
                        <m:r>
                          <a:rPr lang="en-US" sz="3300" i="1">
                            <a:latin typeface="Cambria Math" panose="02040503050406030204" pitchFamily="18" charset="0"/>
                            <a:ea typeface="Cambria Math" panose="02040503050406030204" pitchFamily="18" charset="0"/>
                          </a:rPr>
                          <m:t>𝜕</m:t>
                        </m:r>
                        <m:sSub>
                          <m:sSubPr>
                            <m:ctrlPr>
                              <a:rPr lang="en-US" sz="3300" i="1">
                                <a:latin typeface="Cambria Math" panose="02040503050406030204" pitchFamily="18" charset="0"/>
                                <a:ea typeface="Cambria Math" panose="02040503050406030204" pitchFamily="18" charset="0"/>
                              </a:rPr>
                            </m:ctrlPr>
                          </m:sSubPr>
                          <m:e>
                            <m:r>
                              <a:rPr lang="en-US" sz="3300" i="1">
                                <a:latin typeface="Cambria Math" panose="02040503050406030204" pitchFamily="18" charset="0"/>
                                <a:ea typeface="Cambria Math" panose="02040503050406030204" pitchFamily="18" charset="0"/>
                              </a:rPr>
                              <m:t>𝑤</m:t>
                            </m:r>
                          </m:e>
                          <m:sub>
                            <m:r>
                              <a:rPr lang="en-US" sz="3300" i="1">
                                <a:latin typeface="Cambria Math" panose="02040503050406030204" pitchFamily="18" charset="0"/>
                                <a:ea typeface="Cambria Math" panose="02040503050406030204" pitchFamily="18" charset="0"/>
                              </a:rPr>
                              <m:t>𝑙</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𝑖</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𝑗</m:t>
                            </m:r>
                          </m:sub>
                        </m:sSub>
                      </m:den>
                    </m:f>
                    <m:r>
                      <a:rPr lang="en-US" sz="3300" b="0" i="1" smtClean="0">
                        <a:latin typeface="Cambria Math" panose="02040503050406030204" pitchFamily="18" charset="0"/>
                        <a:ea typeface="Cambria Math" panose="02040503050406030204" pitchFamily="18" charset="0"/>
                      </a:rPr>
                      <m:t>= </m:t>
                    </m:r>
                    <m:sSub>
                      <m:sSubPr>
                        <m:ctrlPr>
                          <a:rPr lang="en-US" sz="3300" b="0" i="1" smtClean="0">
                            <a:latin typeface="Cambria Math" panose="02040503050406030204" pitchFamily="18" charset="0"/>
                            <a:ea typeface="Cambria Math" panose="02040503050406030204" pitchFamily="18" charset="0"/>
                          </a:rPr>
                        </m:ctrlPr>
                      </m:sSubPr>
                      <m:e>
                        <m:r>
                          <a:rPr lang="en-US" sz="3300" b="0" i="1" smtClean="0">
                            <a:latin typeface="Cambria Math" panose="02040503050406030204" pitchFamily="18" charset="0"/>
                            <a:ea typeface="Cambria Math" panose="02040503050406030204" pitchFamily="18" charset="0"/>
                          </a:rPr>
                          <m:t>𝑎</m:t>
                        </m:r>
                      </m:e>
                      <m:sub>
                        <m:r>
                          <a:rPr lang="en-US" sz="3300" b="0" i="1" smtClean="0">
                            <a:latin typeface="Cambria Math" panose="02040503050406030204" pitchFamily="18" charset="0"/>
                            <a:ea typeface="Cambria Math" panose="02040503050406030204" pitchFamily="18" charset="0"/>
                          </a:rPr>
                          <m:t>𝑙</m:t>
                        </m:r>
                        <m:r>
                          <a:rPr lang="en-US" sz="3300" b="0" i="1" smtClean="0">
                            <a:latin typeface="Cambria Math" panose="02040503050406030204" pitchFamily="18" charset="0"/>
                            <a:ea typeface="Cambria Math" panose="02040503050406030204" pitchFamily="18" charset="0"/>
                          </a:rPr>
                          <m:t>−1,</m:t>
                        </m:r>
                        <m:r>
                          <a:rPr lang="en-US" sz="3300" b="0" i="1" smtClean="0">
                            <a:latin typeface="Cambria Math" panose="02040503050406030204" pitchFamily="18" charset="0"/>
                            <a:ea typeface="Cambria Math" panose="02040503050406030204" pitchFamily="18" charset="0"/>
                          </a:rPr>
                          <m:t>𝑖</m:t>
                        </m:r>
                      </m:sub>
                    </m:sSub>
                    <m:sSub>
                      <m:sSubPr>
                        <m:ctrlPr>
                          <a:rPr lang="en-US" sz="3300" b="0" i="1" smtClean="0">
                            <a:latin typeface="Cambria Math" panose="02040503050406030204" pitchFamily="18" charset="0"/>
                            <a:ea typeface="Cambria Math" panose="02040503050406030204" pitchFamily="18" charset="0"/>
                          </a:rPr>
                        </m:ctrlPr>
                      </m:sSubPr>
                      <m:e>
                        <m:r>
                          <a:rPr lang="en-US" sz="3300" b="0" i="1" smtClean="0">
                            <a:latin typeface="Cambria Math" panose="02040503050406030204" pitchFamily="18" charset="0"/>
                            <a:ea typeface="Cambria Math" panose="02040503050406030204" pitchFamily="18" charset="0"/>
                          </a:rPr>
                          <m:t>𝛿</m:t>
                        </m:r>
                      </m:e>
                      <m:sub>
                        <m:r>
                          <a:rPr lang="en-US" sz="3300" b="0" i="1" smtClean="0">
                            <a:latin typeface="Cambria Math" panose="02040503050406030204" pitchFamily="18" charset="0"/>
                            <a:ea typeface="Cambria Math" panose="02040503050406030204" pitchFamily="18" charset="0"/>
                          </a:rPr>
                          <m:t>𝑙</m:t>
                        </m:r>
                        <m:r>
                          <a:rPr lang="en-US" sz="3300" b="0" i="1" smtClean="0">
                            <a:latin typeface="Cambria Math" panose="02040503050406030204" pitchFamily="18" charset="0"/>
                            <a:ea typeface="Cambria Math" panose="02040503050406030204" pitchFamily="18" charset="0"/>
                          </a:rPr>
                          <m:t>,</m:t>
                        </m:r>
                        <m:r>
                          <a:rPr lang="en-US" sz="3300" b="0" i="1" smtClean="0">
                            <a:latin typeface="Cambria Math" panose="02040503050406030204" pitchFamily="18" charset="0"/>
                            <a:ea typeface="Cambria Math" panose="02040503050406030204" pitchFamily="18" charset="0"/>
                          </a:rPr>
                          <m:t>𝑗</m:t>
                        </m:r>
                      </m:sub>
                    </m:sSub>
                  </m:oMath>
                </a14:m>
                <a:endParaRPr lang="en-US" sz="3300" dirty="0"/>
              </a:p>
              <a:p>
                <a:endParaRPr lang="en-US" dirty="0"/>
              </a:p>
              <a:p>
                <a:r>
                  <a:rPr lang="en-US" dirty="0"/>
                  <a:t>Note that we have already computed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oMath>
                </a14:m>
                <a:endParaRPr lang="en-US" dirty="0"/>
              </a:p>
              <a:p>
                <a:r>
                  <a:rPr lang="en-US" dirty="0"/>
                  <a:t>We just need to compute backward from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Sub>
                  </m:oMath>
                </a14:m>
                <a:r>
                  <a:rPr lang="en-US" dirty="0"/>
                  <a:t> to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3081" b="-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39920" y="3799840"/>
                <a:ext cx="3098800" cy="604589"/>
              </a:xfrm>
              <a:prstGeom prst="rect">
                <a:avLst/>
              </a:prstGeom>
              <a:noFill/>
            </p:spPr>
            <p:txBody>
              <a:bodyPr wrap="square" rtlCol="0">
                <a:spAutoFit/>
              </a:bodyPr>
              <a:lstStyle/>
              <a:p>
                <a:r>
                  <a:rPr lang="en-US" sz="1600" dirty="0"/>
                  <a:t>The simple form of this equation is the reason for working with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a14:m>
                <a:r>
                  <a:rPr lang="en-US" sz="16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4439920" y="3799840"/>
                <a:ext cx="3098800" cy="604589"/>
              </a:xfrm>
              <a:prstGeom prst="rect">
                <a:avLst/>
              </a:prstGeom>
              <a:blipFill>
                <a:blip r:embed="rId3"/>
                <a:stretch>
                  <a:fillRect l="-982" t="-3000" r="-589" b="-9000"/>
                </a:stretch>
              </a:blipFill>
            </p:spPr>
            <p:txBody>
              <a:bodyPr/>
              <a:lstStyle/>
              <a:p>
                <a:r>
                  <a:rPr lang="en-US">
                    <a:noFill/>
                  </a:rPr>
                  <a:t> </a:t>
                </a:r>
              </a:p>
            </p:txBody>
          </p:sp>
        </mc:Fallback>
      </mc:AlternateContent>
      <p:cxnSp>
        <p:nvCxnSpPr>
          <p:cNvPr id="6" name="Straight Arrow Connector 5"/>
          <p:cNvCxnSpPr/>
          <p:nvPr/>
        </p:nvCxnSpPr>
        <p:spPr>
          <a:xfrm flipH="1">
            <a:off x="3425371" y="4093029"/>
            <a:ext cx="1014549" cy="5805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6045200" y="2374900"/>
                <a:ext cx="2203450" cy="291875"/>
              </a:xfrm>
              <a:prstGeom prst="rect">
                <a:avLst/>
              </a:prstGeom>
              <a:noFill/>
            </p:spPr>
            <p:txBody>
              <a:bodyPr wrap="square" rtlCol="0">
                <a:spAutoFit/>
              </a:bodyPr>
              <a:lstStyle/>
              <a:p>
                <a:r>
                  <a:rPr lang="en-US" sz="1200" dirty="0"/>
                  <a:t>This is just substituting for </a:t>
                </a: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𝑧</m:t>
                        </m:r>
                      </m:e>
                      <m:sub>
                        <m:r>
                          <a:rPr lang="en-US" sz="1200" b="0" i="1" dirty="0" smtClean="0">
                            <a:latin typeface="Cambria Math" panose="02040503050406030204" pitchFamily="18" charset="0"/>
                          </a:rPr>
                          <m:t>𝑙</m:t>
                        </m:r>
                        <m:r>
                          <a:rPr lang="en-US" sz="1200" b="0" i="1" dirty="0" smtClean="0">
                            <a:latin typeface="Cambria Math" panose="02040503050406030204" pitchFamily="18" charset="0"/>
                          </a:rPr>
                          <m:t>,</m:t>
                        </m:r>
                        <m:r>
                          <a:rPr lang="en-US" sz="1200" b="0" i="1" dirty="0" smtClean="0">
                            <a:latin typeface="Cambria Math" panose="02040503050406030204" pitchFamily="18" charset="0"/>
                          </a:rPr>
                          <m:t>𝑗</m:t>
                        </m:r>
                      </m:sub>
                    </m:sSub>
                  </m:oMath>
                </a14:m>
                <a:r>
                  <a:rPr lang="en-US" sz="12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6045200" y="2374900"/>
                <a:ext cx="2203450" cy="291875"/>
              </a:xfrm>
              <a:prstGeom prst="rect">
                <a:avLst/>
              </a:prstGeom>
              <a:blipFill>
                <a:blip r:embed="rId4"/>
                <a:stretch>
                  <a:fillRect l="-277" b="-14894"/>
                </a:stretch>
              </a:blipFill>
            </p:spPr>
            <p:txBody>
              <a:bodyPr/>
              <a:lstStyle/>
              <a:p>
                <a:r>
                  <a:rPr lang="en-US">
                    <a:noFill/>
                  </a:rPr>
                  <a:t> </a:t>
                </a:r>
              </a:p>
            </p:txBody>
          </p:sp>
        </mc:Fallback>
      </mc:AlternateContent>
      <p:cxnSp>
        <p:nvCxnSpPr>
          <p:cNvPr id="8" name="Straight Arrow Connector 7"/>
          <p:cNvCxnSpPr/>
          <p:nvPr/>
        </p:nvCxnSpPr>
        <p:spPr>
          <a:xfrm flipH="1">
            <a:off x="5429250" y="2524125"/>
            <a:ext cx="615950" cy="438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7049294" y="2847975"/>
                <a:ext cx="1631156" cy="661207"/>
              </a:xfrm>
              <a:prstGeom prst="rect">
                <a:avLst/>
              </a:prstGeom>
              <a:noFill/>
            </p:spPr>
            <p:txBody>
              <a:bodyPr wrap="square" rtlCol="0">
                <a:spAutoFit/>
              </a:bodyPr>
              <a:lstStyle/>
              <a:p>
                <a:r>
                  <a:rPr lang="en-US" sz="1200" dirty="0"/>
                  <a:t>This equation is true for any l, but we don’t yet know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𝛿</m:t>
                        </m:r>
                      </m:e>
                      <m:sub>
                        <m:r>
                          <a:rPr lang="en-US" sz="1200" b="0" i="1" smtClean="0">
                            <a:latin typeface="Cambria Math" panose="02040503050406030204" pitchFamily="18" charset="0"/>
                          </a:rPr>
                          <m:t>𝑙</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r>
                      <a:rPr lang="en-US" sz="1200" b="0" i="0" smtClean="0">
                        <a:latin typeface="Cambria Math" panose="02040503050406030204" pitchFamily="18" charset="0"/>
                      </a:rPr>
                      <m:t> </m:t>
                    </m:r>
                    <m:r>
                      <m:rPr>
                        <m:sty m:val="p"/>
                      </m:rPr>
                      <a:rPr lang="en-US" sz="1200" b="0" i="0" smtClean="0">
                        <a:latin typeface="Cambria Math" panose="02040503050406030204" pitchFamily="18" charset="0"/>
                      </a:rPr>
                      <m:t>for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l</m:t>
                    </m:r>
                    <m:r>
                      <a:rPr lang="en-US" sz="1200" b="0" i="0" smtClean="0">
                        <a:latin typeface="Cambria Math" panose="02040503050406030204" pitchFamily="18" charset="0"/>
                      </a:rPr>
                      <m:t>&lt;</m:t>
                    </m:r>
                    <m:r>
                      <m:rPr>
                        <m:sty m:val="p"/>
                      </m:rPr>
                      <a:rPr lang="en-US" sz="1200" b="0" i="0" smtClean="0">
                        <a:latin typeface="Cambria Math" panose="02040503050406030204" pitchFamily="18" charset="0"/>
                      </a:rPr>
                      <m:t>L</m:t>
                    </m:r>
                    <m:r>
                      <a:rPr lang="en-US" sz="1200" b="0" i="0" smtClean="0">
                        <a:latin typeface="Cambria Math" panose="02040503050406030204" pitchFamily="18" charset="0"/>
                      </a:rPr>
                      <m:t>.</m:t>
                    </m:r>
                  </m:oMath>
                </a14:m>
                <a:r>
                  <a:rPr lang="en-US" sz="1200"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7049294" y="2847975"/>
                <a:ext cx="1631156" cy="661207"/>
              </a:xfrm>
              <a:prstGeom prst="rect">
                <a:avLst/>
              </a:prstGeom>
              <a:blipFill>
                <a:blip r:embed="rId5"/>
                <a:stretch>
                  <a:fillRect b="-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457504" y="3653902"/>
                <a:ext cx="2766075" cy="291875"/>
              </a:xfrm>
              <a:prstGeom prst="rect">
                <a:avLst/>
              </a:prstGeom>
              <a:noFill/>
            </p:spPr>
            <p:txBody>
              <a:bodyPr wrap="square" rtlCol="0">
                <a:spAutoFit/>
              </a:bodyPr>
              <a:lstStyle/>
              <a:p>
                <a:r>
                  <a:rPr lang="en-US" sz="1200" dirty="0"/>
                  <a:t>Note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𝑙</m:t>
                        </m:r>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a:t>only appears in one term.</a:t>
                </a:r>
              </a:p>
            </p:txBody>
          </p:sp>
        </mc:Choice>
        <mc:Fallback xmlns="">
          <p:sp>
            <p:nvSpPr>
              <p:cNvPr id="11" name="TextBox 10"/>
              <p:cNvSpPr txBox="1">
                <a:spLocks noRot="1" noChangeAspect="1" noMove="1" noResize="1" noEditPoints="1" noAdjustHandles="1" noChangeArrowheads="1" noChangeShapeType="1" noTextEdit="1"/>
              </p:cNvSpPr>
              <p:nvPr/>
            </p:nvSpPr>
            <p:spPr>
              <a:xfrm>
                <a:off x="2457504" y="3653902"/>
                <a:ext cx="2766075" cy="291875"/>
              </a:xfrm>
              <a:prstGeom prst="rect">
                <a:avLst/>
              </a:prstGeom>
              <a:blipFill>
                <a:blip r:embed="rId6"/>
                <a:stretch>
                  <a:fillRect b="-12500"/>
                </a:stretch>
              </a:blipFill>
            </p:spPr>
            <p:txBody>
              <a:bodyPr/>
              <a:lstStyle/>
              <a:p>
                <a:r>
                  <a:rPr lang="en-US">
                    <a:noFill/>
                  </a:rPr>
                  <a:t> </a:t>
                </a:r>
              </a:p>
            </p:txBody>
          </p:sp>
        </mc:Fallback>
      </mc:AlternateContent>
      <p:cxnSp>
        <p:nvCxnSpPr>
          <p:cNvPr id="13" name="Straight Arrow Connector 12"/>
          <p:cNvCxnSpPr>
            <a:stCxn id="11" idx="0"/>
          </p:cNvCxnSpPr>
          <p:nvPr/>
        </p:nvCxnSpPr>
        <p:spPr>
          <a:xfrm flipV="1">
            <a:off x="3840542" y="3067050"/>
            <a:ext cx="1163258" cy="586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14650" y="3945777"/>
            <a:ext cx="925891" cy="17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06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28650" y="365126"/>
                <a:ext cx="7886700" cy="696941"/>
              </a:xfrm>
            </p:spPr>
            <p:txBody>
              <a:bodyPr>
                <a:normAutofit/>
              </a:bodyPr>
              <a:lstStyle/>
              <a:p>
                <a:pPr algn="ctr"/>
                <a:r>
                  <a:rPr lang="en-US" sz="3600" dirty="0"/>
                  <a:t>Working Backward from </a:t>
                </a:r>
                <a14:m>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𝛿</m:t>
                        </m:r>
                      </m:e>
                      <m:sub>
                        <m:r>
                          <a:rPr lang="en-US" sz="3600" b="0" i="1" smtClean="0">
                            <a:latin typeface="Cambria Math" panose="02040503050406030204" pitchFamily="18" charset="0"/>
                          </a:rPr>
                          <m:t>𝑙</m:t>
                        </m:r>
                        <m:r>
                          <a:rPr lang="en-US" sz="3600" b="0" i="1" smtClean="0">
                            <a:latin typeface="Cambria Math" panose="02040503050406030204" pitchFamily="18" charset="0"/>
                          </a:rPr>
                          <m:t>,∗</m:t>
                        </m:r>
                      </m:sub>
                    </m:sSub>
                  </m:oMath>
                </a14:m>
                <a:r>
                  <a:rPr lang="en-US" sz="3600" dirty="0"/>
                  <a:t> to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𝛿</m:t>
                        </m:r>
                      </m:e>
                      <m:sub>
                        <m:r>
                          <a:rPr lang="en-US" sz="3600" i="1">
                            <a:latin typeface="Cambria Math" panose="02040503050406030204" pitchFamily="18" charset="0"/>
                          </a:rPr>
                          <m:t>𝑙</m:t>
                        </m:r>
                        <m:r>
                          <a:rPr lang="en-US" sz="3600" b="0" i="1" smtClean="0">
                            <a:latin typeface="Cambria Math" panose="02040503050406030204" pitchFamily="18" charset="0"/>
                          </a:rPr>
                          <m:t>−1</m:t>
                        </m:r>
                        <m:r>
                          <a:rPr lang="en-US" sz="3600" i="1">
                            <a:latin typeface="Cambria Math" panose="02040503050406030204" pitchFamily="18" charset="0"/>
                          </a:rPr>
                          <m:t>,</m:t>
                        </m:r>
                        <m:r>
                          <a:rPr lang="en-US" sz="3600" b="0" i="1" smtClean="0">
                            <a:latin typeface="Cambria Math" panose="02040503050406030204" pitchFamily="18" charset="0"/>
                          </a:rPr>
                          <m:t>∗</m:t>
                        </m:r>
                      </m:sub>
                    </m:sSub>
                  </m:oMath>
                </a14:m>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28650" y="365126"/>
                <a:ext cx="7886700" cy="696941"/>
              </a:xfrm>
              <a:blipFill>
                <a:blip r:embed="rId2"/>
                <a:stretch>
                  <a:fillRect t="-13158" b="-25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For all j,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=0</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sub>
                        </m:s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nary>
                  </m:oMath>
                </a14:m>
                <a:r>
                  <a:rPr lang="en-US" sz="2400" dirty="0"/>
                  <a:t>, therefore each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oMath>
                </a14:m>
                <a:r>
                  <a:rPr lang="en-US" sz="2400" dirty="0"/>
                  <a:t> contributes to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for all j for which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≠0</m:t>
                    </m:r>
                  </m:oMath>
                </a14:m>
                <a:endParaRPr lang="en-US" sz="2400" dirty="0"/>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e>
                    </m:nary>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den>
                    </m:f>
                  </m:oMath>
                </a14:m>
                <a:endParaRPr lang="en-US" dirty="0"/>
              </a:p>
              <a:p>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rPr>
                          <m:t>𝑙</m:t>
                        </m:r>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den>
                    </m:f>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𝜎</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den>
                    </m:f>
                  </m:oMath>
                </a14:m>
                <a:endParaRPr lang="en-US" sz="2000"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0" smtClean="0">
                        <a:latin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05"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851248" y="2710347"/>
                <a:ext cx="3531665" cy="661207"/>
              </a:xfrm>
              <a:prstGeom prst="rect">
                <a:avLst/>
              </a:prstGeom>
              <a:noFill/>
            </p:spPr>
            <p:txBody>
              <a:bodyPr wrap="square" rtlCol="0">
                <a:spAutoFit/>
              </a:bodyPr>
              <a:lstStyle/>
              <a:p>
                <a:r>
                  <a:rPr lang="en-US" sz="1200" dirty="0"/>
                  <a:t>Note that we are summing over j even though the activation sums over </a:t>
                </a:r>
                <a:r>
                  <a:rPr lang="en-US" sz="1200" dirty="0" err="1"/>
                  <a:t>i</a:t>
                </a:r>
                <a:r>
                  <a:rPr lang="en-US" sz="1200" dirty="0"/>
                  <a:t>.  This sum results from the fact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𝑙</m:t>
                        </m:r>
                        <m:r>
                          <a:rPr lang="en-US" sz="1200" b="0" i="1" smtClean="0">
                            <a:latin typeface="Cambria Math" panose="02040503050406030204" pitchFamily="18" charset="0"/>
                          </a:rPr>
                          <m:t>−1,</m:t>
                        </m:r>
                        <m:r>
                          <a:rPr lang="en-US" sz="1200" b="0" i="1" smtClean="0">
                            <a:latin typeface="Cambria Math" panose="02040503050406030204" pitchFamily="18" charset="0"/>
                          </a:rPr>
                          <m:t>𝑖</m:t>
                        </m:r>
                      </m:sub>
                    </m:sSub>
                  </m:oMath>
                </a14:m>
                <a:r>
                  <a:rPr lang="en-US" sz="1200" dirty="0"/>
                  <a:t> contributes to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𝑙</m:t>
                        </m:r>
                        <m:r>
                          <a:rPr lang="en-US" sz="1200" b="0" i="1" smtClean="0">
                            <a:latin typeface="Cambria Math" panose="02040503050406030204" pitchFamily="18" charset="0"/>
                          </a:rPr>
                          <m:t>,</m:t>
                        </m:r>
                        <m:r>
                          <a:rPr lang="en-US" sz="1200" b="0" i="1" smtClean="0">
                            <a:latin typeface="Cambria Math" panose="02040503050406030204" pitchFamily="18" charset="0"/>
                          </a:rPr>
                          <m:t>𝑗</m:t>
                        </m:r>
                        <m:r>
                          <a:rPr lang="en-US" sz="1200" b="0" i="1" smtClean="0">
                            <a:latin typeface="Cambria Math" panose="02040503050406030204" pitchFamily="18" charset="0"/>
                          </a:rPr>
                          <m:t> </m:t>
                        </m:r>
                      </m:sub>
                    </m:sSub>
                  </m:oMath>
                </a14:m>
                <a:r>
                  <a:rPr lang="en-US" sz="1200" dirty="0"/>
                  <a:t>for all j.</a:t>
                </a:r>
              </a:p>
            </p:txBody>
          </p:sp>
        </mc:Choice>
        <mc:Fallback xmlns="">
          <p:sp>
            <p:nvSpPr>
              <p:cNvPr id="4" name="TextBox 3"/>
              <p:cNvSpPr txBox="1">
                <a:spLocks noRot="1" noChangeAspect="1" noMove="1" noResize="1" noEditPoints="1" noAdjustHandles="1" noChangeArrowheads="1" noChangeShapeType="1" noTextEdit="1"/>
              </p:cNvSpPr>
              <p:nvPr/>
            </p:nvSpPr>
            <p:spPr>
              <a:xfrm>
                <a:off x="4851248" y="2710347"/>
                <a:ext cx="3531665" cy="661207"/>
              </a:xfrm>
              <a:prstGeom prst="rect">
                <a:avLst/>
              </a:prstGeom>
              <a:blipFill>
                <a:blip r:embed="rId4"/>
                <a:stretch>
                  <a:fillRect l="-173" t="-926" b="-5556"/>
                </a:stretch>
              </a:blipFill>
            </p:spPr>
            <p:txBody>
              <a:bodyPr/>
              <a:lstStyle/>
              <a:p>
                <a:r>
                  <a:rPr lang="en-US">
                    <a:noFill/>
                  </a:rPr>
                  <a:t> </a:t>
                </a:r>
              </a:p>
            </p:txBody>
          </p:sp>
        </mc:Fallback>
      </mc:AlternateContent>
      <p:cxnSp>
        <p:nvCxnSpPr>
          <p:cNvPr id="6" name="Straight Arrow Connector 5"/>
          <p:cNvCxnSpPr>
            <a:stCxn id="4" idx="1"/>
          </p:cNvCxnSpPr>
          <p:nvPr/>
        </p:nvCxnSpPr>
        <p:spPr>
          <a:xfrm flipH="1" flipV="1">
            <a:off x="4343400" y="3035300"/>
            <a:ext cx="507848" cy="5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4293704" y="1141580"/>
                <a:ext cx="1959429" cy="285206"/>
              </a:xfrm>
              <a:prstGeom prst="rect">
                <a:avLst/>
              </a:prstGeom>
              <a:noFill/>
            </p:spPr>
            <p:txBody>
              <a:bodyPr wrap="square" rtlCol="0">
                <a:spAutoFit/>
              </a:bodyPr>
              <a:lstStyle/>
              <a:p>
                <a:pPr algn="ctr"/>
                <a:r>
                  <a:rPr lang="en-US" sz="1200" dirty="0"/>
                  <a:t>We already know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𝛿</m:t>
                        </m:r>
                      </m:e>
                      <m:sub>
                        <m:r>
                          <a:rPr lang="en-US" sz="1200" b="0" i="1" smtClean="0">
                            <a:latin typeface="Cambria Math" panose="02040503050406030204" pitchFamily="18" charset="0"/>
                          </a:rPr>
                          <m:t>𝐿</m:t>
                        </m:r>
                        <m:r>
                          <a:rPr lang="en-US" sz="1200" b="0" i="1" smtClean="0">
                            <a:latin typeface="Cambria Math" panose="02040503050406030204" pitchFamily="18" charset="0"/>
                          </a:rPr>
                          <m:t>,∗</m:t>
                        </m:r>
                      </m:sub>
                    </m:sSub>
                  </m:oMath>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4293704" y="1141580"/>
                <a:ext cx="1959429" cy="285206"/>
              </a:xfrm>
              <a:prstGeom prst="rect">
                <a:avLst/>
              </a:prstGeom>
              <a:blipFill>
                <a:blip r:embed="rId5"/>
                <a:stretch>
                  <a:fillRect b="-14894"/>
                </a:stretch>
              </a:blipFill>
            </p:spPr>
            <p:txBody>
              <a:bodyPr/>
              <a:lstStyle/>
              <a:p>
                <a:r>
                  <a:rPr lang="en-US">
                    <a:noFill/>
                  </a:rPr>
                  <a:t> </a:t>
                </a:r>
              </a:p>
            </p:txBody>
          </p:sp>
        </mc:Fallback>
      </mc:AlternateContent>
      <p:cxnSp>
        <p:nvCxnSpPr>
          <p:cNvPr id="8" name="Straight Arrow Connector 7"/>
          <p:cNvCxnSpPr/>
          <p:nvPr/>
        </p:nvCxnSpPr>
        <p:spPr>
          <a:xfrm flipH="1">
            <a:off x="6133863" y="3371554"/>
            <a:ext cx="494117" cy="2086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6627980" y="4259627"/>
                <a:ext cx="1811025" cy="1030539"/>
              </a:xfrm>
              <a:prstGeom prst="rect">
                <a:avLst/>
              </a:prstGeom>
              <a:noFill/>
            </p:spPr>
            <p:txBody>
              <a:bodyPr wrap="square" rtlCol="0">
                <a:spAutoFit/>
              </a:bodyPr>
              <a:lstStyle/>
              <a:p>
                <a:r>
                  <a:rPr lang="en-US" sz="1200" dirty="0"/>
                  <a:t>We would be summing over j even if each node j only had one arc coming into it so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𝑙</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a:t>did not have a summation.</a:t>
                </a:r>
              </a:p>
            </p:txBody>
          </p:sp>
        </mc:Choice>
        <mc:Fallback xmlns="">
          <p:sp>
            <p:nvSpPr>
              <p:cNvPr id="10" name="TextBox 9"/>
              <p:cNvSpPr txBox="1">
                <a:spLocks noRot="1" noChangeAspect="1" noMove="1" noResize="1" noEditPoints="1" noAdjustHandles="1" noChangeArrowheads="1" noChangeShapeType="1" noTextEdit="1"/>
              </p:cNvSpPr>
              <p:nvPr/>
            </p:nvSpPr>
            <p:spPr>
              <a:xfrm>
                <a:off x="6627980" y="4259627"/>
                <a:ext cx="1811025" cy="1030539"/>
              </a:xfrm>
              <a:prstGeom prst="rect">
                <a:avLst/>
              </a:prstGeom>
              <a:blipFill>
                <a:blip r:embed="rId6"/>
                <a:stretch>
                  <a:fillRect t="-592" b="-4142"/>
                </a:stretch>
              </a:blipFill>
            </p:spPr>
            <p:txBody>
              <a:bodyPr/>
              <a:lstStyle/>
              <a:p>
                <a:r>
                  <a:rPr lang="en-US">
                    <a:noFill/>
                  </a:rPr>
                  <a:t> </a:t>
                </a:r>
              </a:p>
            </p:txBody>
          </p:sp>
        </mc:Fallback>
      </mc:AlternateContent>
    </p:spTree>
    <p:extLst>
      <p:ext uri="{BB962C8B-B14F-4D97-AF65-F5344CB8AC3E}">
        <p14:creationId xmlns:p14="http://schemas.microsoft.com/office/powerpoint/2010/main" val="419461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Backpropagation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𝑘</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i="1">
                        <a:latin typeface="Cambria Math" panose="02040503050406030204" pitchFamily="18" charset="0"/>
                      </a:rPr>
                      <m:t>)(1 −</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𝑗</m:t>
                            </m:r>
                          </m:sub>
                        </m:sSub>
                      </m:e>
                    </m:d>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𝐿</m:t>
                        </m:r>
                      </m:sub>
                    </m:sSub>
                  </m:oMath>
                </a14:m>
                <a:endParaRPr lang="en-US" sz="2400" dirty="0"/>
              </a:p>
              <a:p>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rPr>
                          <m:t>𝑙</m:t>
                        </m:r>
                        <m:r>
                          <a:rPr lang="en-US" sz="2400" i="1">
                            <a:latin typeface="Cambria Math" panose="02040503050406030204" pitchFamily="18" charset="0"/>
                          </a:rPr>
                          <m:t>−1,</m:t>
                        </m:r>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𝑙</m:t>
                        </m:r>
                        <m:r>
                          <a:rPr lang="en-US" sz="2400" i="1">
                            <a:latin typeface="Cambria Math" panose="02040503050406030204" pitchFamily="18" charset="0"/>
                          </a:rPr>
                          <m:t>−1,</m:t>
                        </m:r>
                        <m:r>
                          <a:rPr lang="en-US" sz="2400" i="1">
                            <a:latin typeface="Cambria Math" panose="02040503050406030204" pitchFamily="18" charset="0"/>
                          </a:rPr>
                          <m:t>𝑖</m:t>
                        </m:r>
                      </m:sub>
                    </m:sSub>
                    <m:r>
                      <a:rPr lang="en-US" sz="2400">
                        <a:latin typeface="Cambria Math" panose="02040503050406030204" pitchFamily="18" charset="0"/>
                      </a:rPr>
                      <m:t>(</m:t>
                    </m:r>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𝑙</m:t>
                        </m:r>
                        <m:r>
                          <a:rPr lang="en-US" sz="2400" i="1">
                            <a:latin typeface="Cambria Math" panose="02040503050406030204" pitchFamily="18" charset="0"/>
                          </a:rPr>
                          <m:t>−1,</m:t>
                        </m:r>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𝑙</m:t>
                            </m:r>
                          </m:sub>
                        </m:s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𝑗</m:t>
                            </m:r>
                          </m:sub>
                        </m:sSub>
                      </m:e>
                    </m:nary>
                  </m:oMath>
                </a14:m>
                <a:endParaRPr lang="en-US" sz="2400" dirty="0"/>
              </a:p>
              <a:p>
                <a:endParaRPr lang="en-US" sz="2400" dirty="0"/>
              </a:p>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sub>
                        </m:sSub>
                      </m:den>
                    </m:f>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sub>
                    </m:sSub>
                  </m:oMath>
                </a14:m>
                <a:endParaRPr lang="en-US" sz="2400" dirty="0"/>
              </a:p>
              <a:p>
                <a:endParaRPr lang="en-US" sz="2400" dirty="0"/>
              </a:p>
              <a:p>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43464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3271</TotalTime>
  <Words>4503</Words>
  <Application>Microsoft Office PowerPoint</Application>
  <PresentationFormat>On-screen Show (4:3)</PresentationFormat>
  <Paragraphs>418</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Lecture 2 (and more): Improving Neural Network Training</vt:lpstr>
      <vt:lpstr>Fill Out a Card</vt:lpstr>
      <vt:lpstr>Select Your Preferred Topics</vt:lpstr>
      <vt:lpstr>Class Discussion Notes</vt:lpstr>
      <vt:lpstr>Review from Lecture 1: Derivation of Backprop Equations</vt:lpstr>
      <vt:lpstr>Change in Error for Change in an Output Node</vt:lpstr>
      <vt:lpstr>Proceeding Backwards, Layer by Layer</vt:lpstr>
      <vt:lpstr>Working Backward from δ_(l,∗) to δ_(l-1,∗)</vt:lpstr>
      <vt:lpstr>The Backpropagation Equations</vt:lpstr>
      <vt:lpstr>Summing Across All the Training Data</vt:lpstr>
      <vt:lpstr>Minibatches and Stochastic Gradient Descent</vt:lpstr>
      <vt:lpstr>Initialize the Weights</vt:lpstr>
      <vt:lpstr>Training Algorithm Iteration</vt:lpstr>
      <vt:lpstr>Terminology: Update, Epoch, Iteration</vt:lpstr>
      <vt:lpstr>Why we study the sigmoid first</vt:lpstr>
      <vt:lpstr>Improving the Learning Performance (Multiple Mini-Lectures)</vt:lpstr>
      <vt:lpstr>Improvement Techniques</vt:lpstr>
      <vt:lpstr>The Need to Holdout Validation Data</vt:lpstr>
      <vt:lpstr>Cross-Validation</vt:lpstr>
      <vt:lpstr>Multiple Holdouts</vt:lpstr>
      <vt:lpstr>Problem: Sometimes Gradient Descent is Very Slow Even When the Current Answer is Wrong</vt:lpstr>
      <vt:lpstr>The Derivative of the Sigmoid is Close to Zero When Its Value is Close to Zero or One</vt:lpstr>
      <vt:lpstr>Is the Mean Squared Error a Good Cost Function?</vt:lpstr>
      <vt:lpstr>Consider the Logarithm of the Error Rate</vt:lpstr>
      <vt:lpstr>How Can We Use Something Like Entropy as a Measure of Error?</vt:lpstr>
      <vt:lpstr>Cross-Entropy Avoids the Slow  Learning</vt:lpstr>
      <vt:lpstr>Making Neuron Activations Simulate Probability Distributions</vt:lpstr>
      <vt:lpstr>Binary Classification with Two Neurons</vt:lpstr>
      <vt:lpstr>Binary Classification with Two Neurons that Have Different Evidence</vt:lpstr>
      <vt:lpstr>Generalizing to More Than Two Nodes</vt:lpstr>
      <vt:lpstr>Softmax</vt:lpstr>
      <vt:lpstr>Log-Likelihood Cost Function</vt:lpstr>
      <vt:lpstr>The Constraint that the Activations Sum to 1 Affects the Derivatives</vt:lpstr>
      <vt:lpstr> Backpropagating the Log-Likelihood</vt:lpstr>
      <vt:lpstr>Is Cross-Entropy the Same as Log-Likelihood?</vt:lpstr>
      <vt:lpstr>Problem: Overfitting</vt:lpstr>
      <vt:lpstr>L2 Regularization</vt:lpstr>
      <vt:lpstr>L2 Regularized Gradient Descent</vt:lpstr>
      <vt:lpstr>L1 Regularization</vt:lpstr>
      <vt:lpstr>Dropout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Improving Neural Network Training</dc:title>
  <dc:creator>Jim</dc:creator>
  <cp:lastModifiedBy>Jim Baker</cp:lastModifiedBy>
  <cp:revision>150</cp:revision>
  <dcterms:created xsi:type="dcterms:W3CDTF">2017-01-10T10:53:06Z</dcterms:created>
  <dcterms:modified xsi:type="dcterms:W3CDTF">2017-01-26T03:50:36Z</dcterms:modified>
</cp:coreProperties>
</file>