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7" r:id="rId17"/>
    <p:sldId id="338" r:id="rId18"/>
    <p:sldId id="340" r:id="rId19"/>
    <p:sldId id="296" r:id="rId20"/>
    <p:sldId id="343" r:id="rId21"/>
    <p:sldId id="344" r:id="rId22"/>
    <p:sldId id="345" r:id="rId23"/>
    <p:sldId id="346" r:id="rId24"/>
    <p:sldId id="347" r:id="rId25"/>
    <p:sldId id="342" r:id="rId26"/>
    <p:sldId id="34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6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42A25-93B5-41D8-AB0F-51E6FBEBE98D}" type="datetimeFigureOut">
              <a:rPr lang="en-US" smtClean="0"/>
              <a:t>1/25/2017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2773C-B476-402D-8E80-A0ACDA1EE06D}" type="slidenum">
              <a:rPr lang="en-US" smtClean="0"/>
              <a:t>‹#›</a:t>
            </a:fld>
            <a:endParaRPr lang="en-US"/>
          </a:p>
        </p:txBody>
      </p:sp>
    </p:spTree>
    <p:extLst>
      <p:ext uri="{BB962C8B-B14F-4D97-AF65-F5344CB8AC3E}">
        <p14:creationId xmlns:p14="http://schemas.microsoft.com/office/powerpoint/2010/main" val="23310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3837A0-A695-4709-9238-2660165EE530}" type="slidenum">
              <a:rPr lang="en-US" smtClean="0"/>
              <a:t>25</a:t>
            </a:fld>
            <a:endParaRPr lang="en-US"/>
          </a:p>
        </p:txBody>
      </p:sp>
    </p:spTree>
    <p:extLst>
      <p:ext uri="{BB962C8B-B14F-4D97-AF65-F5344CB8AC3E}">
        <p14:creationId xmlns:p14="http://schemas.microsoft.com/office/powerpoint/2010/main" val="325621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D2107F-1EAF-495C-9F95-54BC1278F25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221005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2107F-1EAF-495C-9F95-54BC1278F25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370119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2107F-1EAF-495C-9F95-54BC1278F25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399602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2107F-1EAF-495C-9F95-54BC1278F25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133574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D2107F-1EAF-495C-9F95-54BC1278F25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188697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D2107F-1EAF-495C-9F95-54BC1278F254}"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30265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D2107F-1EAF-495C-9F95-54BC1278F254}"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119590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D2107F-1EAF-495C-9F95-54BC1278F254}"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116842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2107F-1EAF-495C-9F95-54BC1278F254}"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166094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D2107F-1EAF-495C-9F95-54BC1278F254}"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364422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D2107F-1EAF-495C-9F95-54BC1278F254}"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245737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2107F-1EAF-495C-9F95-54BC1278F254}" type="datetimeFigureOut">
              <a:rPr lang="en-US" smtClean="0"/>
              <a:t>1/25/2017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60D40-871B-4A88-9C2D-4504BDD65BD3}" type="slidenum">
              <a:rPr lang="en-US" smtClean="0"/>
              <a:t>‹#›</a:t>
            </a:fld>
            <a:endParaRPr lang="en-US"/>
          </a:p>
        </p:txBody>
      </p:sp>
    </p:spTree>
    <p:extLst>
      <p:ext uri="{BB962C8B-B14F-4D97-AF65-F5344CB8AC3E}">
        <p14:creationId xmlns:p14="http://schemas.microsoft.com/office/powerpoint/2010/main" val="1085961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iro.umontreal.ca/~bengioy/talks/DL-Tutorial-NIPS2015.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Lecture 3: Improving Neural Network Training (part 2, preliminary version)</a:t>
            </a:r>
          </a:p>
        </p:txBody>
      </p:sp>
      <p:sp>
        <p:nvSpPr>
          <p:cNvPr id="3" name="Subtitle 2"/>
          <p:cNvSpPr>
            <a:spLocks noGrp="1"/>
          </p:cNvSpPr>
          <p:nvPr>
            <p:ph type="subTitle" idx="1"/>
          </p:nvPr>
        </p:nvSpPr>
        <p:spPr/>
        <p:txBody>
          <a:bodyPr/>
          <a:lstStyle/>
          <a:p>
            <a:r>
              <a:rPr lang="en-US" dirty="0"/>
              <a:t>Reading and Research in Deep Learning</a:t>
            </a:r>
          </a:p>
          <a:p>
            <a:r>
              <a:rPr lang="en-US" dirty="0"/>
              <a:t>James K Baker</a:t>
            </a:r>
          </a:p>
        </p:txBody>
      </p:sp>
    </p:spTree>
    <p:extLst>
      <p:ext uri="{BB962C8B-B14F-4D97-AF65-F5344CB8AC3E}">
        <p14:creationId xmlns:p14="http://schemas.microsoft.com/office/powerpoint/2010/main" val="314392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Learning Rate </a:t>
            </a:r>
            <a:r>
              <a:rPr lang="el-GR" dirty="0"/>
              <a:t>η</a:t>
            </a:r>
            <a:r>
              <a:rPr lang="en-US" dirty="0"/>
              <a:t> (cont.) </a:t>
            </a:r>
          </a:p>
        </p:txBody>
      </p:sp>
      <p:sp>
        <p:nvSpPr>
          <p:cNvPr id="3" name="Content Placeholder 2"/>
          <p:cNvSpPr>
            <a:spLocks noGrp="1"/>
          </p:cNvSpPr>
          <p:nvPr>
            <p:ph idx="1"/>
          </p:nvPr>
        </p:nvSpPr>
        <p:spPr/>
        <p:txBody>
          <a:bodyPr/>
          <a:lstStyle/>
          <a:p>
            <a:r>
              <a:rPr lang="en-US" dirty="0"/>
              <a:t>Note: Nielsen suggests evaluating the performance of </a:t>
            </a:r>
            <a:r>
              <a:rPr lang="el-GR" dirty="0"/>
              <a:t>η</a:t>
            </a:r>
            <a:r>
              <a:rPr lang="en-US" dirty="0"/>
              <a:t> on the training data rather than the validation data as with the other parameters</a:t>
            </a:r>
          </a:p>
          <a:p>
            <a:pPr lvl="1"/>
            <a:r>
              <a:rPr lang="en-US" dirty="0"/>
              <a:t>This makes sense, although it might not matter much</a:t>
            </a:r>
          </a:p>
          <a:p>
            <a:pPr lvl="2"/>
            <a:r>
              <a:rPr lang="en-US" dirty="0"/>
              <a:t>The learning rate is optimized not for performance, but to speed up the rate of convergence in training</a:t>
            </a:r>
          </a:p>
          <a:p>
            <a:pPr lvl="2"/>
            <a:r>
              <a:rPr lang="en-US" dirty="0"/>
              <a:t>The training is guaranteed to converge on the training data (in the limit of an infinite amount of data) but is not guaranteed to converge on the validation data</a:t>
            </a:r>
          </a:p>
          <a:p>
            <a:pPr lvl="1"/>
            <a:r>
              <a:rPr lang="en-US" dirty="0"/>
              <a:t>However, either method will usually give similar results.</a:t>
            </a:r>
          </a:p>
          <a:p>
            <a:endParaRPr lang="en-US" dirty="0"/>
          </a:p>
        </p:txBody>
      </p:sp>
    </p:spTree>
    <p:extLst>
      <p:ext uri="{BB962C8B-B14F-4D97-AF65-F5344CB8AC3E}">
        <p14:creationId xmlns:p14="http://schemas.microsoft.com/office/powerpoint/2010/main" val="222293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Stopping Early</a:t>
            </a:r>
          </a:p>
        </p:txBody>
      </p:sp>
      <p:sp>
        <p:nvSpPr>
          <p:cNvPr id="3" name="Content Placeholder 2"/>
          <p:cNvSpPr>
            <a:spLocks noGrp="1"/>
          </p:cNvSpPr>
          <p:nvPr>
            <p:ph idx="1"/>
          </p:nvPr>
        </p:nvSpPr>
        <p:spPr/>
        <p:txBody>
          <a:bodyPr>
            <a:normAutofit fontScale="92500" lnSpcReduction="20000"/>
          </a:bodyPr>
          <a:lstStyle/>
          <a:p>
            <a:r>
              <a:rPr lang="en-US" dirty="0"/>
              <a:t>You don’t need to set the number of epochs of training as a fixed parameter</a:t>
            </a:r>
          </a:p>
          <a:p>
            <a:r>
              <a:rPr lang="en-US" dirty="0"/>
              <a:t>If the gradient were known exactly, you could make sure that every step would be an improvement by making the learning step arbitrarily small</a:t>
            </a:r>
          </a:p>
          <a:p>
            <a:pPr lvl="1"/>
            <a:r>
              <a:rPr lang="en-US" dirty="0"/>
              <a:t>This would guarantee convergence</a:t>
            </a:r>
          </a:p>
          <a:p>
            <a:r>
              <a:rPr lang="en-US" dirty="0"/>
              <a:t>However, we only have a statistical estimate of the gradient, so the performance will fluctuate even with a low learning rate</a:t>
            </a:r>
          </a:p>
          <a:p>
            <a:r>
              <a:rPr lang="en-US" dirty="0"/>
              <a:t>Train until fluctuations begin, then train somewhat more to see if progress will resume</a:t>
            </a:r>
          </a:p>
          <a:p>
            <a:r>
              <a:rPr lang="en-US" dirty="0"/>
              <a:t>After continuing for a reasonable time without further improvement, stop!</a:t>
            </a:r>
          </a:p>
        </p:txBody>
      </p:sp>
    </p:spTree>
    <p:extLst>
      <p:ext uri="{BB962C8B-B14F-4D97-AF65-F5344CB8AC3E}">
        <p14:creationId xmlns:p14="http://schemas.microsoft.com/office/powerpoint/2010/main" val="186429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Regularization Parameter λ</a:t>
            </a:r>
          </a:p>
        </p:txBody>
      </p:sp>
      <p:sp>
        <p:nvSpPr>
          <p:cNvPr id="3" name="Content Placeholder 2"/>
          <p:cNvSpPr>
            <a:spLocks noGrp="1"/>
          </p:cNvSpPr>
          <p:nvPr>
            <p:ph idx="1"/>
          </p:nvPr>
        </p:nvSpPr>
        <p:spPr/>
        <p:txBody>
          <a:bodyPr/>
          <a:lstStyle/>
          <a:p>
            <a:r>
              <a:rPr lang="en-US" dirty="0"/>
              <a:t>The regularization parameter forces the learning toward a smoother function</a:t>
            </a:r>
          </a:p>
          <a:p>
            <a:pPr lvl="1"/>
            <a:r>
              <a:rPr lang="en-US" dirty="0"/>
              <a:t>This is ideal if the observed data is generated by a smooth function with added noise</a:t>
            </a:r>
          </a:p>
          <a:p>
            <a:pPr lvl="1"/>
            <a:r>
              <a:rPr lang="en-US" dirty="0"/>
              <a:t>But, we don’t know the true function or how smooth it might be</a:t>
            </a:r>
          </a:p>
          <a:p>
            <a:r>
              <a:rPr lang="en-US" dirty="0"/>
              <a:t>If </a:t>
            </a:r>
            <a:r>
              <a:rPr lang="el-GR" dirty="0"/>
              <a:t>λ</a:t>
            </a:r>
            <a:r>
              <a:rPr lang="en-US" dirty="0"/>
              <a:t> is too large, it will smooth the model more than the true function</a:t>
            </a:r>
          </a:p>
          <a:p>
            <a:r>
              <a:rPr lang="en-US" dirty="0"/>
              <a:t>If λ is too small, it will not smooth out as much of the noise</a:t>
            </a:r>
          </a:p>
        </p:txBody>
      </p:sp>
    </p:spTree>
    <p:extLst>
      <p:ext uri="{BB962C8B-B14F-4D97-AF65-F5344CB8AC3E}">
        <p14:creationId xmlns:p14="http://schemas.microsoft.com/office/powerpoint/2010/main" val="2747833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Suggested Procedure for </a:t>
            </a:r>
            <a:r>
              <a:rPr lang="el-GR" dirty="0"/>
              <a:t>λ</a:t>
            </a:r>
            <a:endParaRPr lang="en-US" dirty="0"/>
          </a:p>
        </p:txBody>
      </p:sp>
      <p:sp>
        <p:nvSpPr>
          <p:cNvPr id="3" name="Content Placeholder 2"/>
          <p:cNvSpPr>
            <a:spLocks noGrp="1"/>
          </p:cNvSpPr>
          <p:nvPr>
            <p:ph idx="1"/>
          </p:nvPr>
        </p:nvSpPr>
        <p:spPr/>
        <p:txBody>
          <a:bodyPr/>
          <a:lstStyle/>
          <a:p>
            <a:r>
              <a:rPr lang="en-US" dirty="0"/>
              <a:t>Start by setting </a:t>
            </a:r>
            <a:r>
              <a:rPr lang="el-GR" dirty="0"/>
              <a:t>λ</a:t>
            </a:r>
            <a:r>
              <a:rPr lang="en-US" dirty="0"/>
              <a:t> = 0, and tuning </a:t>
            </a:r>
            <a:r>
              <a:rPr lang="el-GR" dirty="0"/>
              <a:t>η</a:t>
            </a:r>
            <a:r>
              <a:rPr lang="en-US" dirty="0"/>
              <a:t>.</a:t>
            </a:r>
          </a:p>
          <a:p>
            <a:r>
              <a:rPr lang="en-US" dirty="0"/>
              <a:t>With that η, roughly tune </a:t>
            </a:r>
            <a:r>
              <a:rPr lang="el-GR" dirty="0"/>
              <a:t>λ</a:t>
            </a:r>
            <a:endParaRPr lang="en-US" dirty="0"/>
          </a:p>
          <a:p>
            <a:pPr lvl="1"/>
            <a:r>
              <a:rPr lang="en-US" dirty="0"/>
              <a:t>Start at </a:t>
            </a:r>
            <a:r>
              <a:rPr lang="el-GR" dirty="0"/>
              <a:t>λ</a:t>
            </a:r>
            <a:r>
              <a:rPr lang="en-US" dirty="0"/>
              <a:t> = 1.0, then increase or decrease by a factor of 10 as indicated by performance on validation data</a:t>
            </a:r>
          </a:p>
          <a:p>
            <a:r>
              <a:rPr lang="en-US" dirty="0"/>
              <a:t>Then, fine tune λ by making smaller changes</a:t>
            </a:r>
          </a:p>
          <a:p>
            <a:r>
              <a:rPr lang="en-US" dirty="0"/>
              <a:t>Then, go back to retune η</a:t>
            </a:r>
          </a:p>
          <a:p>
            <a:r>
              <a:rPr lang="en-US" dirty="0"/>
              <a:t>You may need to do multiple rounds</a:t>
            </a:r>
          </a:p>
        </p:txBody>
      </p:sp>
    </p:spTree>
    <p:extLst>
      <p:ext uri="{BB962C8B-B14F-4D97-AF65-F5344CB8AC3E}">
        <p14:creationId xmlns:p14="http://schemas.microsoft.com/office/powerpoint/2010/main" val="164964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Mini-Batch Size (typically M = 64 or 128)</a:t>
            </a:r>
          </a:p>
        </p:txBody>
      </p:sp>
      <p:sp>
        <p:nvSpPr>
          <p:cNvPr id="3" name="Content Placeholder 2"/>
          <p:cNvSpPr>
            <a:spLocks noGrp="1"/>
          </p:cNvSpPr>
          <p:nvPr>
            <p:ph idx="1"/>
          </p:nvPr>
        </p:nvSpPr>
        <p:spPr/>
        <p:txBody>
          <a:bodyPr>
            <a:normAutofit fontScale="62500" lnSpcReduction="20000"/>
          </a:bodyPr>
          <a:lstStyle/>
          <a:p>
            <a:r>
              <a:rPr lang="en-US" dirty="0"/>
              <a:t>If the mini-batch size is too small, the statistical estimate of the gradient will be too noisy</a:t>
            </a:r>
          </a:p>
          <a:p>
            <a:r>
              <a:rPr lang="en-US" dirty="0"/>
              <a:t>If the mini-batch size is larger than necessary there will be more computation than necessary per update</a:t>
            </a:r>
          </a:p>
          <a:p>
            <a:pPr lvl="1"/>
            <a:r>
              <a:rPr lang="en-US" dirty="0"/>
              <a:t>On some GPU implementations, there is a data bottleneck such that larger mini-batches can be processed as quickly as smaller ones, up to some limit</a:t>
            </a:r>
          </a:p>
          <a:p>
            <a:pPr lvl="1"/>
            <a:r>
              <a:rPr lang="en-US" dirty="0"/>
              <a:t>Because of the architecture of GPUs, hardware sits idle unless the size of the minibatch is a power of two (in some cases, but not always)</a:t>
            </a:r>
          </a:p>
          <a:p>
            <a:r>
              <a:rPr lang="en-US" dirty="0"/>
              <a:t>However, it is difficult to determine how noisy a gradient estimate may be, because the true gradient is not known</a:t>
            </a:r>
          </a:p>
          <a:p>
            <a:pPr lvl="1"/>
            <a:r>
              <a:rPr lang="en-US" dirty="0"/>
              <a:t>Any movement in a direction that makes an acute angle with the gradient will also be an improvement, just slower, so it is not easily apparent that a direction is not the true gradient</a:t>
            </a:r>
          </a:p>
          <a:p>
            <a:r>
              <a:rPr lang="en-US" dirty="0"/>
              <a:t>Balancing these issues generally leads to selection of a mini-batch size of 64 or 128</a:t>
            </a:r>
          </a:p>
          <a:p>
            <a:r>
              <a:rPr lang="en-US" dirty="0"/>
              <a:t>Fine tuning isn’t feasible, so those are reasonable choices even on a CPU-only implementation</a:t>
            </a:r>
          </a:p>
          <a:p>
            <a:pPr lvl="1"/>
            <a:r>
              <a:rPr lang="en-US" dirty="0"/>
              <a:t>There are special cases when other goals are included for which a full batch (all the training data) or on-line (mini-batch size of 1, update after every example) might be used</a:t>
            </a:r>
          </a:p>
        </p:txBody>
      </p:sp>
    </p:spTree>
    <p:extLst>
      <p:ext uri="{BB962C8B-B14F-4D97-AF65-F5344CB8AC3E}">
        <p14:creationId xmlns:p14="http://schemas.microsoft.com/office/powerpoint/2010/main" val="1341417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7" y="553590"/>
            <a:ext cx="7886700" cy="1325563"/>
          </a:xfrm>
        </p:spPr>
        <p:txBody>
          <a:bodyPr/>
          <a:lstStyle/>
          <a:p>
            <a:pPr algn="ctr"/>
            <a:r>
              <a:rPr lang="en-US" dirty="0"/>
              <a:t>Scheduled Changes in Parameters </a:t>
            </a:r>
          </a:p>
        </p:txBody>
      </p:sp>
      <p:sp>
        <p:nvSpPr>
          <p:cNvPr id="3" name="Content Placeholder 2"/>
          <p:cNvSpPr>
            <a:spLocks noGrp="1"/>
          </p:cNvSpPr>
          <p:nvPr>
            <p:ph idx="1"/>
          </p:nvPr>
        </p:nvSpPr>
        <p:spPr/>
        <p:txBody>
          <a:bodyPr>
            <a:normAutofit fontScale="92500"/>
          </a:bodyPr>
          <a:lstStyle/>
          <a:p>
            <a:r>
              <a:rPr lang="en-US" dirty="0"/>
              <a:t>As the weights get close to a minimum, fluctuations in the estimate of the gradient become more harmful.</a:t>
            </a:r>
          </a:p>
          <a:p>
            <a:r>
              <a:rPr lang="en-US" dirty="0"/>
              <a:t>Therefore, a smaller value of the learning parameter </a:t>
            </a:r>
            <a:r>
              <a:rPr lang="el-GR" dirty="0"/>
              <a:t>λ</a:t>
            </a:r>
            <a:r>
              <a:rPr lang="en-US" dirty="0"/>
              <a:t> and/or a larger minibatch size M may be desired.</a:t>
            </a:r>
          </a:p>
          <a:p>
            <a:r>
              <a:rPr lang="en-US" dirty="0"/>
              <a:t>You may want to experiment with a learning schedule if you continue with deep learning.  However, it only speeds up the training rather than give a better answer.  During the course, experimenting with it would take up more time than it would gain, unless you are working on a topic for which it happens to be important.</a:t>
            </a:r>
          </a:p>
        </p:txBody>
      </p:sp>
    </p:spTree>
    <p:extLst>
      <p:ext uri="{BB962C8B-B14F-4D97-AF65-F5344CB8AC3E}">
        <p14:creationId xmlns:p14="http://schemas.microsoft.com/office/powerpoint/2010/main" val="44866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3223"/>
          </a:xfrm>
        </p:spPr>
        <p:txBody>
          <a:bodyPr/>
          <a:lstStyle/>
          <a:p>
            <a:pPr algn="ctr"/>
            <a:r>
              <a:rPr lang="en-US" dirty="0"/>
              <a:t>Summary of Expert Advice</a:t>
            </a:r>
          </a:p>
        </p:txBody>
      </p:sp>
      <p:sp>
        <p:nvSpPr>
          <p:cNvPr id="3" name="Content Placeholder 2"/>
          <p:cNvSpPr>
            <a:spLocks noGrp="1"/>
          </p:cNvSpPr>
          <p:nvPr>
            <p:ph idx="1"/>
          </p:nvPr>
        </p:nvSpPr>
        <p:spPr/>
        <p:txBody>
          <a:bodyPr>
            <a:normAutofit fontScale="70000" lnSpcReduction="20000"/>
          </a:bodyPr>
          <a:lstStyle/>
          <a:p>
            <a:r>
              <a:rPr lang="en-US" dirty="0"/>
              <a:t>Use </a:t>
            </a:r>
            <a:r>
              <a:rPr lang="en-US" dirty="0" err="1"/>
              <a:t>ReLU</a:t>
            </a:r>
            <a:r>
              <a:rPr lang="en-US" dirty="0"/>
              <a:t> non-</a:t>
            </a:r>
            <a:r>
              <a:rPr lang="en-US" dirty="0" err="1"/>
              <a:t>linearities</a:t>
            </a:r>
            <a:endParaRPr lang="en-US" dirty="0"/>
          </a:p>
          <a:p>
            <a:r>
              <a:rPr lang="en-US" dirty="0"/>
              <a:t>Use cross-entropy loss for classification</a:t>
            </a:r>
          </a:p>
          <a:p>
            <a:r>
              <a:rPr lang="en-US" dirty="0"/>
              <a:t>Use </a:t>
            </a:r>
            <a:r>
              <a:rPr lang="en-US" dirty="0" err="1"/>
              <a:t>Stochasic</a:t>
            </a:r>
            <a:r>
              <a:rPr lang="en-US" dirty="0"/>
              <a:t> Gradient Descent on minibatches</a:t>
            </a:r>
          </a:p>
          <a:p>
            <a:r>
              <a:rPr lang="en-US" dirty="0"/>
              <a:t>Shuffle the training samples (← very important)</a:t>
            </a:r>
          </a:p>
          <a:p>
            <a:r>
              <a:rPr lang="en-US" dirty="0"/>
              <a:t>Normalize the input variables (zero mean, unit variance)</a:t>
            </a:r>
          </a:p>
          <a:p>
            <a:r>
              <a:rPr lang="en-US" dirty="0"/>
              <a:t>Use a bit of L1 or L2 regularization on the weights (or a combination)</a:t>
            </a:r>
          </a:p>
          <a:p>
            <a:pPr lvl="1"/>
            <a:r>
              <a:rPr lang="en-US" dirty="0"/>
              <a:t>It’s best to turn it on after a couple of epochs</a:t>
            </a:r>
          </a:p>
          <a:p>
            <a:r>
              <a:rPr lang="en-US" dirty="0"/>
              <a:t>Use “dropout” for regularization</a:t>
            </a:r>
          </a:p>
          <a:p>
            <a:r>
              <a:rPr lang="en-US" dirty="0"/>
              <a:t>Lots more in [</a:t>
            </a:r>
            <a:r>
              <a:rPr lang="en-US" dirty="0" err="1"/>
              <a:t>LeCun</a:t>
            </a:r>
            <a:r>
              <a:rPr lang="en-US" dirty="0"/>
              <a:t> et al. “Efficient Backprop” 1998]</a:t>
            </a:r>
          </a:p>
          <a:p>
            <a:r>
              <a:rPr lang="en-US" dirty="0"/>
              <a:t>Lots, lots more in “Neural Networks Tricks of the Trade” (2012 edition)</a:t>
            </a:r>
          </a:p>
          <a:p>
            <a:r>
              <a:rPr lang="en-US" dirty="0"/>
              <a:t>More recent: Deep Learning, by </a:t>
            </a:r>
            <a:r>
              <a:rPr lang="en-US" dirty="0" err="1"/>
              <a:t>Goodfellow</a:t>
            </a:r>
            <a:r>
              <a:rPr lang="en-US" dirty="0"/>
              <a:t>, </a:t>
            </a:r>
            <a:r>
              <a:rPr lang="en-US" dirty="0" err="1"/>
              <a:t>Bengio</a:t>
            </a:r>
            <a:r>
              <a:rPr lang="en-US" dirty="0"/>
              <a:t>, </a:t>
            </a:r>
            <a:r>
              <a:rPr lang="en-US" dirty="0" err="1"/>
              <a:t>Courville</a:t>
            </a:r>
            <a:r>
              <a:rPr lang="en-US" dirty="0"/>
              <a:t> (MIT Press)</a:t>
            </a:r>
          </a:p>
        </p:txBody>
      </p:sp>
      <p:sp>
        <p:nvSpPr>
          <p:cNvPr id="5" name="TextBox 4"/>
          <p:cNvSpPr txBox="1"/>
          <p:nvPr/>
        </p:nvSpPr>
        <p:spPr>
          <a:xfrm>
            <a:off x="4572000" y="1144049"/>
            <a:ext cx="3540154" cy="769441"/>
          </a:xfrm>
          <a:prstGeom prst="rect">
            <a:avLst/>
          </a:prstGeom>
          <a:noFill/>
        </p:spPr>
        <p:txBody>
          <a:bodyPr wrap="square" rtlCol="0">
            <a:spAutoFit/>
          </a:bodyPr>
          <a:lstStyle/>
          <a:p>
            <a:r>
              <a:rPr lang="en-US" sz="1100" dirty="0"/>
              <a:t>From NIPS 2015 Tutorial on Deep Learning by Geoffrey E. Hinton, Yann </a:t>
            </a:r>
            <a:r>
              <a:rPr lang="en-US" sz="1100" dirty="0" err="1"/>
              <a:t>LeCun</a:t>
            </a:r>
            <a:r>
              <a:rPr lang="en-US" sz="1100" dirty="0"/>
              <a:t>, and </a:t>
            </a:r>
            <a:r>
              <a:rPr lang="en-US" sz="1100" dirty="0" err="1"/>
              <a:t>Yoshua</a:t>
            </a:r>
            <a:r>
              <a:rPr lang="en-US" sz="1100" dirty="0"/>
              <a:t> </a:t>
            </a:r>
            <a:r>
              <a:rPr lang="en-US" sz="1100" dirty="0" err="1"/>
              <a:t>Bengio</a:t>
            </a:r>
            <a:r>
              <a:rPr lang="en-US" sz="1100" dirty="0"/>
              <a:t>  (slides online) (</a:t>
            </a:r>
            <a:r>
              <a:rPr lang="en-US" sz="1100" u="sng" dirty="0">
                <a:hlinkClick r:id="rId2"/>
              </a:rPr>
              <a:t>https://www.iro.umontreal.ca/~bengioy/talks/DL-Tutorial-NIPS2015.pdf</a:t>
            </a:r>
            <a:r>
              <a:rPr lang="en-US" sz="1100" dirty="0"/>
              <a:t>)</a:t>
            </a:r>
            <a:endParaRPr lang="en-US" sz="1200" dirty="0"/>
          </a:p>
        </p:txBody>
      </p:sp>
      <p:sp>
        <p:nvSpPr>
          <p:cNvPr id="4" name="TextBox 3"/>
          <p:cNvSpPr txBox="1"/>
          <p:nvPr/>
        </p:nvSpPr>
        <p:spPr>
          <a:xfrm>
            <a:off x="5956300" y="1974850"/>
            <a:ext cx="2025650" cy="600164"/>
          </a:xfrm>
          <a:prstGeom prst="rect">
            <a:avLst/>
          </a:prstGeom>
          <a:noFill/>
        </p:spPr>
        <p:txBody>
          <a:bodyPr wrap="square" rtlCol="0">
            <a:spAutoFit/>
          </a:bodyPr>
          <a:lstStyle/>
          <a:p>
            <a:r>
              <a:rPr lang="en-US" sz="1100" dirty="0"/>
              <a:t>I assume this means use </a:t>
            </a:r>
            <a:r>
              <a:rPr lang="en-US" sz="1100" dirty="0" err="1"/>
              <a:t>Softmax</a:t>
            </a:r>
            <a:r>
              <a:rPr lang="en-US" sz="1100" dirty="0"/>
              <a:t> and log-likelihood for multiple categories.</a:t>
            </a:r>
          </a:p>
        </p:txBody>
      </p:sp>
      <p:cxnSp>
        <p:nvCxnSpPr>
          <p:cNvPr id="7" name="Straight Arrow Connector 6"/>
          <p:cNvCxnSpPr/>
          <p:nvPr/>
        </p:nvCxnSpPr>
        <p:spPr>
          <a:xfrm flipH="1">
            <a:off x="5067300" y="2274932"/>
            <a:ext cx="889000" cy="49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233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Other learning improvement techniques</a:t>
            </a:r>
          </a:p>
        </p:txBody>
      </p:sp>
      <p:sp>
        <p:nvSpPr>
          <p:cNvPr id="3" name="Content Placeholder 2"/>
          <p:cNvSpPr>
            <a:spLocks noGrp="1"/>
          </p:cNvSpPr>
          <p:nvPr>
            <p:ph idx="1"/>
          </p:nvPr>
        </p:nvSpPr>
        <p:spPr/>
        <p:txBody>
          <a:bodyPr/>
          <a:lstStyle/>
          <a:p>
            <a:r>
              <a:rPr lang="en-US" dirty="0"/>
              <a:t>Rectified linear units (ReLU)</a:t>
            </a:r>
          </a:p>
          <a:p>
            <a:r>
              <a:rPr lang="en-US" dirty="0"/>
              <a:t>Momentum</a:t>
            </a:r>
          </a:p>
          <a:p>
            <a:r>
              <a:rPr lang="en-US" dirty="0" err="1"/>
              <a:t>Nesterov’s</a:t>
            </a:r>
            <a:r>
              <a:rPr lang="en-US" dirty="0"/>
              <a:t> method</a:t>
            </a:r>
          </a:p>
          <a:p>
            <a:r>
              <a:rPr lang="en-US" dirty="0" err="1"/>
              <a:t>Rmsprop</a:t>
            </a:r>
            <a:endParaRPr lang="en-US" dirty="0"/>
          </a:p>
          <a:p>
            <a:r>
              <a:rPr lang="en-US" dirty="0" err="1"/>
              <a:t>Adagrad</a:t>
            </a:r>
            <a:endParaRPr lang="en-US" dirty="0"/>
          </a:p>
          <a:p>
            <a:r>
              <a:rPr lang="en-US" dirty="0"/>
              <a:t>Adam</a:t>
            </a:r>
          </a:p>
          <a:p>
            <a:r>
              <a:rPr lang="en-US" dirty="0"/>
              <a:t>Other network topologies and techniques</a:t>
            </a:r>
          </a:p>
          <a:p>
            <a:pPr lvl="1"/>
            <a:r>
              <a:rPr lang="en-US" dirty="0"/>
              <a:t>CNN, BPTT, RNN, LSTM</a:t>
            </a:r>
          </a:p>
        </p:txBody>
      </p:sp>
    </p:spTree>
    <p:extLst>
      <p:ext uri="{BB962C8B-B14F-4D97-AF65-F5344CB8AC3E}">
        <p14:creationId xmlns:p14="http://schemas.microsoft.com/office/powerpoint/2010/main" val="1116350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Rectified Linear Unit (ReLU)</a:t>
            </a:r>
          </a:p>
        </p:txBody>
      </p:sp>
      <p:pic>
        <p:nvPicPr>
          <p:cNvPr id="4" name="Picture 3"/>
          <p:cNvPicPr>
            <a:picLocks noChangeAspect="1"/>
          </p:cNvPicPr>
          <p:nvPr/>
        </p:nvPicPr>
        <p:blipFill>
          <a:blip r:embed="rId2"/>
          <a:stretch>
            <a:fillRect/>
          </a:stretch>
        </p:blipFill>
        <p:spPr>
          <a:xfrm>
            <a:off x="2293489" y="1761434"/>
            <a:ext cx="4933950" cy="4410075"/>
          </a:xfrm>
          <a:prstGeom prst="rect">
            <a:avLst/>
          </a:prstGeom>
        </p:spPr>
      </p:pic>
    </p:spTree>
    <p:extLst>
      <p:ext uri="{BB962C8B-B14F-4D97-AF65-F5344CB8AC3E}">
        <p14:creationId xmlns:p14="http://schemas.microsoft.com/office/powerpoint/2010/main" val="1766504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Momentum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739" y="1909931"/>
            <a:ext cx="5193705" cy="4351338"/>
          </a:xfrm>
        </p:spPr>
      </p:pic>
      <p:sp>
        <p:nvSpPr>
          <p:cNvPr id="5" name="TextBox 4"/>
          <p:cNvSpPr txBox="1"/>
          <p:nvPr/>
        </p:nvSpPr>
        <p:spPr>
          <a:xfrm>
            <a:off x="6433226" y="1258111"/>
            <a:ext cx="2191965" cy="523220"/>
          </a:xfrm>
          <a:prstGeom prst="rect">
            <a:avLst/>
          </a:prstGeom>
          <a:noFill/>
        </p:spPr>
        <p:txBody>
          <a:bodyPr wrap="square" rtlCol="0">
            <a:spAutoFit/>
          </a:bodyPr>
          <a:lstStyle/>
          <a:p>
            <a:r>
              <a:rPr lang="en-US" sz="1400" dirty="0"/>
              <a:t>What if you are trying to go down a narrow valley?</a:t>
            </a:r>
          </a:p>
        </p:txBody>
      </p:sp>
      <p:sp>
        <p:nvSpPr>
          <p:cNvPr id="6" name="TextBox 5"/>
          <p:cNvSpPr txBox="1"/>
          <p:nvPr/>
        </p:nvSpPr>
        <p:spPr>
          <a:xfrm>
            <a:off x="6517532" y="2159540"/>
            <a:ext cx="2159540" cy="2031325"/>
          </a:xfrm>
          <a:prstGeom prst="rect">
            <a:avLst/>
          </a:prstGeom>
          <a:noFill/>
        </p:spPr>
        <p:txBody>
          <a:bodyPr wrap="square" rtlCol="0">
            <a:spAutoFit/>
          </a:bodyPr>
          <a:lstStyle/>
          <a:p>
            <a:r>
              <a:rPr lang="en-US" sz="1400" dirty="0"/>
              <a:t>This is the Cascades.  It is a popular hike near Blacksburg, VA.  The creek itself is fairly steep, but not nearly as steep as the sides of the valley.  If you are not right in the creek itself, the gradients all point back and forth across the valley.</a:t>
            </a:r>
          </a:p>
        </p:txBody>
      </p:sp>
    </p:spTree>
    <p:extLst>
      <p:ext uri="{BB962C8B-B14F-4D97-AF65-F5344CB8AC3E}">
        <p14:creationId xmlns:p14="http://schemas.microsoft.com/office/powerpoint/2010/main" val="311871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Artificial Expansion of Training Data</a:t>
            </a:r>
          </a:p>
        </p:txBody>
      </p:sp>
      <p:sp>
        <p:nvSpPr>
          <p:cNvPr id="3" name="Content Placeholder 2"/>
          <p:cNvSpPr>
            <a:spLocks noGrp="1"/>
          </p:cNvSpPr>
          <p:nvPr>
            <p:ph idx="1"/>
          </p:nvPr>
        </p:nvSpPr>
        <p:spPr/>
        <p:txBody>
          <a:bodyPr/>
          <a:lstStyle/>
          <a:p>
            <a:r>
              <a:rPr lang="en-US" dirty="0"/>
              <a:t>Examples</a:t>
            </a:r>
          </a:p>
          <a:p>
            <a:pPr lvl="1"/>
            <a:r>
              <a:rPr lang="en-US" dirty="0"/>
              <a:t>Add noise</a:t>
            </a:r>
          </a:p>
          <a:p>
            <a:pPr lvl="1"/>
            <a:r>
              <a:rPr lang="en-US" dirty="0"/>
              <a:t>Distortion of sound or image</a:t>
            </a:r>
          </a:p>
          <a:p>
            <a:pPr lvl="1"/>
            <a:r>
              <a:rPr lang="en-US" dirty="0"/>
              <a:t>Rotate or change orientation of image</a:t>
            </a:r>
          </a:p>
          <a:p>
            <a:pPr lvl="1"/>
            <a:endParaRPr lang="en-US" dirty="0"/>
          </a:p>
          <a:p>
            <a:r>
              <a:rPr lang="en-US" dirty="0"/>
              <a:t>Effective when such changes occur naturally</a:t>
            </a:r>
          </a:p>
          <a:p>
            <a:r>
              <a:rPr lang="en-US" dirty="0"/>
              <a:t>Be careful not to change a training example so much that it better matches a different category</a:t>
            </a:r>
          </a:p>
          <a:p>
            <a:pPr lvl="1"/>
            <a:r>
              <a:rPr lang="en-US" dirty="0"/>
              <a:t>Unless you have a purpose to do that deliberately to a limited degree</a:t>
            </a:r>
          </a:p>
        </p:txBody>
      </p:sp>
    </p:spTree>
    <p:extLst>
      <p:ext uri="{BB962C8B-B14F-4D97-AF65-F5344CB8AC3E}">
        <p14:creationId xmlns:p14="http://schemas.microsoft.com/office/powerpoint/2010/main" val="1107060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Momentum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739" y="1909931"/>
            <a:ext cx="5193705" cy="4351338"/>
          </a:xfrm>
        </p:spPr>
      </p:pic>
      <p:sp>
        <p:nvSpPr>
          <p:cNvPr id="5" name="TextBox 4"/>
          <p:cNvSpPr txBox="1"/>
          <p:nvPr/>
        </p:nvSpPr>
        <p:spPr>
          <a:xfrm>
            <a:off x="6433226" y="1258111"/>
            <a:ext cx="2191965" cy="523220"/>
          </a:xfrm>
          <a:prstGeom prst="rect">
            <a:avLst/>
          </a:prstGeom>
          <a:noFill/>
        </p:spPr>
        <p:txBody>
          <a:bodyPr wrap="square" rtlCol="0">
            <a:spAutoFit/>
          </a:bodyPr>
          <a:lstStyle/>
          <a:p>
            <a:r>
              <a:rPr lang="en-US" sz="1400" dirty="0"/>
              <a:t>What if you are trying to go down a narrow valley?</a:t>
            </a:r>
          </a:p>
        </p:txBody>
      </p:sp>
      <p:sp>
        <p:nvSpPr>
          <p:cNvPr id="6" name="TextBox 5"/>
          <p:cNvSpPr txBox="1"/>
          <p:nvPr/>
        </p:nvSpPr>
        <p:spPr>
          <a:xfrm>
            <a:off x="6517532" y="2159540"/>
            <a:ext cx="2159540" cy="2031325"/>
          </a:xfrm>
          <a:prstGeom prst="rect">
            <a:avLst/>
          </a:prstGeom>
          <a:noFill/>
        </p:spPr>
        <p:txBody>
          <a:bodyPr wrap="square" rtlCol="0">
            <a:spAutoFit/>
          </a:bodyPr>
          <a:lstStyle/>
          <a:p>
            <a:r>
              <a:rPr lang="en-US" sz="1400" dirty="0"/>
              <a:t>This is the Cascades.  It is a popular hike near Blacksburg, VA.  The creek itself is fairly steep, but not nearly as steep as the sides of the valley.  If you are not right in the creek itself, the gradients all point back and forth across the valley.</a:t>
            </a:r>
          </a:p>
        </p:txBody>
      </p:sp>
      <p:cxnSp>
        <p:nvCxnSpPr>
          <p:cNvPr id="7" name="Straight Arrow Connector 6"/>
          <p:cNvCxnSpPr/>
          <p:nvPr/>
        </p:nvCxnSpPr>
        <p:spPr>
          <a:xfrm>
            <a:off x="4064000" y="3346450"/>
            <a:ext cx="450850" cy="52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892550" y="3498850"/>
            <a:ext cx="571500" cy="36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898900" y="3524250"/>
            <a:ext cx="6350" cy="47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778250" y="3562350"/>
            <a:ext cx="114300" cy="463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695700" y="3600450"/>
            <a:ext cx="50800"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454400" y="3625850"/>
            <a:ext cx="234950" cy="29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473450" y="3657600"/>
            <a:ext cx="69850" cy="46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17532" y="4337050"/>
            <a:ext cx="2107659" cy="1600438"/>
          </a:xfrm>
          <a:prstGeom prst="rect">
            <a:avLst/>
          </a:prstGeom>
          <a:noFill/>
        </p:spPr>
        <p:txBody>
          <a:bodyPr wrap="square" rtlCol="0">
            <a:spAutoFit/>
          </a:bodyPr>
          <a:lstStyle/>
          <a:p>
            <a:r>
              <a:rPr lang="en-US" sz="1400" dirty="0"/>
              <a:t>The gradient descent algorithm follows a zig-zag path back and forth across the valley.  This can be avoiding with very small steps, but then the learning is very slow.</a:t>
            </a:r>
          </a:p>
        </p:txBody>
      </p:sp>
    </p:spTree>
    <p:extLst>
      <p:ext uri="{BB962C8B-B14F-4D97-AF65-F5344CB8AC3E}">
        <p14:creationId xmlns:p14="http://schemas.microsoft.com/office/powerpoint/2010/main" val="152011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Momentum-based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2301758"/>
              </a:xfrm>
            </p:spPr>
            <p:txBody>
              <a:bodyPr>
                <a:normAutofit fontScale="77500" lnSpcReduction="20000"/>
              </a:bodyPr>
              <a:lstStyle/>
              <a:p>
                <a:r>
                  <a:rPr lang="en-US" dirty="0"/>
                  <a:t>Replace update</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 </m:t>
                      </m:r>
                      <m:r>
                        <m:rPr>
                          <m:sty m:val="p"/>
                        </m:rPr>
                        <a:rPr lang="el-GR" b="0" i="1" smtClean="0">
                          <a:latin typeface="Cambria Math" panose="02040503050406030204" pitchFamily="18" charset="0"/>
                          <a:ea typeface="Cambria Math" panose="02040503050406030204" pitchFamily="18" charset="0"/>
                        </a:rPr>
                        <m:t>η</m:t>
                      </m:r>
                      <m:r>
                        <a:rPr lang="el-GR"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p>
              <a:p>
                <a:pPr marL="0" indent="0">
                  <a:buNone/>
                </a:pPr>
                <a:r>
                  <a:rPr lang="en-US" dirty="0"/>
                  <a:t>With</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η</m:t>
                      </m:r>
                      <m:r>
                        <a:rPr lang="el-G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oMath>
                  </m:oMathPara>
                </a14:m>
                <a:endParaRPr lang="en-US" dirty="0"/>
              </a:p>
              <a:p>
                <a:pPr marL="0" indent="0" algn="ct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2301758"/>
              </a:xfrm>
              <a:blipFill>
                <a:blip r:embed="rId2"/>
                <a:stretch>
                  <a:fillRect l="-1005" t="-52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425967" y="3028426"/>
                <a:ext cx="2239861" cy="1384995"/>
              </a:xfrm>
              <a:prstGeom prst="rect">
                <a:avLst/>
              </a:prstGeom>
              <a:noFill/>
            </p:spPr>
            <p:txBody>
              <a:bodyPr wrap="square" rtlCol="0">
                <a:spAutoFit/>
              </a:bodyPr>
              <a:lstStyle/>
              <a:p>
                <a:r>
                  <a:rPr lang="en-US" sz="1400" dirty="0"/>
                  <a:t>Adding </a:t>
                </a:r>
                <a:r>
                  <a:rPr lang="el-GR" sz="1400" dirty="0"/>
                  <a:t>μ</a:t>
                </a:r>
                <a:r>
                  <a:rPr lang="en-US" sz="1400" dirty="0"/>
                  <a:t> times the previous value of v amounts to accumulating the sum of all previous values of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η</m:t>
                    </m:r>
                    <m:r>
                      <a:rPr lang="el-GR"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oMath>
                </a14:m>
                <a:endParaRPr lang="en-US" sz="1400" dirty="0"/>
              </a:p>
              <a:p>
                <a:r>
                  <a:rPr lang="en-US" sz="1400" dirty="0"/>
                  <a:t>with geometrically decreasing weights.</a:t>
                </a:r>
              </a:p>
            </p:txBody>
          </p:sp>
        </mc:Choice>
        <mc:Fallback xmlns="">
          <p:sp>
            <p:nvSpPr>
              <p:cNvPr id="4" name="TextBox 3"/>
              <p:cNvSpPr txBox="1">
                <a:spLocks noRot="1" noChangeAspect="1" noMove="1" noResize="1" noEditPoints="1" noAdjustHandles="1" noChangeArrowheads="1" noChangeShapeType="1" noTextEdit="1"/>
              </p:cNvSpPr>
              <p:nvPr/>
            </p:nvSpPr>
            <p:spPr>
              <a:xfrm>
                <a:off x="6425967" y="3028426"/>
                <a:ext cx="2239861" cy="1384995"/>
              </a:xfrm>
              <a:prstGeom prst="rect">
                <a:avLst/>
              </a:prstGeom>
              <a:blipFill>
                <a:blip r:embed="rId3"/>
                <a:stretch>
                  <a:fillRect l="-815" t="-881" r="-1359" b="-3524"/>
                </a:stretch>
              </a:blipFill>
            </p:spPr>
            <p:txBody>
              <a:bodyPr/>
              <a:lstStyle/>
              <a:p>
                <a:r>
                  <a:rPr lang="en-US">
                    <a:noFill/>
                  </a:rPr>
                  <a:t> </a:t>
                </a:r>
              </a:p>
            </p:txBody>
          </p:sp>
        </mc:Fallback>
      </mc:AlternateContent>
      <p:sp>
        <p:nvSpPr>
          <p:cNvPr id="5" name="TextBox 4"/>
          <p:cNvSpPr txBox="1"/>
          <p:nvPr/>
        </p:nvSpPr>
        <p:spPr>
          <a:xfrm>
            <a:off x="1484851" y="4127383"/>
            <a:ext cx="2474753" cy="954107"/>
          </a:xfrm>
          <a:prstGeom prst="rect">
            <a:avLst/>
          </a:prstGeom>
          <a:noFill/>
        </p:spPr>
        <p:txBody>
          <a:bodyPr wrap="square" rtlCol="0">
            <a:spAutoFit/>
          </a:bodyPr>
          <a:lstStyle/>
          <a:p>
            <a:r>
              <a:rPr lang="en-US" sz="1400" dirty="0"/>
              <a:t>This is equivalent of filtering the sequence of values of v with a simple, one-pole low-pass filter.</a:t>
            </a:r>
          </a:p>
        </p:txBody>
      </p:sp>
      <p:sp>
        <p:nvSpPr>
          <p:cNvPr id="7" name="TextBox 6"/>
          <p:cNvSpPr txBox="1"/>
          <p:nvPr/>
        </p:nvSpPr>
        <p:spPr>
          <a:xfrm>
            <a:off x="4295425" y="4772622"/>
            <a:ext cx="2910980" cy="1384995"/>
          </a:xfrm>
          <a:prstGeom prst="rect">
            <a:avLst/>
          </a:prstGeom>
          <a:noFill/>
        </p:spPr>
        <p:txBody>
          <a:bodyPr wrap="square" rtlCol="0">
            <a:spAutoFit/>
          </a:bodyPr>
          <a:lstStyle/>
          <a:p>
            <a:r>
              <a:rPr lang="en-US" sz="1400" dirty="0"/>
              <a:t>This produces a smoother, less zig-zag path.  It applies even to gradient descent for deterministic functions.  In stochastic gradient descent, it also smooths out some of the noise in the estimate of the gradient.</a:t>
            </a:r>
          </a:p>
        </p:txBody>
      </p:sp>
    </p:spTree>
    <p:extLst>
      <p:ext uri="{BB962C8B-B14F-4D97-AF65-F5344CB8AC3E}">
        <p14:creationId xmlns:p14="http://schemas.microsoft.com/office/powerpoint/2010/main" val="396896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Look Ahead as Well as Back (</a:t>
            </a:r>
            <a:r>
              <a:rPr lang="en-US" dirty="0" err="1"/>
              <a:t>Nesterov</a:t>
            </a:r>
            <a:r>
              <a:rPr lang="en-US" dirty="0"/>
              <a:t>)</a:t>
            </a:r>
          </a:p>
        </p:txBody>
      </p:sp>
      <p:sp>
        <p:nvSpPr>
          <p:cNvPr id="3" name="Content Placeholder 2"/>
          <p:cNvSpPr>
            <a:spLocks noGrp="1"/>
          </p:cNvSpPr>
          <p:nvPr>
            <p:ph idx="1"/>
          </p:nvPr>
        </p:nvSpPr>
        <p:spPr/>
        <p:txBody>
          <a:bodyPr/>
          <a:lstStyle/>
          <a:p>
            <a:r>
              <a:rPr lang="en-US" dirty="0"/>
              <a:t>Momentum-based gradient descent only uses the current estimated gradient and (a filtered version) of the past estimates.  Why not also look ahead to future 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08" y="3364020"/>
            <a:ext cx="8045042" cy="3129059"/>
          </a:xfrm>
          <a:prstGeom prst="rect">
            <a:avLst/>
          </a:prstGeom>
        </p:spPr>
      </p:pic>
    </p:spTree>
    <p:extLst>
      <p:ext uri="{BB962C8B-B14F-4D97-AF65-F5344CB8AC3E}">
        <p14:creationId xmlns:p14="http://schemas.microsoft.com/office/powerpoint/2010/main" val="2167163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Look Ahead as Well as Back (</a:t>
            </a:r>
            <a:r>
              <a:rPr lang="en-US" dirty="0" err="1"/>
              <a:t>Nesterov</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08" y="3364020"/>
            <a:ext cx="8045042" cy="3129059"/>
          </a:xfrm>
          <a:prstGeom prst="rect">
            <a:avLst/>
          </a:prstGeom>
          <a:ln>
            <a:solidFill>
              <a:schemeClr val="tx1"/>
            </a:solidFill>
          </a:ln>
        </p:spPr>
      </p:pic>
      <mc:AlternateContent xmlns:mc="http://schemas.openxmlformats.org/markup-compatibility/2006">
        <mc:Choice xmlns:a14="http://schemas.microsoft.com/office/drawing/2010/main" Requires="a14">
          <p:sp>
            <p:nvSpPr>
              <p:cNvPr id="7" name="TextBox 6"/>
              <p:cNvSpPr txBox="1"/>
              <p:nvPr/>
            </p:nvSpPr>
            <p:spPr>
              <a:xfrm>
                <a:off x="3496111" y="2718420"/>
                <a:ext cx="830511" cy="3103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mbria Math" panose="02040503050406030204" pitchFamily="18" charset="0"/>
                        </a:rPr>
                        <m:t>− </m:t>
                      </m:r>
                      <m:r>
                        <m:rPr>
                          <m:sty m:val="p"/>
                        </m:rPr>
                        <a:rPr lang="el-GR" sz="1400" i="1">
                          <a:latin typeface="Cambria Math" panose="02040503050406030204" pitchFamily="18" charset="0"/>
                          <a:ea typeface="Cambria Math" panose="02040503050406030204" pitchFamily="18" charset="0"/>
                        </a:rPr>
                        <m:t>η</m:t>
                      </m:r>
                      <m:r>
                        <a:rPr lang="el-GR"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oMath>
                  </m:oMathPara>
                </a14:m>
                <a:endParaRPr lang="en-US" sz="1400" dirty="0"/>
              </a:p>
            </p:txBody>
          </p:sp>
        </mc:Choice>
        <mc:Fallback>
          <p:sp>
            <p:nvSpPr>
              <p:cNvPr id="7" name="TextBox 6"/>
              <p:cNvSpPr txBox="1">
                <a:spLocks noRot="1" noChangeAspect="1" noMove="1" noResize="1" noEditPoints="1" noAdjustHandles="1" noChangeArrowheads="1" noChangeShapeType="1" noTextEdit="1"/>
              </p:cNvSpPr>
              <p:nvPr/>
            </p:nvSpPr>
            <p:spPr>
              <a:xfrm>
                <a:off x="3496111" y="2718420"/>
                <a:ext cx="830511" cy="310393"/>
              </a:xfrm>
              <a:prstGeom prst="rect">
                <a:avLst/>
              </a:prstGeom>
              <a:blipFill>
                <a:blip r:embed="rId3"/>
                <a:stretch>
                  <a:fillRect b="-3922"/>
                </a:stretch>
              </a:blipFill>
            </p:spPr>
            <p:txBody>
              <a:bodyPr/>
              <a:lstStyle/>
              <a:p>
                <a:r>
                  <a:rPr lang="en-US">
                    <a:noFill/>
                  </a:rPr>
                  <a:t> </a:t>
                </a:r>
              </a:p>
            </p:txBody>
          </p:sp>
        </mc:Fallback>
      </mc:AlternateContent>
      <p:cxnSp>
        <p:nvCxnSpPr>
          <p:cNvPr id="9" name="Straight Arrow Connector 8"/>
          <p:cNvCxnSpPr>
            <a:cxnSpLocks/>
          </p:cNvCxnSpPr>
          <p:nvPr/>
        </p:nvCxnSpPr>
        <p:spPr>
          <a:xfrm flipH="1">
            <a:off x="2833381" y="3035163"/>
            <a:ext cx="1077986" cy="118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5284" y="2978092"/>
            <a:ext cx="394283" cy="318781"/>
          </a:xfrm>
          <a:prstGeom prst="rect">
            <a:avLst/>
          </a:prstGeom>
          <a:noFill/>
        </p:spPr>
        <p:txBody>
          <a:bodyPr wrap="square" rtlCol="0">
            <a:spAutoFit/>
          </a:bodyPr>
          <a:lstStyle/>
          <a:p>
            <a:r>
              <a:rPr lang="el-GR" sz="1400" dirty="0"/>
              <a:t>μ</a:t>
            </a:r>
            <a:r>
              <a:rPr lang="en-US" sz="1400" dirty="0"/>
              <a:t>v</a:t>
            </a:r>
          </a:p>
        </p:txBody>
      </p:sp>
      <p:cxnSp>
        <p:nvCxnSpPr>
          <p:cNvPr id="12" name="Straight Arrow Connector 11"/>
          <p:cNvCxnSpPr>
            <a:stCxn id="10" idx="2"/>
          </p:cNvCxnSpPr>
          <p:nvPr/>
        </p:nvCxnSpPr>
        <p:spPr>
          <a:xfrm>
            <a:off x="742426" y="3296873"/>
            <a:ext cx="1111541" cy="1140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060" y="2108252"/>
            <a:ext cx="2223083" cy="307777"/>
          </a:xfrm>
          <a:prstGeom prst="rect">
            <a:avLst/>
          </a:prstGeom>
          <a:noFill/>
        </p:spPr>
        <p:txBody>
          <a:bodyPr wrap="square" rtlCol="0">
            <a:spAutoFit/>
          </a:bodyPr>
          <a:lstStyle/>
          <a:p>
            <a:r>
              <a:rPr lang="en-US" sz="1400" dirty="0"/>
              <a:t>Evaluate the gradient here</a:t>
            </a:r>
          </a:p>
        </p:txBody>
      </p:sp>
      <p:cxnSp>
        <p:nvCxnSpPr>
          <p:cNvPr id="15" name="Straight Arrow Connector 14"/>
          <p:cNvCxnSpPr>
            <a:cxnSpLocks/>
            <a:stCxn id="13" idx="2"/>
          </p:cNvCxnSpPr>
          <p:nvPr/>
        </p:nvCxnSpPr>
        <p:spPr>
          <a:xfrm>
            <a:off x="1522602" y="2416029"/>
            <a:ext cx="507534" cy="1754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12503" y="1813069"/>
            <a:ext cx="3166843" cy="523220"/>
          </a:xfrm>
          <a:prstGeom prst="rect">
            <a:avLst/>
          </a:prstGeom>
          <a:noFill/>
        </p:spPr>
        <p:txBody>
          <a:bodyPr wrap="square" rtlCol="0">
            <a:spAutoFit/>
          </a:bodyPr>
          <a:lstStyle/>
          <a:p>
            <a:r>
              <a:rPr lang="en-US" sz="1400" dirty="0"/>
              <a:t>We can determine this point without first computing the gradient.</a:t>
            </a:r>
          </a:p>
        </p:txBody>
      </p:sp>
      <p:cxnSp>
        <p:nvCxnSpPr>
          <p:cNvPr id="20" name="Straight Arrow Connector 19"/>
          <p:cNvCxnSpPr>
            <a:stCxn id="18" idx="2"/>
          </p:cNvCxnSpPr>
          <p:nvPr/>
        </p:nvCxnSpPr>
        <p:spPr>
          <a:xfrm flipH="1">
            <a:off x="2214694" y="2336289"/>
            <a:ext cx="1881231" cy="1834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p:cNvCxnSpPr>
          <p:nvPr/>
        </p:nvCxnSpPr>
        <p:spPr>
          <a:xfrm>
            <a:off x="4095925" y="2336289"/>
            <a:ext cx="1264640" cy="1874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79346" y="2336289"/>
            <a:ext cx="2080471" cy="523220"/>
          </a:xfrm>
          <a:prstGeom prst="rect">
            <a:avLst/>
          </a:prstGeom>
          <a:noFill/>
        </p:spPr>
        <p:txBody>
          <a:bodyPr wrap="square" rtlCol="0">
            <a:spAutoFit/>
          </a:bodyPr>
          <a:lstStyle/>
          <a:p>
            <a:r>
              <a:rPr lang="en-US" sz="1400" dirty="0"/>
              <a:t>Evaluate the gradient at the momentum point.</a:t>
            </a:r>
          </a:p>
        </p:txBody>
      </p:sp>
      <p:cxnSp>
        <p:nvCxnSpPr>
          <p:cNvPr id="25" name="Straight Arrow Connector 24"/>
          <p:cNvCxnSpPr>
            <a:stCxn id="23" idx="2"/>
          </p:cNvCxnSpPr>
          <p:nvPr/>
        </p:nvCxnSpPr>
        <p:spPr>
          <a:xfrm flipH="1">
            <a:off x="6023295" y="2859509"/>
            <a:ext cx="696287" cy="1444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247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Nestrov</a:t>
            </a:r>
            <a:r>
              <a:rPr lang="en-US" dirty="0"/>
              <a:t> Accelerated Momentum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𝑣</m:t>
                    </m:r>
                  </m:oMath>
                </a14:m>
                <a:endParaRPr lang="en-US" b="0" dirty="0">
                  <a:ea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 </m:t>
                    </m:r>
                    <m:r>
                      <m:rPr>
                        <m:sty m:val="p"/>
                      </m:rPr>
                      <a:rPr lang="el-GR" b="0" i="1" smtClean="0">
                        <a:latin typeface="Cambria Math" panose="02040503050406030204" pitchFamily="18" charset="0"/>
                        <a:ea typeface="Cambria Math" panose="02040503050406030204" pitchFamily="18" charset="0"/>
                      </a:rPr>
                      <m:t>η</m:t>
                    </m:r>
                    <m:r>
                      <a:rPr lang="el-GR"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e>
                    </m:acc>
                  </m:oMath>
                </a14:m>
                <a:endParaRPr lang="en-US" dirty="0"/>
              </a:p>
              <a:p>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e>
                      <m:sup>
                        <m:r>
                          <a:rPr lang="en-US" b="0" i="1" smtClean="0">
                            <a:latin typeface="Cambria Math" panose="02040503050406030204" pitchFamily="18" charset="0"/>
                          </a:rPr>
                          <m:t>′</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oMath>
                </a14:m>
                <a:endParaRPr lang="en-US" b="0" dirty="0"/>
              </a:p>
              <a:p>
                <a:r>
                  <a:rPr lang="en-US" dirty="0"/>
                  <a:t>Or, terms of just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oMath>
                </a14:m>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η</m:t>
                    </m:r>
                    <m:r>
                      <a:rPr lang="el-G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e>
                    </m:acc>
                  </m:oMath>
                </a14:m>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𝑣</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𝜇</m:t>
                        </m:r>
                      </m:e>
                    </m:d>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a:stretch>
              </a:blipFill>
            </p:spPr>
            <p:txBody>
              <a:bodyPr/>
              <a:lstStyle/>
              <a:p>
                <a:r>
                  <a:rPr lang="en-US">
                    <a:noFill/>
                  </a:rPr>
                  <a:t> </a:t>
                </a:r>
              </a:p>
            </p:txBody>
          </p:sp>
        </mc:Fallback>
      </mc:AlternateContent>
    </p:spTree>
    <p:extLst>
      <p:ext uri="{BB962C8B-B14F-4D97-AF65-F5344CB8AC3E}">
        <p14:creationId xmlns:p14="http://schemas.microsoft.com/office/powerpoint/2010/main" val="4119096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Advice for Gisting Research Papers</a:t>
            </a:r>
          </a:p>
        </p:txBody>
      </p:sp>
      <p:sp>
        <p:nvSpPr>
          <p:cNvPr id="3" name="Content Placeholder 2"/>
          <p:cNvSpPr>
            <a:spLocks noGrp="1"/>
          </p:cNvSpPr>
          <p:nvPr>
            <p:ph idx="1"/>
          </p:nvPr>
        </p:nvSpPr>
        <p:spPr/>
        <p:txBody>
          <a:bodyPr>
            <a:normAutofit fontScale="92500" lnSpcReduction="10000"/>
          </a:bodyPr>
          <a:lstStyle/>
          <a:p>
            <a:r>
              <a:rPr lang="en-US" dirty="0"/>
              <a:t>First, try to get the “gist”</a:t>
            </a:r>
          </a:p>
          <a:p>
            <a:pPr lvl="1"/>
            <a:r>
              <a:rPr lang="en-US" dirty="0"/>
              <a:t>What is the main achievement?</a:t>
            </a:r>
          </a:p>
          <a:p>
            <a:pPr lvl="1"/>
            <a:r>
              <a:rPr lang="en-US" dirty="0"/>
              <a:t>What are the new ideas (often only one or two)?</a:t>
            </a:r>
          </a:p>
          <a:p>
            <a:pPr lvl="1"/>
            <a:r>
              <a:rPr lang="en-US" dirty="0"/>
              <a:t>What ideas are used by reference?</a:t>
            </a:r>
          </a:p>
          <a:p>
            <a:pPr lvl="2"/>
            <a:r>
              <a:rPr lang="en-US" dirty="0"/>
              <a:t>Which ones do you already know?</a:t>
            </a:r>
          </a:p>
          <a:p>
            <a:pPr lvl="2"/>
            <a:r>
              <a:rPr lang="en-US" dirty="0"/>
              <a:t>Which, if any, did not occur in our introductory books?</a:t>
            </a:r>
          </a:p>
          <a:p>
            <a:pPr lvl="1"/>
            <a:r>
              <a:rPr lang="en-US" dirty="0"/>
              <a:t>For selection of potential projects:</a:t>
            </a:r>
          </a:p>
          <a:p>
            <a:pPr lvl="2"/>
            <a:r>
              <a:rPr lang="en-US" dirty="0"/>
              <a:t>What tests or benchmarks?</a:t>
            </a:r>
          </a:p>
          <a:p>
            <a:pPr lvl="3"/>
            <a:r>
              <a:rPr lang="en-US" dirty="0"/>
              <a:t>How available is the training data?</a:t>
            </a:r>
          </a:p>
          <a:p>
            <a:pPr lvl="3"/>
            <a:r>
              <a:rPr lang="en-US" dirty="0"/>
              <a:t>How much computation will be required?</a:t>
            </a:r>
          </a:p>
          <a:p>
            <a:pPr lvl="3"/>
            <a:r>
              <a:rPr lang="en-US" dirty="0"/>
              <a:t>Is a scaled-down version feasible?</a:t>
            </a:r>
          </a:p>
          <a:p>
            <a:r>
              <a:rPr lang="en-US" dirty="0"/>
              <a:t>I will give examples and explain the art of </a:t>
            </a:r>
            <a:r>
              <a:rPr lang="en-US" dirty="0" err="1"/>
              <a:t>gisting</a:t>
            </a:r>
            <a:r>
              <a:rPr lang="en-US" dirty="0"/>
              <a:t> in more depth when we get to that part of the course</a:t>
            </a:r>
          </a:p>
        </p:txBody>
      </p:sp>
    </p:spTree>
    <p:extLst>
      <p:ext uri="{BB962C8B-B14F-4D97-AF65-F5344CB8AC3E}">
        <p14:creationId xmlns:p14="http://schemas.microsoft.com/office/powerpoint/2010/main" val="284305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More to Come …</a:t>
            </a:r>
          </a:p>
        </p:txBody>
      </p:sp>
      <p:sp>
        <p:nvSpPr>
          <p:cNvPr id="3" name="Content Placeholder 2"/>
          <p:cNvSpPr>
            <a:spLocks noGrp="1"/>
          </p:cNvSpPr>
          <p:nvPr>
            <p:ph idx="1"/>
          </p:nvPr>
        </p:nvSpPr>
        <p:spPr/>
        <p:txBody>
          <a:bodyPr/>
          <a:lstStyle/>
          <a:p>
            <a:r>
              <a:rPr lang="en-US" dirty="0"/>
              <a:t>Additional topics will be covered as mini-lectures</a:t>
            </a:r>
          </a:p>
          <a:p>
            <a:r>
              <a:rPr lang="en-US" dirty="0"/>
              <a:t>Ignore the rest of the slides, they are not yet finished.</a:t>
            </a:r>
          </a:p>
        </p:txBody>
      </p:sp>
    </p:spTree>
    <p:extLst>
      <p:ext uri="{BB962C8B-B14F-4D97-AF65-F5344CB8AC3E}">
        <p14:creationId xmlns:p14="http://schemas.microsoft.com/office/powerpoint/2010/main" val="11993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 Decisions and Hyperparameters</a:t>
            </a:r>
          </a:p>
        </p:txBody>
      </p:sp>
      <p:sp>
        <p:nvSpPr>
          <p:cNvPr id="3" name="Content Placeholder 2"/>
          <p:cNvSpPr>
            <a:spLocks noGrp="1"/>
          </p:cNvSpPr>
          <p:nvPr>
            <p:ph idx="1"/>
          </p:nvPr>
        </p:nvSpPr>
        <p:spPr/>
        <p:txBody>
          <a:bodyPr/>
          <a:lstStyle/>
          <a:p>
            <a:r>
              <a:rPr lang="en-US" dirty="0"/>
              <a:t>There are many decisions and parameters to set in designing and training a neural networks</a:t>
            </a:r>
          </a:p>
          <a:p>
            <a:pPr lvl="1"/>
            <a:r>
              <a:rPr lang="en-US" dirty="0"/>
              <a:t>Network architecture</a:t>
            </a:r>
          </a:p>
          <a:p>
            <a:pPr lvl="2"/>
            <a:r>
              <a:rPr lang="en-US" dirty="0"/>
              <a:t>How many layers?</a:t>
            </a:r>
          </a:p>
          <a:p>
            <a:pPr lvl="2"/>
            <a:r>
              <a:rPr lang="en-US" dirty="0"/>
              <a:t>How many nodes per layer?</a:t>
            </a:r>
          </a:p>
          <a:p>
            <a:pPr lvl="2"/>
            <a:r>
              <a:rPr lang="en-US" dirty="0"/>
              <a:t>Final layer activation function</a:t>
            </a:r>
          </a:p>
          <a:p>
            <a:pPr lvl="2"/>
            <a:r>
              <a:rPr lang="en-US" dirty="0"/>
              <a:t>Activation function for other nodes</a:t>
            </a:r>
          </a:p>
          <a:p>
            <a:pPr lvl="1"/>
            <a:r>
              <a:rPr lang="en-US" dirty="0"/>
              <a:t>Learning controls</a:t>
            </a:r>
          </a:p>
          <a:p>
            <a:pPr lvl="2"/>
            <a:r>
              <a:rPr lang="en-US" dirty="0"/>
              <a:t>Learning rate η</a:t>
            </a:r>
          </a:p>
          <a:p>
            <a:pPr lvl="2"/>
            <a:r>
              <a:rPr lang="en-US" dirty="0"/>
              <a:t>Regularization parameter </a:t>
            </a:r>
            <a:r>
              <a:rPr lang="el-GR" dirty="0"/>
              <a:t>λ</a:t>
            </a:r>
            <a:endParaRPr lang="en-US" dirty="0"/>
          </a:p>
          <a:p>
            <a:pPr lvl="2"/>
            <a:r>
              <a:rPr lang="en-US" dirty="0"/>
              <a:t>Minibatch size M</a:t>
            </a:r>
          </a:p>
          <a:p>
            <a:pPr lvl="2"/>
            <a:r>
              <a:rPr lang="en-US" dirty="0"/>
              <a:t>Number of epochs of training</a:t>
            </a:r>
          </a:p>
        </p:txBody>
      </p:sp>
      <p:sp>
        <p:nvSpPr>
          <p:cNvPr id="5" name="TextBox 4"/>
          <p:cNvSpPr txBox="1"/>
          <p:nvPr/>
        </p:nvSpPr>
        <p:spPr>
          <a:xfrm>
            <a:off x="6137564" y="4336473"/>
            <a:ext cx="2500745" cy="1600438"/>
          </a:xfrm>
          <a:prstGeom prst="rect">
            <a:avLst/>
          </a:prstGeom>
          <a:noFill/>
        </p:spPr>
        <p:txBody>
          <a:bodyPr wrap="square" rtlCol="0">
            <a:spAutoFit/>
          </a:bodyPr>
          <a:lstStyle/>
          <a:p>
            <a:r>
              <a:rPr lang="en-US" sz="1400" dirty="0"/>
              <a:t>The best answers to these questions depend on the particular problem, so there is no single right answer.  Instead, we will look at some procedures for finding good values for each problem.</a:t>
            </a:r>
          </a:p>
        </p:txBody>
      </p:sp>
    </p:spTree>
    <p:extLst>
      <p:ext uri="{BB962C8B-B14F-4D97-AF65-F5344CB8AC3E}">
        <p14:creationId xmlns:p14="http://schemas.microsoft.com/office/powerpoint/2010/main" val="97152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many layers?</a:t>
            </a:r>
          </a:p>
        </p:txBody>
      </p:sp>
      <p:sp>
        <p:nvSpPr>
          <p:cNvPr id="3" name="Content Placeholder 2"/>
          <p:cNvSpPr>
            <a:spLocks noGrp="1"/>
          </p:cNvSpPr>
          <p:nvPr>
            <p:ph idx="1"/>
          </p:nvPr>
        </p:nvSpPr>
        <p:spPr/>
        <p:txBody>
          <a:bodyPr>
            <a:normAutofit fontScale="77500" lnSpcReduction="20000"/>
          </a:bodyPr>
          <a:lstStyle/>
          <a:p>
            <a:r>
              <a:rPr lang="en-US" dirty="0"/>
              <a:t>Suggested procedure: try it and test</a:t>
            </a:r>
          </a:p>
          <a:p>
            <a:pPr lvl="1"/>
            <a:r>
              <a:rPr lang="en-US" dirty="0"/>
              <a:t>Start with no hidden layer</a:t>
            </a:r>
          </a:p>
          <a:p>
            <a:pPr lvl="1"/>
            <a:r>
              <a:rPr lang="en-US" dirty="0"/>
              <a:t>Add one hidden layer at a time</a:t>
            </a:r>
          </a:p>
          <a:p>
            <a:pPr lvl="1"/>
            <a:r>
              <a:rPr lang="en-US" dirty="0"/>
              <a:t>Until the performance gets worse</a:t>
            </a:r>
          </a:p>
          <a:p>
            <a:r>
              <a:rPr lang="en-US" dirty="0"/>
              <a:t>Advantages:</a:t>
            </a:r>
          </a:p>
          <a:p>
            <a:pPr lvl="1"/>
            <a:r>
              <a:rPr lang="en-US" dirty="0"/>
              <a:t>You get a basic understanding of the problem quickly with comparatively little computation</a:t>
            </a:r>
          </a:p>
          <a:p>
            <a:pPr lvl="2"/>
            <a:r>
              <a:rPr lang="en-US" dirty="0"/>
              <a:t>You may see a way to improve your design without wasting so much time</a:t>
            </a:r>
          </a:p>
          <a:p>
            <a:pPr lvl="1"/>
            <a:r>
              <a:rPr lang="en-US" dirty="0"/>
              <a:t>You discover how the performance varies with the number of layers</a:t>
            </a:r>
          </a:p>
          <a:p>
            <a:pPr lvl="2"/>
            <a:r>
              <a:rPr lang="en-US" dirty="0"/>
              <a:t>You may find the performance saturates with fewer layers than you would have guessed</a:t>
            </a:r>
          </a:p>
          <a:p>
            <a:r>
              <a:rPr lang="en-US" dirty="0"/>
              <a:t>It doesn’t hurt to go step by step</a:t>
            </a:r>
          </a:p>
          <a:p>
            <a:pPr lvl="1"/>
            <a:r>
              <a:rPr lang="en-US" dirty="0"/>
              <a:t>You will still find the number of layers with the best performance</a:t>
            </a:r>
          </a:p>
          <a:p>
            <a:pPr lvl="1"/>
            <a:r>
              <a:rPr lang="en-US" dirty="0"/>
              <a:t>The networks with fewer layers take much less computation, so the total computation is not much worse than trying a few networks with a large number of layers. </a:t>
            </a:r>
          </a:p>
        </p:txBody>
      </p:sp>
    </p:spTree>
    <p:extLst>
      <p:ext uri="{BB962C8B-B14F-4D97-AF65-F5344CB8AC3E}">
        <p14:creationId xmlns:p14="http://schemas.microsoft.com/office/powerpoint/2010/main" val="428812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many nodes?</a:t>
            </a:r>
          </a:p>
        </p:txBody>
      </p:sp>
      <p:sp>
        <p:nvSpPr>
          <p:cNvPr id="3" name="Content Placeholder 2"/>
          <p:cNvSpPr>
            <a:spLocks noGrp="1"/>
          </p:cNvSpPr>
          <p:nvPr>
            <p:ph idx="1"/>
          </p:nvPr>
        </p:nvSpPr>
        <p:spPr/>
        <p:txBody>
          <a:bodyPr>
            <a:normAutofit lnSpcReduction="10000"/>
          </a:bodyPr>
          <a:lstStyle/>
          <a:p>
            <a:r>
              <a:rPr lang="en-US" dirty="0"/>
              <a:t>Assume a single hidden layer or the same number of nodes per layer</a:t>
            </a:r>
          </a:p>
          <a:p>
            <a:pPr lvl="2"/>
            <a:r>
              <a:rPr lang="en-US" dirty="0"/>
              <a:t>With more complex architectures, the number of nodes per layer may vary, but we’ll discuss that when we come to it</a:t>
            </a:r>
          </a:p>
          <a:p>
            <a:r>
              <a:rPr lang="en-US" dirty="0"/>
              <a:t>Again, use trial and error, starting small and getting bigger, but increase in geometric jumps, say adding 50% extra nodes for each trial</a:t>
            </a:r>
          </a:p>
          <a:p>
            <a:pPr lvl="1"/>
            <a:r>
              <a:rPr lang="en-US" dirty="0"/>
              <a:t>Measure the performance for each size</a:t>
            </a:r>
          </a:p>
          <a:p>
            <a:pPr lvl="1"/>
            <a:r>
              <a:rPr lang="en-US" dirty="0"/>
              <a:t>Stop when you no longer get significant improvement</a:t>
            </a:r>
          </a:p>
          <a:p>
            <a:pPr lvl="2"/>
            <a:r>
              <a:rPr lang="en-US" dirty="0"/>
              <a:t>To be really sure, keep going until performance degrades, then back down</a:t>
            </a:r>
          </a:p>
          <a:p>
            <a:pPr lvl="1"/>
            <a:r>
              <a:rPr lang="en-US" dirty="0"/>
              <a:t>Or when you run out of computer budget</a:t>
            </a:r>
          </a:p>
        </p:txBody>
      </p:sp>
    </p:spTree>
    <p:extLst>
      <p:ext uri="{BB962C8B-B14F-4D97-AF65-F5344CB8AC3E}">
        <p14:creationId xmlns:p14="http://schemas.microsoft.com/office/powerpoint/2010/main" val="218644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Final Layer Activation Function</a:t>
            </a:r>
          </a:p>
        </p:txBody>
      </p:sp>
      <p:sp>
        <p:nvSpPr>
          <p:cNvPr id="3" name="Content Placeholder 2"/>
          <p:cNvSpPr>
            <a:spLocks noGrp="1"/>
          </p:cNvSpPr>
          <p:nvPr>
            <p:ph idx="1"/>
          </p:nvPr>
        </p:nvSpPr>
        <p:spPr/>
        <p:txBody>
          <a:bodyPr/>
          <a:lstStyle/>
          <a:p>
            <a:r>
              <a:rPr lang="en-US" dirty="0"/>
              <a:t>Use a linear activation function for regression problems</a:t>
            </a:r>
          </a:p>
          <a:p>
            <a:pPr lvl="1"/>
            <a:r>
              <a:rPr lang="en-US" dirty="0"/>
              <a:t>Or an appropriate, application-specific non-linear function</a:t>
            </a:r>
          </a:p>
          <a:p>
            <a:r>
              <a:rPr lang="en-US" dirty="0"/>
              <a:t>Use sigmoid for symmetric discrimination problem</a:t>
            </a:r>
          </a:p>
          <a:p>
            <a:pPr lvl="1"/>
            <a:r>
              <a:rPr lang="en-US" dirty="0"/>
              <a:t>Possibly including two-class classification</a:t>
            </a:r>
          </a:p>
          <a:p>
            <a:r>
              <a:rPr lang="en-US" dirty="0"/>
              <a:t>Use </a:t>
            </a:r>
            <a:r>
              <a:rPr lang="en-US" dirty="0" err="1"/>
              <a:t>softmax</a:t>
            </a:r>
            <a:r>
              <a:rPr lang="en-US" dirty="0"/>
              <a:t> for classification problems</a:t>
            </a:r>
          </a:p>
          <a:p>
            <a:pPr lvl="1"/>
            <a:r>
              <a:rPr lang="en-US" dirty="0"/>
              <a:t>Including two-class if the  classes are asymmetric </a:t>
            </a:r>
          </a:p>
        </p:txBody>
      </p:sp>
    </p:spTree>
    <p:extLst>
      <p:ext uri="{BB962C8B-B14F-4D97-AF65-F5344CB8AC3E}">
        <p14:creationId xmlns:p14="http://schemas.microsoft.com/office/powerpoint/2010/main" val="213795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Activation Functions for Other Layers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Use the sigmoid for now</a:t>
                </a:r>
              </a:p>
              <a:p>
                <a:pPr lvl="1"/>
                <a:r>
                  <a:rPr lang="en-US" dirty="0"/>
                  <a:t>The tanh() function has similar shape and performance</a:t>
                </a:r>
              </a:p>
              <a:p>
                <a:pPr lvl="2"/>
                <a:r>
                  <a:rPr lang="en-US" dirty="0"/>
                  <a:t>tanh() may make it easier to avoid getting stuck in training</a:t>
                </a:r>
              </a:p>
              <a:p>
                <a:pPr lvl="2"/>
                <a:r>
                  <a:rPr lang="en-US" dirty="0"/>
                  <a:t>But, tanh() does not fit as well with probability interpretations</a:t>
                </a:r>
              </a:p>
              <a:p>
                <a:pPr lvl="1"/>
                <a:r>
                  <a:rPr lang="en-US" dirty="0"/>
                  <a:t>The sign() function should be avoided</a:t>
                </a:r>
              </a:p>
              <a:p>
                <a:pPr lvl="1"/>
                <a:r>
                  <a:rPr lang="en-US" dirty="0"/>
                  <a:t>Linear activation is generally only for the final layer in a regression</a:t>
                </a:r>
              </a:p>
              <a:p>
                <a:r>
                  <a:rPr lang="en-US" dirty="0"/>
                  <a:t>Later, we will introduce the rectified linear unit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𝑅𝑒𝐿𝑈</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a:p>
                <a:pPr marL="0" indent="0">
                  <a:buNone/>
                </a:pPr>
                <a:r>
                  <a:rPr lang="en-US" dirty="0"/>
                  <a:t>The rectified linear unit usually produces faster learning and often better final performance, but it is a more advanced topic that we will take up later.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en-US">
                    <a:noFill/>
                  </a:rPr>
                  <a:t> </a:t>
                </a:r>
              </a:p>
            </p:txBody>
          </p:sp>
        </mc:Fallback>
      </mc:AlternateContent>
    </p:spTree>
    <p:extLst>
      <p:ext uri="{BB962C8B-B14F-4D97-AF65-F5344CB8AC3E}">
        <p14:creationId xmlns:p14="http://schemas.microsoft.com/office/powerpoint/2010/main" val="287607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General Advice about Experimentation</a:t>
            </a:r>
          </a:p>
        </p:txBody>
      </p:sp>
      <p:sp>
        <p:nvSpPr>
          <p:cNvPr id="3" name="Content Placeholder 2"/>
          <p:cNvSpPr>
            <a:spLocks noGrp="1"/>
          </p:cNvSpPr>
          <p:nvPr>
            <p:ph idx="1"/>
          </p:nvPr>
        </p:nvSpPr>
        <p:spPr/>
        <p:txBody>
          <a:bodyPr>
            <a:normAutofit fontScale="70000" lnSpcReduction="20000"/>
          </a:bodyPr>
          <a:lstStyle/>
          <a:p>
            <a:r>
              <a:rPr lang="en-US" dirty="0"/>
              <a:t>Start with a smaller problem</a:t>
            </a:r>
          </a:p>
          <a:p>
            <a:pPr lvl="1"/>
            <a:r>
              <a:rPr lang="en-US" dirty="0"/>
              <a:t>Fewer categories (2 digits instead of 10)</a:t>
            </a:r>
          </a:p>
          <a:p>
            <a:pPr lvl="1"/>
            <a:r>
              <a:rPr lang="en-US" dirty="0"/>
              <a:t>Smaller data sets</a:t>
            </a:r>
          </a:p>
          <a:p>
            <a:pPr lvl="2"/>
            <a:r>
              <a:rPr lang="en-US" dirty="0"/>
              <a:t>Less training data</a:t>
            </a:r>
          </a:p>
          <a:p>
            <a:pPr lvl="2"/>
            <a:r>
              <a:rPr lang="en-US" dirty="0"/>
              <a:t>Smaller validation set</a:t>
            </a:r>
          </a:p>
          <a:p>
            <a:pPr lvl="1"/>
            <a:r>
              <a:rPr lang="en-US" dirty="0"/>
              <a:t>Smaller networks</a:t>
            </a:r>
          </a:p>
          <a:p>
            <a:pPr lvl="1"/>
            <a:r>
              <a:rPr lang="en-US" dirty="0"/>
              <a:t>Fewer layers</a:t>
            </a:r>
          </a:p>
          <a:p>
            <a:r>
              <a:rPr lang="en-US" dirty="0"/>
              <a:t>Vary one parameter at a time</a:t>
            </a:r>
          </a:p>
          <a:p>
            <a:pPr lvl="1"/>
            <a:r>
              <a:rPr lang="en-US" dirty="0"/>
              <a:t>Plot validation performance as a function of what you are changing</a:t>
            </a:r>
          </a:p>
          <a:p>
            <a:pPr lvl="2"/>
            <a:r>
              <a:rPr lang="en-US" dirty="0"/>
              <a:t>Sample enough parameter values to determine whether performance change is smooth and gradual or noisy</a:t>
            </a:r>
          </a:p>
          <a:p>
            <a:pPr lvl="2"/>
            <a:r>
              <a:rPr lang="en-US" dirty="0"/>
              <a:t>Roughly determine the optimum value for one parameter, then move to the next</a:t>
            </a:r>
          </a:p>
          <a:p>
            <a:pPr lvl="2"/>
            <a:r>
              <a:rPr lang="en-US" dirty="0"/>
              <a:t>Each  change in a parameter affects the others, so you will need to retest and continue to change each parameter for several rounds</a:t>
            </a:r>
          </a:p>
          <a:p>
            <a:pPr lvl="2"/>
            <a:r>
              <a:rPr lang="en-US" dirty="0"/>
              <a:t>Make more refined estimates in later rounds</a:t>
            </a:r>
          </a:p>
          <a:p>
            <a:r>
              <a:rPr lang="en-US" dirty="0"/>
              <a:t>Some hyperparameters only need to be roughly in the right range</a:t>
            </a:r>
          </a:p>
          <a:p>
            <a:pPr lvl="1"/>
            <a:r>
              <a:rPr lang="en-US" dirty="0"/>
              <a:t>But it may be hard to tell if the current value is too large or too small</a:t>
            </a:r>
          </a:p>
          <a:p>
            <a:pPr lvl="2"/>
            <a:r>
              <a:rPr lang="en-US" dirty="0"/>
              <a:t>You may need to experimentally try changes in both directions</a:t>
            </a:r>
          </a:p>
        </p:txBody>
      </p:sp>
    </p:spTree>
    <p:extLst>
      <p:ext uri="{BB962C8B-B14F-4D97-AF65-F5344CB8AC3E}">
        <p14:creationId xmlns:p14="http://schemas.microsoft.com/office/powerpoint/2010/main" val="375110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Learning Rate </a:t>
            </a:r>
            <a:r>
              <a:rPr lang="el-GR" dirty="0"/>
              <a:t>η</a:t>
            </a:r>
            <a:endParaRPr lang="en-US" dirty="0"/>
          </a:p>
        </p:txBody>
      </p:sp>
      <p:sp>
        <p:nvSpPr>
          <p:cNvPr id="3" name="Content Placeholder 2"/>
          <p:cNvSpPr>
            <a:spLocks noGrp="1"/>
          </p:cNvSpPr>
          <p:nvPr>
            <p:ph idx="1"/>
          </p:nvPr>
        </p:nvSpPr>
        <p:spPr/>
        <p:txBody>
          <a:bodyPr>
            <a:normAutofit/>
          </a:bodyPr>
          <a:lstStyle/>
          <a:p>
            <a:r>
              <a:rPr lang="en-US" dirty="0"/>
              <a:t>When the learning rate is set too high, the performance on the validation set will fluctuate</a:t>
            </a:r>
          </a:p>
          <a:p>
            <a:r>
              <a:rPr lang="en-US" dirty="0"/>
              <a:t>When the learning rate is too low, the performance will improve smoothly, but learning will be slow</a:t>
            </a:r>
          </a:p>
          <a:p>
            <a:r>
              <a:rPr lang="en-US" dirty="0"/>
              <a:t>The optimum performance would be at the highest learning rate that doesn’t produce fluctuations (called the threshold value), but that performance would be disturbed by changes in other parameters</a:t>
            </a:r>
          </a:p>
          <a:p>
            <a:r>
              <a:rPr lang="en-US" dirty="0"/>
              <a:t>Suggestion: Find the threshold value by trial and error, then back off, say, by a factor of 2.</a:t>
            </a:r>
          </a:p>
        </p:txBody>
      </p:sp>
    </p:spTree>
    <p:extLst>
      <p:ext uri="{BB962C8B-B14F-4D97-AF65-F5344CB8AC3E}">
        <p14:creationId xmlns:p14="http://schemas.microsoft.com/office/powerpoint/2010/main" val="3337430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3302</TotalTime>
  <Words>2232</Words>
  <Application>Microsoft Office PowerPoint</Application>
  <PresentationFormat>On-screen Show (4:3)</PresentationFormat>
  <Paragraphs>201</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Lecture 3: Improving Neural Network Training (part 2, preliminary version)</vt:lpstr>
      <vt:lpstr>Artificial Expansion of Training Data</vt:lpstr>
      <vt:lpstr>Design Decisions and Hyperparameters</vt:lpstr>
      <vt:lpstr>How many layers?</vt:lpstr>
      <vt:lpstr>How many nodes?</vt:lpstr>
      <vt:lpstr>Final Layer Activation Function</vt:lpstr>
      <vt:lpstr>Activation Functions for Other Layers</vt:lpstr>
      <vt:lpstr>General Advice about Experimentation</vt:lpstr>
      <vt:lpstr>The Learning Rate η</vt:lpstr>
      <vt:lpstr>The Learning Rate η (cont.) </vt:lpstr>
      <vt:lpstr>Stopping Early</vt:lpstr>
      <vt:lpstr>The Regularization Parameter λ</vt:lpstr>
      <vt:lpstr>Suggested Procedure for λ</vt:lpstr>
      <vt:lpstr>Mini-Batch Size (typically M = 64 or 128)</vt:lpstr>
      <vt:lpstr>Scheduled Changes in Parameters </vt:lpstr>
      <vt:lpstr>Summary of Expert Advice</vt:lpstr>
      <vt:lpstr>Other learning improvement techniques</vt:lpstr>
      <vt:lpstr>Rectified Linear Unit (ReLU)</vt:lpstr>
      <vt:lpstr>Momentum</vt:lpstr>
      <vt:lpstr>Momentum</vt:lpstr>
      <vt:lpstr>Momentum-based Gradient Descent</vt:lpstr>
      <vt:lpstr>Look Ahead as Well as Back (Nesterov)</vt:lpstr>
      <vt:lpstr>Look Ahead as Well as Back (Nesterov)</vt:lpstr>
      <vt:lpstr>Nestrov Accelerated Momentum</vt:lpstr>
      <vt:lpstr>Advice for Gisting Research Papers</vt:lpstr>
      <vt:lpstr>More to Come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Improving Neural Network Training</dc:title>
  <dc:creator>Jim</dc:creator>
  <cp:lastModifiedBy>Jim Baker</cp:lastModifiedBy>
  <cp:revision>153</cp:revision>
  <dcterms:created xsi:type="dcterms:W3CDTF">2017-01-10T10:53:06Z</dcterms:created>
  <dcterms:modified xsi:type="dcterms:W3CDTF">2017-01-26T03:49:32Z</dcterms:modified>
</cp:coreProperties>
</file>