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2"/>
  </p:sldMasterIdLst>
  <p:notesMasterIdLst>
    <p:notesMasterId r:id="rId18"/>
  </p:notesMasterIdLst>
  <p:sldIdLst>
    <p:sldId id="257" r:id="rId3"/>
    <p:sldId id="258" r:id="rId4"/>
    <p:sldId id="259" r:id="rId5"/>
    <p:sldId id="260" r:id="rId6"/>
    <p:sldId id="261" r:id="rId7"/>
    <p:sldId id="267" r:id="rId8"/>
    <p:sldId id="268" r:id="rId9"/>
    <p:sldId id="263" r:id="rId10"/>
    <p:sldId id="262" r:id="rId11"/>
    <p:sldId id="269" r:id="rId12"/>
    <p:sldId id="270" r:id="rId13"/>
    <p:sldId id="271" r:id="rId14"/>
    <p:sldId id="264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FE947-747F-40FE-833F-04FE633590B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48DD017-5FC2-4BA7-B263-58D29A0F3D9A}">
      <dgm:prSet phldrT="[Text]" custT="1"/>
      <dgm:spPr/>
      <dgm:t>
        <a:bodyPr/>
        <a:lstStyle/>
        <a:p>
          <a:endParaRPr lang="en-US" sz="2800" dirty="0"/>
        </a:p>
        <a:p>
          <a:r>
            <a:rPr lang="en-US" sz="2800" dirty="0" err="1"/>
            <a:t>Scikit</a:t>
          </a:r>
          <a:r>
            <a:rPr lang="en-US" sz="2800" dirty="0"/>
            <a:t> </a:t>
          </a:r>
        </a:p>
        <a:p>
          <a:r>
            <a:rPr lang="en-US" sz="2800" dirty="0"/>
            <a:t>learn</a:t>
          </a:r>
        </a:p>
      </dgm:t>
    </dgm:pt>
    <dgm:pt modelId="{02B5BB3E-5667-4BA3-8689-30144BB242C0}" type="parTrans" cxnId="{5504B7FA-2AD4-48C1-962C-E3C4B97C91D2}">
      <dgm:prSet/>
      <dgm:spPr/>
      <dgm:t>
        <a:bodyPr/>
        <a:lstStyle/>
        <a:p>
          <a:endParaRPr lang="en-US"/>
        </a:p>
      </dgm:t>
    </dgm:pt>
    <dgm:pt modelId="{2956A7A2-4231-4783-86EC-2FBEF82EAD04}" type="sibTrans" cxnId="{5504B7FA-2AD4-48C1-962C-E3C4B97C91D2}">
      <dgm:prSet/>
      <dgm:spPr/>
      <dgm:t>
        <a:bodyPr/>
        <a:lstStyle/>
        <a:p>
          <a:endParaRPr lang="en-US"/>
        </a:p>
      </dgm:t>
    </dgm:pt>
    <dgm:pt modelId="{68CA0A24-B58E-4C26-A588-A1C4C52199FF}">
      <dgm:prSet phldrT="[Text]" custT="1"/>
      <dgm:spPr/>
      <dgm:t>
        <a:bodyPr/>
        <a:lstStyle/>
        <a:p>
          <a:r>
            <a:rPr lang="en-US" sz="3600" dirty="0" err="1"/>
            <a:t>Keras</a:t>
          </a:r>
          <a:endParaRPr lang="en-US" sz="3600" dirty="0"/>
        </a:p>
      </dgm:t>
    </dgm:pt>
    <dgm:pt modelId="{C22DC11A-A2FA-4B64-9727-D1F343FB602E}" type="parTrans" cxnId="{2A25C68B-B500-41A6-B1F2-81712B2B7F8C}">
      <dgm:prSet/>
      <dgm:spPr/>
      <dgm:t>
        <a:bodyPr/>
        <a:lstStyle/>
        <a:p>
          <a:endParaRPr lang="en-US"/>
        </a:p>
      </dgm:t>
    </dgm:pt>
    <dgm:pt modelId="{0B1609E9-0081-4339-BB07-79C90074FFBE}" type="sibTrans" cxnId="{2A25C68B-B500-41A6-B1F2-81712B2B7F8C}">
      <dgm:prSet/>
      <dgm:spPr/>
      <dgm:t>
        <a:bodyPr/>
        <a:lstStyle/>
        <a:p>
          <a:endParaRPr lang="en-US"/>
        </a:p>
      </dgm:t>
    </dgm:pt>
    <dgm:pt modelId="{C8DD7CCB-11AE-499C-83EE-DC67D6634AE7}">
      <dgm:prSet phldrT="[Text]" custT="1"/>
      <dgm:spPr/>
      <dgm:t>
        <a:bodyPr/>
        <a:lstStyle/>
        <a:p>
          <a:r>
            <a:rPr lang="en-US" sz="4800" dirty="0" err="1"/>
            <a:t>Theano</a:t>
          </a:r>
          <a:endParaRPr lang="en-US" sz="4800" dirty="0"/>
        </a:p>
      </dgm:t>
    </dgm:pt>
    <dgm:pt modelId="{632EC0C4-63ED-4F63-B48E-F89334291D56}" type="parTrans" cxnId="{982B5EBC-9776-4EDC-A2FB-5D82AB9C9C8C}">
      <dgm:prSet/>
      <dgm:spPr/>
      <dgm:t>
        <a:bodyPr/>
        <a:lstStyle/>
        <a:p>
          <a:endParaRPr lang="en-US"/>
        </a:p>
      </dgm:t>
    </dgm:pt>
    <dgm:pt modelId="{5D394191-6048-4352-AEBB-73173E50A7C2}" type="sibTrans" cxnId="{982B5EBC-9776-4EDC-A2FB-5D82AB9C9C8C}">
      <dgm:prSet/>
      <dgm:spPr/>
      <dgm:t>
        <a:bodyPr/>
        <a:lstStyle/>
        <a:p>
          <a:endParaRPr lang="en-US"/>
        </a:p>
      </dgm:t>
    </dgm:pt>
    <dgm:pt modelId="{1C4EB13E-4C50-499B-B006-2224EB203AF9}" type="pres">
      <dgm:prSet presAssocID="{595FE947-747F-40FE-833F-04FE633590BB}" presName="Name0" presStyleCnt="0">
        <dgm:presLayoutVars>
          <dgm:dir/>
          <dgm:animLvl val="lvl"/>
          <dgm:resizeHandles val="exact"/>
        </dgm:presLayoutVars>
      </dgm:prSet>
      <dgm:spPr/>
    </dgm:pt>
    <dgm:pt modelId="{7C17FEEE-65B1-4F48-B23E-803B1805E3D3}" type="pres">
      <dgm:prSet presAssocID="{E48DD017-5FC2-4BA7-B263-58D29A0F3D9A}" presName="Name8" presStyleCnt="0"/>
      <dgm:spPr/>
    </dgm:pt>
    <dgm:pt modelId="{E91D147F-4004-4AAF-8CBB-976DC5BC7A54}" type="pres">
      <dgm:prSet presAssocID="{E48DD017-5FC2-4BA7-B263-58D29A0F3D9A}" presName="level" presStyleLbl="node1" presStyleIdx="0" presStyleCnt="3">
        <dgm:presLayoutVars>
          <dgm:chMax val="1"/>
          <dgm:bulletEnabled val="1"/>
        </dgm:presLayoutVars>
      </dgm:prSet>
      <dgm:spPr/>
    </dgm:pt>
    <dgm:pt modelId="{36255376-710A-4C25-A66A-3BF7CE1E350F}" type="pres">
      <dgm:prSet presAssocID="{E48DD017-5FC2-4BA7-B263-58D29A0F3D9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D65B23-D248-47FE-9A28-EA18857029F9}" type="pres">
      <dgm:prSet presAssocID="{68CA0A24-B58E-4C26-A588-A1C4C52199FF}" presName="Name8" presStyleCnt="0"/>
      <dgm:spPr/>
    </dgm:pt>
    <dgm:pt modelId="{A1723FC4-D9E0-40E0-82FE-BE40DBCBE741}" type="pres">
      <dgm:prSet presAssocID="{68CA0A24-B58E-4C26-A588-A1C4C52199FF}" presName="level" presStyleLbl="node1" presStyleIdx="1" presStyleCnt="3">
        <dgm:presLayoutVars>
          <dgm:chMax val="1"/>
          <dgm:bulletEnabled val="1"/>
        </dgm:presLayoutVars>
      </dgm:prSet>
      <dgm:spPr/>
    </dgm:pt>
    <dgm:pt modelId="{FC3ED728-887D-4998-9A1B-6B8DD14F0B73}" type="pres">
      <dgm:prSet presAssocID="{68CA0A24-B58E-4C26-A588-A1C4C52199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E4BEA25-3E08-48F4-94AB-43B64B32B6AE}" type="pres">
      <dgm:prSet presAssocID="{C8DD7CCB-11AE-499C-83EE-DC67D6634AE7}" presName="Name8" presStyleCnt="0"/>
      <dgm:spPr/>
    </dgm:pt>
    <dgm:pt modelId="{F8197DAD-70DC-4194-931D-CC7BBEF555F3}" type="pres">
      <dgm:prSet presAssocID="{C8DD7CCB-11AE-499C-83EE-DC67D6634AE7}" presName="level" presStyleLbl="node1" presStyleIdx="2" presStyleCnt="3">
        <dgm:presLayoutVars>
          <dgm:chMax val="1"/>
          <dgm:bulletEnabled val="1"/>
        </dgm:presLayoutVars>
      </dgm:prSet>
      <dgm:spPr/>
    </dgm:pt>
    <dgm:pt modelId="{341D742D-D38F-4C5E-B633-CD1BBE9214F7}" type="pres">
      <dgm:prSet presAssocID="{C8DD7CCB-11AE-499C-83EE-DC67D6634AE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53303E9-1075-435A-8827-C47C3C71B197}" type="presOf" srcId="{595FE947-747F-40FE-833F-04FE633590BB}" destId="{1C4EB13E-4C50-499B-B006-2224EB203AF9}" srcOrd="0" destOrd="0" presId="urn:microsoft.com/office/officeart/2005/8/layout/pyramid1"/>
    <dgm:cxn modelId="{7DB93657-FF67-4A1A-8C3C-EA3954FBC8A6}" type="presOf" srcId="{E48DD017-5FC2-4BA7-B263-58D29A0F3D9A}" destId="{36255376-710A-4C25-A66A-3BF7CE1E350F}" srcOrd="1" destOrd="0" presId="urn:microsoft.com/office/officeart/2005/8/layout/pyramid1"/>
    <dgm:cxn modelId="{9D126F62-AA1C-40EE-9ADC-6CC8B045E0E5}" type="presOf" srcId="{68CA0A24-B58E-4C26-A588-A1C4C52199FF}" destId="{FC3ED728-887D-4998-9A1B-6B8DD14F0B73}" srcOrd="1" destOrd="0" presId="urn:microsoft.com/office/officeart/2005/8/layout/pyramid1"/>
    <dgm:cxn modelId="{8C917CD4-20F5-4453-B8F9-A7D3D308CEC9}" type="presOf" srcId="{C8DD7CCB-11AE-499C-83EE-DC67D6634AE7}" destId="{F8197DAD-70DC-4194-931D-CC7BBEF555F3}" srcOrd="0" destOrd="0" presId="urn:microsoft.com/office/officeart/2005/8/layout/pyramid1"/>
    <dgm:cxn modelId="{2A25C68B-B500-41A6-B1F2-81712B2B7F8C}" srcId="{595FE947-747F-40FE-833F-04FE633590BB}" destId="{68CA0A24-B58E-4C26-A588-A1C4C52199FF}" srcOrd="1" destOrd="0" parTransId="{C22DC11A-A2FA-4B64-9727-D1F343FB602E}" sibTransId="{0B1609E9-0081-4339-BB07-79C90074FFBE}"/>
    <dgm:cxn modelId="{982B5EBC-9776-4EDC-A2FB-5D82AB9C9C8C}" srcId="{595FE947-747F-40FE-833F-04FE633590BB}" destId="{C8DD7CCB-11AE-499C-83EE-DC67D6634AE7}" srcOrd="2" destOrd="0" parTransId="{632EC0C4-63ED-4F63-B48E-F89334291D56}" sibTransId="{5D394191-6048-4352-AEBB-73173E50A7C2}"/>
    <dgm:cxn modelId="{5504B7FA-2AD4-48C1-962C-E3C4B97C91D2}" srcId="{595FE947-747F-40FE-833F-04FE633590BB}" destId="{E48DD017-5FC2-4BA7-B263-58D29A0F3D9A}" srcOrd="0" destOrd="0" parTransId="{02B5BB3E-5667-4BA3-8689-30144BB242C0}" sibTransId="{2956A7A2-4231-4783-86EC-2FBEF82EAD04}"/>
    <dgm:cxn modelId="{A383CA3E-CD93-43A0-8AC6-1EBA248321E6}" type="presOf" srcId="{E48DD017-5FC2-4BA7-B263-58D29A0F3D9A}" destId="{E91D147F-4004-4AAF-8CBB-976DC5BC7A54}" srcOrd="0" destOrd="0" presId="urn:microsoft.com/office/officeart/2005/8/layout/pyramid1"/>
    <dgm:cxn modelId="{F46A6A92-80DC-4BF2-8507-509FFF972048}" type="presOf" srcId="{C8DD7CCB-11AE-499C-83EE-DC67D6634AE7}" destId="{341D742D-D38F-4C5E-B633-CD1BBE9214F7}" srcOrd="1" destOrd="0" presId="urn:microsoft.com/office/officeart/2005/8/layout/pyramid1"/>
    <dgm:cxn modelId="{B0B81192-91C9-483C-8B21-925F1B1664E1}" type="presOf" srcId="{68CA0A24-B58E-4C26-A588-A1C4C52199FF}" destId="{A1723FC4-D9E0-40E0-82FE-BE40DBCBE741}" srcOrd="0" destOrd="0" presId="urn:microsoft.com/office/officeart/2005/8/layout/pyramid1"/>
    <dgm:cxn modelId="{99F846D8-31BD-432D-A059-BAAB0DAE9B89}" type="presParOf" srcId="{1C4EB13E-4C50-499B-B006-2224EB203AF9}" destId="{7C17FEEE-65B1-4F48-B23E-803B1805E3D3}" srcOrd="0" destOrd="0" presId="urn:microsoft.com/office/officeart/2005/8/layout/pyramid1"/>
    <dgm:cxn modelId="{AC182917-5C35-4D1A-AD8A-E78FDBAC9697}" type="presParOf" srcId="{7C17FEEE-65B1-4F48-B23E-803B1805E3D3}" destId="{E91D147F-4004-4AAF-8CBB-976DC5BC7A54}" srcOrd="0" destOrd="0" presId="urn:microsoft.com/office/officeart/2005/8/layout/pyramid1"/>
    <dgm:cxn modelId="{AD1144EE-DB68-4DE9-B74C-69B239307200}" type="presParOf" srcId="{7C17FEEE-65B1-4F48-B23E-803B1805E3D3}" destId="{36255376-710A-4C25-A66A-3BF7CE1E350F}" srcOrd="1" destOrd="0" presId="urn:microsoft.com/office/officeart/2005/8/layout/pyramid1"/>
    <dgm:cxn modelId="{D774C095-09E1-40D0-8C32-FF0DD2DF7DDC}" type="presParOf" srcId="{1C4EB13E-4C50-499B-B006-2224EB203AF9}" destId="{93D65B23-D248-47FE-9A28-EA18857029F9}" srcOrd="1" destOrd="0" presId="urn:microsoft.com/office/officeart/2005/8/layout/pyramid1"/>
    <dgm:cxn modelId="{E3CB449E-B659-45D6-92BC-DFC3F5044D6C}" type="presParOf" srcId="{93D65B23-D248-47FE-9A28-EA18857029F9}" destId="{A1723FC4-D9E0-40E0-82FE-BE40DBCBE741}" srcOrd="0" destOrd="0" presId="urn:microsoft.com/office/officeart/2005/8/layout/pyramid1"/>
    <dgm:cxn modelId="{82475B73-FC4F-4D1B-AF83-C0C2F51AB4A5}" type="presParOf" srcId="{93D65B23-D248-47FE-9A28-EA18857029F9}" destId="{FC3ED728-887D-4998-9A1B-6B8DD14F0B73}" srcOrd="1" destOrd="0" presId="urn:microsoft.com/office/officeart/2005/8/layout/pyramid1"/>
    <dgm:cxn modelId="{054F8CC7-7B88-49EF-AB62-5637D8E830C1}" type="presParOf" srcId="{1C4EB13E-4C50-499B-B006-2224EB203AF9}" destId="{2E4BEA25-3E08-48F4-94AB-43B64B32B6AE}" srcOrd="2" destOrd="0" presId="urn:microsoft.com/office/officeart/2005/8/layout/pyramid1"/>
    <dgm:cxn modelId="{98C9015E-9265-4657-A81C-EC3D7D56F80F}" type="presParOf" srcId="{2E4BEA25-3E08-48F4-94AB-43B64B32B6AE}" destId="{F8197DAD-70DC-4194-931D-CC7BBEF555F3}" srcOrd="0" destOrd="0" presId="urn:microsoft.com/office/officeart/2005/8/layout/pyramid1"/>
    <dgm:cxn modelId="{5764B704-6907-46D0-9239-BE570B1F25AA}" type="presParOf" srcId="{2E4BEA25-3E08-48F4-94AB-43B64B32B6AE}" destId="{341D742D-D38F-4C5E-B633-CD1BBE9214F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D147F-4004-4AAF-8CBB-976DC5BC7A54}">
      <dsp:nvSpPr>
        <dsp:cNvPr id="0" name=""/>
        <dsp:cNvSpPr/>
      </dsp:nvSpPr>
      <dsp:spPr>
        <a:xfrm>
          <a:off x="2112758" y="0"/>
          <a:ext cx="2112758" cy="1502107"/>
        </a:xfrm>
        <a:prstGeom prst="trapezoid">
          <a:avLst>
            <a:gd name="adj" fmla="val 703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Scikit</a:t>
          </a:r>
          <a:r>
            <a:rPr lang="en-US" sz="2800" kern="1200" dirty="0"/>
            <a:t>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learn</a:t>
          </a:r>
        </a:p>
      </dsp:txBody>
      <dsp:txXfrm>
        <a:off x="2112758" y="0"/>
        <a:ext cx="2112758" cy="1502107"/>
      </dsp:txXfrm>
    </dsp:sp>
    <dsp:sp modelId="{A1723FC4-D9E0-40E0-82FE-BE40DBCBE741}">
      <dsp:nvSpPr>
        <dsp:cNvPr id="0" name=""/>
        <dsp:cNvSpPr/>
      </dsp:nvSpPr>
      <dsp:spPr>
        <a:xfrm>
          <a:off x="1056379" y="1502107"/>
          <a:ext cx="4225517" cy="1502107"/>
        </a:xfrm>
        <a:prstGeom prst="trapezoid">
          <a:avLst>
            <a:gd name="adj" fmla="val 703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Keras</a:t>
          </a:r>
          <a:endParaRPr lang="en-US" sz="3600" kern="1200" dirty="0"/>
        </a:p>
      </dsp:txBody>
      <dsp:txXfrm>
        <a:off x="1795844" y="1502107"/>
        <a:ext cx="2746586" cy="1502107"/>
      </dsp:txXfrm>
    </dsp:sp>
    <dsp:sp modelId="{F8197DAD-70DC-4194-931D-CC7BBEF555F3}">
      <dsp:nvSpPr>
        <dsp:cNvPr id="0" name=""/>
        <dsp:cNvSpPr/>
      </dsp:nvSpPr>
      <dsp:spPr>
        <a:xfrm>
          <a:off x="0" y="3004214"/>
          <a:ext cx="6338275" cy="1502107"/>
        </a:xfrm>
        <a:prstGeom prst="trapezoid">
          <a:avLst>
            <a:gd name="adj" fmla="val 703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Theano</a:t>
          </a:r>
          <a:endParaRPr lang="en-US" sz="4800" kern="1200" dirty="0"/>
        </a:p>
      </dsp:txBody>
      <dsp:txXfrm>
        <a:off x="1109198" y="3004214"/>
        <a:ext cx="4119879" cy="1502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B542-9E34-401C-A450-8ABED816F01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FDE8-D3B1-4167-AE1E-74E3D4D7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6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F488-F395-47F1-9930-73A22B438117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8763-2BEA-4F53-9FF1-F535D09F7989}" type="datetime1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25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8763-2BEA-4F53-9FF1-F535D09F7989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75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8763-2BEA-4F53-9FF1-F535D09F7989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16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8763-2BEA-4F53-9FF1-F535D09F7989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01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8763-2BEA-4F53-9FF1-F535D09F7989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99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8763-2BEA-4F53-9FF1-F535D09F7989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675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23E-317D-4589-9417-A3AC6716F414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1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5A5D-C6D2-403C-919D-8948272CBEC6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912A-7E6C-4EB0-8F16-EE3DD34B55BB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0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0D42-9243-4CEE-8B0A-7D5B9CD5E3B5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9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C6F7-E3EA-41C4-A554-5E934307E2F7}" type="datetime1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4766-F2D9-479A-AAFE-F2315EFFD907}" type="datetime1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BFEC-E983-4F31-AC62-4CAFFB9053B2}" type="datetime1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3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4F-2A65-4395-84D4-0446F6D7A812}" type="datetime1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4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1ACC-8391-49E9-9C28-135CE78BFFA3}" type="datetime1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4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B481-CD90-4639-A5FB-5A6ED525F42D}" type="datetime1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1F8763-2BEA-4F53-9FF1-F535D09F7989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1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3492.pdf" TargetMode="External"/><Relationship Id="rId2" Type="http://schemas.openxmlformats.org/officeDocument/2006/relationships/hyperlink" Target="http://www.jmlr.org/proceedings/papers/v28/bardenet13.pdf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41" y="534248"/>
            <a:ext cx="8574622" cy="2616199"/>
          </a:xfrm>
        </p:spPr>
        <p:txBody>
          <a:bodyPr/>
          <a:lstStyle/>
          <a:p>
            <a:r>
              <a:rPr lang="en-US" dirty="0"/>
              <a:t>11-364 Presentation</a:t>
            </a:r>
            <a:br>
              <a:rPr lang="en-US" dirty="0"/>
            </a:br>
            <a:r>
              <a:rPr lang="en-US" dirty="0"/>
              <a:t>Grid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97180" y="3228658"/>
            <a:ext cx="9144000" cy="20514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Jineet Doshi</a:t>
            </a:r>
          </a:p>
          <a:p>
            <a:endParaRPr lang="en-US" dirty="0"/>
          </a:p>
          <a:p>
            <a:r>
              <a:rPr lang="en-US" dirty="0"/>
              <a:t>Brownlee 9</a:t>
            </a:r>
          </a:p>
          <a:p>
            <a:endParaRPr lang="en-US" dirty="0"/>
          </a:p>
          <a:p>
            <a:r>
              <a:rPr lang="en-US" dirty="0"/>
              <a:t>2/8/2017</a:t>
            </a: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6720" y="167005"/>
            <a:ext cx="10515600" cy="1325563"/>
          </a:xfrm>
        </p:spPr>
        <p:txBody>
          <a:bodyPr/>
          <a:lstStyle/>
          <a:p>
            <a:r>
              <a:rPr lang="en-US" dirty="0"/>
              <a:t>Experiment performed: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15440" y="1492568"/>
            <a:ext cx="968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Effect of number of epochs on accuracy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2173126"/>
            <a:ext cx="5715007" cy="4250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5480" y="6581001"/>
            <a:ext cx="515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Plot using </a:t>
            </a:r>
            <a:r>
              <a:rPr lang="en-US" sz="1200" dirty="0" err="1"/>
              <a:t>Matplotlib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029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6720" y="167005"/>
            <a:ext cx="10515600" cy="1325563"/>
          </a:xfrm>
        </p:spPr>
        <p:txBody>
          <a:bodyPr/>
          <a:lstStyle/>
          <a:p>
            <a:r>
              <a:rPr lang="en-US" dirty="0"/>
              <a:t>Experiment performed: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35480" y="1492568"/>
            <a:ext cx="968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Effect of mini batch size on accuracy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5480" y="6581001"/>
            <a:ext cx="515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Plot using </a:t>
            </a:r>
            <a:r>
              <a:rPr lang="en-US" sz="1200" dirty="0" err="1"/>
              <a:t>Matplotlib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80" y="2156124"/>
            <a:ext cx="5760728" cy="42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4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6720" y="167005"/>
            <a:ext cx="10515600" cy="1325563"/>
          </a:xfrm>
        </p:spPr>
        <p:txBody>
          <a:bodyPr/>
          <a:lstStyle/>
          <a:p>
            <a:r>
              <a:rPr lang="en-US" dirty="0"/>
              <a:t>Experiment performed: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35480" y="1492568"/>
            <a:ext cx="968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Effect of weight initializations on accuracy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5480" y="6581001"/>
            <a:ext cx="515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Plot using </a:t>
            </a:r>
            <a:r>
              <a:rPr lang="en-US" sz="1200" dirty="0" err="1"/>
              <a:t>Matplotlib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2167103"/>
            <a:ext cx="5855429" cy="4354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77200" y="2430780"/>
            <a:ext cx="2735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– </a:t>
            </a:r>
            <a:r>
              <a:rPr lang="en-US" dirty="0" err="1"/>
              <a:t>Glorot</a:t>
            </a:r>
            <a:r>
              <a:rPr lang="en-US" dirty="0"/>
              <a:t> uniform</a:t>
            </a:r>
          </a:p>
          <a:p>
            <a:r>
              <a:rPr lang="en-US" dirty="0"/>
              <a:t>Blue – Normal</a:t>
            </a:r>
          </a:p>
          <a:p>
            <a:r>
              <a:rPr lang="en-US" dirty="0"/>
              <a:t>Green - Uniform</a:t>
            </a:r>
          </a:p>
        </p:txBody>
      </p:sp>
    </p:spTree>
    <p:extLst>
      <p:ext uri="{BB962C8B-B14F-4D97-AF65-F5344CB8AC3E}">
        <p14:creationId xmlns:p14="http://schemas.microsoft.com/office/powerpoint/2010/main" val="241842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3143" y="434340"/>
            <a:ext cx="10018713" cy="1752599"/>
          </a:xfrm>
        </p:spPr>
        <p:txBody>
          <a:bodyPr/>
          <a:lstStyle/>
          <a:p>
            <a:r>
              <a:rPr lang="en-US" dirty="0"/>
              <a:t>Warning!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40534" y="2113085"/>
            <a:ext cx="106211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every combination of the hyper parameter values, Grid Search generates a new model and tests accuracy using 3 fold cross validation. </a:t>
            </a:r>
          </a:p>
          <a:p>
            <a:r>
              <a:rPr lang="en-US" sz="2800" dirty="0"/>
              <a:t>Hence, if training data is large or number of parameters to tune are more, this can be extremely time consuming!</a:t>
            </a:r>
          </a:p>
          <a:p>
            <a:r>
              <a:rPr lang="en-US" sz="2800" dirty="0"/>
              <a:t>Make sure you have enough computing power (read: AWS instances or a supercomputer) before running Grid Search on large data or with more parameters. </a:t>
            </a:r>
          </a:p>
        </p:txBody>
      </p:sp>
    </p:spTree>
    <p:extLst>
      <p:ext uri="{BB962C8B-B14F-4D97-AF65-F5344CB8AC3E}">
        <p14:creationId xmlns:p14="http://schemas.microsoft.com/office/powerpoint/2010/main" val="328938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1803" y="4572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Current research in Hyper parameter tuning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6360" y="1907931"/>
            <a:ext cx="106123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Surrogate based Optimization</a:t>
            </a:r>
          </a:p>
          <a:p>
            <a:r>
              <a:rPr lang="en-US" sz="2000" dirty="0">
                <a:hlinkClick r:id="rId2"/>
              </a:rPr>
              <a:t>http://www.jmlr.org/proceedings/papers/v28/bardenet13.pdf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Gradient based Reversible learning</a:t>
            </a:r>
          </a:p>
          <a:p>
            <a:r>
              <a:rPr lang="en-US" sz="2000" dirty="0">
                <a:hlinkClick r:id="rId3"/>
              </a:rPr>
              <a:t>https://arxiv.org/pdf/1502.03492.pdf</a:t>
            </a:r>
            <a:endParaRPr lang="en-US" sz="20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128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8726" y="205740"/>
            <a:ext cx="10018713" cy="1752599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17320" y="1736408"/>
            <a:ext cx="10233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Hyper parameter tuning is very important for success of the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Lot of options and limited computing power/time. </a:t>
            </a:r>
            <a:r>
              <a:rPr lang="en-US" sz="2800" dirty="0" err="1"/>
              <a:t>GridSearch</a:t>
            </a:r>
            <a:r>
              <a:rPr lang="en-US" sz="2800" dirty="0"/>
              <a:t> is great for datasets with less features and when less number of hyper-parameters are to be tuned. For more complex datasets or networks, more computing power is needed.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Area of active research. Lot of new ideas being proposed. </a:t>
            </a:r>
          </a:p>
        </p:txBody>
      </p:sp>
    </p:spTree>
    <p:extLst>
      <p:ext uri="{BB962C8B-B14F-4D97-AF65-F5344CB8AC3E}">
        <p14:creationId xmlns:p14="http://schemas.microsoft.com/office/powerpoint/2010/main" val="117298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Hyper-parameters to tune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 initialization techniques</a:t>
            </a:r>
          </a:p>
          <a:p>
            <a:pPr marL="0" indent="0">
              <a:buNone/>
            </a:pPr>
            <a:r>
              <a:rPr lang="en-US" dirty="0"/>
              <a:t>(Gaussian distribution, uniform, random)?</a:t>
            </a:r>
          </a:p>
          <a:p>
            <a:r>
              <a:rPr lang="en-US" dirty="0"/>
              <a:t>Learning rate η</a:t>
            </a:r>
          </a:p>
          <a:p>
            <a:pPr marL="0" indent="0">
              <a:buNone/>
            </a:pPr>
            <a:r>
              <a:rPr lang="en-US" dirty="0"/>
              <a:t>(slow learning vs overshooting convergence)</a:t>
            </a:r>
          </a:p>
          <a:p>
            <a:r>
              <a:rPr lang="en-US" dirty="0"/>
              <a:t>Mini batch size M</a:t>
            </a:r>
          </a:p>
          <a:p>
            <a:pPr marL="0" indent="0">
              <a:buNone/>
            </a:pPr>
            <a:r>
              <a:rPr lang="en-US" dirty="0"/>
              <a:t>(suboptimal updates to weights in Stochastic Gradient Descent vs CPU power)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240" y="415778"/>
            <a:ext cx="10515600" cy="5816478"/>
          </a:xfrm>
        </p:spPr>
        <p:txBody>
          <a:bodyPr/>
          <a:lstStyle/>
          <a:p>
            <a:r>
              <a:rPr lang="en-US" dirty="0"/>
              <a:t>Regularization parameter </a:t>
            </a:r>
            <a:r>
              <a:rPr lang="el-GR" dirty="0"/>
              <a:t>λ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(curve smoothing vs overfitting)</a:t>
            </a:r>
          </a:p>
          <a:p>
            <a:r>
              <a:rPr lang="en-US" dirty="0"/>
              <a:t>Number of neurons in a layer</a:t>
            </a:r>
          </a:p>
          <a:p>
            <a:pPr marL="0" indent="0">
              <a:buNone/>
            </a:pPr>
            <a:r>
              <a:rPr lang="en-US" dirty="0"/>
              <a:t>(accuracy vs performance)</a:t>
            </a:r>
          </a:p>
          <a:p>
            <a:r>
              <a:rPr lang="en-US" dirty="0"/>
              <a:t>Number of epochs</a:t>
            </a:r>
          </a:p>
          <a:p>
            <a:pPr marL="0" indent="0">
              <a:buNone/>
            </a:pPr>
            <a:r>
              <a:rPr lang="en-US" dirty="0"/>
              <a:t>(accuracy vs CPU power, time)</a:t>
            </a:r>
          </a:p>
          <a:p>
            <a:r>
              <a:rPr lang="en-US" dirty="0"/>
              <a:t>Dropout rate</a:t>
            </a:r>
          </a:p>
          <a:p>
            <a:pPr marL="0" indent="0">
              <a:buNone/>
            </a:pPr>
            <a:r>
              <a:rPr lang="en-US" dirty="0"/>
              <a:t>(accuracy vs overfitting)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 tuning is extremely important for ANY machine learning model!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124" y="712357"/>
            <a:ext cx="6443662" cy="48473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523" y="6497515"/>
            <a:ext cx="100232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Image courtesy: http://www.3hatscommunications.com/2016/choices-wordpress/</a:t>
            </a:r>
          </a:p>
        </p:txBody>
      </p:sp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15" y="0"/>
            <a:ext cx="10018713" cy="1752599"/>
          </a:xfrm>
        </p:spPr>
        <p:txBody>
          <a:bodyPr/>
          <a:lstStyle/>
          <a:p>
            <a:r>
              <a:rPr lang="en-US" dirty="0"/>
              <a:t>Grid Search to the rescue!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4285" y="1664632"/>
            <a:ext cx="10128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Special package in </a:t>
            </a:r>
            <a:r>
              <a:rPr lang="en-US" sz="2800" dirty="0" err="1"/>
              <a:t>scikit</a:t>
            </a:r>
            <a:r>
              <a:rPr lang="en-US" sz="2800" dirty="0"/>
              <a:t>-learn library (</a:t>
            </a:r>
            <a:r>
              <a:rPr lang="en-US" sz="2800" dirty="0" err="1"/>
              <a:t>GridSearchCV</a:t>
            </a:r>
            <a:r>
              <a:rPr lang="en-U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Provides accuracy rates for every possible combination of the hyper parameter values provided.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Implementation: Define the range of each hyper parameter in a python dictionary and pass it to a </a:t>
            </a:r>
            <a:r>
              <a:rPr lang="en-US" sz="2800" dirty="0" err="1"/>
              <a:t>GridSearchCV</a:t>
            </a:r>
            <a:r>
              <a:rPr lang="en-US" sz="2800" dirty="0"/>
              <a:t>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Useful for all machine learning algorithms. Not just Deep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Integrates well with </a:t>
            </a:r>
            <a:r>
              <a:rPr lang="en-US" sz="2800" dirty="0" err="1"/>
              <a:t>Keras</a:t>
            </a:r>
            <a:r>
              <a:rPr lang="en-US" sz="2800" dirty="0"/>
              <a:t> running on </a:t>
            </a:r>
            <a:r>
              <a:rPr lang="en-US" sz="2800" dirty="0" err="1"/>
              <a:t>Theano</a:t>
            </a:r>
            <a:r>
              <a:rPr lang="en-US" sz="2800" dirty="0"/>
              <a:t> or </a:t>
            </a:r>
            <a:r>
              <a:rPr lang="en-US" sz="2800" dirty="0" err="1"/>
              <a:t>Tensorflow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6376"/>
            <a:ext cx="10515600" cy="1325563"/>
          </a:xfrm>
        </p:spPr>
        <p:txBody>
          <a:bodyPr/>
          <a:lstStyle/>
          <a:p>
            <a:r>
              <a:rPr lang="en-US" dirty="0"/>
              <a:t>Experiment performed: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76804" y="1164134"/>
            <a:ext cx="823839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Pima Indians Diabetes Dataset: 768 samples</a:t>
            </a:r>
          </a:p>
          <a:p>
            <a:endParaRPr lang="en-US" sz="2800" dirty="0"/>
          </a:p>
          <a:p>
            <a:r>
              <a:rPr lang="en-US" sz="2800" dirty="0"/>
              <a:t>8 Features:</a:t>
            </a:r>
          </a:p>
          <a:p>
            <a:r>
              <a:rPr lang="en-US" sz="2800" dirty="0"/>
              <a:t>1. Number of times pregnant </a:t>
            </a:r>
          </a:p>
          <a:p>
            <a:r>
              <a:rPr lang="en-US" sz="2800" dirty="0"/>
              <a:t>2. Plasma glucose concentration a 2 hours in an oral glucose tolerance test </a:t>
            </a:r>
          </a:p>
          <a:p>
            <a:r>
              <a:rPr lang="en-US" sz="2800" dirty="0"/>
              <a:t>3. Diastolic blood pressure </a:t>
            </a:r>
          </a:p>
          <a:p>
            <a:r>
              <a:rPr lang="en-US" sz="2800" dirty="0"/>
              <a:t>4. Triceps skin fold thickness</a:t>
            </a:r>
          </a:p>
          <a:p>
            <a:r>
              <a:rPr lang="en-US" sz="2800" dirty="0"/>
              <a:t>5. 2-Hour serum insulin </a:t>
            </a:r>
          </a:p>
          <a:p>
            <a:r>
              <a:rPr lang="en-US" sz="2800" dirty="0"/>
              <a:t>6. Body mass index</a:t>
            </a:r>
          </a:p>
          <a:p>
            <a:r>
              <a:rPr lang="en-US" sz="2800" dirty="0"/>
              <a:t>7. Diabetes pedigree function </a:t>
            </a:r>
          </a:p>
          <a:p>
            <a:r>
              <a:rPr lang="en-US" sz="2800" dirty="0"/>
              <a:t>8. Age </a:t>
            </a:r>
          </a:p>
          <a:p>
            <a:r>
              <a:rPr lang="en-US" sz="2800" u="sng" dirty="0"/>
              <a:t>Task</a:t>
            </a:r>
            <a:r>
              <a:rPr lang="en-US" sz="2800" dirty="0"/>
              <a:t>: Classify whether diabetes present or not</a:t>
            </a:r>
          </a:p>
        </p:txBody>
      </p:sp>
    </p:spTree>
    <p:extLst>
      <p:ext uri="{BB962C8B-B14F-4D97-AF65-F5344CB8AC3E}">
        <p14:creationId xmlns:p14="http://schemas.microsoft.com/office/powerpoint/2010/main" val="265291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6846" y="154110"/>
            <a:ext cx="10515600" cy="1325563"/>
          </a:xfrm>
        </p:spPr>
        <p:txBody>
          <a:bodyPr/>
          <a:lstStyle/>
          <a:p>
            <a:r>
              <a:rPr lang="en-US" dirty="0"/>
              <a:t>Experiment performed: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6707421"/>
              </p:ext>
            </p:extLst>
          </p:nvPr>
        </p:nvGraphicFramePr>
        <p:xfrm>
          <a:off x="3263510" y="1845433"/>
          <a:ext cx="6338276" cy="450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3440" y="1322213"/>
            <a:ext cx="1987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Stack:</a:t>
            </a:r>
          </a:p>
        </p:txBody>
      </p:sp>
    </p:spTree>
    <p:extLst>
      <p:ext uri="{BB962C8B-B14F-4D97-AF65-F5344CB8AC3E}">
        <p14:creationId xmlns:p14="http://schemas.microsoft.com/office/powerpoint/2010/main" val="427343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1484" y="154109"/>
            <a:ext cx="10515600" cy="1325563"/>
          </a:xfrm>
        </p:spPr>
        <p:txBody>
          <a:bodyPr/>
          <a:lstStyle/>
          <a:p>
            <a:r>
              <a:rPr lang="en-US" dirty="0"/>
              <a:t>Experiment performed: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33964" y="1167062"/>
            <a:ext cx="9211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Network (hidden layer with 8 neurons):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6" y="1741282"/>
            <a:ext cx="2666573" cy="18815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3964" y="3867442"/>
            <a:ext cx="759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written for </a:t>
            </a:r>
            <a:r>
              <a:rPr lang="en-US" sz="2800" dirty="0" err="1"/>
              <a:t>GridSearch</a:t>
            </a:r>
            <a:r>
              <a:rPr lang="en-US" sz="2800" dirty="0"/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64" y="4513667"/>
            <a:ext cx="8510173" cy="15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417" y="187649"/>
            <a:ext cx="9447683" cy="924871"/>
          </a:xfrm>
        </p:spPr>
        <p:txBody>
          <a:bodyPr/>
          <a:lstStyle/>
          <a:p>
            <a:r>
              <a:rPr lang="en-US" dirty="0"/>
              <a:t>Experiment performed: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3197" y="938565"/>
            <a:ext cx="12031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Results (screenshot from my terminal):</a:t>
            </a:r>
          </a:p>
          <a:p>
            <a:r>
              <a:rPr lang="en-US" sz="2000" dirty="0"/>
              <a:t>Best: 75% accuracy with weight initializations = Gaussian, Optimizer = </a:t>
            </a:r>
            <a:r>
              <a:rPr lang="en-US" sz="2000" dirty="0" err="1"/>
              <a:t>rmsprop</a:t>
            </a:r>
            <a:r>
              <a:rPr lang="en-US" sz="2000" dirty="0"/>
              <a:t>, </a:t>
            </a:r>
          </a:p>
          <a:p>
            <a:r>
              <a:rPr lang="en-US" sz="2000" dirty="0"/>
              <a:t>Epochs = 150, Batch size = 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992360"/>
            <a:ext cx="4560463" cy="478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89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FEFB8-71C6-4A9E-8EF9-0768355D7E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6960</TotalTime>
  <Words>525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11-364 Presentation Grid search</vt:lpstr>
      <vt:lpstr>Hyper-parameters to tune</vt:lpstr>
      <vt:lpstr>PowerPoint Presentation</vt:lpstr>
      <vt:lpstr>PowerPoint Presentation</vt:lpstr>
      <vt:lpstr>Grid Search to the rescue!</vt:lpstr>
      <vt:lpstr>Experiment performed:</vt:lpstr>
      <vt:lpstr>Experiment performed:</vt:lpstr>
      <vt:lpstr>Experiment performed:</vt:lpstr>
      <vt:lpstr>Experiment performed:</vt:lpstr>
      <vt:lpstr>Experiment performed:</vt:lpstr>
      <vt:lpstr>Experiment performed:</vt:lpstr>
      <vt:lpstr>Experiment performed:</vt:lpstr>
      <vt:lpstr>Warning!</vt:lpstr>
      <vt:lpstr>Current research in Hyper parameter tuning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11-364 Presentation Grid search</dc:title>
  <dc:creator>jdoshi</dc:creator>
  <cp:keywords/>
  <cp:lastModifiedBy>jdoshi</cp:lastModifiedBy>
  <cp:revision>36</cp:revision>
  <dcterms:created xsi:type="dcterms:W3CDTF">2017-02-08T05:30:15Z</dcterms:created>
  <dcterms:modified xsi:type="dcterms:W3CDTF">2017-02-13T01:30:32Z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TC034605309991</vt:lpwstr>
  </property>
</Properties>
</file>