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
      <p:font typeface="Proxima Nova"/>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ProximaNova-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ProximaNova-italic.fntdata"/><Relationship Id="rId12" Type="http://schemas.openxmlformats.org/officeDocument/2006/relationships/slide" Target="slides/slide7.xml"/><Relationship Id="rId34" Type="http://schemas.openxmlformats.org/officeDocument/2006/relationships/font" Target="fonts/ProximaNova-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ProximaNova-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Each box here represents a cell of the RNN.</a:t>
            </a:r>
          </a:p>
          <a:p>
            <a:pPr lvl="0">
              <a:spcBef>
                <a:spcPts val="0"/>
              </a:spcBef>
              <a:buNone/>
            </a:pPr>
            <a:r>
              <a:rPr lang="en"/>
              <a:t>Encoding a sequence into a hidden representation of a fixed size. This is actually problematic as there’s a limit to the length of a sequence that it can hold in its representations. There are ways around this. One of which is using an Attention model for the encoder.</a:t>
            </a:r>
          </a:p>
          <a:p>
            <a:pPr lvl="0">
              <a:spcBef>
                <a:spcPts val="0"/>
              </a:spcBef>
              <a:buNone/>
            </a:pPr>
            <a:r>
              <a:rPr lang="en"/>
              <a:t>Decoding this representation to some output sequence.</a:t>
            </a:r>
          </a:p>
          <a:p>
            <a:pPr lvl="0">
              <a:spcBef>
                <a:spcPts val="0"/>
              </a:spcBef>
              <a:buNone/>
            </a:pPr>
            <a:r>
              <a:t/>
            </a:r>
            <a:endParaRPr/>
          </a:p>
          <a:p>
            <a:pPr lvl="0">
              <a:spcBef>
                <a:spcPts val="0"/>
              </a:spcBef>
              <a:buNone/>
            </a:pPr>
            <a:r>
              <a:rPr lang="en"/>
              <a:t>A better formulation of this actually takes into account all previous outputs. So when predicting Y, you take into account the input sequence and X.</a:t>
            </a:r>
          </a:p>
          <a:p>
            <a:pPr lvl="0">
              <a:spcBef>
                <a:spcPts val="0"/>
              </a:spcBef>
              <a:buNone/>
            </a:pPr>
            <a:r>
              <a:t/>
            </a:r>
            <a:endParaRPr/>
          </a:p>
          <a:p>
            <a:pPr lvl="0">
              <a:spcBef>
                <a:spcPts val="0"/>
              </a:spcBef>
              <a:buNone/>
            </a:pPr>
            <a:r>
              <a:rPr lang="en"/>
              <a:t>Trained with SGD.</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 better formulation of this actually takes into account all previous outputs. So when predicting Y, you take into account the input sequence and X.</a:t>
            </a:r>
          </a:p>
          <a:p>
            <a:pPr lvl="0" rtl="0">
              <a:spcBef>
                <a:spcPts val="0"/>
              </a:spcBef>
              <a:buNone/>
            </a:pPr>
            <a:r>
              <a:rPr lang="en"/>
              <a:t>Trained with SGD.</a:t>
            </a:r>
          </a:p>
          <a:p>
            <a:pPr lvl="0" rtl="0">
              <a:spcBef>
                <a:spcPts val="0"/>
              </a:spcBef>
              <a:buNone/>
            </a:pPr>
            <a:r>
              <a:rPr lang="en"/>
              <a:t>When analyzing Seq2Seq in language tasks, the model is actually learning a continuous space representation of a phrase that preserves both the semantic and syntactic structure of the phrase.</a:t>
            </a:r>
          </a:p>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You provide the end token of the input sequence to the input of the decoder and get the output beta which is the first word in the output sequence. And you give this first word to the input of the decoder in the 2nd time step and you get the 2nd word in the output sequence. The process continues until you get an end token for the output sequence.</a:t>
            </a:r>
          </a:p>
          <a:p>
            <a:pPr lvl="0">
              <a:spcBef>
                <a:spcPts val="0"/>
              </a:spcBef>
              <a:buNone/>
            </a:pPr>
            <a:r>
              <a:t/>
            </a:r>
            <a:endParaRPr/>
          </a:p>
          <a:p>
            <a:pPr lvl="0">
              <a:spcBef>
                <a:spcPts val="0"/>
              </a:spcBef>
              <a:buNone/>
            </a:pPr>
            <a:r>
              <a:rPr lang="en"/>
              <a:t>In the above approach, we are assuming that the best output sentence always start with word beta which is not a valid assumption. It might happen, a better sentence would have been the one that starts with the word that had the 2nd highest probability when we got the output in the first time step of the decoder above.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Greedy Decoding does not always produce the best sequence. It maximizes the probability of a given word. Not the conditional probability of the entire sequence.</a:t>
            </a:r>
          </a:p>
          <a:p>
            <a:pPr lvl="0">
              <a:spcBef>
                <a:spcPts val="0"/>
              </a:spcBef>
              <a:buNone/>
            </a:pPr>
            <a:r>
              <a:t/>
            </a:r>
            <a:endParaRPr/>
          </a:p>
          <a:p>
            <a:pPr lvl="0">
              <a:spcBef>
                <a:spcPts val="0"/>
              </a:spcBef>
              <a:buNone/>
            </a:pPr>
            <a:r>
              <a:rPr lang="en"/>
              <a:t>Beam Search: </a:t>
            </a:r>
          </a:p>
          <a:p>
            <a:pPr lvl="0">
              <a:spcBef>
                <a:spcPts val="0"/>
              </a:spcBef>
              <a:buNone/>
            </a:pPr>
            <a:r>
              <a:rPr lang="en"/>
              <a:t>Rather than just considering the highest probable word at the first time step of the decoder as the input of the output sequence, we take the top k words as the input of our decoder sentence. Here k is also called the beam size which is itself a parameter. </a:t>
            </a:r>
          </a:p>
          <a:p>
            <a:pPr lvl="0">
              <a:spcBef>
                <a:spcPts val="0"/>
              </a:spcBef>
              <a:buNone/>
            </a:pPr>
            <a:r>
              <a:t/>
            </a:r>
            <a:endParaRPr/>
          </a:p>
          <a:p>
            <a:pPr lvl="0">
              <a:spcBef>
                <a:spcPts val="0"/>
              </a:spcBef>
              <a:buNone/>
            </a:pPr>
            <a:r>
              <a:rPr lang="en"/>
              <a:t>Now to compute the second word in the decoder we feed each of these k first words and get all the prefixes of length 2 (We get k*N sequences if N is the vocab size). </a:t>
            </a:r>
          </a:p>
          <a:p>
            <a:pPr lvl="0">
              <a:spcBef>
                <a:spcPts val="0"/>
              </a:spcBef>
              <a:buNone/>
            </a:pPr>
            <a:r>
              <a:t/>
            </a:r>
            <a:endParaRPr/>
          </a:p>
          <a:p>
            <a:pPr lvl="0">
              <a:spcBef>
                <a:spcPts val="0"/>
              </a:spcBef>
              <a:buNone/>
            </a:pPr>
            <a:r>
              <a:rPr lang="en"/>
              <a:t>If you are wondering how do we get it, just think that for each first word out of the top k words, we get the probabilities of all the N words in the for the 2nd time step. </a:t>
            </a:r>
          </a:p>
          <a:p>
            <a:pPr lvl="0">
              <a:spcBef>
                <a:spcPts val="0"/>
              </a:spcBef>
              <a:buNone/>
            </a:pPr>
            <a:r>
              <a:rPr lang="en"/>
              <a:t>So, out of the kN prefixes of length 2, chose the top k ones. Then predict the 3rd word conditioned on these k prefixes (of length 2) and again you get kN prefixes of length 3 and we choose the top k ones.</a:t>
            </a:r>
          </a:p>
          <a:p>
            <a:pPr lvl="0">
              <a:spcBef>
                <a:spcPts val="0"/>
              </a:spcBef>
              <a:buNone/>
            </a:pPr>
            <a:r>
              <a:rPr lang="en"/>
              <a:t>In the end we have top k decoded sequences as our output. This kind of looks like a greedy decoding process.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This is going to be a brief overview of Attention Mechanisms. </a:t>
            </a:r>
          </a:p>
          <a:p>
            <a:pPr lvl="0">
              <a:spcBef>
                <a:spcPts val="0"/>
              </a:spcBef>
              <a:buNone/>
            </a:pPr>
            <a:r>
              <a:rPr lang="en"/>
              <a:t>If you recall the model. In reality, the model is making a prediction for an utterance based on its previous state.</a:t>
            </a:r>
          </a:p>
          <a:p>
            <a:pPr lvl="0">
              <a:spcBef>
                <a:spcPts val="0"/>
              </a:spcBef>
              <a:buNone/>
            </a:pPr>
            <a:r>
              <a:rPr lang="en"/>
              <a:t>But, in reality, we want to be able to reference the entire history of the input.</a:t>
            </a:r>
          </a:p>
          <a:p>
            <a:pPr lvl="0">
              <a:spcBef>
                <a:spcPts val="0"/>
              </a:spcBef>
              <a:buNone/>
            </a:pPr>
            <a:r>
              <a:rPr lang="en"/>
              <a:t>So, for each state we also produce a context vector. This context vector has a size of n for hn. The dot product of the context vector and the sequence of states is passed into a softmax function to product weighted activations which are then used as part of the prediction.</a:t>
            </a:r>
          </a:p>
          <a:p>
            <a:pPr indent="-228600" lvl="0" marL="457200">
              <a:spcBef>
                <a:spcPts val="0"/>
              </a:spcBef>
              <a:buChar char="-"/>
            </a:pPr>
            <a:r>
              <a:rPr lang="en"/>
              <a:t>Most packages like tensorflow, theano, keras, etc. take care of this for you in their seq2seq implementations.</a:t>
            </a:r>
          </a:p>
          <a:p>
            <a:pPr lvl="0">
              <a:spcBef>
                <a:spcPts val="0"/>
              </a:spcBef>
              <a:buNone/>
            </a:pPr>
            <a:r>
              <a:rPr lang="en"/>
              <a:t>This is where Attention Mechanisms come in.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https://papers.nips.cc/paper/5346-sequence-to-sequence-learning-with-neural-networks.pdf</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https://papers.nips.cc/paper/5346-sequence-to-sequence-learning-with-neural-networks.pdf</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Certain problems cannot reasonably have inputs &amp; targets encoded with vectors of fixed dimensionality.</a:t>
            </a:r>
          </a:p>
          <a:p>
            <a:pPr lvl="0" rtl="0">
              <a:spcBef>
                <a:spcPts val="0"/>
              </a:spcBef>
              <a:buNone/>
            </a:pPr>
            <a:r>
              <a:rPr lang="en"/>
              <a:t>Prime example in language. A sentence can be as short as 3 words or even longer than 15. There’s not reasonable way to capture the unbounded nature of language.</a:t>
            </a:r>
          </a:p>
          <a:p>
            <a:pPr lvl="0" rtl="0">
              <a:spcBef>
                <a:spcPts val="0"/>
              </a:spcBef>
              <a:buNone/>
            </a:pPr>
            <a:r>
              <a:t/>
            </a:r>
            <a:endParaRPr/>
          </a:p>
          <a:p>
            <a:pPr lvl="0" rtl="0">
              <a:spcBef>
                <a:spcPts val="0"/>
              </a:spcBef>
              <a:buNone/>
            </a:pPr>
            <a:r>
              <a:rPr lang="en"/>
              <a:t>Now, this isn’t the only way of modeling language. In recent work with Convolutional Neural Networks in NLP. A sentence can be represented as a matrix that’s a concatenation of the word vectors that comprise the sentence, k-max pooling is done. Where k vectors of the greatest magnitude are preserved. But, still these is a limit to the amount of data you can preserve. So back to Seq2Seq</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Traditionally used for NLP tasks like those listed. But not limited to this.</a:t>
            </a:r>
          </a:p>
          <a:p>
            <a:pPr lvl="0">
              <a:spcBef>
                <a:spcPts val="0"/>
              </a:spcBef>
              <a:buNone/>
            </a:pPr>
            <a:r>
              <a:rPr lang="en"/>
              <a:t>An example would be frame predictions. Given x series of frames from a video, predict the rest of the scene. This could be a seq2seq task.</a:t>
            </a:r>
          </a:p>
          <a:p>
            <a:pPr lvl="0">
              <a:spcBef>
                <a:spcPts val="0"/>
              </a:spcBef>
              <a:buNone/>
            </a:pPr>
            <a:r>
              <a:rPr lang="en"/>
              <a:t>Prime distinction is variable input and output lenghts.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Preprocessing. Start and End characters. Period becomes </a:t>
            </a:r>
          </a:p>
          <a:p>
            <a:pPr lvl="0">
              <a:spcBef>
                <a:spcPts val="0"/>
              </a:spcBef>
              <a:buNone/>
            </a:pPr>
            <a:r>
              <a:rPr lang="en"/>
              <a:t>Limited window size. Accuracy improves as size of n increases. Need a lot of data. Can model language well, and compute likelihood of a sentence being well formed. But pretty bad at generating language.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Far right problem: Output will have to be less to or equal to in length than the input.</a:t>
            </a:r>
          </a:p>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67" name="Shape 67"/>
        <p:cNvGrpSpPr/>
        <p:nvPr/>
      </p:nvGrpSpPr>
      <p:grpSpPr>
        <a:xfrm>
          <a:off x="0" y="0"/>
          <a:ext cx="0" cy="0"/>
          <a:chOff x="0" y="0"/>
          <a:chExt cx="0" cy="0"/>
        </a:xfrm>
      </p:grpSpPr>
      <p:sp>
        <p:nvSpPr>
          <p:cNvPr id="68" name="Shape 68"/>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69" name="Shape 69"/>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70" name="Shape 70"/>
          <p:cNvSpPr txBox="1"/>
          <p:nvPr>
            <p:ph type="ctrTitle"/>
          </p:nvPr>
        </p:nvSpPr>
        <p:spPr>
          <a:xfrm>
            <a:off x="390525" y="1819275"/>
            <a:ext cx="8222100" cy="933600"/>
          </a:xfrm>
          <a:prstGeom prst="rect">
            <a:avLst/>
          </a:prstGeom>
        </p:spPr>
        <p:txBody>
          <a:bodyPr anchorCtr="0" anchor="b" bIns="91425" lIns="91425" rIns="91425" tIns="91425"/>
          <a:lstStyle>
            <a:lvl1pPr lvl="0" rtl="0">
              <a:spcBef>
                <a:spcPts val="0"/>
              </a:spcBef>
              <a:buSzPct val="100000"/>
              <a:defRPr sz="4800"/>
            </a:lvl1pPr>
            <a:lvl2pPr lvl="1" rtl="0">
              <a:spcBef>
                <a:spcPts val="0"/>
              </a:spcBef>
              <a:buSzPct val="100000"/>
              <a:buFont typeface="Proxima Nova"/>
              <a:defRPr sz="4800">
                <a:latin typeface="Proxima Nova"/>
                <a:ea typeface="Proxima Nova"/>
                <a:cs typeface="Proxima Nova"/>
                <a:sym typeface="Proxima Nova"/>
              </a:defRPr>
            </a:lvl2pPr>
            <a:lvl3pPr lvl="2" rtl="0">
              <a:spcBef>
                <a:spcPts val="0"/>
              </a:spcBef>
              <a:buSzPct val="100000"/>
              <a:buFont typeface="Proxima Nova"/>
              <a:defRPr sz="4800">
                <a:latin typeface="Proxima Nova"/>
                <a:ea typeface="Proxima Nova"/>
                <a:cs typeface="Proxima Nova"/>
                <a:sym typeface="Proxima Nova"/>
              </a:defRPr>
            </a:lvl3pPr>
            <a:lvl4pPr lvl="3" rtl="0">
              <a:spcBef>
                <a:spcPts val="0"/>
              </a:spcBef>
              <a:buSzPct val="100000"/>
              <a:buFont typeface="Proxima Nova"/>
              <a:defRPr sz="4800">
                <a:latin typeface="Proxima Nova"/>
                <a:ea typeface="Proxima Nova"/>
                <a:cs typeface="Proxima Nova"/>
                <a:sym typeface="Proxima Nova"/>
              </a:defRPr>
            </a:lvl4pPr>
            <a:lvl5pPr lvl="4" rtl="0">
              <a:spcBef>
                <a:spcPts val="0"/>
              </a:spcBef>
              <a:buSzPct val="100000"/>
              <a:buFont typeface="Proxima Nova"/>
              <a:defRPr sz="4800">
                <a:latin typeface="Proxima Nova"/>
                <a:ea typeface="Proxima Nova"/>
                <a:cs typeface="Proxima Nova"/>
                <a:sym typeface="Proxima Nova"/>
              </a:defRPr>
            </a:lvl5pPr>
            <a:lvl6pPr lvl="5" rtl="0">
              <a:spcBef>
                <a:spcPts val="0"/>
              </a:spcBef>
              <a:buSzPct val="100000"/>
              <a:buFont typeface="Proxima Nova"/>
              <a:defRPr sz="4800">
                <a:latin typeface="Proxima Nova"/>
                <a:ea typeface="Proxima Nova"/>
                <a:cs typeface="Proxima Nova"/>
                <a:sym typeface="Proxima Nova"/>
              </a:defRPr>
            </a:lvl6pPr>
            <a:lvl7pPr lvl="6" rtl="0">
              <a:spcBef>
                <a:spcPts val="0"/>
              </a:spcBef>
              <a:buSzPct val="100000"/>
              <a:buFont typeface="Proxima Nova"/>
              <a:defRPr sz="4800">
                <a:latin typeface="Proxima Nova"/>
                <a:ea typeface="Proxima Nova"/>
                <a:cs typeface="Proxima Nova"/>
                <a:sym typeface="Proxima Nova"/>
              </a:defRPr>
            </a:lvl7pPr>
            <a:lvl8pPr lvl="7" rtl="0">
              <a:spcBef>
                <a:spcPts val="0"/>
              </a:spcBef>
              <a:buSzPct val="100000"/>
              <a:buFont typeface="Proxima Nova"/>
              <a:defRPr sz="4800">
                <a:latin typeface="Proxima Nova"/>
                <a:ea typeface="Proxima Nova"/>
                <a:cs typeface="Proxima Nova"/>
                <a:sym typeface="Proxima Nova"/>
              </a:defRPr>
            </a:lvl8pPr>
            <a:lvl9pPr lvl="8" rtl="0">
              <a:spcBef>
                <a:spcPts val="0"/>
              </a:spcBef>
              <a:buSzPct val="100000"/>
              <a:buFont typeface="Proxima Nova"/>
              <a:defRPr sz="4800">
                <a:latin typeface="Proxima Nova"/>
                <a:ea typeface="Proxima Nova"/>
                <a:cs typeface="Proxima Nova"/>
                <a:sym typeface="Proxima Nova"/>
              </a:defRPr>
            </a:lvl9pPr>
          </a:lstStyle>
          <a:p/>
        </p:txBody>
      </p:sp>
      <p:sp>
        <p:nvSpPr>
          <p:cNvPr id="71" name="Shape 71"/>
          <p:cNvSpPr txBox="1"/>
          <p:nvPr>
            <p:ph idx="1" type="subTitle"/>
          </p:nvPr>
        </p:nvSpPr>
        <p:spPr>
          <a:xfrm>
            <a:off x="390525" y="2789130"/>
            <a:ext cx="8222100" cy="432900"/>
          </a:xfrm>
          <a:prstGeom prst="rect">
            <a:avLst/>
          </a:prstGeom>
        </p:spPr>
        <p:txBody>
          <a:bodyPr anchorCtr="0" anchor="t" bIns="91425" lIns="91425" rIns="91425" tIns="91425"/>
          <a:lstStyle>
            <a:lvl1pPr lvl="0" rtl="0">
              <a:lnSpc>
                <a:spcPct val="100000"/>
              </a:lnSpc>
              <a:spcBef>
                <a:spcPts val="0"/>
              </a:spcBef>
              <a:spcAft>
                <a:spcPts val="0"/>
              </a:spcAft>
              <a:buClr>
                <a:schemeClr val="lt1"/>
              </a:buClr>
              <a:buNone/>
              <a:defRPr>
                <a:solidFill>
                  <a:schemeClr val="lt1"/>
                </a:solidFill>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p:txBody>
      </p:sp>
      <p:sp>
        <p:nvSpPr>
          <p:cNvPr id="72" name="Shape 7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73" name="Shape 73"/>
        <p:cNvGrpSpPr/>
        <p:nvPr/>
      </p:nvGrpSpPr>
      <p:grpSpPr>
        <a:xfrm>
          <a:off x="0" y="0"/>
          <a:ext cx="0" cy="0"/>
          <a:chOff x="0" y="0"/>
          <a:chExt cx="0" cy="0"/>
        </a:xfrm>
      </p:grpSpPr>
      <p:sp>
        <p:nvSpPr>
          <p:cNvPr id="74" name="Shape 74"/>
          <p:cNvSpPr txBox="1"/>
          <p:nvPr>
            <p:ph type="title"/>
          </p:nvPr>
        </p:nvSpPr>
        <p:spPr>
          <a:xfrm>
            <a:off x="460950" y="2065350"/>
            <a:ext cx="8222100" cy="1012800"/>
          </a:xfrm>
          <a:prstGeom prst="rect">
            <a:avLst/>
          </a:prstGeom>
        </p:spPr>
        <p:txBody>
          <a:bodyPr anchorCtr="0" anchor="ctr" bIns="91425" lIns="91425" rIns="91425" tIns="91425"/>
          <a:lstStyle>
            <a:lvl1pPr lvl="0" rtl="0">
              <a:spcBef>
                <a:spcPts val="0"/>
              </a:spcBef>
              <a:buSzPct val="100000"/>
              <a:defRPr sz="4200"/>
            </a:lvl1pPr>
            <a:lvl2pPr lvl="1" rtl="0">
              <a:spcBef>
                <a:spcPts val="0"/>
              </a:spcBef>
              <a:buSzPct val="100000"/>
              <a:buFont typeface="Proxima Nova"/>
              <a:defRPr sz="4200">
                <a:latin typeface="Proxima Nova"/>
                <a:ea typeface="Proxima Nova"/>
                <a:cs typeface="Proxima Nova"/>
                <a:sym typeface="Proxima Nova"/>
              </a:defRPr>
            </a:lvl2pPr>
            <a:lvl3pPr lvl="2" rtl="0">
              <a:spcBef>
                <a:spcPts val="0"/>
              </a:spcBef>
              <a:buSzPct val="100000"/>
              <a:buFont typeface="Proxima Nova"/>
              <a:defRPr sz="4200">
                <a:latin typeface="Proxima Nova"/>
                <a:ea typeface="Proxima Nova"/>
                <a:cs typeface="Proxima Nova"/>
                <a:sym typeface="Proxima Nova"/>
              </a:defRPr>
            </a:lvl3pPr>
            <a:lvl4pPr lvl="3" rtl="0">
              <a:spcBef>
                <a:spcPts val="0"/>
              </a:spcBef>
              <a:buSzPct val="100000"/>
              <a:buFont typeface="Proxima Nova"/>
              <a:defRPr sz="4200">
                <a:latin typeface="Proxima Nova"/>
                <a:ea typeface="Proxima Nova"/>
                <a:cs typeface="Proxima Nova"/>
                <a:sym typeface="Proxima Nova"/>
              </a:defRPr>
            </a:lvl4pPr>
            <a:lvl5pPr lvl="4" rtl="0">
              <a:spcBef>
                <a:spcPts val="0"/>
              </a:spcBef>
              <a:buSzPct val="100000"/>
              <a:buFont typeface="Proxima Nova"/>
              <a:defRPr sz="4200">
                <a:latin typeface="Proxima Nova"/>
                <a:ea typeface="Proxima Nova"/>
                <a:cs typeface="Proxima Nova"/>
                <a:sym typeface="Proxima Nova"/>
              </a:defRPr>
            </a:lvl5pPr>
            <a:lvl6pPr lvl="5" rtl="0">
              <a:spcBef>
                <a:spcPts val="0"/>
              </a:spcBef>
              <a:buSzPct val="100000"/>
              <a:buFont typeface="Proxima Nova"/>
              <a:defRPr sz="4200">
                <a:latin typeface="Proxima Nova"/>
                <a:ea typeface="Proxima Nova"/>
                <a:cs typeface="Proxima Nova"/>
                <a:sym typeface="Proxima Nova"/>
              </a:defRPr>
            </a:lvl6pPr>
            <a:lvl7pPr lvl="6" rtl="0">
              <a:spcBef>
                <a:spcPts val="0"/>
              </a:spcBef>
              <a:buSzPct val="100000"/>
              <a:buFont typeface="Proxima Nova"/>
              <a:defRPr sz="4200">
                <a:latin typeface="Proxima Nova"/>
                <a:ea typeface="Proxima Nova"/>
                <a:cs typeface="Proxima Nova"/>
                <a:sym typeface="Proxima Nova"/>
              </a:defRPr>
            </a:lvl7pPr>
            <a:lvl8pPr lvl="7" rtl="0">
              <a:spcBef>
                <a:spcPts val="0"/>
              </a:spcBef>
              <a:buSzPct val="100000"/>
              <a:buFont typeface="Proxima Nova"/>
              <a:defRPr sz="4200">
                <a:latin typeface="Proxima Nova"/>
                <a:ea typeface="Proxima Nova"/>
                <a:cs typeface="Proxima Nova"/>
                <a:sym typeface="Proxima Nova"/>
              </a:defRPr>
            </a:lvl8pPr>
            <a:lvl9pPr lvl="8" rtl="0">
              <a:spcBef>
                <a:spcPts val="0"/>
              </a:spcBef>
              <a:buSzPct val="100000"/>
              <a:buFont typeface="Proxima Nova"/>
              <a:defRPr sz="4200">
                <a:latin typeface="Proxima Nova"/>
                <a:ea typeface="Proxima Nova"/>
                <a:cs typeface="Proxima Nova"/>
                <a:sym typeface="Proxima Nova"/>
              </a:defRPr>
            </a:lvl9pPr>
          </a:lstStyle>
          <a:p/>
        </p:txBody>
      </p:sp>
      <p:sp>
        <p:nvSpPr>
          <p:cNvPr id="75" name="Shape 7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76" name="Shape 76"/>
        <p:cNvGrpSpPr/>
        <p:nvPr/>
      </p:nvGrpSpPr>
      <p:grpSpPr>
        <a:xfrm>
          <a:off x="0" y="0"/>
          <a:ext cx="0" cy="0"/>
          <a:chOff x="0" y="0"/>
          <a:chExt cx="0" cy="0"/>
        </a:xfrm>
      </p:grpSpPr>
      <p:sp>
        <p:nvSpPr>
          <p:cNvPr id="77" name="Shape 77"/>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78" name="Shape 78"/>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79" name="Shape 79"/>
          <p:cNvSpPr txBox="1"/>
          <p:nvPr>
            <p:ph type="title"/>
          </p:nvPr>
        </p:nvSpPr>
        <p:spPr>
          <a:xfrm>
            <a:off x="471900" y="738725"/>
            <a:ext cx="8222100" cy="7677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0" name="Shape 80"/>
          <p:cNvSpPr txBox="1"/>
          <p:nvPr>
            <p:ph idx="1" type="body"/>
          </p:nvPr>
        </p:nvSpPr>
        <p:spPr>
          <a:xfrm>
            <a:off x="471900" y="1919075"/>
            <a:ext cx="8222100" cy="27102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1" name="Shape 8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82" name="Shape 82"/>
        <p:cNvGrpSpPr/>
        <p:nvPr/>
      </p:nvGrpSpPr>
      <p:grpSpPr>
        <a:xfrm>
          <a:off x="0" y="0"/>
          <a:ext cx="0" cy="0"/>
          <a:chOff x="0" y="0"/>
          <a:chExt cx="0" cy="0"/>
        </a:xfrm>
      </p:grpSpPr>
      <p:sp>
        <p:nvSpPr>
          <p:cNvPr id="83" name="Shape 83"/>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84" name="Shape 8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85" name="Shape 85"/>
          <p:cNvSpPr txBox="1"/>
          <p:nvPr>
            <p:ph type="title"/>
          </p:nvPr>
        </p:nvSpPr>
        <p:spPr>
          <a:xfrm>
            <a:off x="471900" y="738725"/>
            <a:ext cx="8222100" cy="7677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6" name="Shape 86"/>
          <p:cNvSpPr txBox="1"/>
          <p:nvPr>
            <p:ph idx="1" type="body"/>
          </p:nvPr>
        </p:nvSpPr>
        <p:spPr>
          <a:xfrm>
            <a:off x="471900" y="1919075"/>
            <a:ext cx="3999900" cy="2710199"/>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87" name="Shape 87"/>
          <p:cNvSpPr txBox="1"/>
          <p:nvPr>
            <p:ph idx="2" type="body"/>
          </p:nvPr>
        </p:nvSpPr>
        <p:spPr>
          <a:xfrm>
            <a:off x="4694250" y="1919075"/>
            <a:ext cx="3999900" cy="2710199"/>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88" name="Shape 88"/>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89" name="Shape 89"/>
        <p:cNvGrpSpPr/>
        <p:nvPr/>
      </p:nvGrpSpPr>
      <p:grpSpPr>
        <a:xfrm>
          <a:off x="0" y="0"/>
          <a:ext cx="0" cy="0"/>
          <a:chOff x="0" y="0"/>
          <a:chExt cx="0" cy="0"/>
        </a:xfrm>
      </p:grpSpPr>
      <p:sp>
        <p:nvSpPr>
          <p:cNvPr id="90" name="Shape 90"/>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91" name="Shape 91"/>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92" name="Shape 92"/>
          <p:cNvSpPr txBox="1"/>
          <p:nvPr>
            <p:ph type="title"/>
          </p:nvPr>
        </p:nvSpPr>
        <p:spPr>
          <a:xfrm>
            <a:off x="98250" y="16350"/>
            <a:ext cx="8826600" cy="602700"/>
          </a:xfrm>
          <a:prstGeom prst="rect">
            <a:avLst/>
          </a:prstGeom>
        </p:spPr>
        <p:txBody>
          <a:bodyPr anchorCtr="0" anchor="ctr"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p:txBody>
      </p:sp>
      <p:sp>
        <p:nvSpPr>
          <p:cNvPr id="93" name="Shape 9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94" name="Shape 94"/>
        <p:cNvGrpSpPr/>
        <p:nvPr/>
      </p:nvGrpSpPr>
      <p:grpSpPr>
        <a:xfrm>
          <a:off x="0" y="0"/>
          <a:ext cx="0" cy="0"/>
          <a:chOff x="0" y="0"/>
          <a:chExt cx="0" cy="0"/>
        </a:xfrm>
      </p:grpSpPr>
      <p:sp>
        <p:nvSpPr>
          <p:cNvPr id="95" name="Shape 95"/>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96" name="Shape 96"/>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97" name="Shape 97"/>
          <p:cNvSpPr txBox="1"/>
          <p:nvPr>
            <p:ph type="title"/>
          </p:nvPr>
        </p:nvSpPr>
        <p:spPr>
          <a:xfrm>
            <a:off x="226077" y="357800"/>
            <a:ext cx="2808000" cy="9534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98" name="Shape 98"/>
          <p:cNvSpPr txBox="1"/>
          <p:nvPr>
            <p:ph idx="1" type="body"/>
          </p:nvPr>
        </p:nvSpPr>
        <p:spPr>
          <a:xfrm>
            <a:off x="226075" y="1465800"/>
            <a:ext cx="2808000" cy="3163500"/>
          </a:xfrm>
          <a:prstGeom prst="rect">
            <a:avLst/>
          </a:prstGeom>
        </p:spPr>
        <p:txBody>
          <a:bodyPr anchorCtr="0" anchor="t" bIns="91425" lIns="91425" rIns="91425" tIns="91425"/>
          <a:lstStyle>
            <a:lvl1pPr lvl="0" rtl="0">
              <a:spcBef>
                <a:spcPts val="0"/>
              </a:spcBef>
              <a:buClr>
                <a:schemeClr val="lt1"/>
              </a:buClr>
              <a:buSzPct val="100000"/>
              <a:defRPr sz="1200">
                <a:solidFill>
                  <a:schemeClr val="lt1"/>
                </a:solidFill>
              </a:defRPr>
            </a:lvl1pPr>
            <a:lvl2pPr lvl="1" rtl="0">
              <a:spcBef>
                <a:spcPts val="0"/>
              </a:spcBef>
              <a:buClr>
                <a:schemeClr val="lt1"/>
              </a:buClr>
              <a:buSzPct val="100000"/>
              <a:defRPr sz="1200">
                <a:solidFill>
                  <a:schemeClr val="lt1"/>
                </a:solidFill>
              </a:defRPr>
            </a:lvl2pPr>
            <a:lvl3pPr lvl="2" rtl="0">
              <a:spcBef>
                <a:spcPts val="0"/>
              </a:spcBef>
              <a:buClr>
                <a:schemeClr val="lt1"/>
              </a:buClr>
              <a:buSzPct val="100000"/>
              <a:defRPr sz="1200">
                <a:solidFill>
                  <a:schemeClr val="lt1"/>
                </a:solidFill>
              </a:defRPr>
            </a:lvl3pPr>
            <a:lvl4pPr lvl="3" rtl="0">
              <a:spcBef>
                <a:spcPts val="0"/>
              </a:spcBef>
              <a:buClr>
                <a:schemeClr val="lt1"/>
              </a:buClr>
              <a:buSzPct val="100000"/>
              <a:defRPr sz="1200">
                <a:solidFill>
                  <a:schemeClr val="lt1"/>
                </a:solidFill>
              </a:defRPr>
            </a:lvl4pPr>
            <a:lvl5pPr lvl="4" rtl="0">
              <a:spcBef>
                <a:spcPts val="0"/>
              </a:spcBef>
              <a:buClr>
                <a:schemeClr val="lt1"/>
              </a:buClr>
              <a:buSzPct val="100000"/>
              <a:defRPr sz="1200">
                <a:solidFill>
                  <a:schemeClr val="lt1"/>
                </a:solidFill>
              </a:defRPr>
            </a:lvl5pPr>
            <a:lvl6pPr lvl="5" rtl="0">
              <a:spcBef>
                <a:spcPts val="0"/>
              </a:spcBef>
              <a:buClr>
                <a:schemeClr val="lt1"/>
              </a:buClr>
              <a:buSzPct val="100000"/>
              <a:defRPr sz="1200">
                <a:solidFill>
                  <a:schemeClr val="lt1"/>
                </a:solidFill>
              </a:defRPr>
            </a:lvl6pPr>
            <a:lvl7pPr lvl="6" rtl="0">
              <a:spcBef>
                <a:spcPts val="0"/>
              </a:spcBef>
              <a:buClr>
                <a:schemeClr val="lt1"/>
              </a:buClr>
              <a:buSzPct val="100000"/>
              <a:defRPr sz="1200">
                <a:solidFill>
                  <a:schemeClr val="lt1"/>
                </a:solidFill>
              </a:defRPr>
            </a:lvl7pPr>
            <a:lvl8pPr lvl="7" rtl="0">
              <a:spcBef>
                <a:spcPts val="0"/>
              </a:spcBef>
              <a:buClr>
                <a:schemeClr val="lt1"/>
              </a:buClr>
              <a:buSzPct val="100000"/>
              <a:defRPr sz="1200">
                <a:solidFill>
                  <a:schemeClr val="lt1"/>
                </a:solidFill>
              </a:defRPr>
            </a:lvl8pPr>
            <a:lvl9pPr lvl="8" rtl="0">
              <a:spcBef>
                <a:spcPts val="0"/>
              </a:spcBef>
              <a:buClr>
                <a:schemeClr val="lt1"/>
              </a:buClr>
              <a:buSzPct val="100000"/>
              <a:defRPr sz="1200">
                <a:solidFill>
                  <a:schemeClr val="lt1"/>
                </a:solidFill>
              </a:defRPr>
            </a:lvl9pPr>
          </a:lstStyle>
          <a:p/>
        </p:txBody>
      </p:sp>
      <p:sp>
        <p:nvSpPr>
          <p:cNvPr id="99" name="Shape 99"/>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100" name="Shape 100"/>
        <p:cNvGrpSpPr/>
        <p:nvPr/>
      </p:nvGrpSpPr>
      <p:grpSpPr>
        <a:xfrm>
          <a:off x="0" y="0"/>
          <a:ext cx="0" cy="0"/>
          <a:chOff x="0" y="0"/>
          <a:chExt cx="0" cy="0"/>
        </a:xfrm>
      </p:grpSpPr>
      <p:sp>
        <p:nvSpPr>
          <p:cNvPr id="101" name="Shape 101"/>
          <p:cNvSpPr txBox="1"/>
          <p:nvPr>
            <p:ph type="title"/>
          </p:nvPr>
        </p:nvSpPr>
        <p:spPr>
          <a:xfrm>
            <a:off x="490250" y="488250"/>
            <a:ext cx="6227100" cy="4090800"/>
          </a:xfrm>
          <a:prstGeom prst="rect">
            <a:avLst/>
          </a:prstGeom>
        </p:spPr>
        <p:txBody>
          <a:bodyPr anchorCtr="0" anchor="ctr" bIns="91425" lIns="91425" rIns="91425" tIns="91425"/>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p:txBody>
      </p:sp>
      <p:sp>
        <p:nvSpPr>
          <p:cNvPr id="102" name="Shape 10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103" name="Shape 103"/>
        <p:cNvGrpSpPr/>
        <p:nvPr/>
      </p:nvGrpSpPr>
      <p:grpSpPr>
        <a:xfrm>
          <a:off x="0" y="0"/>
          <a:ext cx="0" cy="0"/>
          <a:chOff x="0" y="0"/>
          <a:chExt cx="0" cy="0"/>
        </a:xfrm>
      </p:grpSpPr>
      <p:sp>
        <p:nvSpPr>
          <p:cNvPr id="104" name="Shape 104"/>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105" name="Shape 105"/>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106" name="Shape 106"/>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Clr>
                <a:schemeClr val="dk2"/>
              </a:buClr>
              <a:buSzPct val="100000"/>
              <a:defRPr sz="4200">
                <a:solidFill>
                  <a:schemeClr val="dk2"/>
                </a:solidFill>
              </a:defRPr>
            </a:lvl1pPr>
            <a:lvl2pPr lvl="1" rtl="0" algn="ctr">
              <a:spcBef>
                <a:spcPts val="0"/>
              </a:spcBef>
              <a:buClr>
                <a:schemeClr val="dk2"/>
              </a:buClr>
              <a:buSzPct val="100000"/>
              <a:defRPr sz="4200">
                <a:solidFill>
                  <a:schemeClr val="dk2"/>
                </a:solidFill>
              </a:defRPr>
            </a:lvl2pPr>
            <a:lvl3pPr lvl="2" rtl="0" algn="ctr">
              <a:spcBef>
                <a:spcPts val="0"/>
              </a:spcBef>
              <a:buClr>
                <a:schemeClr val="dk2"/>
              </a:buClr>
              <a:buSzPct val="100000"/>
              <a:defRPr sz="4200">
                <a:solidFill>
                  <a:schemeClr val="dk2"/>
                </a:solidFill>
              </a:defRPr>
            </a:lvl3pPr>
            <a:lvl4pPr lvl="3" rtl="0" algn="ctr">
              <a:spcBef>
                <a:spcPts val="0"/>
              </a:spcBef>
              <a:buClr>
                <a:schemeClr val="dk2"/>
              </a:buClr>
              <a:buSzPct val="100000"/>
              <a:defRPr sz="4200">
                <a:solidFill>
                  <a:schemeClr val="dk2"/>
                </a:solidFill>
              </a:defRPr>
            </a:lvl4pPr>
            <a:lvl5pPr lvl="4" rtl="0" algn="ctr">
              <a:spcBef>
                <a:spcPts val="0"/>
              </a:spcBef>
              <a:buClr>
                <a:schemeClr val="dk2"/>
              </a:buClr>
              <a:buSzPct val="100000"/>
              <a:defRPr sz="4200">
                <a:solidFill>
                  <a:schemeClr val="dk2"/>
                </a:solidFill>
              </a:defRPr>
            </a:lvl5pPr>
            <a:lvl6pPr lvl="5" rtl="0" algn="ctr">
              <a:spcBef>
                <a:spcPts val="0"/>
              </a:spcBef>
              <a:buClr>
                <a:schemeClr val="dk2"/>
              </a:buClr>
              <a:buSzPct val="100000"/>
              <a:defRPr sz="4200">
                <a:solidFill>
                  <a:schemeClr val="dk2"/>
                </a:solidFill>
              </a:defRPr>
            </a:lvl6pPr>
            <a:lvl7pPr lvl="6" rtl="0" algn="ctr">
              <a:spcBef>
                <a:spcPts val="0"/>
              </a:spcBef>
              <a:buClr>
                <a:schemeClr val="dk2"/>
              </a:buClr>
              <a:buSzPct val="100000"/>
              <a:defRPr sz="4200">
                <a:solidFill>
                  <a:schemeClr val="dk2"/>
                </a:solidFill>
              </a:defRPr>
            </a:lvl7pPr>
            <a:lvl8pPr lvl="7" rtl="0" algn="ctr">
              <a:spcBef>
                <a:spcPts val="0"/>
              </a:spcBef>
              <a:buClr>
                <a:schemeClr val="dk2"/>
              </a:buClr>
              <a:buSzPct val="100000"/>
              <a:defRPr sz="4200">
                <a:solidFill>
                  <a:schemeClr val="dk2"/>
                </a:solidFill>
              </a:defRPr>
            </a:lvl8pPr>
            <a:lvl9pPr lvl="8" rtl="0" algn="ctr">
              <a:spcBef>
                <a:spcPts val="0"/>
              </a:spcBef>
              <a:buClr>
                <a:schemeClr val="dk2"/>
              </a:buClr>
              <a:buSzPct val="100000"/>
              <a:defRPr sz="4200">
                <a:solidFill>
                  <a:schemeClr val="dk2"/>
                </a:solidFill>
              </a:defRPr>
            </a:lvl9pPr>
          </a:lstStyle>
          <a:p/>
        </p:txBody>
      </p:sp>
      <p:sp>
        <p:nvSpPr>
          <p:cNvPr id="107" name="Shape 107"/>
          <p:cNvSpPr txBox="1"/>
          <p:nvPr>
            <p:ph idx="1" type="subTitle"/>
          </p:nvPr>
        </p:nvSpPr>
        <p:spPr>
          <a:xfrm>
            <a:off x="265500" y="2779466"/>
            <a:ext cx="4045200" cy="1235099"/>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08" name="Shape 108"/>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109" name="Shape 109"/>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10" name="Shape 110"/>
        <p:cNvGrpSpPr/>
        <p:nvPr/>
      </p:nvGrpSpPr>
      <p:grpSpPr>
        <a:xfrm>
          <a:off x="0" y="0"/>
          <a:ext cx="0" cy="0"/>
          <a:chOff x="0" y="0"/>
          <a:chExt cx="0" cy="0"/>
        </a:xfrm>
      </p:grpSpPr>
      <p:sp>
        <p:nvSpPr>
          <p:cNvPr id="111" name="Shape 111"/>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112" name="Shape 112"/>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113" name="Shape 113"/>
          <p:cNvSpPr txBox="1"/>
          <p:nvPr>
            <p:ph idx="1" type="body"/>
          </p:nvPr>
        </p:nvSpPr>
        <p:spPr>
          <a:xfrm>
            <a:off x="57150" y="4696825"/>
            <a:ext cx="8382000" cy="446700"/>
          </a:xfrm>
          <a:prstGeom prst="rect">
            <a:avLst/>
          </a:prstGeom>
        </p:spPr>
        <p:txBody>
          <a:bodyPr anchorCtr="0" anchor="ctr" bIns="91425" lIns="91425" rIns="91425" tIns="91425"/>
          <a:lstStyle>
            <a:lvl1pPr lvl="0" rtl="0">
              <a:lnSpc>
                <a:spcPct val="100000"/>
              </a:lnSpc>
              <a:spcBef>
                <a:spcPts val="0"/>
              </a:spcBef>
              <a:spcAft>
                <a:spcPts val="0"/>
              </a:spcAft>
              <a:buClr>
                <a:schemeClr val="lt1"/>
              </a:buClr>
              <a:buSzPct val="100000"/>
              <a:buNone/>
              <a:defRPr sz="1200">
                <a:solidFill>
                  <a:schemeClr val="lt1"/>
                </a:solidFill>
              </a:defRPr>
            </a:lvl1pPr>
          </a:lstStyle>
          <a:p/>
        </p:txBody>
      </p:sp>
      <p:sp>
        <p:nvSpPr>
          <p:cNvPr id="114" name="Shape 1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115" name="Shape 115"/>
        <p:cNvGrpSpPr/>
        <p:nvPr/>
      </p:nvGrpSpPr>
      <p:grpSpPr>
        <a:xfrm>
          <a:off x="0" y="0"/>
          <a:ext cx="0" cy="0"/>
          <a:chOff x="0" y="0"/>
          <a:chExt cx="0" cy="0"/>
        </a:xfrm>
      </p:grpSpPr>
      <p:sp>
        <p:nvSpPr>
          <p:cNvPr id="116" name="Shape 116"/>
          <p:cNvSpPr txBox="1"/>
          <p:nvPr>
            <p:ph type="title"/>
          </p:nvPr>
        </p:nvSpPr>
        <p:spPr>
          <a:xfrm>
            <a:off x="475500" y="1258525"/>
            <a:ext cx="8222100" cy="1963500"/>
          </a:xfrm>
          <a:prstGeom prst="rect">
            <a:avLst/>
          </a:prstGeom>
        </p:spPr>
        <p:txBody>
          <a:bodyPr anchorCtr="0" anchor="b" bIns="91425" lIns="91425" rIns="91425" tIns="91425"/>
          <a:lstStyle>
            <a:lvl1pPr lvl="0" rtl="0" algn="ctr">
              <a:spcBef>
                <a:spcPts val="0"/>
              </a:spcBef>
              <a:buClr>
                <a:schemeClr val="dk2"/>
              </a:buClr>
              <a:buSzPct val="100000"/>
              <a:defRPr sz="12000">
                <a:solidFill>
                  <a:schemeClr val="dk2"/>
                </a:solidFill>
              </a:defRPr>
            </a:lvl1pPr>
            <a:lvl2pPr lvl="1" rtl="0" algn="ctr">
              <a:spcBef>
                <a:spcPts val="0"/>
              </a:spcBef>
              <a:buClr>
                <a:schemeClr val="dk2"/>
              </a:buClr>
              <a:buSzPct val="100000"/>
              <a:defRPr sz="12000">
                <a:solidFill>
                  <a:schemeClr val="dk2"/>
                </a:solidFill>
              </a:defRPr>
            </a:lvl2pPr>
            <a:lvl3pPr lvl="2" rtl="0" algn="ctr">
              <a:spcBef>
                <a:spcPts val="0"/>
              </a:spcBef>
              <a:buClr>
                <a:schemeClr val="dk2"/>
              </a:buClr>
              <a:buSzPct val="100000"/>
              <a:defRPr sz="12000">
                <a:solidFill>
                  <a:schemeClr val="dk2"/>
                </a:solidFill>
              </a:defRPr>
            </a:lvl3pPr>
            <a:lvl4pPr lvl="3" rtl="0" algn="ctr">
              <a:spcBef>
                <a:spcPts val="0"/>
              </a:spcBef>
              <a:buClr>
                <a:schemeClr val="dk2"/>
              </a:buClr>
              <a:buSzPct val="100000"/>
              <a:defRPr sz="12000">
                <a:solidFill>
                  <a:schemeClr val="dk2"/>
                </a:solidFill>
              </a:defRPr>
            </a:lvl4pPr>
            <a:lvl5pPr lvl="4" rtl="0" algn="ctr">
              <a:spcBef>
                <a:spcPts val="0"/>
              </a:spcBef>
              <a:buClr>
                <a:schemeClr val="dk2"/>
              </a:buClr>
              <a:buSzPct val="100000"/>
              <a:defRPr sz="12000">
                <a:solidFill>
                  <a:schemeClr val="dk2"/>
                </a:solidFill>
              </a:defRPr>
            </a:lvl5pPr>
            <a:lvl6pPr lvl="5" rtl="0" algn="ctr">
              <a:spcBef>
                <a:spcPts val="0"/>
              </a:spcBef>
              <a:buClr>
                <a:schemeClr val="dk2"/>
              </a:buClr>
              <a:buSzPct val="100000"/>
              <a:defRPr sz="12000">
                <a:solidFill>
                  <a:schemeClr val="dk2"/>
                </a:solidFill>
              </a:defRPr>
            </a:lvl6pPr>
            <a:lvl7pPr lvl="6" rtl="0" algn="ctr">
              <a:spcBef>
                <a:spcPts val="0"/>
              </a:spcBef>
              <a:buClr>
                <a:schemeClr val="dk2"/>
              </a:buClr>
              <a:buSzPct val="100000"/>
              <a:defRPr sz="12000">
                <a:solidFill>
                  <a:schemeClr val="dk2"/>
                </a:solidFill>
              </a:defRPr>
            </a:lvl7pPr>
            <a:lvl8pPr lvl="7" rtl="0" algn="ctr">
              <a:spcBef>
                <a:spcPts val="0"/>
              </a:spcBef>
              <a:buClr>
                <a:schemeClr val="dk2"/>
              </a:buClr>
              <a:buSzPct val="100000"/>
              <a:defRPr sz="12000">
                <a:solidFill>
                  <a:schemeClr val="dk2"/>
                </a:solidFill>
              </a:defRPr>
            </a:lvl8pPr>
            <a:lvl9pPr lvl="8" rtl="0" algn="ctr">
              <a:spcBef>
                <a:spcPts val="0"/>
              </a:spcBef>
              <a:buClr>
                <a:schemeClr val="dk2"/>
              </a:buClr>
              <a:buSzPct val="100000"/>
              <a:defRPr sz="12000">
                <a:solidFill>
                  <a:schemeClr val="dk2"/>
                </a:solidFill>
              </a:defRPr>
            </a:lvl9pPr>
          </a:lstStyle>
          <a:p/>
        </p:txBody>
      </p:sp>
      <p:sp>
        <p:nvSpPr>
          <p:cNvPr id="117" name="Shape 117"/>
          <p:cNvSpPr txBox="1"/>
          <p:nvPr>
            <p:ph idx="1" type="body"/>
          </p:nvPr>
        </p:nvSpPr>
        <p:spPr>
          <a:xfrm>
            <a:off x="475500" y="3304625"/>
            <a:ext cx="82221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118" name="Shape 118"/>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119" name="Shape 119"/>
        <p:cNvGrpSpPr/>
        <p:nvPr/>
      </p:nvGrpSpPr>
      <p:grpSpPr>
        <a:xfrm>
          <a:off x="0" y="0"/>
          <a:ext cx="0" cy="0"/>
          <a:chOff x="0" y="0"/>
          <a:chExt cx="0" cy="0"/>
        </a:xfrm>
      </p:grpSpPr>
      <p:sp>
        <p:nvSpPr>
          <p:cNvPr id="120" name="Shape 12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3"/>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3"/>
        </a:solidFill>
      </p:bgPr>
    </p:bg>
    <p:spTree>
      <p:nvGrpSpPr>
        <p:cNvPr id="63" name="Shape 63"/>
        <p:cNvGrpSpPr/>
        <p:nvPr/>
      </p:nvGrpSpPr>
      <p:grpSpPr>
        <a:xfrm>
          <a:off x="0" y="0"/>
          <a:ext cx="0" cy="0"/>
          <a:chOff x="0" y="0"/>
          <a:chExt cx="0" cy="0"/>
        </a:xfrm>
      </p:grpSpPr>
      <p:sp>
        <p:nvSpPr>
          <p:cNvPr id="64" name="Shape 64"/>
          <p:cNvSpPr txBox="1"/>
          <p:nvPr>
            <p:ph type="title"/>
          </p:nvPr>
        </p:nvSpPr>
        <p:spPr>
          <a:xfrm>
            <a:off x="471900" y="738725"/>
            <a:ext cx="8222100" cy="767700"/>
          </a:xfrm>
          <a:prstGeom prst="rect">
            <a:avLst/>
          </a:prstGeom>
          <a:noFill/>
          <a:ln>
            <a:noFill/>
          </a:ln>
        </p:spPr>
        <p:txBody>
          <a:bodyPr anchorCtr="0" anchor="b" bIns="91425" lIns="91425" rIns="91425" tIns="91425"/>
          <a:lstStyle>
            <a:lvl1pPr lvl="0" rtl="0">
              <a:spcBef>
                <a:spcPts val="0"/>
              </a:spcBef>
              <a:buClr>
                <a:schemeClr val="lt1"/>
              </a:buClr>
              <a:buSzPct val="100000"/>
              <a:buFont typeface="Proxima Nova"/>
              <a:buNone/>
              <a:defRPr sz="3200">
                <a:solidFill>
                  <a:schemeClr val="lt1"/>
                </a:solidFill>
                <a:latin typeface="Proxima Nova"/>
                <a:ea typeface="Proxima Nova"/>
                <a:cs typeface="Proxima Nova"/>
                <a:sym typeface="Proxima Nova"/>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65" name="Shape 65"/>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lt2"/>
              </a:buClr>
              <a:buSzPct val="100000"/>
              <a:buFont typeface="Proxima Nova"/>
              <a:defRPr sz="1800">
                <a:solidFill>
                  <a:schemeClr val="lt2"/>
                </a:solidFill>
                <a:latin typeface="Proxima Nova"/>
                <a:ea typeface="Proxima Nova"/>
                <a:cs typeface="Proxima Nova"/>
                <a:sym typeface="Proxima Nova"/>
              </a:defRPr>
            </a:lvl1pPr>
            <a:lvl2pPr lvl="1" rtl="0">
              <a:lnSpc>
                <a:spcPct val="115000"/>
              </a:lnSpc>
              <a:spcBef>
                <a:spcPts val="0"/>
              </a:spcBef>
              <a:spcAft>
                <a:spcPts val="1600"/>
              </a:spcAft>
              <a:buClr>
                <a:schemeClr val="lt2"/>
              </a:buClr>
              <a:buFont typeface="Proxima Nova"/>
              <a:defRPr>
                <a:solidFill>
                  <a:schemeClr val="lt2"/>
                </a:solidFill>
                <a:latin typeface="Proxima Nova"/>
                <a:ea typeface="Proxima Nova"/>
                <a:cs typeface="Proxima Nova"/>
                <a:sym typeface="Proxima Nova"/>
              </a:defRPr>
            </a:lvl2pPr>
            <a:lvl3pPr lvl="2" rtl="0">
              <a:lnSpc>
                <a:spcPct val="115000"/>
              </a:lnSpc>
              <a:spcBef>
                <a:spcPts val="0"/>
              </a:spcBef>
              <a:spcAft>
                <a:spcPts val="1600"/>
              </a:spcAft>
              <a:buClr>
                <a:schemeClr val="lt2"/>
              </a:buClr>
              <a:buFont typeface="Proxima Nova"/>
              <a:defRPr>
                <a:solidFill>
                  <a:schemeClr val="lt2"/>
                </a:solidFill>
                <a:latin typeface="Proxima Nova"/>
                <a:ea typeface="Proxima Nova"/>
                <a:cs typeface="Proxima Nova"/>
                <a:sym typeface="Proxima Nova"/>
              </a:defRPr>
            </a:lvl3pPr>
            <a:lvl4pPr lvl="3" rtl="0">
              <a:lnSpc>
                <a:spcPct val="115000"/>
              </a:lnSpc>
              <a:spcBef>
                <a:spcPts val="0"/>
              </a:spcBef>
              <a:spcAft>
                <a:spcPts val="1600"/>
              </a:spcAft>
              <a:buClr>
                <a:schemeClr val="lt2"/>
              </a:buClr>
              <a:buFont typeface="Proxima Nova"/>
              <a:defRPr>
                <a:solidFill>
                  <a:schemeClr val="lt2"/>
                </a:solidFill>
                <a:latin typeface="Proxima Nova"/>
                <a:ea typeface="Proxima Nova"/>
                <a:cs typeface="Proxima Nova"/>
                <a:sym typeface="Proxima Nova"/>
              </a:defRPr>
            </a:lvl4pPr>
            <a:lvl5pPr lvl="4" rtl="0">
              <a:lnSpc>
                <a:spcPct val="115000"/>
              </a:lnSpc>
              <a:spcBef>
                <a:spcPts val="0"/>
              </a:spcBef>
              <a:spcAft>
                <a:spcPts val="1600"/>
              </a:spcAft>
              <a:buClr>
                <a:schemeClr val="lt2"/>
              </a:buClr>
              <a:buFont typeface="Proxima Nova"/>
              <a:defRPr>
                <a:solidFill>
                  <a:schemeClr val="lt2"/>
                </a:solidFill>
                <a:latin typeface="Proxima Nova"/>
                <a:ea typeface="Proxima Nova"/>
                <a:cs typeface="Proxima Nova"/>
                <a:sym typeface="Proxima Nova"/>
              </a:defRPr>
            </a:lvl5pPr>
            <a:lvl6pPr lvl="5" rtl="0">
              <a:lnSpc>
                <a:spcPct val="115000"/>
              </a:lnSpc>
              <a:spcBef>
                <a:spcPts val="0"/>
              </a:spcBef>
              <a:spcAft>
                <a:spcPts val="1600"/>
              </a:spcAft>
              <a:buClr>
                <a:schemeClr val="lt2"/>
              </a:buClr>
              <a:buFont typeface="Proxima Nova"/>
              <a:defRPr>
                <a:solidFill>
                  <a:schemeClr val="lt2"/>
                </a:solidFill>
                <a:latin typeface="Proxima Nova"/>
                <a:ea typeface="Proxima Nova"/>
                <a:cs typeface="Proxima Nova"/>
                <a:sym typeface="Proxima Nova"/>
              </a:defRPr>
            </a:lvl6pPr>
            <a:lvl7pPr lvl="6" rtl="0">
              <a:lnSpc>
                <a:spcPct val="115000"/>
              </a:lnSpc>
              <a:spcBef>
                <a:spcPts val="0"/>
              </a:spcBef>
              <a:spcAft>
                <a:spcPts val="1600"/>
              </a:spcAft>
              <a:buClr>
                <a:schemeClr val="lt2"/>
              </a:buClr>
              <a:buFont typeface="Proxima Nova"/>
              <a:defRPr>
                <a:solidFill>
                  <a:schemeClr val="lt2"/>
                </a:solidFill>
                <a:latin typeface="Proxima Nova"/>
                <a:ea typeface="Proxima Nova"/>
                <a:cs typeface="Proxima Nova"/>
                <a:sym typeface="Proxima Nova"/>
              </a:defRPr>
            </a:lvl7pPr>
            <a:lvl8pPr lvl="7" rtl="0">
              <a:lnSpc>
                <a:spcPct val="115000"/>
              </a:lnSpc>
              <a:spcBef>
                <a:spcPts val="0"/>
              </a:spcBef>
              <a:spcAft>
                <a:spcPts val="1600"/>
              </a:spcAft>
              <a:buClr>
                <a:schemeClr val="lt2"/>
              </a:buClr>
              <a:buFont typeface="Proxima Nova"/>
              <a:defRPr>
                <a:solidFill>
                  <a:schemeClr val="lt2"/>
                </a:solidFill>
                <a:latin typeface="Proxima Nova"/>
                <a:ea typeface="Proxima Nova"/>
                <a:cs typeface="Proxima Nova"/>
                <a:sym typeface="Proxima Nova"/>
              </a:defRPr>
            </a:lvl8pPr>
            <a:lvl9pPr lvl="8" rtl="0">
              <a:lnSpc>
                <a:spcPct val="115000"/>
              </a:lnSpc>
              <a:spcBef>
                <a:spcPts val="0"/>
              </a:spcBef>
              <a:spcAft>
                <a:spcPts val="1600"/>
              </a:spcAft>
              <a:buClr>
                <a:schemeClr val="lt2"/>
              </a:buClr>
              <a:buFont typeface="Proxima Nova"/>
              <a:defRPr>
                <a:solidFill>
                  <a:schemeClr val="lt2"/>
                </a:solidFill>
                <a:latin typeface="Proxima Nova"/>
                <a:ea typeface="Proxima Nova"/>
                <a:cs typeface="Proxima Nova"/>
                <a:sym typeface="Proxima Nova"/>
              </a:defRPr>
            </a:lvl9pPr>
          </a:lstStyle>
          <a:p/>
        </p:txBody>
      </p:sp>
      <p:sp>
        <p:nvSpPr>
          <p:cNvPr id="66" name="Shape 66"/>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0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0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0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0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0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0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0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ctrTitle"/>
          </p:nvPr>
        </p:nvSpPr>
        <p:spPr>
          <a:xfrm>
            <a:off x="390525" y="1819275"/>
            <a:ext cx="8222100" cy="933600"/>
          </a:xfrm>
          <a:prstGeom prst="rect">
            <a:avLst/>
          </a:prstGeom>
        </p:spPr>
        <p:txBody>
          <a:bodyPr anchorCtr="0" anchor="b" bIns="91425" lIns="91425" rIns="91425" tIns="91425">
            <a:noAutofit/>
          </a:bodyPr>
          <a:lstStyle/>
          <a:p>
            <a:pPr lvl="0">
              <a:spcBef>
                <a:spcPts val="0"/>
              </a:spcBef>
              <a:buNone/>
            </a:pPr>
            <a:r>
              <a:rPr lang="en"/>
              <a:t>Sequence to Sequence Modeling</a:t>
            </a:r>
          </a:p>
        </p:txBody>
      </p:sp>
      <p:sp>
        <p:nvSpPr>
          <p:cNvPr id="126" name="Shape 126"/>
          <p:cNvSpPr txBox="1"/>
          <p:nvPr>
            <p:ph idx="1" type="subTitle"/>
          </p:nvPr>
        </p:nvSpPr>
        <p:spPr>
          <a:xfrm>
            <a:off x="390525" y="2789130"/>
            <a:ext cx="8222100" cy="432900"/>
          </a:xfrm>
          <a:prstGeom prst="rect">
            <a:avLst/>
          </a:prstGeom>
        </p:spPr>
        <p:txBody>
          <a:bodyPr anchorCtr="0" anchor="t" bIns="91425" lIns="91425" rIns="91425" tIns="91425">
            <a:noAutofit/>
          </a:bodyPr>
          <a:lstStyle/>
          <a:p>
            <a:pPr lvl="0">
              <a:spcBef>
                <a:spcPts val="0"/>
              </a:spcBef>
              <a:buNone/>
            </a:pPr>
            <a:r>
              <a:rPr lang="en"/>
              <a:t>Tony Francis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Model</a:t>
            </a:r>
          </a:p>
        </p:txBody>
      </p:sp>
      <p:pic>
        <p:nvPicPr>
          <p:cNvPr id="179" name="Shape 179"/>
          <p:cNvPicPr preferRelativeResize="0"/>
          <p:nvPr/>
        </p:nvPicPr>
        <p:blipFill>
          <a:blip r:embed="rId3">
            <a:alphaModFix/>
          </a:blip>
          <a:stretch>
            <a:fillRect/>
          </a:stretch>
        </p:blipFill>
        <p:spPr>
          <a:xfrm>
            <a:off x="591187" y="2421649"/>
            <a:ext cx="7961623" cy="1965400"/>
          </a:xfrm>
          <a:prstGeom prst="rect">
            <a:avLst/>
          </a:prstGeom>
          <a:noFill/>
          <a:ln>
            <a:noFill/>
          </a:ln>
        </p:spPr>
      </p:pic>
      <p:sp>
        <p:nvSpPr>
          <p:cNvPr id="180" name="Shape 180"/>
          <p:cNvSpPr txBox="1"/>
          <p:nvPr/>
        </p:nvSpPr>
        <p:spPr>
          <a:xfrm>
            <a:off x="1504825" y="4473700"/>
            <a:ext cx="1089900" cy="377400"/>
          </a:xfrm>
          <a:prstGeom prst="rect">
            <a:avLst/>
          </a:prstGeom>
          <a:noFill/>
          <a:ln>
            <a:noFill/>
          </a:ln>
        </p:spPr>
        <p:txBody>
          <a:bodyPr anchorCtr="0" anchor="t" bIns="91425" lIns="91425" rIns="91425" tIns="91425">
            <a:noAutofit/>
          </a:bodyPr>
          <a:lstStyle/>
          <a:p>
            <a:pPr lvl="0" rtl="0">
              <a:spcBef>
                <a:spcPts val="0"/>
              </a:spcBef>
              <a:buNone/>
            </a:pPr>
            <a:r>
              <a:rPr b="1" lang="en"/>
              <a:t>Encoder</a:t>
            </a:r>
          </a:p>
        </p:txBody>
      </p:sp>
      <p:sp>
        <p:nvSpPr>
          <p:cNvPr id="181" name="Shape 181"/>
          <p:cNvSpPr txBox="1"/>
          <p:nvPr/>
        </p:nvSpPr>
        <p:spPr>
          <a:xfrm>
            <a:off x="5593225" y="1897875"/>
            <a:ext cx="1089900" cy="377400"/>
          </a:xfrm>
          <a:prstGeom prst="rect">
            <a:avLst/>
          </a:prstGeom>
          <a:noFill/>
          <a:ln>
            <a:noFill/>
          </a:ln>
        </p:spPr>
        <p:txBody>
          <a:bodyPr anchorCtr="0" anchor="t" bIns="91425" lIns="91425" rIns="91425" tIns="91425">
            <a:noAutofit/>
          </a:bodyPr>
          <a:lstStyle/>
          <a:p>
            <a:pPr lvl="0" rtl="0">
              <a:spcBef>
                <a:spcPts val="0"/>
              </a:spcBef>
              <a:buNone/>
            </a:pPr>
            <a:r>
              <a:rPr b="1" lang="en"/>
              <a:t>Decoder</a:t>
            </a:r>
          </a:p>
        </p:txBody>
      </p:sp>
      <p:sp>
        <p:nvSpPr>
          <p:cNvPr id="182" name="Shape 182"/>
          <p:cNvSpPr txBox="1"/>
          <p:nvPr/>
        </p:nvSpPr>
        <p:spPr>
          <a:xfrm>
            <a:off x="1694775" y="3270700"/>
            <a:ext cx="573900" cy="267300"/>
          </a:xfrm>
          <a:prstGeom prst="rect">
            <a:avLst/>
          </a:prstGeom>
          <a:noFill/>
          <a:ln>
            <a:noFill/>
          </a:ln>
        </p:spPr>
        <p:txBody>
          <a:bodyPr anchorCtr="0" anchor="ctr" bIns="91425" lIns="91425" rIns="91425" tIns="91425">
            <a:noAutofit/>
          </a:bodyPr>
          <a:lstStyle/>
          <a:p>
            <a:pPr lvl="0" algn="ctr">
              <a:spcBef>
                <a:spcPts val="0"/>
              </a:spcBef>
              <a:buNone/>
            </a:pPr>
            <a:r>
              <a:rPr lang="en"/>
              <a:t>h</a:t>
            </a:r>
            <a:r>
              <a:rPr baseline="-25000" lang="en"/>
              <a:t>1</a:t>
            </a:r>
          </a:p>
        </p:txBody>
      </p:sp>
      <p:sp>
        <p:nvSpPr>
          <p:cNvPr id="183" name="Shape 183"/>
          <p:cNvSpPr txBox="1"/>
          <p:nvPr/>
        </p:nvSpPr>
        <p:spPr>
          <a:xfrm>
            <a:off x="655625" y="3270700"/>
            <a:ext cx="573900" cy="267300"/>
          </a:xfrm>
          <a:prstGeom prst="rect">
            <a:avLst/>
          </a:prstGeom>
          <a:noFill/>
          <a:ln>
            <a:noFill/>
          </a:ln>
        </p:spPr>
        <p:txBody>
          <a:bodyPr anchorCtr="0" anchor="ctr" bIns="91425" lIns="91425" rIns="91425" tIns="91425">
            <a:noAutofit/>
          </a:bodyPr>
          <a:lstStyle/>
          <a:p>
            <a:pPr lvl="0" rtl="0" algn="ctr">
              <a:spcBef>
                <a:spcPts val="0"/>
              </a:spcBef>
              <a:buNone/>
            </a:pPr>
            <a:r>
              <a:rPr lang="en"/>
              <a:t>h</a:t>
            </a:r>
            <a:r>
              <a:rPr baseline="-25000" lang="en"/>
              <a:t>0</a:t>
            </a:r>
          </a:p>
        </p:txBody>
      </p:sp>
      <p:sp>
        <p:nvSpPr>
          <p:cNvPr id="184" name="Shape 184"/>
          <p:cNvSpPr txBox="1"/>
          <p:nvPr/>
        </p:nvSpPr>
        <p:spPr>
          <a:xfrm>
            <a:off x="2733925" y="3270700"/>
            <a:ext cx="573900" cy="267300"/>
          </a:xfrm>
          <a:prstGeom prst="rect">
            <a:avLst/>
          </a:prstGeom>
          <a:noFill/>
          <a:ln>
            <a:noFill/>
          </a:ln>
        </p:spPr>
        <p:txBody>
          <a:bodyPr anchorCtr="0" anchor="ctr" bIns="91425" lIns="91425" rIns="91425" tIns="91425">
            <a:noAutofit/>
          </a:bodyPr>
          <a:lstStyle/>
          <a:p>
            <a:pPr lvl="0" rtl="0" algn="ctr">
              <a:spcBef>
                <a:spcPts val="0"/>
              </a:spcBef>
              <a:buNone/>
            </a:pPr>
            <a:r>
              <a:rPr lang="en"/>
              <a:t>h</a:t>
            </a:r>
            <a:r>
              <a:rPr baseline="-25000" lang="en"/>
              <a:t>2</a:t>
            </a:r>
          </a:p>
        </p:txBody>
      </p:sp>
      <p:sp>
        <p:nvSpPr>
          <p:cNvPr id="185" name="Shape 185"/>
          <p:cNvSpPr txBox="1"/>
          <p:nvPr/>
        </p:nvSpPr>
        <p:spPr>
          <a:xfrm>
            <a:off x="3773075" y="3270700"/>
            <a:ext cx="573900" cy="267300"/>
          </a:xfrm>
          <a:prstGeom prst="rect">
            <a:avLst/>
          </a:prstGeom>
          <a:noFill/>
          <a:ln>
            <a:noFill/>
          </a:ln>
        </p:spPr>
        <p:txBody>
          <a:bodyPr anchorCtr="0" anchor="ctr" bIns="91425" lIns="91425" rIns="91425" tIns="91425">
            <a:noAutofit/>
          </a:bodyPr>
          <a:lstStyle/>
          <a:p>
            <a:pPr lvl="0" rtl="0" algn="ctr">
              <a:spcBef>
                <a:spcPts val="0"/>
              </a:spcBef>
              <a:buNone/>
            </a:pPr>
            <a:r>
              <a:rPr lang="en"/>
              <a:t>h</a:t>
            </a:r>
            <a:r>
              <a:rPr baseline="-25000" lang="en"/>
              <a:t>3</a:t>
            </a:r>
          </a:p>
        </p:txBody>
      </p:sp>
      <p:sp>
        <p:nvSpPr>
          <p:cNvPr id="186" name="Shape 186"/>
          <p:cNvSpPr txBox="1"/>
          <p:nvPr/>
        </p:nvSpPr>
        <p:spPr>
          <a:xfrm>
            <a:off x="4758300" y="3270700"/>
            <a:ext cx="573900" cy="267300"/>
          </a:xfrm>
          <a:prstGeom prst="rect">
            <a:avLst/>
          </a:prstGeom>
          <a:noFill/>
          <a:ln>
            <a:noFill/>
          </a:ln>
        </p:spPr>
        <p:txBody>
          <a:bodyPr anchorCtr="0" anchor="ctr" bIns="91425" lIns="91425" rIns="91425" tIns="91425">
            <a:noAutofit/>
          </a:bodyPr>
          <a:lstStyle/>
          <a:p>
            <a:pPr lvl="0" rtl="0" algn="ctr">
              <a:spcBef>
                <a:spcPts val="0"/>
              </a:spcBef>
              <a:buNone/>
            </a:pPr>
            <a:r>
              <a:rPr lang="en"/>
              <a:t>g</a:t>
            </a:r>
            <a:r>
              <a:rPr baseline="-25000" lang="en"/>
              <a:t>0</a:t>
            </a:r>
          </a:p>
        </p:txBody>
      </p:sp>
      <p:sp>
        <p:nvSpPr>
          <p:cNvPr id="187" name="Shape 187"/>
          <p:cNvSpPr txBox="1"/>
          <p:nvPr/>
        </p:nvSpPr>
        <p:spPr>
          <a:xfrm>
            <a:off x="5813875" y="3270700"/>
            <a:ext cx="573900" cy="267300"/>
          </a:xfrm>
          <a:prstGeom prst="rect">
            <a:avLst/>
          </a:prstGeom>
          <a:noFill/>
          <a:ln>
            <a:noFill/>
          </a:ln>
        </p:spPr>
        <p:txBody>
          <a:bodyPr anchorCtr="0" anchor="ctr" bIns="91425" lIns="91425" rIns="91425" tIns="91425">
            <a:noAutofit/>
          </a:bodyPr>
          <a:lstStyle/>
          <a:p>
            <a:pPr lvl="0" rtl="0" algn="ctr">
              <a:spcBef>
                <a:spcPts val="0"/>
              </a:spcBef>
              <a:buNone/>
            </a:pPr>
            <a:r>
              <a:rPr lang="en"/>
              <a:t>g</a:t>
            </a:r>
            <a:r>
              <a:rPr baseline="-25000" lang="en"/>
              <a:t>1</a:t>
            </a:r>
          </a:p>
        </p:txBody>
      </p:sp>
      <p:sp>
        <p:nvSpPr>
          <p:cNvPr id="188" name="Shape 188"/>
          <p:cNvSpPr txBox="1"/>
          <p:nvPr/>
        </p:nvSpPr>
        <p:spPr>
          <a:xfrm>
            <a:off x="6822550" y="3270700"/>
            <a:ext cx="573900" cy="267300"/>
          </a:xfrm>
          <a:prstGeom prst="rect">
            <a:avLst/>
          </a:prstGeom>
          <a:noFill/>
          <a:ln>
            <a:noFill/>
          </a:ln>
        </p:spPr>
        <p:txBody>
          <a:bodyPr anchorCtr="0" anchor="ctr" bIns="91425" lIns="91425" rIns="91425" tIns="91425">
            <a:noAutofit/>
          </a:bodyPr>
          <a:lstStyle/>
          <a:p>
            <a:pPr lvl="0" rtl="0" algn="ctr">
              <a:spcBef>
                <a:spcPts val="0"/>
              </a:spcBef>
              <a:buNone/>
            </a:pPr>
            <a:r>
              <a:rPr lang="en"/>
              <a:t>g</a:t>
            </a:r>
            <a:r>
              <a:rPr baseline="-25000" lang="en"/>
              <a:t>2</a:t>
            </a:r>
          </a:p>
        </p:txBody>
      </p:sp>
      <p:sp>
        <p:nvSpPr>
          <p:cNvPr id="189" name="Shape 189"/>
          <p:cNvSpPr txBox="1"/>
          <p:nvPr/>
        </p:nvSpPr>
        <p:spPr>
          <a:xfrm>
            <a:off x="7878150" y="3270700"/>
            <a:ext cx="573900" cy="267300"/>
          </a:xfrm>
          <a:prstGeom prst="rect">
            <a:avLst/>
          </a:prstGeom>
          <a:noFill/>
          <a:ln>
            <a:noFill/>
          </a:ln>
        </p:spPr>
        <p:txBody>
          <a:bodyPr anchorCtr="0" anchor="ctr" bIns="91425" lIns="91425" rIns="91425" tIns="91425">
            <a:noAutofit/>
          </a:bodyPr>
          <a:lstStyle/>
          <a:p>
            <a:pPr lvl="0" rtl="0" algn="ctr">
              <a:spcBef>
                <a:spcPts val="0"/>
              </a:spcBef>
              <a:buNone/>
            </a:pPr>
            <a:r>
              <a:rPr lang="en"/>
              <a:t>g</a:t>
            </a:r>
            <a:r>
              <a:rPr baseline="-25000" lang="en"/>
              <a:t>3</a:t>
            </a:r>
          </a:p>
        </p:txBody>
      </p:sp>
      <p:sp>
        <p:nvSpPr>
          <p:cNvPr id="190" name="Shape 190"/>
          <p:cNvSpPr/>
          <p:nvPr/>
        </p:nvSpPr>
        <p:spPr>
          <a:xfrm>
            <a:off x="4686000" y="3593125"/>
            <a:ext cx="4096500" cy="9198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Model</a:t>
            </a:r>
          </a:p>
        </p:txBody>
      </p:sp>
      <p:pic>
        <p:nvPicPr>
          <p:cNvPr id="196" name="Shape 196"/>
          <p:cNvPicPr preferRelativeResize="0"/>
          <p:nvPr/>
        </p:nvPicPr>
        <p:blipFill>
          <a:blip r:embed="rId3">
            <a:alphaModFix/>
          </a:blip>
          <a:stretch>
            <a:fillRect/>
          </a:stretch>
        </p:blipFill>
        <p:spPr>
          <a:xfrm>
            <a:off x="591187" y="2421649"/>
            <a:ext cx="7961623" cy="1965400"/>
          </a:xfrm>
          <a:prstGeom prst="rect">
            <a:avLst/>
          </a:prstGeom>
          <a:noFill/>
          <a:ln>
            <a:noFill/>
          </a:ln>
        </p:spPr>
      </p:pic>
      <p:sp>
        <p:nvSpPr>
          <p:cNvPr id="197" name="Shape 197"/>
          <p:cNvSpPr txBox="1"/>
          <p:nvPr/>
        </p:nvSpPr>
        <p:spPr>
          <a:xfrm>
            <a:off x="1504825" y="4473700"/>
            <a:ext cx="1089900" cy="377400"/>
          </a:xfrm>
          <a:prstGeom prst="rect">
            <a:avLst/>
          </a:prstGeom>
          <a:noFill/>
          <a:ln>
            <a:noFill/>
          </a:ln>
        </p:spPr>
        <p:txBody>
          <a:bodyPr anchorCtr="0" anchor="t" bIns="91425" lIns="91425" rIns="91425" tIns="91425">
            <a:noAutofit/>
          </a:bodyPr>
          <a:lstStyle/>
          <a:p>
            <a:pPr lvl="0" rtl="0">
              <a:spcBef>
                <a:spcPts val="0"/>
              </a:spcBef>
              <a:buNone/>
            </a:pPr>
            <a:r>
              <a:rPr b="1" lang="en"/>
              <a:t>Encoder</a:t>
            </a:r>
          </a:p>
        </p:txBody>
      </p:sp>
      <p:sp>
        <p:nvSpPr>
          <p:cNvPr id="198" name="Shape 198"/>
          <p:cNvSpPr txBox="1"/>
          <p:nvPr/>
        </p:nvSpPr>
        <p:spPr>
          <a:xfrm>
            <a:off x="5593225" y="1897875"/>
            <a:ext cx="1089900" cy="377400"/>
          </a:xfrm>
          <a:prstGeom prst="rect">
            <a:avLst/>
          </a:prstGeom>
          <a:noFill/>
          <a:ln>
            <a:noFill/>
          </a:ln>
        </p:spPr>
        <p:txBody>
          <a:bodyPr anchorCtr="0" anchor="t" bIns="91425" lIns="91425" rIns="91425" tIns="91425">
            <a:noAutofit/>
          </a:bodyPr>
          <a:lstStyle/>
          <a:p>
            <a:pPr lvl="0" rtl="0">
              <a:spcBef>
                <a:spcPts val="0"/>
              </a:spcBef>
              <a:buNone/>
            </a:pPr>
            <a:r>
              <a:rPr b="1" lang="en"/>
              <a:t>Decoder</a:t>
            </a:r>
          </a:p>
        </p:txBody>
      </p:sp>
      <p:sp>
        <p:nvSpPr>
          <p:cNvPr id="199" name="Shape 199"/>
          <p:cNvSpPr txBox="1"/>
          <p:nvPr/>
        </p:nvSpPr>
        <p:spPr>
          <a:xfrm>
            <a:off x="1694775" y="3270700"/>
            <a:ext cx="573900" cy="267300"/>
          </a:xfrm>
          <a:prstGeom prst="rect">
            <a:avLst/>
          </a:prstGeom>
          <a:noFill/>
          <a:ln>
            <a:noFill/>
          </a:ln>
        </p:spPr>
        <p:txBody>
          <a:bodyPr anchorCtr="0" anchor="ctr" bIns="91425" lIns="91425" rIns="91425" tIns="91425">
            <a:noAutofit/>
          </a:bodyPr>
          <a:lstStyle/>
          <a:p>
            <a:pPr lvl="0" rtl="0" algn="ctr">
              <a:spcBef>
                <a:spcPts val="0"/>
              </a:spcBef>
              <a:buNone/>
            </a:pPr>
            <a:r>
              <a:rPr lang="en"/>
              <a:t>h</a:t>
            </a:r>
            <a:r>
              <a:rPr baseline="-25000" lang="en"/>
              <a:t>1</a:t>
            </a:r>
          </a:p>
        </p:txBody>
      </p:sp>
      <p:sp>
        <p:nvSpPr>
          <p:cNvPr id="200" name="Shape 200"/>
          <p:cNvSpPr txBox="1"/>
          <p:nvPr/>
        </p:nvSpPr>
        <p:spPr>
          <a:xfrm>
            <a:off x="655625" y="3270700"/>
            <a:ext cx="573900" cy="267300"/>
          </a:xfrm>
          <a:prstGeom prst="rect">
            <a:avLst/>
          </a:prstGeom>
          <a:noFill/>
          <a:ln>
            <a:noFill/>
          </a:ln>
        </p:spPr>
        <p:txBody>
          <a:bodyPr anchorCtr="0" anchor="ctr" bIns="91425" lIns="91425" rIns="91425" tIns="91425">
            <a:noAutofit/>
          </a:bodyPr>
          <a:lstStyle/>
          <a:p>
            <a:pPr lvl="0" rtl="0" algn="ctr">
              <a:spcBef>
                <a:spcPts val="0"/>
              </a:spcBef>
              <a:buNone/>
            </a:pPr>
            <a:r>
              <a:rPr lang="en"/>
              <a:t>h</a:t>
            </a:r>
            <a:r>
              <a:rPr baseline="-25000" lang="en"/>
              <a:t>0</a:t>
            </a:r>
          </a:p>
        </p:txBody>
      </p:sp>
      <p:sp>
        <p:nvSpPr>
          <p:cNvPr id="201" name="Shape 201"/>
          <p:cNvSpPr txBox="1"/>
          <p:nvPr/>
        </p:nvSpPr>
        <p:spPr>
          <a:xfrm>
            <a:off x="2733925" y="3270700"/>
            <a:ext cx="573900" cy="267300"/>
          </a:xfrm>
          <a:prstGeom prst="rect">
            <a:avLst/>
          </a:prstGeom>
          <a:noFill/>
          <a:ln>
            <a:noFill/>
          </a:ln>
        </p:spPr>
        <p:txBody>
          <a:bodyPr anchorCtr="0" anchor="ctr" bIns="91425" lIns="91425" rIns="91425" tIns="91425">
            <a:noAutofit/>
          </a:bodyPr>
          <a:lstStyle/>
          <a:p>
            <a:pPr lvl="0" rtl="0" algn="ctr">
              <a:spcBef>
                <a:spcPts val="0"/>
              </a:spcBef>
              <a:buNone/>
            </a:pPr>
            <a:r>
              <a:rPr lang="en"/>
              <a:t>h</a:t>
            </a:r>
            <a:r>
              <a:rPr baseline="-25000" lang="en"/>
              <a:t>2</a:t>
            </a:r>
          </a:p>
        </p:txBody>
      </p:sp>
      <p:sp>
        <p:nvSpPr>
          <p:cNvPr id="202" name="Shape 202"/>
          <p:cNvSpPr txBox="1"/>
          <p:nvPr/>
        </p:nvSpPr>
        <p:spPr>
          <a:xfrm>
            <a:off x="3773075" y="3270700"/>
            <a:ext cx="573900" cy="267300"/>
          </a:xfrm>
          <a:prstGeom prst="rect">
            <a:avLst/>
          </a:prstGeom>
          <a:noFill/>
          <a:ln>
            <a:noFill/>
          </a:ln>
        </p:spPr>
        <p:txBody>
          <a:bodyPr anchorCtr="0" anchor="ctr" bIns="91425" lIns="91425" rIns="91425" tIns="91425">
            <a:noAutofit/>
          </a:bodyPr>
          <a:lstStyle/>
          <a:p>
            <a:pPr lvl="0" rtl="0" algn="ctr">
              <a:spcBef>
                <a:spcPts val="0"/>
              </a:spcBef>
              <a:buNone/>
            </a:pPr>
            <a:r>
              <a:rPr lang="en"/>
              <a:t>h</a:t>
            </a:r>
            <a:r>
              <a:rPr baseline="-25000" lang="en"/>
              <a:t>3</a:t>
            </a:r>
          </a:p>
        </p:txBody>
      </p:sp>
      <p:sp>
        <p:nvSpPr>
          <p:cNvPr id="203" name="Shape 203"/>
          <p:cNvSpPr txBox="1"/>
          <p:nvPr/>
        </p:nvSpPr>
        <p:spPr>
          <a:xfrm>
            <a:off x="4758300" y="3270700"/>
            <a:ext cx="573900" cy="267300"/>
          </a:xfrm>
          <a:prstGeom prst="rect">
            <a:avLst/>
          </a:prstGeom>
          <a:noFill/>
          <a:ln>
            <a:noFill/>
          </a:ln>
        </p:spPr>
        <p:txBody>
          <a:bodyPr anchorCtr="0" anchor="ctr" bIns="91425" lIns="91425" rIns="91425" tIns="91425">
            <a:noAutofit/>
          </a:bodyPr>
          <a:lstStyle/>
          <a:p>
            <a:pPr lvl="0" rtl="0" algn="ctr">
              <a:spcBef>
                <a:spcPts val="0"/>
              </a:spcBef>
              <a:buNone/>
            </a:pPr>
            <a:r>
              <a:rPr lang="en"/>
              <a:t>g</a:t>
            </a:r>
            <a:r>
              <a:rPr baseline="-25000" lang="en"/>
              <a:t>0</a:t>
            </a:r>
          </a:p>
        </p:txBody>
      </p:sp>
      <p:sp>
        <p:nvSpPr>
          <p:cNvPr id="204" name="Shape 204"/>
          <p:cNvSpPr txBox="1"/>
          <p:nvPr/>
        </p:nvSpPr>
        <p:spPr>
          <a:xfrm>
            <a:off x="5813875" y="3270700"/>
            <a:ext cx="573900" cy="267300"/>
          </a:xfrm>
          <a:prstGeom prst="rect">
            <a:avLst/>
          </a:prstGeom>
          <a:noFill/>
          <a:ln>
            <a:noFill/>
          </a:ln>
        </p:spPr>
        <p:txBody>
          <a:bodyPr anchorCtr="0" anchor="ctr" bIns="91425" lIns="91425" rIns="91425" tIns="91425">
            <a:noAutofit/>
          </a:bodyPr>
          <a:lstStyle/>
          <a:p>
            <a:pPr lvl="0" rtl="0" algn="ctr">
              <a:spcBef>
                <a:spcPts val="0"/>
              </a:spcBef>
              <a:buNone/>
            </a:pPr>
            <a:r>
              <a:rPr lang="en"/>
              <a:t>g</a:t>
            </a:r>
            <a:r>
              <a:rPr baseline="-25000" lang="en"/>
              <a:t>1</a:t>
            </a:r>
          </a:p>
        </p:txBody>
      </p:sp>
      <p:sp>
        <p:nvSpPr>
          <p:cNvPr id="205" name="Shape 205"/>
          <p:cNvSpPr txBox="1"/>
          <p:nvPr/>
        </p:nvSpPr>
        <p:spPr>
          <a:xfrm>
            <a:off x="6822550" y="3270700"/>
            <a:ext cx="573900" cy="267300"/>
          </a:xfrm>
          <a:prstGeom prst="rect">
            <a:avLst/>
          </a:prstGeom>
          <a:noFill/>
          <a:ln>
            <a:noFill/>
          </a:ln>
        </p:spPr>
        <p:txBody>
          <a:bodyPr anchorCtr="0" anchor="ctr" bIns="91425" lIns="91425" rIns="91425" tIns="91425">
            <a:noAutofit/>
          </a:bodyPr>
          <a:lstStyle/>
          <a:p>
            <a:pPr lvl="0" rtl="0" algn="ctr">
              <a:spcBef>
                <a:spcPts val="0"/>
              </a:spcBef>
              <a:buNone/>
            </a:pPr>
            <a:r>
              <a:rPr lang="en"/>
              <a:t>g</a:t>
            </a:r>
            <a:r>
              <a:rPr baseline="-25000" lang="en"/>
              <a:t>2</a:t>
            </a:r>
          </a:p>
        </p:txBody>
      </p:sp>
      <p:sp>
        <p:nvSpPr>
          <p:cNvPr id="206" name="Shape 206"/>
          <p:cNvSpPr txBox="1"/>
          <p:nvPr/>
        </p:nvSpPr>
        <p:spPr>
          <a:xfrm>
            <a:off x="7878150" y="3270700"/>
            <a:ext cx="573900" cy="267300"/>
          </a:xfrm>
          <a:prstGeom prst="rect">
            <a:avLst/>
          </a:prstGeom>
          <a:noFill/>
          <a:ln>
            <a:noFill/>
          </a:ln>
        </p:spPr>
        <p:txBody>
          <a:bodyPr anchorCtr="0" anchor="ctr" bIns="91425" lIns="91425" rIns="91425" tIns="91425">
            <a:noAutofit/>
          </a:bodyPr>
          <a:lstStyle/>
          <a:p>
            <a:pPr lvl="0" rtl="0" algn="ctr">
              <a:spcBef>
                <a:spcPts val="0"/>
              </a:spcBef>
              <a:buNone/>
            </a:pPr>
            <a:r>
              <a:rPr lang="en"/>
              <a:t>g</a:t>
            </a:r>
            <a:r>
              <a:rPr baseline="-25000" lang="en"/>
              <a:t>3</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Training</a:t>
            </a:r>
          </a:p>
        </p:txBody>
      </p:sp>
      <p:sp>
        <p:nvSpPr>
          <p:cNvPr id="212" name="Shape 212"/>
          <p:cNvSpPr txBox="1"/>
          <p:nvPr>
            <p:ph idx="1" type="body"/>
          </p:nvPr>
        </p:nvSpPr>
        <p:spPr>
          <a:xfrm>
            <a:off x="503350" y="1966250"/>
            <a:ext cx="8222100" cy="2710200"/>
          </a:xfrm>
          <a:prstGeom prst="rect">
            <a:avLst/>
          </a:prstGeom>
        </p:spPr>
        <p:txBody>
          <a:bodyPr anchorCtr="0" anchor="t" bIns="91425" lIns="91425" rIns="91425" tIns="91425">
            <a:noAutofit/>
          </a:bodyPr>
          <a:lstStyle/>
          <a:p>
            <a:pPr indent="-228600" lvl="0" marL="457200" rtl="0">
              <a:spcBef>
                <a:spcPts val="0"/>
              </a:spcBef>
            </a:pPr>
            <a:r>
              <a:rPr lang="en"/>
              <a:t>Stochastic Gradient Descent</a:t>
            </a:r>
          </a:p>
          <a:p>
            <a:pPr indent="-228600" lvl="0" marL="457200" rtl="0">
              <a:spcBef>
                <a:spcPts val="0"/>
              </a:spcBef>
            </a:pPr>
            <a:r>
              <a:rPr lang="en"/>
              <a:t>Sample an input x, and an output y</a:t>
            </a:r>
          </a:p>
          <a:p>
            <a:pPr indent="-228600" lvl="1" marL="914400" rtl="0">
              <a:spcBef>
                <a:spcPts val="0"/>
              </a:spcBef>
            </a:pPr>
            <a:r>
              <a:rPr lang="en"/>
              <a:t>A sentence in French, and a sentence in English</a:t>
            </a:r>
          </a:p>
          <a:p>
            <a:pPr indent="-228600" lvl="0" marL="457200" rtl="0">
              <a:spcBef>
                <a:spcPts val="0"/>
              </a:spcBef>
            </a:pPr>
            <a:r>
              <a:rPr lang="en"/>
              <a:t>Sample a random word y</a:t>
            </a:r>
            <a:r>
              <a:rPr baseline="-25000" lang="en"/>
              <a:t>t</a:t>
            </a:r>
            <a:r>
              <a:rPr lang="en"/>
              <a:t> in y</a:t>
            </a:r>
          </a:p>
          <a:p>
            <a:pPr indent="-228600" lvl="0" marL="457200">
              <a:spcBef>
                <a:spcPts val="0"/>
              </a:spcBef>
            </a:pPr>
            <a:r>
              <a:rPr lang="en"/>
              <a:t>Update RNN Encoder and Decoder parameters</a:t>
            </a:r>
            <a:r>
              <a:rPr lang="en"/>
              <a:t> to </a:t>
            </a:r>
            <a:r>
              <a:rPr lang="en"/>
              <a:t>increase probability of y</a:t>
            </a:r>
            <a:r>
              <a:rPr baseline="-25000" lang="en"/>
              <a:t>t</a:t>
            </a:r>
            <a:r>
              <a:rPr lang="en"/>
              <a:t> given y</a:t>
            </a:r>
            <a:r>
              <a:rPr baseline="-25000" lang="en"/>
              <a:t>t-1</a:t>
            </a:r>
            <a:r>
              <a:rPr lang="en"/>
              <a:t> , y</a:t>
            </a:r>
            <a:r>
              <a:rPr baseline="-25000" lang="en"/>
              <a:t>t-2</a:t>
            </a:r>
            <a:r>
              <a:rPr lang="en"/>
              <a:t> , … , y</a:t>
            </a:r>
            <a:r>
              <a:rPr baseline="-25000" lang="en"/>
              <a:t>0</a:t>
            </a:r>
            <a:r>
              <a:rPr lang="en"/>
              <a:t> , x</a:t>
            </a:r>
            <a:r>
              <a:rPr baseline="-25000" lang="en"/>
              <a:t>n</a:t>
            </a:r>
            <a:r>
              <a:rPr lang="en"/>
              <a:t> , … , x</a:t>
            </a:r>
            <a:r>
              <a:rPr baseline="-25000" lang="en"/>
              <a:t>0</a:t>
            </a:r>
            <a:r>
              <a:rPr lang="en"/>
              <a:t>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Prediction Algorithms - Greedy Decoding</a:t>
            </a:r>
          </a:p>
        </p:txBody>
      </p:sp>
      <p:sp>
        <p:nvSpPr>
          <p:cNvPr id="218" name="Shape 218"/>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For an input sequence x:</a:t>
            </a:r>
          </a:p>
          <a:p>
            <a:pPr lvl="0">
              <a:spcBef>
                <a:spcPts val="0"/>
              </a:spcBef>
              <a:buNone/>
            </a:pPr>
            <a:r>
              <a:rPr lang="en"/>
              <a:t>Given x, find word y</a:t>
            </a:r>
            <a:r>
              <a:rPr baseline="-25000" lang="en"/>
              <a:t>0</a:t>
            </a:r>
            <a:r>
              <a:rPr lang="en"/>
              <a:t> with the highest probability</a:t>
            </a:r>
          </a:p>
          <a:p>
            <a:pPr lvl="0">
              <a:spcBef>
                <a:spcPts val="0"/>
              </a:spcBef>
              <a:buNone/>
            </a:pPr>
            <a:r>
              <a:rPr lang="en"/>
              <a:t>Given y</a:t>
            </a:r>
            <a:r>
              <a:rPr baseline="-25000" lang="en"/>
              <a:t>0</a:t>
            </a:r>
            <a:r>
              <a:rPr lang="en"/>
              <a:t> and x, find y</a:t>
            </a:r>
            <a:r>
              <a:rPr baseline="-25000" lang="en"/>
              <a:t>1</a:t>
            </a:r>
            <a:r>
              <a:rPr lang="en"/>
              <a:t> with the highest probability</a:t>
            </a:r>
          </a:p>
          <a:p>
            <a:pPr lvl="0">
              <a:spcBef>
                <a:spcPts val="0"/>
              </a:spcBef>
              <a:buNone/>
            </a:pPr>
            <a:r>
              <a:rPr lang="en"/>
              <a:t>And so on, until reaching y</a:t>
            </a:r>
            <a:r>
              <a:rPr baseline="-25000" lang="en"/>
              <a:t>n</a:t>
            </a:r>
            <a:r>
              <a:rPr lang="en"/>
              <a:t> = &lt;/s&gt;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Prediction Algorithms - Beam Search Decoding</a:t>
            </a:r>
          </a:p>
        </p:txBody>
      </p:sp>
      <p:sp>
        <p:nvSpPr>
          <p:cNvPr id="224" name="Shape 22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For any input sequence x</a:t>
            </a:r>
          </a:p>
          <a:p>
            <a:pPr lvl="0">
              <a:spcBef>
                <a:spcPts val="0"/>
              </a:spcBef>
              <a:buNone/>
            </a:pPr>
            <a:r>
              <a:rPr lang="en"/>
              <a:t>Given x, find k candidates for y0 with the highest probabilities</a:t>
            </a:r>
          </a:p>
          <a:p>
            <a:pPr lvl="0">
              <a:spcBef>
                <a:spcPts val="0"/>
              </a:spcBef>
              <a:buNone/>
            </a:pPr>
            <a:r>
              <a:rPr lang="en"/>
              <a:t>Given x, for each y0 candidate, find k candidates for word y1</a:t>
            </a:r>
          </a:p>
          <a:p>
            <a:pPr lvl="0">
              <a:spcBef>
                <a:spcPts val="0"/>
              </a:spcBef>
              <a:buNone/>
            </a:pPr>
            <a:r>
              <a:rPr lang="en"/>
              <a:t>Stop when &lt;END&gt; is produced</a:t>
            </a:r>
          </a:p>
          <a:p>
            <a:pPr lvl="0">
              <a:spcBef>
                <a:spcPts val="0"/>
              </a:spcBef>
              <a:buNone/>
            </a:pPr>
            <a:r>
              <a:rPr lang="en"/>
              <a:t>Output =&gt; the sequence with the highest conditional probability</a:t>
            </a:r>
          </a:p>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Attention Mechanism</a:t>
            </a:r>
          </a:p>
        </p:txBody>
      </p:sp>
      <p:sp>
        <p:nvSpPr>
          <p:cNvPr id="230" name="Shape 230"/>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Seq2Seq models struggle with longer sentences</a:t>
            </a:r>
          </a:p>
          <a:p>
            <a:pPr indent="-228600" lvl="0" marL="457200" rtl="0">
              <a:spcBef>
                <a:spcPts val="0"/>
              </a:spcBef>
            </a:pPr>
            <a:r>
              <a:rPr lang="en"/>
              <a:t>Encoder compresses input series into a representation of fixed size</a:t>
            </a:r>
          </a:p>
          <a:p>
            <a:pPr indent="-228600" lvl="0" marL="457200" rtl="0">
              <a:spcBef>
                <a:spcPts val="0"/>
              </a:spcBef>
            </a:pPr>
            <a:r>
              <a:rPr lang="en"/>
              <a:t>Attention Mechanism is placed between Encoder and Decoder</a:t>
            </a:r>
          </a:p>
          <a:p>
            <a:pPr indent="-228600" lvl="1" marL="914400" rtl="0">
              <a:spcBef>
                <a:spcPts val="0"/>
              </a:spcBef>
            </a:pPr>
            <a:r>
              <a:rPr lang="en"/>
              <a:t>Predicts the output y</a:t>
            </a:r>
            <a:r>
              <a:rPr baseline="-25000" lang="en"/>
              <a:t>t</a:t>
            </a:r>
            <a:r>
              <a:rPr lang="en"/>
              <a:t> with a weighted average context vector, not just the last state</a:t>
            </a:r>
          </a:p>
          <a:p>
            <a:pPr indent="-228600" lvl="1" marL="914400">
              <a:spcBef>
                <a:spcPts val="0"/>
              </a:spcBef>
            </a:pPr>
            <a:r>
              <a:rPr lang="en"/>
              <a:t>This is a parameter that is trained</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Attention Mechanism</a:t>
            </a:r>
          </a:p>
        </p:txBody>
      </p:sp>
      <p:pic>
        <p:nvPicPr>
          <p:cNvPr id="236" name="Shape 236"/>
          <p:cNvPicPr preferRelativeResize="0"/>
          <p:nvPr/>
        </p:nvPicPr>
        <p:blipFill rotWithShape="1">
          <a:blip r:embed="rId3">
            <a:alphaModFix/>
          </a:blip>
          <a:srcRect b="0" l="0" r="0" t="20741"/>
          <a:stretch/>
        </p:blipFill>
        <p:spPr>
          <a:xfrm>
            <a:off x="1446650" y="1981922"/>
            <a:ext cx="6076950" cy="2710199"/>
          </a:xfrm>
          <a:prstGeom prst="rect">
            <a:avLst/>
          </a:prstGeom>
          <a:noFill/>
          <a:ln>
            <a:noFill/>
          </a:ln>
        </p:spPr>
      </p:pic>
      <p:sp>
        <p:nvSpPr>
          <p:cNvPr id="237" name="Shape 237"/>
          <p:cNvSpPr txBox="1"/>
          <p:nvPr/>
        </p:nvSpPr>
        <p:spPr>
          <a:xfrm>
            <a:off x="5172125" y="4778625"/>
            <a:ext cx="3972000" cy="364800"/>
          </a:xfrm>
          <a:prstGeom prst="rect">
            <a:avLst/>
          </a:prstGeom>
          <a:noFill/>
          <a:ln>
            <a:noFill/>
          </a:ln>
        </p:spPr>
        <p:txBody>
          <a:bodyPr anchorCtr="0" anchor="t" bIns="91425" lIns="91425" rIns="91425" tIns="91425">
            <a:noAutofit/>
          </a:bodyPr>
          <a:lstStyle/>
          <a:p>
            <a:pPr lvl="0">
              <a:spcBef>
                <a:spcPts val="0"/>
              </a:spcBef>
              <a:buNone/>
            </a:pPr>
            <a:r>
              <a:rPr lang="en" sz="900"/>
              <a:t>http://www.slideshare.net/KeonKim/attention-mechanisms-with-tensorflow</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460950" y="2065350"/>
            <a:ext cx="8222100" cy="1012800"/>
          </a:xfrm>
          <a:prstGeom prst="rect">
            <a:avLst/>
          </a:prstGeom>
        </p:spPr>
        <p:txBody>
          <a:bodyPr anchorCtr="0" anchor="ctr" bIns="91425" lIns="91425" rIns="91425" tIns="91425">
            <a:noAutofit/>
          </a:bodyPr>
          <a:lstStyle/>
          <a:p>
            <a:pPr lvl="0">
              <a:spcBef>
                <a:spcPts val="0"/>
              </a:spcBef>
              <a:buNone/>
            </a:pPr>
            <a:r>
              <a:rPr lang="en"/>
              <a:t>Papers to Read</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pic>
        <p:nvPicPr>
          <p:cNvPr id="247" name="Shape 247"/>
          <p:cNvPicPr preferRelativeResize="0"/>
          <p:nvPr/>
        </p:nvPicPr>
        <p:blipFill>
          <a:blip r:embed="rId3">
            <a:alphaModFix/>
          </a:blip>
          <a:stretch>
            <a:fillRect/>
          </a:stretch>
        </p:blipFill>
        <p:spPr>
          <a:xfrm>
            <a:off x="1613300" y="409201"/>
            <a:ext cx="5917401" cy="6217275"/>
          </a:xfrm>
          <a:prstGeom prst="rect">
            <a:avLst/>
          </a:prstGeom>
          <a:noFill/>
          <a:ln>
            <a:noFill/>
          </a:ln>
        </p:spPr>
      </p:pic>
      <p:sp>
        <p:nvSpPr>
          <p:cNvPr id="248" name="Shape 248"/>
          <p:cNvSpPr txBox="1"/>
          <p:nvPr/>
        </p:nvSpPr>
        <p:spPr>
          <a:xfrm>
            <a:off x="7563650" y="4780350"/>
            <a:ext cx="1580400" cy="363000"/>
          </a:xfrm>
          <a:prstGeom prst="rect">
            <a:avLst/>
          </a:prstGeom>
          <a:noFill/>
          <a:ln>
            <a:noFill/>
          </a:ln>
        </p:spPr>
        <p:txBody>
          <a:bodyPr anchorCtr="0" anchor="b" bIns="91425" lIns="91425" rIns="91425" tIns="91425">
            <a:noAutofit/>
          </a:bodyPr>
          <a:lstStyle/>
          <a:p>
            <a:pPr lvl="0" rtl="0" algn="r">
              <a:spcBef>
                <a:spcPts val="0"/>
              </a:spcBef>
              <a:buNone/>
            </a:pPr>
            <a:r>
              <a:rPr lang="en" sz="900"/>
              <a:t>arxiv.org/abs/1406.1078</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nvSpPr>
        <p:spPr>
          <a:xfrm>
            <a:off x="7563650" y="4780350"/>
            <a:ext cx="1580400" cy="363000"/>
          </a:xfrm>
          <a:prstGeom prst="rect">
            <a:avLst/>
          </a:prstGeom>
          <a:noFill/>
          <a:ln>
            <a:noFill/>
          </a:ln>
        </p:spPr>
        <p:txBody>
          <a:bodyPr anchorCtr="0" anchor="b" bIns="91425" lIns="91425" rIns="91425" tIns="91425">
            <a:noAutofit/>
          </a:bodyPr>
          <a:lstStyle/>
          <a:p>
            <a:pPr lvl="0" rtl="0" algn="r">
              <a:spcBef>
                <a:spcPts val="0"/>
              </a:spcBef>
              <a:buNone/>
            </a:pPr>
            <a:r>
              <a:rPr lang="en" sz="900"/>
              <a:t>arxiv.org/abs/1308.0850</a:t>
            </a:r>
          </a:p>
        </p:txBody>
      </p:sp>
      <p:pic>
        <p:nvPicPr>
          <p:cNvPr id="254" name="Shape 254"/>
          <p:cNvPicPr preferRelativeResize="0"/>
          <p:nvPr/>
        </p:nvPicPr>
        <p:blipFill>
          <a:blip r:embed="rId3">
            <a:alphaModFix/>
          </a:blip>
          <a:stretch>
            <a:fillRect/>
          </a:stretch>
        </p:blipFill>
        <p:spPr>
          <a:xfrm>
            <a:off x="1613300" y="390449"/>
            <a:ext cx="5917399" cy="614629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460950" y="2065350"/>
            <a:ext cx="8222100" cy="1012800"/>
          </a:xfrm>
          <a:prstGeom prst="rect">
            <a:avLst/>
          </a:prstGeom>
        </p:spPr>
        <p:txBody>
          <a:bodyPr anchorCtr="0" anchor="ctr" bIns="91425" lIns="91425" rIns="91425" tIns="91425">
            <a:noAutofit/>
          </a:bodyPr>
          <a:lstStyle/>
          <a:p>
            <a:pPr lvl="0">
              <a:spcBef>
                <a:spcPts val="0"/>
              </a:spcBef>
              <a:buNone/>
            </a:pPr>
            <a:r>
              <a:rPr lang="en"/>
              <a:t>Problem Formulation</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nvSpPr>
        <p:spPr>
          <a:xfrm>
            <a:off x="7563650" y="4780350"/>
            <a:ext cx="1580400" cy="363000"/>
          </a:xfrm>
          <a:prstGeom prst="rect">
            <a:avLst/>
          </a:prstGeom>
          <a:noFill/>
          <a:ln>
            <a:noFill/>
          </a:ln>
        </p:spPr>
        <p:txBody>
          <a:bodyPr anchorCtr="0" anchor="b" bIns="91425" lIns="91425" rIns="91425" tIns="91425">
            <a:noAutofit/>
          </a:bodyPr>
          <a:lstStyle/>
          <a:p>
            <a:pPr lvl="0" rtl="0" algn="r">
              <a:spcBef>
                <a:spcPts val="0"/>
              </a:spcBef>
              <a:buNone/>
            </a:pPr>
            <a:r>
              <a:rPr lang="en" sz="900"/>
              <a:t>arxiv.org/abs/1409.0473</a:t>
            </a:r>
          </a:p>
        </p:txBody>
      </p:sp>
      <p:pic>
        <p:nvPicPr>
          <p:cNvPr id="260" name="Shape 260"/>
          <p:cNvPicPr preferRelativeResize="0"/>
          <p:nvPr/>
        </p:nvPicPr>
        <p:blipFill>
          <a:blip r:embed="rId3">
            <a:alphaModFix/>
          </a:blip>
          <a:stretch>
            <a:fillRect/>
          </a:stretch>
        </p:blipFill>
        <p:spPr>
          <a:xfrm>
            <a:off x="1613297" y="402925"/>
            <a:ext cx="5917401" cy="733215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nvSpPr>
        <p:spPr>
          <a:xfrm>
            <a:off x="7563650" y="4371500"/>
            <a:ext cx="1580400" cy="771900"/>
          </a:xfrm>
          <a:prstGeom prst="rect">
            <a:avLst/>
          </a:prstGeom>
          <a:noFill/>
          <a:ln>
            <a:noFill/>
          </a:ln>
        </p:spPr>
        <p:txBody>
          <a:bodyPr anchorCtr="0" anchor="b" bIns="91425" lIns="91425" rIns="91425" tIns="91425">
            <a:noAutofit/>
          </a:bodyPr>
          <a:lstStyle/>
          <a:p>
            <a:pPr lvl="0" rtl="0" algn="r">
              <a:spcBef>
                <a:spcPts val="0"/>
              </a:spcBef>
              <a:buNone/>
            </a:pPr>
            <a:r>
              <a:rPr lang="en" sz="900"/>
              <a:t>https://papers.nips.cc/paper/5346-sequence-to-sequence-learning-with-neural-networks.pdf</a:t>
            </a:r>
          </a:p>
        </p:txBody>
      </p:sp>
      <p:pic>
        <p:nvPicPr>
          <p:cNvPr id="266" name="Shape 266"/>
          <p:cNvPicPr preferRelativeResize="0"/>
          <p:nvPr/>
        </p:nvPicPr>
        <p:blipFill>
          <a:blip r:embed="rId3">
            <a:alphaModFix/>
          </a:blip>
          <a:stretch>
            <a:fillRect/>
          </a:stretch>
        </p:blipFill>
        <p:spPr>
          <a:xfrm>
            <a:off x="1596826" y="409199"/>
            <a:ext cx="5950350" cy="59748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nvSpPr>
        <p:spPr>
          <a:xfrm>
            <a:off x="7563650" y="4371500"/>
            <a:ext cx="1580400" cy="771900"/>
          </a:xfrm>
          <a:prstGeom prst="rect">
            <a:avLst/>
          </a:prstGeom>
          <a:noFill/>
          <a:ln>
            <a:noFill/>
          </a:ln>
        </p:spPr>
        <p:txBody>
          <a:bodyPr anchorCtr="0" anchor="b" bIns="91425" lIns="91425" rIns="91425" tIns="91425">
            <a:noAutofit/>
          </a:bodyPr>
          <a:lstStyle/>
          <a:p>
            <a:pPr lvl="0" rtl="0" algn="r">
              <a:spcBef>
                <a:spcPts val="0"/>
              </a:spcBef>
              <a:buNone/>
            </a:pPr>
            <a:r>
              <a:rPr lang="en" sz="900"/>
              <a:t>arxiv.org/abs/1506.05869</a:t>
            </a:r>
          </a:p>
        </p:txBody>
      </p:sp>
      <p:pic>
        <p:nvPicPr>
          <p:cNvPr id="272" name="Shape 272"/>
          <p:cNvPicPr preferRelativeResize="0"/>
          <p:nvPr/>
        </p:nvPicPr>
        <p:blipFill>
          <a:blip r:embed="rId3">
            <a:alphaModFix/>
          </a:blip>
          <a:stretch>
            <a:fillRect/>
          </a:stretch>
        </p:blipFill>
        <p:spPr>
          <a:xfrm>
            <a:off x="1596825" y="402950"/>
            <a:ext cx="5950350" cy="620438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nvSpPr>
        <p:spPr>
          <a:xfrm>
            <a:off x="7563650" y="4780350"/>
            <a:ext cx="1580400" cy="363000"/>
          </a:xfrm>
          <a:prstGeom prst="rect">
            <a:avLst/>
          </a:prstGeom>
          <a:noFill/>
          <a:ln>
            <a:noFill/>
          </a:ln>
        </p:spPr>
        <p:txBody>
          <a:bodyPr anchorCtr="0" anchor="b" bIns="91425" lIns="91425" rIns="91425" tIns="91425">
            <a:noAutofit/>
          </a:bodyPr>
          <a:lstStyle/>
          <a:p>
            <a:pPr lvl="0" rtl="0" algn="r">
              <a:spcBef>
                <a:spcPts val="0"/>
              </a:spcBef>
              <a:buNone/>
            </a:pPr>
            <a:r>
              <a:rPr lang="en" sz="900"/>
              <a:t>arxiv.org/abs/1702.01932</a:t>
            </a:r>
          </a:p>
        </p:txBody>
      </p:sp>
      <p:pic>
        <p:nvPicPr>
          <p:cNvPr id="278" name="Shape 278"/>
          <p:cNvPicPr preferRelativeResize="0"/>
          <p:nvPr/>
        </p:nvPicPr>
        <p:blipFill>
          <a:blip r:embed="rId3">
            <a:alphaModFix/>
          </a:blip>
          <a:stretch>
            <a:fillRect/>
          </a:stretch>
        </p:blipFill>
        <p:spPr>
          <a:xfrm>
            <a:off x="1613299" y="356907"/>
            <a:ext cx="5917400" cy="625895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60950" y="2065350"/>
            <a:ext cx="8222100" cy="1012800"/>
          </a:xfrm>
          <a:prstGeom prst="rect">
            <a:avLst/>
          </a:prstGeom>
        </p:spPr>
        <p:txBody>
          <a:bodyPr anchorCtr="0" anchor="ctr" bIns="91425" lIns="91425" rIns="91425" tIns="91425">
            <a:noAutofit/>
          </a:bodyPr>
          <a:lstStyle/>
          <a:p>
            <a:pPr lvl="0" rtl="0">
              <a:spcBef>
                <a:spcPts val="0"/>
              </a:spcBef>
              <a:buNone/>
            </a:pPr>
            <a:r>
              <a:rPr lang="en"/>
              <a:t>Find a mapping between variable length input and variable length output.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Use Cases</a:t>
            </a:r>
          </a:p>
        </p:txBody>
      </p:sp>
      <p:sp>
        <p:nvSpPr>
          <p:cNvPr id="142" name="Shape 142"/>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Machine Translation</a:t>
            </a:r>
          </a:p>
          <a:p>
            <a:pPr indent="-228600" lvl="0" marL="457200" rtl="0">
              <a:spcBef>
                <a:spcPts val="0"/>
              </a:spcBef>
            </a:pPr>
            <a:r>
              <a:rPr lang="en"/>
              <a:t>Summarization</a:t>
            </a:r>
          </a:p>
          <a:p>
            <a:pPr indent="-228600" lvl="0" marL="457200" rtl="0">
              <a:spcBef>
                <a:spcPts val="0"/>
              </a:spcBef>
            </a:pPr>
            <a:r>
              <a:rPr lang="en"/>
              <a:t>Speech Recognition</a:t>
            </a:r>
          </a:p>
          <a:p>
            <a:pPr indent="-228600" lvl="0" marL="457200" rtl="0">
              <a:spcBef>
                <a:spcPts val="0"/>
              </a:spcBef>
            </a:pPr>
            <a:r>
              <a:rPr lang="en"/>
              <a:t>Text to Speech</a:t>
            </a:r>
          </a:p>
          <a:p>
            <a:pPr indent="-228600" lvl="0" marL="457200" rtl="0">
              <a:spcBef>
                <a:spcPts val="0"/>
              </a:spcBef>
            </a:pPr>
            <a:r>
              <a:rPr lang="en"/>
              <a:t>Question &amp; Answering</a:t>
            </a:r>
          </a:p>
          <a:p>
            <a:pPr indent="-228600" lvl="0" marL="457200">
              <a:spcBef>
                <a:spcPts val="0"/>
              </a:spcBef>
            </a:pPr>
            <a:r>
              <a:rPr lang="en"/>
              <a:t>Image Captioning</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460950" y="2065350"/>
            <a:ext cx="8222100" cy="1012800"/>
          </a:xfrm>
          <a:prstGeom prst="rect">
            <a:avLst/>
          </a:prstGeom>
        </p:spPr>
        <p:txBody>
          <a:bodyPr anchorCtr="0" anchor="ctr" bIns="91425" lIns="91425" rIns="91425" tIns="91425">
            <a:noAutofit/>
          </a:bodyPr>
          <a:lstStyle/>
          <a:p>
            <a:pPr lvl="0">
              <a:spcBef>
                <a:spcPts val="0"/>
              </a:spcBef>
              <a:buNone/>
            </a:pPr>
            <a:r>
              <a:rPr lang="en"/>
              <a:t>Machine Translation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Statistical Translation - Language Model</a:t>
            </a:r>
          </a:p>
        </p:txBody>
      </p:sp>
      <p:sp>
        <p:nvSpPr>
          <p:cNvPr id="153" name="Shape 153"/>
          <p:cNvSpPr txBox="1"/>
          <p:nvPr>
            <p:ph idx="1" type="body"/>
          </p:nvPr>
        </p:nvSpPr>
        <p:spPr>
          <a:xfrm>
            <a:off x="471900" y="1753975"/>
            <a:ext cx="8222100" cy="2710200"/>
          </a:xfrm>
          <a:prstGeom prst="rect">
            <a:avLst/>
          </a:prstGeom>
        </p:spPr>
        <p:txBody>
          <a:bodyPr anchorCtr="0" anchor="t" bIns="91425" lIns="91425" rIns="91425" tIns="91425">
            <a:noAutofit/>
          </a:bodyPr>
          <a:lstStyle/>
          <a:p>
            <a:pPr indent="-228600" lvl="0" marL="457200" rtl="0">
              <a:spcBef>
                <a:spcPts val="0"/>
              </a:spcBef>
            </a:pPr>
            <a:r>
              <a:rPr lang="en"/>
              <a:t>Goal of a language model: Determine what good English is as P(e)</a:t>
            </a:r>
          </a:p>
          <a:p>
            <a:pPr indent="-228600" lvl="0" marL="457200" rtl="0">
              <a:spcBef>
                <a:spcPts val="0"/>
              </a:spcBef>
            </a:pPr>
            <a:r>
              <a:rPr lang="en"/>
              <a:t>Standard Technique: Trigram Model</a:t>
            </a:r>
          </a:p>
          <a:p>
            <a:pPr indent="-228600" lvl="1" marL="914400" rtl="0">
              <a:spcBef>
                <a:spcPts val="0"/>
              </a:spcBef>
            </a:pPr>
            <a:r>
              <a:rPr lang="en"/>
              <a:t>Conditional probability of a word given 2 previous words</a:t>
            </a:r>
          </a:p>
          <a:p>
            <a:pPr indent="-228600" lvl="1" marL="914400" rtl="0">
              <a:spcBef>
                <a:spcPts val="0"/>
              </a:spcBef>
            </a:pPr>
            <a:r>
              <a:rPr lang="en"/>
              <a:t>“Colorless green ideas sleep furiously.” </a:t>
            </a:r>
          </a:p>
          <a:p>
            <a:pPr indent="-228600" lvl="2" marL="1371600" rtl="0">
              <a:spcBef>
                <a:spcPts val="0"/>
              </a:spcBef>
            </a:pPr>
            <a:r>
              <a:rPr lang="en"/>
              <a:t>&lt;s&gt; &lt;s&gt; colorless green ideas sleep furiously . &lt;/s&gt;</a:t>
            </a:r>
          </a:p>
          <a:p>
            <a:pPr indent="-228600" lvl="1" marL="914400" rtl="0">
              <a:spcBef>
                <a:spcPts val="0"/>
              </a:spcBef>
            </a:pPr>
            <a:r>
              <a:rPr lang="en"/>
              <a:t>colorless =&gt; p(colorless | &lt;s&gt; &lt;s&gt;)</a:t>
            </a:r>
          </a:p>
          <a:p>
            <a:pPr indent="-228600" lvl="1" marL="914400" rtl="0">
              <a:spcBef>
                <a:spcPts val="0"/>
              </a:spcBef>
            </a:pPr>
            <a:r>
              <a:rPr lang="en"/>
              <a:t>                  green =&gt; p(green | &lt;s&gt; colorless)</a:t>
            </a:r>
          </a:p>
          <a:p>
            <a:pPr indent="-228600" lvl="1" marL="914400" rtl="0">
              <a:spcBef>
                <a:spcPts val="0"/>
              </a:spcBef>
            </a:pPr>
            <a:r>
              <a:rPr lang="en"/>
              <a:t>                              ideas</a:t>
            </a:r>
            <a:r>
              <a:rPr lang="en"/>
              <a:t> =&gt; p(ideas | colorless green)</a:t>
            </a:r>
          </a:p>
          <a:p>
            <a:pPr indent="-228600" lvl="1" marL="914400" rtl="0">
              <a:spcBef>
                <a:spcPts val="0"/>
              </a:spcBef>
            </a:pPr>
            <a:r>
              <a:rPr lang="en"/>
              <a:t>                                              sleep =&gt; p(sleep | colorless green)</a:t>
            </a:r>
          </a:p>
          <a:p>
            <a:pPr indent="-228600" lvl="1" marL="914400" rtl="0">
              <a:spcBef>
                <a:spcPts val="0"/>
              </a:spcBef>
            </a:pPr>
            <a:r>
              <a:rPr lang="en"/>
              <a:t>                                                        furiously =&gt; p(furiously  | green sleep )</a:t>
            </a:r>
          </a:p>
          <a:p>
            <a:pPr indent="-228600" lvl="1" marL="914400" rtl="0">
              <a:spcBef>
                <a:spcPts val="0"/>
              </a:spcBef>
            </a:pPr>
            <a:r>
              <a:rPr lang="en"/>
              <a:t>                                                                        . =&gt; p(.  | sleep furiously)</a:t>
            </a:r>
          </a:p>
          <a:p>
            <a:pPr indent="-228600" lvl="1" marL="914400" rtl="0">
              <a:spcBef>
                <a:spcPts val="0"/>
              </a:spcBef>
            </a:pPr>
            <a:r>
              <a:rPr lang="en"/>
              <a:t>                                                                                &lt;/s&gt; =&gt; p(&lt;/s&gt;  | furiously .)</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Statistical Translation - Decoding</a:t>
            </a:r>
          </a:p>
        </p:txBody>
      </p:sp>
      <p:sp>
        <p:nvSpPr>
          <p:cNvPr id="159" name="Shape 159"/>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Since we have a one-one mapping of words for a pair of languages. We then employ the language model to “decode” one language into the target language.</a:t>
            </a:r>
          </a:p>
          <a:p>
            <a:pPr indent="-228600" lvl="0" marL="457200">
              <a:spcBef>
                <a:spcPts val="0"/>
              </a:spcBef>
            </a:pPr>
            <a:r>
              <a:rPr lang="en"/>
              <a:t>Maximize conditional probabilities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460950" y="2065350"/>
            <a:ext cx="8222100" cy="1012800"/>
          </a:xfrm>
          <a:prstGeom prst="rect">
            <a:avLst/>
          </a:prstGeom>
        </p:spPr>
        <p:txBody>
          <a:bodyPr anchorCtr="0" anchor="ctr" bIns="91425" lIns="91425" rIns="91425" tIns="91425">
            <a:noAutofit/>
          </a:bodyPr>
          <a:lstStyle/>
          <a:p>
            <a:pPr lvl="0" rtl="0">
              <a:spcBef>
                <a:spcPts val="0"/>
              </a:spcBef>
              <a:buNone/>
            </a:pPr>
            <a:r>
              <a:rPr lang="en"/>
              <a:t>Seq2Seq Approach</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471900" y="814925"/>
            <a:ext cx="8222100" cy="767700"/>
          </a:xfrm>
          <a:prstGeom prst="rect">
            <a:avLst/>
          </a:prstGeom>
        </p:spPr>
        <p:txBody>
          <a:bodyPr anchorCtr="0" anchor="b" bIns="91425" lIns="91425" rIns="91425" tIns="91425">
            <a:noAutofit/>
          </a:bodyPr>
          <a:lstStyle/>
          <a:p>
            <a:pPr lvl="0" rtl="0">
              <a:spcBef>
                <a:spcPts val="0"/>
              </a:spcBef>
              <a:buNone/>
            </a:pPr>
            <a:r>
              <a:rPr lang="en"/>
              <a:t>RNNs</a:t>
            </a:r>
          </a:p>
        </p:txBody>
      </p:sp>
      <p:sp>
        <p:nvSpPr>
          <p:cNvPr id="170" name="Shape 17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t/>
            </a:r>
            <a:endParaRPr/>
          </a:p>
        </p:txBody>
      </p:sp>
      <p:pic>
        <p:nvPicPr>
          <p:cNvPr id="171" name="Shape 171"/>
          <p:cNvPicPr preferRelativeResize="0"/>
          <p:nvPr/>
        </p:nvPicPr>
        <p:blipFill>
          <a:blip r:embed="rId3">
            <a:alphaModFix/>
          </a:blip>
          <a:stretch>
            <a:fillRect/>
          </a:stretch>
        </p:blipFill>
        <p:spPr>
          <a:xfrm>
            <a:off x="569700" y="2033599"/>
            <a:ext cx="8188799" cy="2563224"/>
          </a:xfrm>
          <a:prstGeom prst="rect">
            <a:avLst/>
          </a:prstGeom>
          <a:noFill/>
          <a:ln>
            <a:noFill/>
          </a:ln>
        </p:spPr>
      </p:pic>
      <p:sp>
        <p:nvSpPr>
          <p:cNvPr id="172" name="Shape 172"/>
          <p:cNvSpPr txBox="1"/>
          <p:nvPr/>
        </p:nvSpPr>
        <p:spPr>
          <a:xfrm>
            <a:off x="5589600" y="4932000"/>
            <a:ext cx="3554400" cy="211500"/>
          </a:xfrm>
          <a:prstGeom prst="rect">
            <a:avLst/>
          </a:prstGeom>
          <a:noFill/>
          <a:ln>
            <a:noFill/>
          </a:ln>
        </p:spPr>
        <p:txBody>
          <a:bodyPr anchorCtr="0" anchor="ctr" bIns="91425" lIns="91425" rIns="91425" tIns="91425">
            <a:noAutofit/>
          </a:bodyPr>
          <a:lstStyle/>
          <a:p>
            <a:pPr lvl="0" rtl="0">
              <a:spcBef>
                <a:spcPts val="0"/>
              </a:spcBef>
              <a:buNone/>
            </a:pPr>
            <a:r>
              <a:rPr lang="en" sz="800"/>
              <a:t>https://karpathy.github.io/2015/05/21/rnn-effectiveness/</a:t>
            </a:r>
          </a:p>
        </p:txBody>
      </p:sp>
      <p:sp>
        <p:nvSpPr>
          <p:cNvPr id="173" name="Shape 173"/>
          <p:cNvSpPr/>
          <p:nvPr/>
        </p:nvSpPr>
        <p:spPr>
          <a:xfrm>
            <a:off x="4654550" y="1792625"/>
            <a:ext cx="2736300" cy="3139500"/>
          </a:xfrm>
          <a:prstGeom prst="ellipse">
            <a:avLst/>
          </a:prstGeom>
          <a:noFill/>
          <a:ln cap="flat" cmpd="sng" w="2857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