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So far in the course we have set up some fundamental concepts and a theoretical framework regarding the training of artificial neural networks. Along the way we have made a number of choices in terms of their construction and optimization.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Momentum when it comes to SGD is actually somewhat of a misnomer. SGD momentum does two things:</a:t>
            </a:r>
          </a:p>
          <a:p>
            <a:pPr/>
          </a:p>
          <a:p>
            <a:pPr marL="411338" indent="-411338">
              <a:buSzPct val="100000"/>
              <a:buAutoNum type="arabicPeriod" startAt="1"/>
            </a:pPr>
            <a:r>
              <a:t>With Momentum update, the parameter vector will build up velocity in any direction that has consistent gradient.</a:t>
            </a:r>
          </a:p>
          <a:p>
            <a:pPr marL="411338" indent="-411338">
              <a:buSzPct val="100000"/>
              <a:buAutoNum type="arabicPeriod" startAt="1"/>
            </a:pPr>
            <a:r>
              <a:t>Momentum acts as a damper, much like friction to counteract the momentum built up by the gravitational force. This helps us “settle” into the valley more quickly.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In regular SGD, we step in the direction of the gradient set by the learning rate eta.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In Momentum-based SGD, we step in the direction of the gradient set by the learning rate eta and filter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The applicable analogy is that we are keeping track of a weighted sum of all previous updates and putting through a sort of filter (mu). With Momentum update, the parameter vector will build up velocity in any direction that has consistent gradient. Now that we have this weighted sum of the previous vectors, it is hard for any one new gradient to sway the overall update, just like how it is hard for a mouse moving a twice the velocity cannot throw off a truck 1,000 times its weight.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Let’s look back at some physics concepts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Let’s look back at some physics concepts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is a slightly different version of the momentum update has recently been gaining popularity. It enjoys stronger theoretical converge guarantees for convex functions and in practice it also consistenly works slightly better than standard momentum.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I will introduce two new improvements for our model.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Gradient descent invites a very helpful analogy.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The gradient descent algorithm follows a zig-zag path back and forth across the valley.  This can be avoiding with very small steps, but then the learning is very slow.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We introduce the concept of momentum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Is this a solution to the problem?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No.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It is an improvement to speed up our learning without giving up on accuracy.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Let’s look back at some physics concepts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Shape 13"/>
          <p:cNvSpPr/>
          <p:nvPr>
            <p:ph type="title"/>
          </p:nvPr>
        </p:nvSpPr>
        <p:spPr>
          <a:xfrm>
            <a:off x="571500" y="1320800"/>
            <a:ext cx="11861800" cy="3175000"/>
          </a:xfrm>
          <a:prstGeom prst="rect">
            <a:avLst/>
          </a:prstGeom>
        </p:spPr>
        <p:txBody>
          <a:bodyPr/>
          <a:lstStyle/>
          <a:p>
            <a:pPr/>
            <a:r>
              <a:t>Title Text</a:t>
            </a:r>
          </a:p>
        </p:txBody>
      </p:sp>
      <p:sp>
        <p:nvSpPr>
          <p:cNvPr id="14" name="Shape 14"/>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1" name="Shape 10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2" name="Shape 102"/>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0" name="Shape 110"/>
          <p:cNvSpPr/>
          <p:nvPr>
            <p:ph type="pic" idx="13"/>
          </p:nvPr>
        </p:nvSpPr>
        <p:spPr>
          <a:xfrm>
            <a:off x="0" y="0"/>
            <a:ext cx="13004800" cy="9753600"/>
          </a:xfrm>
          <a:prstGeom prst="rect">
            <a:avLst/>
          </a:prstGeom>
        </p:spPr>
        <p:txBody>
          <a:bodyPr lIns="91439" tIns="45719" rIns="91439" bIns="45719">
            <a:noAutofit/>
          </a:bodyPr>
          <a:lstStyle/>
          <a:p>
            <a:pP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Shape 2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Shape 23"/>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Shape 24"/>
          <p:cNvSpPr/>
          <p:nvPr>
            <p:ph type="title"/>
          </p:nvPr>
        </p:nvSpPr>
        <p:spPr>
          <a:xfrm>
            <a:off x="1409700" y="7785100"/>
            <a:ext cx="5791200" cy="1701800"/>
          </a:xfrm>
          <a:prstGeom prst="rect">
            <a:avLst/>
          </a:prstGeom>
        </p:spPr>
        <p:txBody>
          <a:bodyPr anchor="ctr"/>
          <a:lstStyle>
            <a:lvl1pPr algn="r"/>
          </a:lstStyle>
          <a:p>
            <a:pPr/>
            <a:r>
              <a:t>Title Text</a:t>
            </a:r>
          </a:p>
        </p:txBody>
      </p:sp>
      <p:sp>
        <p:nvSpPr>
          <p:cNvPr id="25" name="Shape 25"/>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71500" y="3289300"/>
            <a:ext cx="11861800" cy="3175000"/>
          </a:xfrm>
          <a:prstGeom prst="rect">
            <a:avLst/>
          </a:prstGeom>
        </p:spPr>
        <p:txBody>
          <a:bodyPr anchor="ct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1" name="Shape 41"/>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Shape 42"/>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Shape 43"/>
          <p:cNvSpPr/>
          <p:nvPr>
            <p:ph type="title"/>
          </p:nvPr>
        </p:nvSpPr>
        <p:spPr>
          <a:xfrm>
            <a:off x="571500" y="1435100"/>
            <a:ext cx="5334000" cy="3175000"/>
          </a:xfrm>
          <a:prstGeom prst="rect">
            <a:avLst/>
          </a:prstGeom>
        </p:spPr>
        <p:txBody>
          <a:bodyPr/>
          <a:lstStyle/>
          <a:p>
            <a:pPr/>
            <a:r>
              <a:t>Title Text</a:t>
            </a:r>
          </a:p>
        </p:txBody>
      </p:sp>
      <p:sp>
        <p:nvSpPr>
          <p:cNvPr id="44" name="Shape 44"/>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a:r>
              <a:t>Title Text</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Title Text</a:t>
            </a:r>
          </a:p>
        </p:txBody>
      </p:sp>
      <p:sp>
        <p:nvSpPr>
          <p:cNvPr id="61" name="Shape 6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9" name="Shape 69"/>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Shape 70"/>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Shape 71"/>
          <p:cNvSpPr/>
          <p:nvPr>
            <p:ph type="title"/>
          </p:nvPr>
        </p:nvSpPr>
        <p:spPr>
          <a:xfrm>
            <a:off x="571500" y="330200"/>
            <a:ext cx="5080000" cy="1397000"/>
          </a:xfrm>
          <a:prstGeom prst="rect">
            <a:avLst/>
          </a:prstGeom>
        </p:spPr>
        <p:txBody>
          <a:bodyPr/>
          <a:lstStyle/>
          <a:p>
            <a:pPr/>
            <a:r>
              <a:t>Title Text</a:t>
            </a:r>
          </a:p>
        </p:txBody>
      </p:sp>
      <p:sp>
        <p:nvSpPr>
          <p:cNvPr id="72" name="Shape 72"/>
          <p:cNvSpPr/>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0" name="Shape 80"/>
          <p:cNvSpPr/>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8" name="Shape 88"/>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Shape 89"/>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Shape 90"/>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1" name="Shape 91"/>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2" name="Shape 92"/>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3" name="Shape 93"/>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 Id="rId3" Type="http://schemas.openxmlformats.org/officeDocument/2006/relationships/image" Target="../media/image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 Id="rId3" Type="http://schemas.openxmlformats.org/officeDocument/2006/relationships/image" Target="../media/image1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 Id="rId4" Type="http://schemas.openxmlformats.org/officeDocument/2006/relationships/image" Target="../media/image1.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mountain-07.jpg"/>
          <p:cNvPicPr>
            <a:picLocks noChangeAspect="1"/>
          </p:cNvPicPr>
          <p:nvPr>
            <p:ph type="pic" idx="13"/>
          </p:nvPr>
        </p:nvPicPr>
        <p:blipFill>
          <a:blip r:embed="rId3">
            <a:extLst/>
          </a:blip>
          <a:srcRect l="0" t="741" r="0" b="5820"/>
          <a:stretch>
            <a:fillRect/>
          </a:stretch>
        </p:blipFill>
        <p:spPr>
          <a:xfrm>
            <a:off x="0" y="0"/>
            <a:ext cx="13004800" cy="7594600"/>
          </a:xfrm>
          <a:prstGeom prst="rect">
            <a:avLst/>
          </a:prstGeom>
        </p:spPr>
      </p:pic>
      <p:sp>
        <p:nvSpPr>
          <p:cNvPr id="128" name="Shape 128"/>
          <p:cNvSpPr/>
          <p:nvPr>
            <p:ph type="title"/>
          </p:nvPr>
        </p:nvSpPr>
        <p:spPr>
          <a:prstGeom prst="rect">
            <a:avLst/>
          </a:prstGeom>
        </p:spPr>
        <p:txBody>
          <a:bodyPr/>
          <a:lstStyle/>
          <a:p>
            <a:pPr/>
            <a:r>
              <a:t>We can do better</a:t>
            </a:r>
          </a:p>
        </p:txBody>
      </p:sp>
      <p:sp>
        <p:nvSpPr>
          <p:cNvPr id="129" name="Shape 129"/>
          <p:cNvSpPr/>
          <p:nvPr>
            <p:ph type="body" sz="quarter" idx="1"/>
          </p:nvPr>
        </p:nvSpPr>
        <p:spPr>
          <a:prstGeom prst="rect">
            <a:avLst/>
          </a:prstGeom>
        </p:spPr>
        <p:txBody>
          <a:bodyPr/>
          <a:lstStyle/>
          <a:p>
            <a:pPr/>
            <a:r>
              <a:t>Momentum and ReLU</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4"/>
          </p:nvPr>
        </p:nvSpPr>
        <p:spPr>
          <a:xfrm>
            <a:off x="1270000" y="4033548"/>
            <a:ext cx="10464800" cy="1229304"/>
          </a:xfrm>
          <a:prstGeom prst="rect">
            <a:avLst/>
          </a:prstGeom>
        </p:spPr>
        <p:txBody>
          <a:bodyPr/>
          <a:lstStyle>
            <a:lvl1pPr>
              <a:defRPr strike="sngStrike" sz="7600"/>
            </a:lvl1pPr>
          </a:lstStyle>
          <a:p>
            <a:pPr/>
            <a:r>
              <a:t>Solution?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4"/>
          </p:nvPr>
        </p:nvSpPr>
        <p:spPr>
          <a:xfrm>
            <a:off x="1270000" y="4033548"/>
            <a:ext cx="10464800" cy="1229304"/>
          </a:xfrm>
          <a:prstGeom prst="rect">
            <a:avLst/>
          </a:prstGeom>
        </p:spPr>
        <p:txBody>
          <a:bodyPr/>
          <a:lstStyle>
            <a:lvl1pPr>
              <a:defRPr sz="7600"/>
            </a:lvl1pPr>
          </a:lstStyle>
          <a:p>
            <a:pPr/>
            <a:r>
              <a:t>Improvement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body" idx="14"/>
          </p:nvPr>
        </p:nvSpPr>
        <p:spPr>
          <a:xfrm>
            <a:off x="1270000" y="3303298"/>
            <a:ext cx="10464800" cy="2689804"/>
          </a:xfrm>
          <a:prstGeom prst="rect">
            <a:avLst/>
          </a:prstGeom>
        </p:spPr>
        <p:txBody>
          <a:bodyPr/>
          <a:lstStyle/>
          <a:p>
            <a:pPr>
              <a:defRPr sz="7600"/>
            </a:pPr>
            <a:r>
              <a:t>Throwback to </a:t>
            </a:r>
          </a:p>
          <a:p>
            <a:pPr>
              <a:defRPr sz="7600"/>
            </a:pPr>
            <a:r>
              <a:t>Physics 101</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body" idx="14"/>
          </p:nvPr>
        </p:nvSpPr>
        <p:spPr>
          <a:xfrm>
            <a:off x="1270000" y="3911600"/>
            <a:ext cx="10464800" cy="1473201"/>
          </a:xfrm>
          <a:prstGeom prst="rect">
            <a:avLst/>
          </a:prstGeom>
        </p:spPr>
        <p:txBody>
          <a:bodyPr/>
          <a:lstStyle>
            <a:lvl1pPr>
              <a:spcBef>
                <a:spcPts val="0"/>
              </a:spcBef>
              <a:defRPr sz="9020">
                <a:solidFill>
                  <a:srgbClr val="727272"/>
                </a:solidFill>
                <a:latin typeface="Helvetica Light"/>
                <a:ea typeface="Helvetica Light"/>
                <a:cs typeface="Helvetica Light"/>
                <a:sym typeface="Helvetica Light"/>
              </a:defRPr>
            </a:lvl1pPr>
          </a:lstStyle>
          <a:p>
            <a:pPr/>
            <a:r>
              <a:t>F=−∇U</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body" idx="14"/>
          </p:nvPr>
        </p:nvSpPr>
        <p:spPr>
          <a:xfrm>
            <a:off x="1270000" y="1168382"/>
            <a:ext cx="10464800" cy="6959636"/>
          </a:xfrm>
          <a:prstGeom prst="rect">
            <a:avLst/>
          </a:prstGeom>
        </p:spPr>
        <p:txBody>
          <a:bodyPr/>
          <a:lstStyle/>
          <a:p>
            <a:pPr>
              <a:spcBef>
                <a:spcPts val="0"/>
              </a:spcBef>
              <a:defRPr sz="9020">
                <a:solidFill>
                  <a:srgbClr val="727272"/>
                </a:solidFill>
                <a:latin typeface="Helvetica Light"/>
                <a:ea typeface="Helvetica Light"/>
                <a:cs typeface="Helvetica Light"/>
                <a:sym typeface="Helvetica Light"/>
              </a:defRPr>
            </a:pPr>
            <a:r>
              <a:rPr b="1">
                <a:latin typeface="Helvetica"/>
                <a:ea typeface="Helvetica"/>
                <a:cs typeface="Helvetica"/>
                <a:sym typeface="Helvetica"/>
              </a:rPr>
              <a:t>force</a:t>
            </a:r>
            <a:r>
              <a:t> felt by the particle is precisely the (negative) </a:t>
            </a:r>
            <a:r>
              <a:rPr b="1">
                <a:latin typeface="Helvetica"/>
                <a:ea typeface="Helvetica"/>
                <a:cs typeface="Helvetica"/>
                <a:sym typeface="Helvetica"/>
              </a:rPr>
              <a:t>gradient</a:t>
            </a:r>
            <a:r>
              <a:t> of the </a:t>
            </a:r>
          </a:p>
          <a:p>
            <a:pPr>
              <a:spcBef>
                <a:spcPts val="0"/>
              </a:spcBef>
              <a:defRPr sz="9020">
                <a:solidFill>
                  <a:srgbClr val="727272"/>
                </a:solidFill>
                <a:latin typeface="Helvetica Light"/>
                <a:ea typeface="Helvetica Light"/>
                <a:cs typeface="Helvetica Light"/>
                <a:sym typeface="Helvetica Light"/>
              </a:defRPr>
            </a:pPr>
            <a:r>
              <a:t>cost function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body" idx="14"/>
          </p:nvPr>
        </p:nvSpPr>
        <p:spPr>
          <a:xfrm>
            <a:off x="1270000" y="1168391"/>
            <a:ext cx="10464800" cy="6959618"/>
          </a:xfrm>
          <a:prstGeom prst="rect">
            <a:avLst/>
          </a:prstGeom>
        </p:spPr>
        <p:txBody>
          <a:bodyPr/>
          <a:lstStyle/>
          <a:p>
            <a:pPr>
              <a:spcBef>
                <a:spcPts val="0"/>
              </a:spcBef>
              <a:defRPr sz="9020">
                <a:solidFill>
                  <a:srgbClr val="727272"/>
                </a:solidFill>
                <a:latin typeface="Helvetica Light"/>
                <a:ea typeface="Helvetica Light"/>
                <a:cs typeface="Helvetica Light"/>
                <a:sym typeface="Helvetica Light"/>
              </a:defRPr>
            </a:pPr>
            <a:r>
              <a:t>we need to gradually </a:t>
            </a:r>
          </a:p>
          <a:p>
            <a:pPr>
              <a:spcBef>
                <a:spcPts val="0"/>
              </a:spcBef>
              <a:defRPr sz="9020">
                <a:solidFill>
                  <a:srgbClr val="727272"/>
                </a:solidFill>
                <a:latin typeface="Helvetica Light"/>
                <a:ea typeface="Helvetica Light"/>
                <a:cs typeface="Helvetica Light"/>
                <a:sym typeface="Helvetica Light"/>
              </a:defRPr>
            </a:pPr>
            <a:r>
              <a:rPr b="1">
                <a:latin typeface="Helvetica"/>
                <a:ea typeface="Helvetica"/>
                <a:cs typeface="Helvetica"/>
                <a:sym typeface="Helvetica"/>
              </a:rPr>
              <a:t>slow down</a:t>
            </a:r>
            <a:r>
              <a:t> our travel down the </a:t>
            </a:r>
          </a:p>
          <a:p>
            <a:pPr>
              <a:spcBef>
                <a:spcPts val="0"/>
              </a:spcBef>
              <a:defRPr b="1" sz="9020">
                <a:solidFill>
                  <a:srgbClr val="727272"/>
                </a:solidFill>
                <a:latin typeface="Helvetica"/>
                <a:ea typeface="Helvetica"/>
                <a:cs typeface="Helvetica"/>
                <a:sym typeface="Helvetica"/>
              </a:defRPr>
            </a:pPr>
            <a:r>
              <a:t>cost mountain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body" idx="14"/>
          </p:nvPr>
        </p:nvSpPr>
        <p:spPr>
          <a:xfrm>
            <a:off x="1270000" y="1854199"/>
            <a:ext cx="10464800" cy="5588001"/>
          </a:xfrm>
          <a:prstGeom prst="rect">
            <a:avLst/>
          </a:prstGeom>
        </p:spPr>
        <p:txBody>
          <a:bodyPr/>
          <a:lstStyle/>
          <a:p>
            <a:pPr>
              <a:spcBef>
                <a:spcPts val="0"/>
              </a:spcBef>
              <a:defRPr b="1" sz="9020">
                <a:solidFill>
                  <a:srgbClr val="727272"/>
                </a:solidFill>
                <a:latin typeface="Helvetica"/>
                <a:ea typeface="Helvetica"/>
                <a:cs typeface="Helvetica"/>
                <a:sym typeface="Helvetica"/>
              </a:defRPr>
            </a:pPr>
            <a:r>
              <a:t>let’s be clear</a:t>
            </a:r>
          </a:p>
          <a:p>
            <a:pPr>
              <a:spcBef>
                <a:spcPts val="0"/>
              </a:spcBef>
              <a:defRPr sz="9020">
                <a:solidFill>
                  <a:srgbClr val="727272"/>
                </a:solidFill>
                <a:latin typeface="Helvetica Light"/>
                <a:ea typeface="Helvetica Light"/>
                <a:cs typeface="Helvetica Light"/>
                <a:sym typeface="Helvetica Light"/>
              </a:defRPr>
            </a:pPr>
            <a:r>
              <a:t>physical momentum</a:t>
            </a:r>
          </a:p>
          <a:p>
            <a:pPr>
              <a:spcBef>
                <a:spcPts val="0"/>
              </a:spcBef>
              <a:defRPr sz="9020">
                <a:solidFill>
                  <a:srgbClr val="727272"/>
                </a:solidFill>
                <a:latin typeface="Helvetica Light"/>
                <a:ea typeface="Helvetica Light"/>
                <a:cs typeface="Helvetica Light"/>
                <a:sym typeface="Helvetica Light"/>
              </a:defRPr>
            </a:pPr>
            <a:r>
              <a:t>!=</a:t>
            </a:r>
          </a:p>
          <a:p>
            <a:pPr>
              <a:spcBef>
                <a:spcPts val="0"/>
              </a:spcBef>
              <a:defRPr sz="9020">
                <a:solidFill>
                  <a:srgbClr val="727272"/>
                </a:solidFill>
                <a:latin typeface="Helvetica Light"/>
                <a:ea typeface="Helvetica Light"/>
                <a:cs typeface="Helvetica Light"/>
                <a:sym typeface="Helvetica Light"/>
              </a:defRPr>
            </a:pPr>
            <a:r>
              <a:t>SGD momentum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idx="14"/>
          </p:nvPr>
        </p:nvSpPr>
        <p:spPr>
          <a:xfrm>
            <a:off x="1148585" y="1063812"/>
            <a:ext cx="4162492" cy="733828"/>
          </a:xfrm>
          <a:prstGeom prst="rect">
            <a:avLst/>
          </a:prstGeom>
        </p:spPr>
        <p:txBody>
          <a:bodyPr/>
          <a:lstStyle>
            <a:lvl1pPr algn="l" defTabSz="584200">
              <a:spcBef>
                <a:spcPts val="0"/>
              </a:spcBef>
              <a:defRPr sz="4200"/>
            </a:lvl1pPr>
          </a:lstStyle>
          <a:p>
            <a:pPr/>
            <a:r>
              <a:t>Previous SGD</a:t>
            </a:r>
          </a:p>
        </p:txBody>
      </p:sp>
      <p:sp>
        <p:nvSpPr>
          <p:cNvPr id="200" name="Shape 200"/>
          <p:cNvSpPr/>
          <p:nvPr/>
        </p:nvSpPr>
        <p:spPr>
          <a:xfrm>
            <a:off x="2284052" y="5600699"/>
            <a:ext cx="8116604"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200">
                <a:solidFill>
                  <a:srgbClr val="747474"/>
                </a:solidFill>
                <a:latin typeface="Courier"/>
                <a:ea typeface="Courier"/>
                <a:cs typeface="Courier"/>
                <a:sym typeface="Courier"/>
              </a:defRPr>
            </a:pPr>
            <a:r>
              <a:t># Parameter update</a:t>
            </a:r>
          </a:p>
          <a:p>
            <a:pPr algn="l" defTabSz="457200">
              <a:defRPr sz="4200">
                <a:latin typeface="Courier"/>
                <a:ea typeface="Courier"/>
                <a:cs typeface="Courier"/>
                <a:sym typeface="Courier"/>
              </a:defRPr>
            </a:pPr>
            <a:r>
              <a:t>w </a:t>
            </a:r>
            <a:r>
              <a:rPr b="1"/>
              <a:t>+=</a:t>
            </a:r>
            <a:r>
              <a:t> </a:t>
            </a:r>
            <a:r>
              <a:rPr b="1"/>
              <a:t>-</a:t>
            </a:r>
            <a:r>
              <a:t>learning_rate </a:t>
            </a:r>
            <a:r>
              <a:rPr b="1"/>
              <a:t>*</a:t>
            </a:r>
            <a:r>
              <a:t> dw</a:t>
            </a:r>
          </a:p>
        </p:txBody>
      </p:sp>
      <p:pic>
        <p:nvPicPr>
          <p:cNvPr id="201" name="Screen Shot 2017-01-30 at 12.09.50 AM.png"/>
          <p:cNvPicPr>
            <a:picLocks noChangeAspect="1"/>
          </p:cNvPicPr>
          <p:nvPr/>
        </p:nvPicPr>
        <p:blipFill>
          <a:blip r:embed="rId3">
            <a:extLst/>
          </a:blip>
          <a:stretch>
            <a:fillRect/>
          </a:stretch>
        </p:blipFill>
        <p:spPr>
          <a:xfrm>
            <a:off x="2002648" y="2983547"/>
            <a:ext cx="8999504" cy="192704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body" idx="14"/>
          </p:nvPr>
        </p:nvSpPr>
        <p:spPr>
          <a:xfrm>
            <a:off x="1148585" y="739962"/>
            <a:ext cx="4162492" cy="1381528"/>
          </a:xfrm>
          <a:prstGeom prst="rect">
            <a:avLst/>
          </a:prstGeom>
        </p:spPr>
        <p:txBody>
          <a:bodyPr/>
          <a:lstStyle>
            <a:lvl1pPr algn="l" defTabSz="584200">
              <a:spcBef>
                <a:spcPts val="0"/>
              </a:spcBef>
              <a:defRPr sz="4200"/>
            </a:lvl1pPr>
          </a:lstStyle>
          <a:p>
            <a:pPr/>
            <a:r>
              <a:t>SGD + Momentum</a:t>
            </a:r>
          </a:p>
        </p:txBody>
      </p:sp>
      <p:pic>
        <p:nvPicPr>
          <p:cNvPr id="206" name="Screen Shot 2017-01-30 at 12.09.57 AM.png"/>
          <p:cNvPicPr>
            <a:picLocks noChangeAspect="1"/>
          </p:cNvPicPr>
          <p:nvPr/>
        </p:nvPicPr>
        <p:blipFill>
          <a:blip r:embed="rId3">
            <a:extLst/>
          </a:blip>
          <a:stretch>
            <a:fillRect/>
          </a:stretch>
        </p:blipFill>
        <p:spPr>
          <a:xfrm>
            <a:off x="3044299" y="2700210"/>
            <a:ext cx="6916202" cy="3408226"/>
          </a:xfrm>
          <a:prstGeom prst="rect">
            <a:avLst/>
          </a:prstGeom>
          <a:ln w="12700">
            <a:miter lim="400000"/>
          </a:ln>
        </p:spPr>
      </p:pic>
      <p:sp>
        <p:nvSpPr>
          <p:cNvPr id="207" name="Shape 207"/>
          <p:cNvSpPr/>
          <p:nvPr/>
        </p:nvSpPr>
        <p:spPr>
          <a:xfrm>
            <a:off x="1567656" y="6687156"/>
            <a:ext cx="9869488"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4000">
                <a:solidFill>
                  <a:srgbClr val="999988"/>
                </a:solidFill>
                <a:latin typeface="Courier"/>
                <a:ea typeface="Courier"/>
                <a:cs typeface="Courier"/>
                <a:sym typeface="Courier"/>
              </a:defRPr>
            </a:pPr>
            <a:r>
              <a:t># Momentum update</a:t>
            </a:r>
            <a:endParaRPr i="0">
              <a:solidFill>
                <a:srgbClr val="000000"/>
              </a:solidFill>
            </a:endParaRPr>
          </a:p>
          <a:p>
            <a:pPr algn="l" defTabSz="457200">
              <a:defRPr i="1" sz="4000">
                <a:latin typeface="Courier"/>
                <a:ea typeface="Courier"/>
                <a:cs typeface="Courier"/>
                <a:sym typeface="Courier"/>
              </a:defRPr>
            </a:pPr>
            <a:r>
              <a:rPr i="0"/>
              <a:t>v </a:t>
            </a:r>
            <a:r>
              <a:rPr b="1" i="0"/>
              <a:t>=</a:t>
            </a:r>
            <a:r>
              <a:rPr i="0"/>
              <a:t> mu </a:t>
            </a:r>
            <a:r>
              <a:rPr b="1" i="0"/>
              <a:t>*</a:t>
            </a:r>
            <a:r>
              <a:rPr i="0"/>
              <a:t> v </a:t>
            </a:r>
            <a:r>
              <a:rPr b="1" i="0"/>
              <a:t>-</a:t>
            </a:r>
            <a:r>
              <a:rPr i="0"/>
              <a:t> learning_rate </a:t>
            </a:r>
            <a:r>
              <a:rPr b="1" i="0"/>
              <a:t>*</a:t>
            </a:r>
            <a:r>
              <a:rPr i="0"/>
              <a:t> dx</a:t>
            </a:r>
            <a:endParaRPr i="0"/>
          </a:p>
          <a:p>
            <a:pPr algn="l" defTabSz="457200">
              <a:defRPr i="1" sz="4000">
                <a:solidFill>
                  <a:srgbClr val="999988"/>
                </a:solidFill>
                <a:latin typeface="Courier"/>
                <a:ea typeface="Courier"/>
                <a:cs typeface="Courier"/>
                <a:sym typeface="Courier"/>
              </a:defRPr>
            </a:pPr>
            <a:r>
              <a:rPr i="0">
                <a:solidFill>
                  <a:srgbClr val="000000"/>
                </a:solidFill>
              </a:rPr>
              <a:t>x </a:t>
            </a:r>
            <a:r>
              <a:rPr b="1" i="0">
                <a:solidFill>
                  <a:srgbClr val="000000"/>
                </a:solidFill>
              </a:rPr>
              <a:t>+=</a:t>
            </a:r>
            <a:r>
              <a:rPr i="0">
                <a:solidFill>
                  <a:srgbClr val="000000"/>
                </a:solidFill>
              </a:rPr>
              <a:t> v</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body" idx="14"/>
          </p:nvPr>
        </p:nvSpPr>
        <p:spPr>
          <a:xfrm>
            <a:off x="1270000" y="2387600"/>
            <a:ext cx="10464800" cy="4978400"/>
          </a:xfrm>
          <a:prstGeom prst="rect">
            <a:avLst/>
          </a:prstGeom>
        </p:spPr>
        <p:txBody>
          <a:bodyPr/>
          <a:lstStyle/>
          <a:p>
            <a:pPr marL="1145540" indent="-1145540" algn="l">
              <a:spcBef>
                <a:spcPts val="0"/>
              </a:spcBef>
              <a:buSzPct val="75000"/>
              <a:buFont typeface="Helvetica Neue"/>
              <a:buChar char="•"/>
              <a:defRPr>
                <a:solidFill>
                  <a:srgbClr val="727272"/>
                </a:solidFill>
                <a:latin typeface="Helvetica Light"/>
                <a:ea typeface="Helvetica Light"/>
                <a:cs typeface="Helvetica Light"/>
                <a:sym typeface="Helvetica Light"/>
              </a:defRPr>
            </a:pPr>
            <a:r>
              <a:t>Gradient-based SGD improves the learning rate and helps the cost function settle at minima. </a:t>
            </a:r>
          </a:p>
          <a:p>
            <a:pPr algn="l">
              <a:spcBef>
                <a:spcPts val="0"/>
              </a:spcBef>
              <a:defRPr>
                <a:solidFill>
                  <a:srgbClr val="727272"/>
                </a:solidFill>
                <a:latin typeface="Helvetica Light"/>
                <a:ea typeface="Helvetica Light"/>
                <a:cs typeface="Helvetica Light"/>
                <a:sym typeface="Helvetica Light"/>
              </a:defRPr>
            </a:pPr>
          </a:p>
          <a:p>
            <a:pPr marL="1145540" indent="-1145540" algn="l">
              <a:spcBef>
                <a:spcPts val="0"/>
              </a:spcBef>
              <a:buSzPct val="75000"/>
              <a:buFont typeface="Helvetica Neue"/>
              <a:buChar char="•"/>
              <a:defRPr>
                <a:solidFill>
                  <a:srgbClr val="727272"/>
                </a:solidFill>
                <a:latin typeface="Helvetica Light"/>
                <a:ea typeface="Helvetica Light"/>
                <a:cs typeface="Helvetica Light"/>
                <a:sym typeface="Helvetica Light"/>
              </a:defRPr>
            </a:pPr>
            <a:r>
              <a:t>Momentum may be a bit of a misnomer, but there is an applicable analogy that connects SGD momentum with Physical momentum: resistance to change.</a:t>
            </a:r>
          </a:p>
        </p:txBody>
      </p:sp>
      <p:sp>
        <p:nvSpPr>
          <p:cNvPr id="212" name="Shape 212"/>
          <p:cNvSpPr/>
          <p:nvPr/>
        </p:nvSpPr>
        <p:spPr>
          <a:xfrm>
            <a:off x="1018529" y="915269"/>
            <a:ext cx="3306166"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200">
                <a:solidFill>
                  <a:srgbClr val="747474"/>
                </a:solidFill>
              </a:defRPr>
            </a:lvl1pPr>
          </a:lstStyle>
          <a:p>
            <a:pPr/>
            <a:r>
              <a:t>🔑 Takeaways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4"/>
          </p:nvPr>
        </p:nvSpPr>
        <p:spPr>
          <a:xfrm>
            <a:off x="1270000" y="2573048"/>
            <a:ext cx="10464800" cy="4150304"/>
          </a:xfrm>
          <a:prstGeom prst="rect">
            <a:avLst/>
          </a:prstGeom>
        </p:spPr>
        <p:txBody>
          <a:bodyPr/>
          <a:lstStyle/>
          <a:p>
            <a:pPr>
              <a:defRPr sz="7600"/>
            </a:pPr>
            <a:r>
              <a:t>Two </a:t>
            </a:r>
          </a:p>
          <a:p>
            <a:pPr>
              <a:defRPr sz="7600"/>
            </a:pPr>
            <a:r>
              <a:rPr strike="sngStrike"/>
              <a:t>Problems</a:t>
            </a:r>
            <a:r>
              <a:t> </a:t>
            </a:r>
          </a:p>
          <a:p>
            <a:pPr>
              <a:defRPr sz="7600"/>
            </a:pPr>
            <a:r>
              <a:t>Improvements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body" idx="14"/>
          </p:nvPr>
        </p:nvSpPr>
        <p:spPr>
          <a:xfrm>
            <a:off x="1270000" y="3455698"/>
            <a:ext cx="10464800" cy="2385004"/>
          </a:xfrm>
          <a:prstGeom prst="rect">
            <a:avLst/>
          </a:prstGeom>
        </p:spPr>
        <p:txBody>
          <a:bodyPr/>
          <a:lstStyle>
            <a:lvl1pPr>
              <a:defRPr sz="7600"/>
            </a:lvl1pPr>
          </a:lstStyle>
          <a:p>
            <a:pPr/>
            <a:r>
              <a:t>We can improve on Momentum-based SGD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body" idx="14"/>
          </p:nvPr>
        </p:nvSpPr>
        <p:spPr>
          <a:xfrm>
            <a:off x="1270000" y="4033548"/>
            <a:ext cx="10464800" cy="1229304"/>
          </a:xfrm>
          <a:prstGeom prst="rect">
            <a:avLst/>
          </a:prstGeom>
        </p:spPr>
        <p:txBody>
          <a:bodyPr/>
          <a:lstStyle>
            <a:lvl1pPr>
              <a:defRPr sz="7600"/>
            </a:lvl1pPr>
          </a:lstStyle>
          <a:p>
            <a:pPr/>
            <a:r>
              <a:t>{Slightly}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nvSpPr>
        <p:spPr>
          <a:xfrm>
            <a:off x="1270000" y="755367"/>
            <a:ext cx="10464800" cy="1229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2400"/>
              </a:spcBef>
              <a:defRPr sz="7600">
                <a:solidFill>
                  <a:srgbClr val="747474"/>
                </a:solidFill>
              </a:defRPr>
            </a:lvl1pPr>
          </a:lstStyle>
          <a:p>
            <a:pPr/>
            <a:r>
              <a:t>Nesterov Momentum</a:t>
            </a:r>
          </a:p>
        </p:txBody>
      </p:sp>
      <p:sp>
        <p:nvSpPr>
          <p:cNvPr id="225" name="Shape 225"/>
          <p:cNvSpPr/>
          <p:nvPr/>
        </p:nvSpPr>
        <p:spPr>
          <a:xfrm>
            <a:off x="1270000" y="2034061"/>
            <a:ext cx="10464800" cy="56854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pPr>
            <a:r>
              <a:t>    We already plan on updating </a:t>
            </a:r>
            <a:r>
              <a:rPr b="1">
                <a:latin typeface="Helvetica Neue"/>
                <a:ea typeface="Helvetica Neue"/>
                <a:cs typeface="Helvetica Neue"/>
                <a:sym typeface="Helvetica Neue"/>
              </a:rPr>
              <a:t>w</a:t>
            </a:r>
            <a:r>
              <a:t> by </a:t>
            </a:r>
            <a:r>
              <a:rPr b="1">
                <a:latin typeface="Helvetica Neue"/>
                <a:ea typeface="Helvetica Neue"/>
                <a:cs typeface="Helvetica Neue"/>
                <a:sym typeface="Helvetica Neue"/>
              </a:rPr>
              <a:t>μ*v</a:t>
            </a:r>
            <a:r>
              <a:t> before we even need to calculate </a:t>
            </a:r>
            <a:r>
              <a:rPr b="1">
                <a:latin typeface="Helvetica Neue"/>
                <a:ea typeface="Helvetica Neue"/>
                <a:cs typeface="Helvetica Neue"/>
                <a:sym typeface="Helvetica Neue"/>
              </a:rPr>
              <a:t>η*∇C</a:t>
            </a:r>
            <a:endParaRPr b="1">
              <a:latin typeface="Helvetica Neue"/>
              <a:ea typeface="Helvetica Neue"/>
              <a:cs typeface="Helvetica Neue"/>
              <a:sym typeface="Helvetica Neue"/>
            </a:endParaRPr>
          </a:p>
          <a:p>
            <a:pPr marL="228600" indent="-228600" algn="l">
              <a:buSzPct val="100000"/>
              <a:buChar char="•"/>
            </a:pPr>
          </a:p>
          <a:p>
            <a:pPr marL="228600" indent="-228600" algn="l">
              <a:buSzPct val="100000"/>
              <a:buChar char="•"/>
            </a:pPr>
            <a:r>
              <a:t>    Remember: </a:t>
            </a:r>
            <a:r>
              <a:rPr b="1">
                <a:latin typeface="Helvetica Neue"/>
                <a:ea typeface="Helvetica Neue"/>
                <a:cs typeface="Helvetica Neue"/>
                <a:sym typeface="Helvetica Neue"/>
              </a:rPr>
              <a:t>w’ = w + v’ = w + (μ*v - η*∇C)</a:t>
            </a:r>
            <a:endParaRPr b="1">
              <a:latin typeface="Helvetica Neue"/>
              <a:ea typeface="Helvetica Neue"/>
              <a:cs typeface="Helvetica Neue"/>
              <a:sym typeface="Helvetica Neue"/>
            </a:endParaRPr>
          </a:p>
          <a:p>
            <a:pPr marL="228600" indent="-228600" algn="l">
              <a:buSzPct val="100000"/>
              <a:buChar char="•"/>
            </a:pPr>
          </a:p>
          <a:p>
            <a:pPr marL="228600" indent="-228600" algn="l">
              <a:buSzPct val="100000"/>
              <a:buChar char="•"/>
            </a:pPr>
            <a:r>
              <a:t>    We treat the future approximate position                     </a:t>
            </a:r>
            <a:r>
              <a:rPr b="1">
                <a:latin typeface="Helvetica Neue"/>
                <a:ea typeface="Helvetica Neue"/>
                <a:cs typeface="Helvetica Neue"/>
                <a:sym typeface="Helvetica Neue"/>
              </a:rPr>
              <a:t>x + μ * v </a:t>
            </a:r>
            <a:r>
              <a:t>as a “lookahead” </a:t>
            </a:r>
          </a:p>
          <a:p>
            <a:pPr algn="l"/>
          </a:p>
          <a:p>
            <a:pPr marL="228600" indent="-228600" algn="l">
              <a:buSzPct val="100000"/>
              <a:buChar char="•"/>
            </a:pPr>
            <a:r>
              <a:t>   It makes sense to compute the gradient at               </a:t>
            </a:r>
            <a:r>
              <a:rPr b="1">
                <a:latin typeface="Helvetica Neue"/>
                <a:ea typeface="Helvetica Neue"/>
                <a:cs typeface="Helvetica Neue"/>
                <a:sym typeface="Helvetica Neue"/>
              </a:rPr>
              <a:t>x + μ * v</a:t>
            </a:r>
            <a:r>
              <a:t> instead of at the “old/stale” position x.</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7" name="Screen Shot 2017-01-30 at 1.14.49 AM.png"/>
          <p:cNvPicPr>
            <a:picLocks noChangeAspect="1"/>
          </p:cNvPicPr>
          <p:nvPr/>
        </p:nvPicPr>
        <p:blipFill>
          <a:blip r:embed="rId3">
            <a:extLst/>
          </a:blip>
          <a:stretch>
            <a:fillRect/>
          </a:stretch>
        </p:blipFill>
        <p:spPr>
          <a:xfrm>
            <a:off x="515331" y="2687899"/>
            <a:ext cx="11974138" cy="5094316"/>
          </a:xfrm>
          <a:prstGeom prst="rect">
            <a:avLst/>
          </a:prstGeom>
          <a:ln w="12700">
            <a:miter lim="400000"/>
          </a:ln>
        </p:spPr>
      </p:pic>
      <p:sp>
        <p:nvSpPr>
          <p:cNvPr id="228" name="Shape 228"/>
          <p:cNvSpPr/>
          <p:nvPr/>
        </p:nvSpPr>
        <p:spPr>
          <a:xfrm>
            <a:off x="1270000" y="755367"/>
            <a:ext cx="10464800" cy="1229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2400"/>
              </a:spcBef>
              <a:defRPr sz="7600">
                <a:solidFill>
                  <a:srgbClr val="747474"/>
                </a:solidFill>
              </a:defRPr>
            </a:lvl1pPr>
          </a:lstStyle>
          <a:p>
            <a:pPr/>
            <a:r>
              <a:t>Nesterov Momentum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nvSpPr>
        <p:spPr>
          <a:xfrm>
            <a:off x="1270000" y="755367"/>
            <a:ext cx="10464800" cy="1229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2400"/>
              </a:spcBef>
              <a:defRPr sz="7600">
                <a:solidFill>
                  <a:srgbClr val="747474"/>
                </a:solidFill>
              </a:defRPr>
            </a:pPr>
            <a:r>
              <a:t>Why </a:t>
            </a:r>
            <a:r>
              <a:t>σ? (Recap)</a:t>
            </a:r>
          </a:p>
        </p:txBody>
      </p:sp>
      <p:sp>
        <p:nvSpPr>
          <p:cNvPr id="233" name="Shape 233"/>
          <p:cNvSpPr/>
          <p:nvPr>
            <p:ph type="body" idx="4294967295"/>
          </p:nvPr>
        </p:nvSpPr>
        <p:spPr>
          <a:xfrm>
            <a:off x="1062795" y="2088688"/>
            <a:ext cx="10879210" cy="6912023"/>
          </a:xfrm>
          <a:prstGeom prst="rect">
            <a:avLst/>
          </a:prstGeom>
        </p:spPr>
        <p:txBody>
          <a:bodyPr lIns="45719" tIns="45719" rIns="45719" bIns="45719"/>
          <a:lstStyle/>
          <a:p>
            <a:pPr marL="300559" indent="-300559" defTabSz="490727">
              <a:spcBef>
                <a:spcPts val="3500"/>
              </a:spcBef>
              <a:buSzPct val="100000"/>
              <a:buFont typeface="Arial"/>
              <a:defRPr sz="3024"/>
            </a:pPr>
            <a:r>
              <a:t>It came first and is still in wide spread use</a:t>
            </a:r>
            <a:endParaRPr sz="1679"/>
          </a:p>
          <a:p>
            <a:pPr marL="300559" indent="-300559" defTabSz="490727">
              <a:spcBef>
                <a:spcPts val="3500"/>
              </a:spcBef>
              <a:buSzPct val="100000"/>
              <a:buFont typeface="Arial"/>
              <a:defRPr sz="3024"/>
            </a:pPr>
            <a:r>
              <a:t>It is related to softmax, which is used for the output layer for classification (linear output is for regression)</a:t>
            </a:r>
            <a:endParaRPr sz="1932"/>
          </a:p>
          <a:p>
            <a:pPr marL="300559" indent="-300559" defTabSz="490727">
              <a:spcBef>
                <a:spcPts val="3500"/>
              </a:spcBef>
              <a:buSzPct val="100000"/>
              <a:buFont typeface="Arial"/>
              <a:defRPr sz="3024"/>
            </a:pPr>
            <a:r>
              <a:t>Sigmoid itself is also sometimes used for the output layer</a:t>
            </a:r>
            <a:endParaRPr sz="1932"/>
          </a:p>
          <a:p>
            <a:pPr lvl="1" marL="729691" indent="-345643" defTabSz="490727">
              <a:spcBef>
                <a:spcPts val="3500"/>
              </a:spcBef>
              <a:buSzPct val="100000"/>
              <a:buFont typeface="Arial"/>
              <a:defRPr sz="3024"/>
            </a:pPr>
            <a:r>
              <a:t>Especially for binary classification and feature detection</a:t>
            </a:r>
            <a:endParaRPr sz="1679"/>
          </a:p>
          <a:p>
            <a:pPr marL="300559" indent="-300559" defTabSz="490727">
              <a:spcBef>
                <a:spcPts val="3500"/>
              </a:spcBef>
              <a:buSzPct val="100000"/>
              <a:buFont typeface="Arial"/>
              <a:defRPr sz="3024"/>
            </a:pPr>
            <a:r>
              <a:t>The [0,1] range fits with probability interpretations</a:t>
            </a:r>
            <a:endParaRPr sz="1932"/>
          </a:p>
          <a:p>
            <a:pPr marL="300559" indent="-300559" defTabSz="490727">
              <a:spcBef>
                <a:spcPts val="3500"/>
              </a:spcBef>
              <a:buSzPct val="100000"/>
              <a:buFont typeface="Arial"/>
              <a:defRPr sz="3024"/>
            </a:pPr>
            <a:r>
              <a:t>It is a closer fit to neuron models than is the rectified linear unit (ReLU)</a:t>
            </a:r>
            <a:endParaRPr sz="1932"/>
          </a:p>
          <a:p>
            <a:pPr marL="300559" indent="-300559" defTabSz="490727">
              <a:spcBef>
                <a:spcPts val="3500"/>
              </a:spcBef>
              <a:buSzPct val="100000"/>
              <a:buFont typeface="Arial"/>
              <a:defRPr sz="3024"/>
            </a:pPr>
            <a:r>
              <a:t>It’s fun to have a crazy looking derivative </a:t>
            </a:r>
            <a:r>
              <a:t>σ</a:t>
            </a:r>
            <a:r>
              <a:t>’ = </a:t>
            </a:r>
            <a:r>
              <a:t>σ</a:t>
            </a:r>
            <a:r>
              <a:t>(1 – </a:t>
            </a:r>
            <a:r>
              <a:t>σ</a:t>
            </a: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5" name="Screen Shot 2017-01-30 at 1.33.21 AM.png"/>
          <p:cNvPicPr>
            <a:picLocks noChangeAspect="1"/>
          </p:cNvPicPr>
          <p:nvPr/>
        </p:nvPicPr>
        <p:blipFill>
          <a:blip r:embed="rId2">
            <a:extLst/>
          </a:blip>
          <a:stretch>
            <a:fillRect/>
          </a:stretch>
        </p:blipFill>
        <p:spPr>
          <a:xfrm>
            <a:off x="3976230" y="6833944"/>
            <a:ext cx="5052340" cy="2676537"/>
          </a:xfrm>
          <a:prstGeom prst="rect">
            <a:avLst/>
          </a:prstGeom>
          <a:ln w="12700">
            <a:miter lim="400000"/>
          </a:ln>
        </p:spPr>
      </p:pic>
      <p:pic>
        <p:nvPicPr>
          <p:cNvPr id="236" name="Screen Shot 2017-01-30 at 1.34.10 AM.png"/>
          <p:cNvPicPr>
            <a:picLocks noChangeAspect="1"/>
          </p:cNvPicPr>
          <p:nvPr/>
        </p:nvPicPr>
        <p:blipFill>
          <a:blip r:embed="rId3">
            <a:extLst/>
          </a:blip>
          <a:stretch>
            <a:fillRect/>
          </a:stretch>
        </p:blipFill>
        <p:spPr>
          <a:xfrm>
            <a:off x="1143000" y="-165100"/>
            <a:ext cx="10718800" cy="72644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nvSpPr>
        <p:spPr>
          <a:xfrm>
            <a:off x="1270000" y="714896"/>
            <a:ext cx="10464800" cy="1229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2400"/>
              </a:spcBef>
              <a:defRPr sz="7600">
                <a:solidFill>
                  <a:srgbClr val="747474"/>
                </a:solidFill>
              </a:defRPr>
            </a:pPr>
            <a:r>
              <a:t>Why not </a:t>
            </a:r>
            <a:r>
              <a:t>σ?</a:t>
            </a:r>
          </a:p>
        </p:txBody>
      </p:sp>
      <p:sp>
        <p:nvSpPr>
          <p:cNvPr id="239" name="Shape 239"/>
          <p:cNvSpPr/>
          <p:nvPr/>
        </p:nvSpPr>
        <p:spPr>
          <a:xfrm>
            <a:off x="1270000" y="3911600"/>
            <a:ext cx="1046480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b="1" sz="6000">
                <a:solidFill>
                  <a:srgbClr val="727272"/>
                </a:solidFill>
                <a:latin typeface="Helvetica"/>
                <a:ea typeface="Helvetica"/>
                <a:cs typeface="Helvetica"/>
                <a:sym typeface="Helvetica"/>
              </a:defRPr>
            </a:pPr>
            <a:r>
              <a:t>Sigmoids saturate </a:t>
            </a:r>
          </a:p>
          <a:p>
            <a:pPr defTabSz="457200">
              <a:defRPr b="1" sz="6000">
                <a:solidFill>
                  <a:srgbClr val="727272"/>
                </a:solidFill>
                <a:latin typeface="Helvetica"/>
                <a:ea typeface="Helvetica"/>
                <a:cs typeface="Helvetica"/>
                <a:sym typeface="Helvetica"/>
              </a:defRPr>
            </a:pPr>
            <a:r>
              <a:t>and kill gradients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nvSpPr>
        <p:spPr>
          <a:xfrm>
            <a:off x="1270000" y="137046"/>
            <a:ext cx="10464800" cy="23850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2400"/>
              </a:spcBef>
              <a:defRPr sz="7600">
                <a:solidFill>
                  <a:srgbClr val="747474"/>
                </a:solidFill>
              </a:defRPr>
            </a:lvl1pPr>
          </a:lstStyle>
          <a:p>
            <a:pPr/>
            <a:r>
              <a:t>An improvement we have seen already?</a:t>
            </a:r>
          </a:p>
        </p:txBody>
      </p:sp>
      <p:sp>
        <p:nvSpPr>
          <p:cNvPr id="242" name="Shape 242"/>
          <p:cNvSpPr/>
          <p:nvPr/>
        </p:nvSpPr>
        <p:spPr>
          <a:xfrm>
            <a:off x="1270000" y="3041465"/>
            <a:ext cx="1046480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defRPr b="1" sz="6000">
                <a:solidFill>
                  <a:srgbClr val="727272"/>
                </a:solidFill>
                <a:latin typeface="Helvetica"/>
                <a:ea typeface="Helvetica"/>
                <a:cs typeface="Helvetica"/>
                <a:sym typeface="Helvetica"/>
              </a:defRPr>
            </a:lvl1pPr>
          </a:lstStyle>
          <a:p>
            <a:pPr/>
            <a:r>
              <a:t>We can change our cost function.</a:t>
            </a:r>
          </a:p>
        </p:txBody>
      </p:sp>
      <p:sp>
        <p:nvSpPr>
          <p:cNvPr id="243" name="Shape 243"/>
          <p:cNvSpPr/>
          <p:nvPr/>
        </p:nvSpPr>
        <p:spPr>
          <a:xfrm>
            <a:off x="1270000" y="6001461"/>
            <a:ext cx="1046480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defRPr b="1" sz="6000">
                <a:solidFill>
                  <a:srgbClr val="727272"/>
                </a:solidFill>
                <a:latin typeface="Helvetica"/>
                <a:ea typeface="Helvetica"/>
                <a:cs typeface="Helvetica"/>
                <a:sym typeface="Helvetica"/>
              </a:defRPr>
            </a:pPr>
            <a:r>
              <a:t>Cross-entropy cost </a:t>
            </a:r>
          </a:p>
          <a:p>
            <a:pPr defTabSz="457200">
              <a:defRPr b="1" sz="6000">
                <a:solidFill>
                  <a:srgbClr val="727272"/>
                </a:solidFill>
                <a:latin typeface="Helvetica"/>
                <a:ea typeface="Helvetica"/>
                <a:cs typeface="Helvetica"/>
                <a:sym typeface="Helvetica"/>
              </a:defRPr>
            </a:pPr>
            <a:r>
              <a:t>to the rescue!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1270000" y="23581"/>
            <a:ext cx="10464800" cy="26928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2400"/>
              </a:spcBef>
              <a:defRPr sz="7500">
                <a:solidFill>
                  <a:srgbClr val="747474"/>
                </a:solidFill>
              </a:defRPr>
            </a:pPr>
            <a:r>
              <a:t>Good ‘ole </a:t>
            </a:r>
          </a:p>
          <a:p>
            <a:pPr defTabSz="457200">
              <a:spcBef>
                <a:spcPts val="2400"/>
              </a:spcBef>
              <a:defRPr sz="7600">
                <a:solidFill>
                  <a:srgbClr val="747474"/>
                </a:solidFill>
              </a:defRPr>
            </a:pPr>
            <a:r>
              <a:rPr sz="7500"/>
              <a:t>Quadratic Cos</a:t>
            </a:r>
            <a:r>
              <a:t>t</a:t>
            </a:r>
          </a:p>
        </p:txBody>
      </p:sp>
      <p:pic>
        <p:nvPicPr>
          <p:cNvPr id="246" name="Screen Shot 2017-01-29 at 9.41.56 PM.png"/>
          <p:cNvPicPr>
            <a:picLocks noChangeAspect="1"/>
          </p:cNvPicPr>
          <p:nvPr/>
        </p:nvPicPr>
        <p:blipFill>
          <a:blip r:embed="rId2">
            <a:extLst/>
          </a:blip>
          <a:stretch>
            <a:fillRect/>
          </a:stretch>
        </p:blipFill>
        <p:spPr>
          <a:xfrm>
            <a:off x="1460500" y="4928995"/>
            <a:ext cx="10083800" cy="1854201"/>
          </a:xfrm>
          <a:prstGeom prst="rect">
            <a:avLst/>
          </a:prstGeom>
          <a:ln w="12700">
            <a:miter lim="400000"/>
          </a:ln>
        </p:spPr>
      </p:pic>
      <p:pic>
        <p:nvPicPr>
          <p:cNvPr id="247" name="Screen Shot 2017-01-30 at 1.37.32 AM.png"/>
          <p:cNvPicPr>
            <a:picLocks noChangeAspect="1"/>
          </p:cNvPicPr>
          <p:nvPr/>
        </p:nvPicPr>
        <p:blipFill>
          <a:blip r:embed="rId3">
            <a:extLst/>
          </a:blip>
          <a:stretch>
            <a:fillRect/>
          </a:stretch>
        </p:blipFill>
        <p:spPr>
          <a:xfrm>
            <a:off x="673100" y="3022626"/>
            <a:ext cx="11658600" cy="1600201"/>
          </a:xfrm>
          <a:prstGeom prst="rect">
            <a:avLst/>
          </a:prstGeom>
          <a:ln w="12700">
            <a:miter lim="400000"/>
          </a:ln>
        </p:spPr>
      </p:pic>
      <p:pic>
        <p:nvPicPr>
          <p:cNvPr id="248" name="Screen Shot 2017-01-30 at 1.37.42 AM.png"/>
          <p:cNvPicPr>
            <a:picLocks noChangeAspect="1"/>
          </p:cNvPicPr>
          <p:nvPr/>
        </p:nvPicPr>
        <p:blipFill>
          <a:blip r:embed="rId4">
            <a:extLst/>
          </a:blip>
          <a:stretch>
            <a:fillRect/>
          </a:stretch>
        </p:blipFill>
        <p:spPr>
          <a:xfrm>
            <a:off x="747135" y="7320387"/>
            <a:ext cx="11510530" cy="16002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nvSpPr>
        <p:spPr>
          <a:xfrm>
            <a:off x="1270000" y="836126"/>
            <a:ext cx="10464800" cy="12296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2400"/>
              </a:spcBef>
              <a:defRPr sz="7500">
                <a:solidFill>
                  <a:srgbClr val="747474"/>
                </a:solidFill>
              </a:defRPr>
            </a:lvl1pPr>
          </a:lstStyle>
          <a:p>
            <a:pPr/>
            <a:r>
              <a:t>Cross-Entropy Cost</a:t>
            </a:r>
          </a:p>
        </p:txBody>
      </p:sp>
      <p:pic>
        <p:nvPicPr>
          <p:cNvPr id="251" name="Screen Shot 2017-01-30 at 1.41.33 AM.png"/>
          <p:cNvPicPr>
            <a:picLocks noChangeAspect="1"/>
          </p:cNvPicPr>
          <p:nvPr/>
        </p:nvPicPr>
        <p:blipFill>
          <a:blip r:embed="rId2">
            <a:extLst/>
          </a:blip>
          <a:stretch>
            <a:fillRect/>
          </a:stretch>
        </p:blipFill>
        <p:spPr>
          <a:xfrm>
            <a:off x="1663700" y="2645798"/>
            <a:ext cx="9677400" cy="2209801"/>
          </a:xfrm>
          <a:prstGeom prst="rect">
            <a:avLst/>
          </a:prstGeom>
          <a:ln w="12700">
            <a:miter lim="400000"/>
          </a:ln>
        </p:spPr>
      </p:pic>
      <p:pic>
        <p:nvPicPr>
          <p:cNvPr id="252" name="Screen Shot 2017-01-30 at 1.42.26 AM.png"/>
          <p:cNvPicPr>
            <a:picLocks noChangeAspect="1"/>
          </p:cNvPicPr>
          <p:nvPr/>
        </p:nvPicPr>
        <p:blipFill>
          <a:blip r:embed="rId3">
            <a:extLst/>
          </a:blip>
          <a:stretch>
            <a:fillRect/>
          </a:stretch>
        </p:blipFill>
        <p:spPr>
          <a:xfrm>
            <a:off x="3352800" y="5435600"/>
            <a:ext cx="6299200" cy="23368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U-shaped-valley.jpg"/>
          <p:cNvPicPr>
            <a:picLocks noChangeAspect="1"/>
          </p:cNvPicPr>
          <p:nvPr>
            <p:ph type="pic" idx="13"/>
          </p:nvPr>
        </p:nvPicPr>
        <p:blipFill>
          <a:blip r:embed="rId3">
            <a:extLst/>
          </a:blip>
          <a:srcRect l="0" t="11067" r="0" b="11067"/>
          <a:stretch>
            <a:fillRect/>
          </a:stretch>
        </p:blipFill>
        <p:spPr>
          <a:xfrm>
            <a:off x="0" y="0"/>
            <a:ext cx="13004801" cy="7594600"/>
          </a:xfrm>
          <a:prstGeom prst="rect">
            <a:avLst/>
          </a:prstGeom>
        </p:spPr>
      </p:pic>
      <p:sp>
        <p:nvSpPr>
          <p:cNvPr id="138" name="Shape 138"/>
          <p:cNvSpPr/>
          <p:nvPr>
            <p:ph type="title"/>
          </p:nvPr>
        </p:nvSpPr>
        <p:spPr>
          <a:prstGeom prst="rect">
            <a:avLst/>
          </a:prstGeom>
        </p:spPr>
        <p:txBody>
          <a:bodyPr/>
          <a:lstStyle/>
          <a:p>
            <a:pPr/>
            <a:r>
              <a:t>The Valley Problem</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nvSpPr>
        <p:spPr>
          <a:xfrm>
            <a:off x="1270000" y="836126"/>
            <a:ext cx="10464800" cy="12296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2400"/>
              </a:spcBef>
              <a:defRPr sz="7500">
                <a:solidFill>
                  <a:srgbClr val="747474"/>
                </a:solidFill>
              </a:defRPr>
            </a:lvl1pPr>
          </a:lstStyle>
          <a:p>
            <a:pPr/>
            <a:r>
              <a:t>A New Approach</a:t>
            </a:r>
          </a:p>
        </p:txBody>
      </p:sp>
      <p:sp>
        <p:nvSpPr>
          <p:cNvPr id="255" name="Shape 255"/>
          <p:cNvSpPr/>
          <p:nvPr/>
        </p:nvSpPr>
        <p:spPr>
          <a:xfrm>
            <a:off x="1270000" y="3911600"/>
            <a:ext cx="1046480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defRPr b="1" sz="6000">
                <a:solidFill>
                  <a:srgbClr val="727272"/>
                </a:solidFill>
                <a:latin typeface="Helvetica"/>
                <a:ea typeface="Helvetica"/>
                <a:cs typeface="Helvetica"/>
                <a:sym typeface="Helvetica"/>
              </a:defRPr>
            </a:lvl1pPr>
          </a:lstStyle>
          <a:p>
            <a:pPr/>
            <a:r>
              <a:t>We can try changing our activation function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nvSpPr>
        <p:spPr>
          <a:xfrm>
            <a:off x="642693" y="471884"/>
            <a:ext cx="11719414" cy="12296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2400"/>
              </a:spcBef>
              <a:defRPr sz="7500">
                <a:solidFill>
                  <a:srgbClr val="747474"/>
                </a:solidFill>
              </a:defRPr>
            </a:lvl1pPr>
          </a:lstStyle>
          <a:p>
            <a:pPr/>
            <a:r>
              <a:t>Rectified Linear Unit (ReLU)</a:t>
            </a:r>
          </a:p>
        </p:txBody>
      </p:sp>
      <p:pic>
        <p:nvPicPr>
          <p:cNvPr id="258" name="image1.png"/>
          <p:cNvPicPr>
            <a:picLocks noChangeAspect="1"/>
          </p:cNvPicPr>
          <p:nvPr/>
        </p:nvPicPr>
        <p:blipFill>
          <a:blip r:embed="rId2">
            <a:extLst/>
          </a:blip>
          <a:stretch>
            <a:fillRect/>
          </a:stretch>
        </p:blipFill>
        <p:spPr>
          <a:xfrm>
            <a:off x="3008263" y="1862612"/>
            <a:ext cx="8161943" cy="7295328"/>
          </a:xfrm>
          <a:prstGeom prst="rect">
            <a:avLst/>
          </a:prstGeom>
          <a:ln w="12700">
            <a:miter lim="400000"/>
          </a:ln>
        </p:spPr>
      </p:pic>
      <p:sp>
        <p:nvSpPr>
          <p:cNvPr id="259" name="Shape 259"/>
          <p:cNvSpPr/>
          <p:nvPr/>
        </p:nvSpPr>
        <p:spPr>
          <a:xfrm>
            <a:off x="925335" y="2277794"/>
            <a:ext cx="3869284" cy="7461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a:latin typeface="Helvetica Neue"/>
                <a:ea typeface="Helvetica Neue"/>
                <a:cs typeface="Helvetica Neue"/>
                <a:sym typeface="Helvetica Neue"/>
              </a:defRPr>
            </a:lvl1pPr>
          </a:lstStyle>
          <a:p>
            <a:pPr/>
            <a:r>
              <a:t>f(x) = max(0, x)</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U-shaped-valley.jpg"/>
          <p:cNvPicPr>
            <a:picLocks noChangeAspect="1"/>
          </p:cNvPicPr>
          <p:nvPr>
            <p:ph type="pic" idx="13"/>
          </p:nvPr>
        </p:nvPicPr>
        <p:blipFill>
          <a:blip r:embed="rId2">
            <a:extLst/>
          </a:blip>
          <a:srcRect l="0" t="11067" r="0" b="11067"/>
          <a:stretch>
            <a:fillRect/>
          </a:stretch>
        </p:blipFill>
        <p:spPr>
          <a:xfrm>
            <a:off x="0" y="0"/>
            <a:ext cx="13004801" cy="7594600"/>
          </a:xfrm>
          <a:prstGeom prst="rect">
            <a:avLst/>
          </a:prstGeom>
        </p:spPr>
      </p:pic>
      <p:sp>
        <p:nvSpPr>
          <p:cNvPr id="143" name="Shape 143"/>
          <p:cNvSpPr/>
          <p:nvPr>
            <p:ph type="title"/>
          </p:nvPr>
        </p:nvSpPr>
        <p:spPr>
          <a:prstGeom prst="rect">
            <a:avLst/>
          </a:prstGeom>
        </p:spPr>
        <p:txBody>
          <a:bodyPr/>
          <a:lstStyle/>
          <a:p>
            <a:pPr/>
            <a:r>
              <a:t>The Valley Problem</a:t>
            </a:r>
          </a:p>
        </p:txBody>
      </p:sp>
      <p:pic>
        <p:nvPicPr>
          <p:cNvPr id="144" name="pasted-image.tiff"/>
          <p:cNvPicPr>
            <a:picLocks noChangeAspect="1"/>
          </p:cNvPicPr>
          <p:nvPr/>
        </p:nvPicPr>
        <p:blipFill>
          <a:blip r:embed="rId3">
            <a:extLst/>
          </a:blip>
          <a:srcRect l="16199" t="4146" r="20132" b="5551"/>
          <a:stretch>
            <a:fillRect/>
          </a:stretch>
        </p:blipFill>
        <p:spPr>
          <a:xfrm>
            <a:off x="12524116" y="433694"/>
            <a:ext cx="339622" cy="1163639"/>
          </a:xfrm>
          <a:custGeom>
            <a:avLst/>
            <a:gdLst/>
            <a:ahLst/>
            <a:cxnLst>
              <a:cxn ang="0">
                <a:pos x="wd2" y="hd2"/>
              </a:cxn>
              <a:cxn ang="5400000">
                <a:pos x="wd2" y="hd2"/>
              </a:cxn>
              <a:cxn ang="10800000">
                <a:pos x="wd2" y="hd2"/>
              </a:cxn>
              <a:cxn ang="16200000">
                <a:pos x="wd2" y="hd2"/>
              </a:cxn>
            </a:cxnLst>
            <a:rect l="0" t="0" r="r" b="b"/>
            <a:pathLst>
              <a:path w="21097" h="21599" fill="norm" stroke="1" extrusionOk="0">
                <a:moveTo>
                  <a:pt x="10915" y="0"/>
                </a:moveTo>
                <a:cubicBezTo>
                  <a:pt x="10404" y="1"/>
                  <a:pt x="10072" y="6"/>
                  <a:pt x="9682" y="7"/>
                </a:cubicBezTo>
                <a:cubicBezTo>
                  <a:pt x="8198" y="47"/>
                  <a:pt x="6258" y="258"/>
                  <a:pt x="4751" y="530"/>
                </a:cubicBezTo>
                <a:cubicBezTo>
                  <a:pt x="3788" y="716"/>
                  <a:pt x="2980" y="940"/>
                  <a:pt x="2311" y="1201"/>
                </a:cubicBezTo>
                <a:cubicBezTo>
                  <a:pt x="2030" y="1317"/>
                  <a:pt x="1758" y="1446"/>
                  <a:pt x="1497" y="1576"/>
                </a:cubicBezTo>
                <a:cubicBezTo>
                  <a:pt x="1493" y="1578"/>
                  <a:pt x="1476" y="1582"/>
                  <a:pt x="1472" y="1584"/>
                </a:cubicBezTo>
                <a:cubicBezTo>
                  <a:pt x="1093" y="1790"/>
                  <a:pt x="788" y="2010"/>
                  <a:pt x="511" y="2262"/>
                </a:cubicBezTo>
                <a:cubicBezTo>
                  <a:pt x="-503" y="3182"/>
                  <a:pt x="-4" y="4171"/>
                  <a:pt x="1966" y="5090"/>
                </a:cubicBezTo>
                <a:cubicBezTo>
                  <a:pt x="2068" y="5138"/>
                  <a:pt x="2198" y="5185"/>
                  <a:pt x="2311" y="5230"/>
                </a:cubicBezTo>
                <a:cubicBezTo>
                  <a:pt x="3126" y="5531"/>
                  <a:pt x="4120" y="5790"/>
                  <a:pt x="5318" y="5996"/>
                </a:cubicBezTo>
                <a:cubicBezTo>
                  <a:pt x="5796" y="6079"/>
                  <a:pt x="6314" y="6153"/>
                  <a:pt x="6847" y="6217"/>
                </a:cubicBezTo>
                <a:cubicBezTo>
                  <a:pt x="7406" y="6282"/>
                  <a:pt x="7988" y="6346"/>
                  <a:pt x="8622" y="6394"/>
                </a:cubicBezTo>
                <a:lnTo>
                  <a:pt x="9140" y="6431"/>
                </a:lnTo>
                <a:lnTo>
                  <a:pt x="10175" y="6497"/>
                </a:lnTo>
                <a:lnTo>
                  <a:pt x="10175" y="6512"/>
                </a:lnTo>
                <a:lnTo>
                  <a:pt x="10249" y="7418"/>
                </a:lnTo>
                <a:cubicBezTo>
                  <a:pt x="10256" y="7490"/>
                  <a:pt x="10272" y="7540"/>
                  <a:pt x="10274" y="7595"/>
                </a:cubicBezTo>
                <a:cubicBezTo>
                  <a:pt x="10274" y="7612"/>
                  <a:pt x="10273" y="7635"/>
                  <a:pt x="10274" y="7654"/>
                </a:cubicBezTo>
                <a:lnTo>
                  <a:pt x="10323" y="8369"/>
                </a:lnTo>
                <a:lnTo>
                  <a:pt x="7858" y="9952"/>
                </a:lnTo>
                <a:cubicBezTo>
                  <a:pt x="7525" y="10166"/>
                  <a:pt x="7577" y="10130"/>
                  <a:pt x="7291" y="10313"/>
                </a:cubicBezTo>
                <a:cubicBezTo>
                  <a:pt x="7140" y="10410"/>
                  <a:pt x="7141" y="10418"/>
                  <a:pt x="6970" y="10527"/>
                </a:cubicBezTo>
                <a:cubicBezTo>
                  <a:pt x="4960" y="11814"/>
                  <a:pt x="3902" y="12518"/>
                  <a:pt x="3741" y="12649"/>
                </a:cubicBezTo>
                <a:cubicBezTo>
                  <a:pt x="3660" y="12715"/>
                  <a:pt x="3558" y="12785"/>
                  <a:pt x="3568" y="12803"/>
                </a:cubicBezTo>
                <a:cubicBezTo>
                  <a:pt x="3598" y="12812"/>
                  <a:pt x="3656" y="12815"/>
                  <a:pt x="3741" y="12818"/>
                </a:cubicBezTo>
                <a:cubicBezTo>
                  <a:pt x="3778" y="12814"/>
                  <a:pt x="3821" y="12815"/>
                  <a:pt x="3864" y="12811"/>
                </a:cubicBezTo>
                <a:cubicBezTo>
                  <a:pt x="4057" y="12791"/>
                  <a:pt x="5421" y="12005"/>
                  <a:pt x="6896" y="11065"/>
                </a:cubicBezTo>
                <a:cubicBezTo>
                  <a:pt x="7033" y="10978"/>
                  <a:pt x="7133" y="10920"/>
                  <a:pt x="7266" y="10836"/>
                </a:cubicBezTo>
                <a:cubicBezTo>
                  <a:pt x="8132" y="10297"/>
                  <a:pt x="8971" y="9769"/>
                  <a:pt x="9386" y="9562"/>
                </a:cubicBezTo>
                <a:cubicBezTo>
                  <a:pt x="9439" y="9534"/>
                  <a:pt x="9514" y="9496"/>
                  <a:pt x="9559" y="9474"/>
                </a:cubicBezTo>
                <a:cubicBezTo>
                  <a:pt x="9590" y="9459"/>
                  <a:pt x="9605" y="9449"/>
                  <a:pt x="9633" y="9437"/>
                </a:cubicBezTo>
                <a:cubicBezTo>
                  <a:pt x="9723" y="9394"/>
                  <a:pt x="9846" y="9354"/>
                  <a:pt x="9879" y="9348"/>
                </a:cubicBezTo>
                <a:cubicBezTo>
                  <a:pt x="9937" y="9332"/>
                  <a:pt x="9973" y="9321"/>
                  <a:pt x="10003" y="9326"/>
                </a:cubicBezTo>
                <a:cubicBezTo>
                  <a:pt x="10199" y="9363"/>
                  <a:pt x="10299" y="10557"/>
                  <a:pt x="10299" y="12744"/>
                </a:cubicBezTo>
                <a:lnTo>
                  <a:pt x="10299" y="15617"/>
                </a:lnTo>
                <a:lnTo>
                  <a:pt x="10323" y="16104"/>
                </a:lnTo>
                <a:lnTo>
                  <a:pt x="9386" y="16818"/>
                </a:lnTo>
                <a:lnTo>
                  <a:pt x="9288" y="16877"/>
                </a:lnTo>
                <a:lnTo>
                  <a:pt x="6872" y="18741"/>
                </a:lnTo>
                <a:cubicBezTo>
                  <a:pt x="6474" y="19047"/>
                  <a:pt x="6252" y="19213"/>
                  <a:pt x="5861" y="19514"/>
                </a:cubicBezTo>
                <a:cubicBezTo>
                  <a:pt x="5678" y="19655"/>
                  <a:pt x="5453" y="19847"/>
                  <a:pt x="5195" y="20045"/>
                </a:cubicBezTo>
                <a:cubicBezTo>
                  <a:pt x="5188" y="20050"/>
                  <a:pt x="5178" y="20054"/>
                  <a:pt x="5171" y="20060"/>
                </a:cubicBezTo>
                <a:cubicBezTo>
                  <a:pt x="5165" y="20063"/>
                  <a:pt x="5151" y="20064"/>
                  <a:pt x="5146" y="20067"/>
                </a:cubicBezTo>
                <a:cubicBezTo>
                  <a:pt x="4460" y="20594"/>
                  <a:pt x="3341" y="21457"/>
                  <a:pt x="3297" y="21489"/>
                </a:cubicBezTo>
                <a:cubicBezTo>
                  <a:pt x="3212" y="21550"/>
                  <a:pt x="3323" y="21600"/>
                  <a:pt x="3543" y="21599"/>
                </a:cubicBezTo>
                <a:cubicBezTo>
                  <a:pt x="3790" y="21598"/>
                  <a:pt x="4746" y="20971"/>
                  <a:pt x="6009" y="19978"/>
                </a:cubicBezTo>
                <a:cubicBezTo>
                  <a:pt x="7139" y="19090"/>
                  <a:pt x="8155" y="18306"/>
                  <a:pt x="8277" y="18233"/>
                </a:cubicBezTo>
                <a:cubicBezTo>
                  <a:pt x="8399" y="18159"/>
                  <a:pt x="8842" y="17822"/>
                  <a:pt x="9263" y="17481"/>
                </a:cubicBezTo>
                <a:cubicBezTo>
                  <a:pt x="9971" y="16907"/>
                  <a:pt x="10339" y="16615"/>
                  <a:pt x="10742" y="16612"/>
                </a:cubicBezTo>
                <a:cubicBezTo>
                  <a:pt x="10744" y="16612"/>
                  <a:pt x="10765" y="16612"/>
                  <a:pt x="10767" y="16612"/>
                </a:cubicBezTo>
                <a:cubicBezTo>
                  <a:pt x="10788" y="16614"/>
                  <a:pt x="10801" y="16618"/>
                  <a:pt x="10816" y="16619"/>
                </a:cubicBezTo>
                <a:cubicBezTo>
                  <a:pt x="10890" y="16622"/>
                  <a:pt x="10974" y="16635"/>
                  <a:pt x="11063" y="16663"/>
                </a:cubicBezTo>
                <a:cubicBezTo>
                  <a:pt x="11128" y="16684"/>
                  <a:pt x="11188" y="16719"/>
                  <a:pt x="11260" y="16752"/>
                </a:cubicBezTo>
                <a:cubicBezTo>
                  <a:pt x="11289" y="16766"/>
                  <a:pt x="11328" y="16780"/>
                  <a:pt x="11359" y="16796"/>
                </a:cubicBezTo>
                <a:cubicBezTo>
                  <a:pt x="11652" y="16945"/>
                  <a:pt x="11994" y="17179"/>
                  <a:pt x="12493" y="17525"/>
                </a:cubicBezTo>
                <a:cubicBezTo>
                  <a:pt x="12879" y="17793"/>
                  <a:pt x="13720" y="18369"/>
                  <a:pt x="14366" y="18807"/>
                </a:cubicBezTo>
                <a:cubicBezTo>
                  <a:pt x="14572" y="18946"/>
                  <a:pt x="14808" y="19121"/>
                  <a:pt x="15057" y="19293"/>
                </a:cubicBezTo>
                <a:cubicBezTo>
                  <a:pt x="15102" y="19325"/>
                  <a:pt x="15110" y="19336"/>
                  <a:pt x="15155" y="19367"/>
                </a:cubicBezTo>
                <a:cubicBezTo>
                  <a:pt x="15179" y="19384"/>
                  <a:pt x="15205" y="19394"/>
                  <a:pt x="15229" y="19411"/>
                </a:cubicBezTo>
                <a:cubicBezTo>
                  <a:pt x="15708" y="19745"/>
                  <a:pt x="16226" y="20090"/>
                  <a:pt x="16561" y="20332"/>
                </a:cubicBezTo>
                <a:cubicBezTo>
                  <a:pt x="17183" y="20783"/>
                  <a:pt x="17596" y="21014"/>
                  <a:pt x="17818" y="21047"/>
                </a:cubicBezTo>
                <a:cubicBezTo>
                  <a:pt x="17907" y="21031"/>
                  <a:pt x="17970" y="21006"/>
                  <a:pt x="17991" y="20966"/>
                </a:cubicBezTo>
                <a:cubicBezTo>
                  <a:pt x="17996" y="20956"/>
                  <a:pt x="17990" y="20950"/>
                  <a:pt x="17991" y="20936"/>
                </a:cubicBezTo>
                <a:cubicBezTo>
                  <a:pt x="17988" y="20907"/>
                  <a:pt x="17901" y="20818"/>
                  <a:pt x="17719" y="20671"/>
                </a:cubicBezTo>
                <a:cubicBezTo>
                  <a:pt x="17688" y="20646"/>
                  <a:pt x="17631" y="20596"/>
                  <a:pt x="17596" y="20568"/>
                </a:cubicBezTo>
                <a:cubicBezTo>
                  <a:pt x="17027" y="20133"/>
                  <a:pt x="15778" y="19275"/>
                  <a:pt x="13405" y="17658"/>
                </a:cubicBezTo>
                <a:cubicBezTo>
                  <a:pt x="13190" y="17512"/>
                  <a:pt x="12532" y="17077"/>
                  <a:pt x="11950" y="16693"/>
                </a:cubicBezTo>
                <a:lnTo>
                  <a:pt x="10915" y="15993"/>
                </a:lnTo>
                <a:lnTo>
                  <a:pt x="10915" y="12730"/>
                </a:lnTo>
                <a:cubicBezTo>
                  <a:pt x="10915" y="10812"/>
                  <a:pt x="11024" y="9452"/>
                  <a:pt x="11186" y="9422"/>
                </a:cubicBezTo>
                <a:cubicBezTo>
                  <a:pt x="11316" y="9398"/>
                  <a:pt x="11817" y="9546"/>
                  <a:pt x="12665" y="9857"/>
                </a:cubicBezTo>
                <a:cubicBezTo>
                  <a:pt x="12678" y="9861"/>
                  <a:pt x="12677" y="9859"/>
                  <a:pt x="12690" y="9864"/>
                </a:cubicBezTo>
                <a:cubicBezTo>
                  <a:pt x="13538" y="10175"/>
                  <a:pt x="14727" y="10647"/>
                  <a:pt x="16240" y="11271"/>
                </a:cubicBezTo>
                <a:cubicBezTo>
                  <a:pt x="17281" y="11702"/>
                  <a:pt x="18200" y="12058"/>
                  <a:pt x="18977" y="12347"/>
                </a:cubicBezTo>
                <a:cubicBezTo>
                  <a:pt x="19149" y="12410"/>
                  <a:pt x="19345" y="12486"/>
                  <a:pt x="19494" y="12538"/>
                </a:cubicBezTo>
                <a:cubicBezTo>
                  <a:pt x="19639" y="12590"/>
                  <a:pt x="19766" y="12629"/>
                  <a:pt x="19889" y="12671"/>
                </a:cubicBezTo>
                <a:cubicBezTo>
                  <a:pt x="20314" y="12809"/>
                  <a:pt x="20612" y="12894"/>
                  <a:pt x="20776" y="12906"/>
                </a:cubicBezTo>
                <a:cubicBezTo>
                  <a:pt x="20889" y="12900"/>
                  <a:pt x="20930" y="12867"/>
                  <a:pt x="20850" y="12811"/>
                </a:cubicBezTo>
                <a:cubicBezTo>
                  <a:pt x="20751" y="12745"/>
                  <a:pt x="18788" y="11948"/>
                  <a:pt x="16413" y="10998"/>
                </a:cubicBezTo>
                <a:cubicBezTo>
                  <a:pt x="15419" y="10603"/>
                  <a:pt x="14410" y="10206"/>
                  <a:pt x="13577" y="9864"/>
                </a:cubicBezTo>
                <a:lnTo>
                  <a:pt x="12517" y="9444"/>
                </a:lnTo>
                <a:lnTo>
                  <a:pt x="11211" y="8921"/>
                </a:lnTo>
                <a:lnTo>
                  <a:pt x="11211" y="8892"/>
                </a:lnTo>
                <a:lnTo>
                  <a:pt x="10890" y="8766"/>
                </a:lnTo>
                <a:lnTo>
                  <a:pt x="10964" y="7639"/>
                </a:lnTo>
                <a:lnTo>
                  <a:pt x="11063" y="6512"/>
                </a:lnTo>
                <a:lnTo>
                  <a:pt x="12838" y="6357"/>
                </a:lnTo>
                <a:cubicBezTo>
                  <a:pt x="13814" y="6274"/>
                  <a:pt x="15081" y="6141"/>
                  <a:pt x="15673" y="6063"/>
                </a:cubicBezTo>
                <a:cubicBezTo>
                  <a:pt x="15856" y="6039"/>
                  <a:pt x="16066" y="6011"/>
                  <a:pt x="16265" y="5974"/>
                </a:cubicBezTo>
                <a:cubicBezTo>
                  <a:pt x="16362" y="5956"/>
                  <a:pt x="16461" y="5929"/>
                  <a:pt x="16561" y="5908"/>
                </a:cubicBezTo>
                <a:cubicBezTo>
                  <a:pt x="17090" y="5797"/>
                  <a:pt x="17631" y="5653"/>
                  <a:pt x="18163" y="5488"/>
                </a:cubicBezTo>
                <a:cubicBezTo>
                  <a:pt x="18193" y="5479"/>
                  <a:pt x="18232" y="5468"/>
                  <a:pt x="18262" y="5459"/>
                </a:cubicBezTo>
                <a:cubicBezTo>
                  <a:pt x="18267" y="5457"/>
                  <a:pt x="18281" y="5461"/>
                  <a:pt x="18286" y="5459"/>
                </a:cubicBezTo>
                <a:cubicBezTo>
                  <a:pt x="18565" y="5370"/>
                  <a:pt x="18799" y="5274"/>
                  <a:pt x="19051" y="5179"/>
                </a:cubicBezTo>
                <a:cubicBezTo>
                  <a:pt x="19194" y="5124"/>
                  <a:pt x="19364" y="5072"/>
                  <a:pt x="19494" y="5017"/>
                </a:cubicBezTo>
                <a:cubicBezTo>
                  <a:pt x="19500" y="5014"/>
                  <a:pt x="19513" y="5012"/>
                  <a:pt x="19519" y="5009"/>
                </a:cubicBezTo>
                <a:cubicBezTo>
                  <a:pt x="19860" y="4866"/>
                  <a:pt x="20125" y="4722"/>
                  <a:pt x="20333" y="4589"/>
                </a:cubicBezTo>
                <a:cubicBezTo>
                  <a:pt x="20542" y="4455"/>
                  <a:pt x="20691" y="4342"/>
                  <a:pt x="20801" y="4228"/>
                </a:cubicBezTo>
                <a:cubicBezTo>
                  <a:pt x="20825" y="4205"/>
                  <a:pt x="20855" y="4186"/>
                  <a:pt x="20875" y="4162"/>
                </a:cubicBezTo>
                <a:cubicBezTo>
                  <a:pt x="20968" y="4048"/>
                  <a:pt x="21016" y="3930"/>
                  <a:pt x="21048" y="3779"/>
                </a:cubicBezTo>
                <a:cubicBezTo>
                  <a:pt x="21071" y="3623"/>
                  <a:pt x="21086" y="3417"/>
                  <a:pt x="21097" y="3219"/>
                </a:cubicBezTo>
                <a:cubicBezTo>
                  <a:pt x="21097" y="3213"/>
                  <a:pt x="21097" y="3211"/>
                  <a:pt x="21097" y="3205"/>
                </a:cubicBezTo>
                <a:cubicBezTo>
                  <a:pt x="21085" y="2461"/>
                  <a:pt x="20974" y="2256"/>
                  <a:pt x="20333" y="1842"/>
                </a:cubicBezTo>
                <a:cubicBezTo>
                  <a:pt x="18700" y="789"/>
                  <a:pt x="14946" y="86"/>
                  <a:pt x="11211" y="0"/>
                </a:cubicBezTo>
                <a:lnTo>
                  <a:pt x="10915" y="0"/>
                </a:lnTo>
                <a:close/>
              </a:path>
            </a:pathLst>
          </a:cu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U-shaped-valley.jpg"/>
          <p:cNvPicPr>
            <a:picLocks noChangeAspect="1"/>
          </p:cNvPicPr>
          <p:nvPr>
            <p:ph type="pic" idx="13"/>
          </p:nvPr>
        </p:nvPicPr>
        <p:blipFill>
          <a:blip r:embed="rId2">
            <a:extLst/>
          </a:blip>
          <a:srcRect l="0" t="11067" r="0" b="11067"/>
          <a:stretch>
            <a:fillRect/>
          </a:stretch>
        </p:blipFill>
        <p:spPr>
          <a:xfrm>
            <a:off x="0" y="0"/>
            <a:ext cx="13004801" cy="7594600"/>
          </a:xfrm>
          <a:prstGeom prst="rect">
            <a:avLst/>
          </a:prstGeom>
        </p:spPr>
      </p:pic>
      <p:sp>
        <p:nvSpPr>
          <p:cNvPr id="147" name="Shape 147"/>
          <p:cNvSpPr/>
          <p:nvPr>
            <p:ph type="title"/>
          </p:nvPr>
        </p:nvSpPr>
        <p:spPr>
          <a:prstGeom prst="rect">
            <a:avLst/>
          </a:prstGeom>
        </p:spPr>
        <p:txBody>
          <a:bodyPr/>
          <a:lstStyle/>
          <a:p>
            <a:pPr/>
            <a:r>
              <a:t>The Valley Problem</a:t>
            </a:r>
          </a:p>
        </p:txBody>
      </p:sp>
      <p:pic>
        <p:nvPicPr>
          <p:cNvPr id="148" name="pasted-image.tiff"/>
          <p:cNvPicPr>
            <a:picLocks noChangeAspect="1"/>
          </p:cNvPicPr>
          <p:nvPr/>
        </p:nvPicPr>
        <p:blipFill>
          <a:blip r:embed="rId3">
            <a:extLst/>
          </a:blip>
          <a:srcRect l="16199" t="4146" r="20132" b="5551"/>
          <a:stretch>
            <a:fillRect/>
          </a:stretch>
        </p:blipFill>
        <p:spPr>
          <a:xfrm>
            <a:off x="12524116" y="433694"/>
            <a:ext cx="339622" cy="1163639"/>
          </a:xfrm>
          <a:custGeom>
            <a:avLst/>
            <a:gdLst/>
            <a:ahLst/>
            <a:cxnLst>
              <a:cxn ang="0">
                <a:pos x="wd2" y="hd2"/>
              </a:cxn>
              <a:cxn ang="5400000">
                <a:pos x="wd2" y="hd2"/>
              </a:cxn>
              <a:cxn ang="10800000">
                <a:pos x="wd2" y="hd2"/>
              </a:cxn>
              <a:cxn ang="16200000">
                <a:pos x="wd2" y="hd2"/>
              </a:cxn>
            </a:cxnLst>
            <a:rect l="0" t="0" r="r" b="b"/>
            <a:pathLst>
              <a:path w="21097" h="21599" fill="norm" stroke="1" extrusionOk="0">
                <a:moveTo>
                  <a:pt x="10915" y="0"/>
                </a:moveTo>
                <a:cubicBezTo>
                  <a:pt x="10404" y="1"/>
                  <a:pt x="10072" y="6"/>
                  <a:pt x="9682" y="7"/>
                </a:cubicBezTo>
                <a:cubicBezTo>
                  <a:pt x="8198" y="47"/>
                  <a:pt x="6258" y="258"/>
                  <a:pt x="4751" y="530"/>
                </a:cubicBezTo>
                <a:cubicBezTo>
                  <a:pt x="3788" y="716"/>
                  <a:pt x="2980" y="940"/>
                  <a:pt x="2311" y="1201"/>
                </a:cubicBezTo>
                <a:cubicBezTo>
                  <a:pt x="2030" y="1317"/>
                  <a:pt x="1758" y="1446"/>
                  <a:pt x="1497" y="1576"/>
                </a:cubicBezTo>
                <a:cubicBezTo>
                  <a:pt x="1493" y="1578"/>
                  <a:pt x="1476" y="1582"/>
                  <a:pt x="1472" y="1584"/>
                </a:cubicBezTo>
                <a:cubicBezTo>
                  <a:pt x="1093" y="1790"/>
                  <a:pt x="788" y="2010"/>
                  <a:pt x="511" y="2262"/>
                </a:cubicBezTo>
                <a:cubicBezTo>
                  <a:pt x="-503" y="3182"/>
                  <a:pt x="-4" y="4171"/>
                  <a:pt x="1966" y="5090"/>
                </a:cubicBezTo>
                <a:cubicBezTo>
                  <a:pt x="2068" y="5138"/>
                  <a:pt x="2198" y="5185"/>
                  <a:pt x="2311" y="5230"/>
                </a:cubicBezTo>
                <a:cubicBezTo>
                  <a:pt x="3126" y="5531"/>
                  <a:pt x="4120" y="5790"/>
                  <a:pt x="5318" y="5996"/>
                </a:cubicBezTo>
                <a:cubicBezTo>
                  <a:pt x="5796" y="6079"/>
                  <a:pt x="6314" y="6153"/>
                  <a:pt x="6847" y="6217"/>
                </a:cubicBezTo>
                <a:cubicBezTo>
                  <a:pt x="7406" y="6282"/>
                  <a:pt x="7988" y="6346"/>
                  <a:pt x="8622" y="6394"/>
                </a:cubicBezTo>
                <a:lnTo>
                  <a:pt x="9140" y="6431"/>
                </a:lnTo>
                <a:lnTo>
                  <a:pt x="10175" y="6497"/>
                </a:lnTo>
                <a:lnTo>
                  <a:pt x="10175" y="6512"/>
                </a:lnTo>
                <a:lnTo>
                  <a:pt x="10249" y="7418"/>
                </a:lnTo>
                <a:cubicBezTo>
                  <a:pt x="10256" y="7490"/>
                  <a:pt x="10272" y="7540"/>
                  <a:pt x="10274" y="7595"/>
                </a:cubicBezTo>
                <a:cubicBezTo>
                  <a:pt x="10274" y="7612"/>
                  <a:pt x="10273" y="7635"/>
                  <a:pt x="10274" y="7654"/>
                </a:cubicBezTo>
                <a:lnTo>
                  <a:pt x="10323" y="8369"/>
                </a:lnTo>
                <a:lnTo>
                  <a:pt x="7858" y="9952"/>
                </a:lnTo>
                <a:cubicBezTo>
                  <a:pt x="7525" y="10166"/>
                  <a:pt x="7577" y="10130"/>
                  <a:pt x="7291" y="10313"/>
                </a:cubicBezTo>
                <a:cubicBezTo>
                  <a:pt x="7140" y="10410"/>
                  <a:pt x="7141" y="10418"/>
                  <a:pt x="6970" y="10527"/>
                </a:cubicBezTo>
                <a:cubicBezTo>
                  <a:pt x="4960" y="11814"/>
                  <a:pt x="3902" y="12518"/>
                  <a:pt x="3741" y="12649"/>
                </a:cubicBezTo>
                <a:cubicBezTo>
                  <a:pt x="3660" y="12715"/>
                  <a:pt x="3558" y="12785"/>
                  <a:pt x="3568" y="12803"/>
                </a:cubicBezTo>
                <a:cubicBezTo>
                  <a:pt x="3598" y="12812"/>
                  <a:pt x="3656" y="12815"/>
                  <a:pt x="3741" y="12818"/>
                </a:cubicBezTo>
                <a:cubicBezTo>
                  <a:pt x="3778" y="12814"/>
                  <a:pt x="3821" y="12815"/>
                  <a:pt x="3864" y="12811"/>
                </a:cubicBezTo>
                <a:cubicBezTo>
                  <a:pt x="4057" y="12791"/>
                  <a:pt x="5421" y="12005"/>
                  <a:pt x="6896" y="11065"/>
                </a:cubicBezTo>
                <a:cubicBezTo>
                  <a:pt x="7033" y="10978"/>
                  <a:pt x="7133" y="10920"/>
                  <a:pt x="7266" y="10836"/>
                </a:cubicBezTo>
                <a:cubicBezTo>
                  <a:pt x="8132" y="10297"/>
                  <a:pt x="8971" y="9769"/>
                  <a:pt x="9386" y="9562"/>
                </a:cubicBezTo>
                <a:cubicBezTo>
                  <a:pt x="9439" y="9534"/>
                  <a:pt x="9514" y="9496"/>
                  <a:pt x="9559" y="9474"/>
                </a:cubicBezTo>
                <a:cubicBezTo>
                  <a:pt x="9590" y="9459"/>
                  <a:pt x="9605" y="9449"/>
                  <a:pt x="9633" y="9437"/>
                </a:cubicBezTo>
                <a:cubicBezTo>
                  <a:pt x="9723" y="9394"/>
                  <a:pt x="9846" y="9354"/>
                  <a:pt x="9879" y="9348"/>
                </a:cubicBezTo>
                <a:cubicBezTo>
                  <a:pt x="9937" y="9332"/>
                  <a:pt x="9973" y="9321"/>
                  <a:pt x="10003" y="9326"/>
                </a:cubicBezTo>
                <a:cubicBezTo>
                  <a:pt x="10199" y="9363"/>
                  <a:pt x="10299" y="10557"/>
                  <a:pt x="10299" y="12744"/>
                </a:cubicBezTo>
                <a:lnTo>
                  <a:pt x="10299" y="15617"/>
                </a:lnTo>
                <a:lnTo>
                  <a:pt x="10323" y="16104"/>
                </a:lnTo>
                <a:lnTo>
                  <a:pt x="9386" y="16818"/>
                </a:lnTo>
                <a:lnTo>
                  <a:pt x="9288" y="16877"/>
                </a:lnTo>
                <a:lnTo>
                  <a:pt x="6872" y="18741"/>
                </a:lnTo>
                <a:cubicBezTo>
                  <a:pt x="6474" y="19047"/>
                  <a:pt x="6252" y="19213"/>
                  <a:pt x="5861" y="19514"/>
                </a:cubicBezTo>
                <a:cubicBezTo>
                  <a:pt x="5678" y="19655"/>
                  <a:pt x="5453" y="19847"/>
                  <a:pt x="5195" y="20045"/>
                </a:cubicBezTo>
                <a:cubicBezTo>
                  <a:pt x="5188" y="20050"/>
                  <a:pt x="5178" y="20054"/>
                  <a:pt x="5171" y="20060"/>
                </a:cubicBezTo>
                <a:cubicBezTo>
                  <a:pt x="5165" y="20063"/>
                  <a:pt x="5151" y="20064"/>
                  <a:pt x="5146" y="20067"/>
                </a:cubicBezTo>
                <a:cubicBezTo>
                  <a:pt x="4460" y="20594"/>
                  <a:pt x="3341" y="21457"/>
                  <a:pt x="3297" y="21489"/>
                </a:cubicBezTo>
                <a:cubicBezTo>
                  <a:pt x="3212" y="21550"/>
                  <a:pt x="3323" y="21600"/>
                  <a:pt x="3543" y="21599"/>
                </a:cubicBezTo>
                <a:cubicBezTo>
                  <a:pt x="3790" y="21598"/>
                  <a:pt x="4746" y="20971"/>
                  <a:pt x="6009" y="19978"/>
                </a:cubicBezTo>
                <a:cubicBezTo>
                  <a:pt x="7139" y="19090"/>
                  <a:pt x="8155" y="18306"/>
                  <a:pt x="8277" y="18233"/>
                </a:cubicBezTo>
                <a:cubicBezTo>
                  <a:pt x="8399" y="18159"/>
                  <a:pt x="8842" y="17822"/>
                  <a:pt x="9263" y="17481"/>
                </a:cubicBezTo>
                <a:cubicBezTo>
                  <a:pt x="9971" y="16907"/>
                  <a:pt x="10339" y="16615"/>
                  <a:pt x="10742" y="16612"/>
                </a:cubicBezTo>
                <a:cubicBezTo>
                  <a:pt x="10744" y="16612"/>
                  <a:pt x="10765" y="16612"/>
                  <a:pt x="10767" y="16612"/>
                </a:cubicBezTo>
                <a:cubicBezTo>
                  <a:pt x="10788" y="16614"/>
                  <a:pt x="10801" y="16618"/>
                  <a:pt x="10816" y="16619"/>
                </a:cubicBezTo>
                <a:cubicBezTo>
                  <a:pt x="10890" y="16622"/>
                  <a:pt x="10974" y="16635"/>
                  <a:pt x="11063" y="16663"/>
                </a:cubicBezTo>
                <a:cubicBezTo>
                  <a:pt x="11128" y="16684"/>
                  <a:pt x="11188" y="16719"/>
                  <a:pt x="11260" y="16752"/>
                </a:cubicBezTo>
                <a:cubicBezTo>
                  <a:pt x="11289" y="16766"/>
                  <a:pt x="11328" y="16780"/>
                  <a:pt x="11359" y="16796"/>
                </a:cubicBezTo>
                <a:cubicBezTo>
                  <a:pt x="11652" y="16945"/>
                  <a:pt x="11994" y="17179"/>
                  <a:pt x="12493" y="17525"/>
                </a:cubicBezTo>
                <a:cubicBezTo>
                  <a:pt x="12879" y="17793"/>
                  <a:pt x="13720" y="18369"/>
                  <a:pt x="14366" y="18807"/>
                </a:cubicBezTo>
                <a:cubicBezTo>
                  <a:pt x="14572" y="18946"/>
                  <a:pt x="14808" y="19121"/>
                  <a:pt x="15057" y="19293"/>
                </a:cubicBezTo>
                <a:cubicBezTo>
                  <a:pt x="15102" y="19325"/>
                  <a:pt x="15110" y="19336"/>
                  <a:pt x="15155" y="19367"/>
                </a:cubicBezTo>
                <a:cubicBezTo>
                  <a:pt x="15179" y="19384"/>
                  <a:pt x="15205" y="19394"/>
                  <a:pt x="15229" y="19411"/>
                </a:cubicBezTo>
                <a:cubicBezTo>
                  <a:pt x="15708" y="19745"/>
                  <a:pt x="16226" y="20090"/>
                  <a:pt x="16561" y="20332"/>
                </a:cubicBezTo>
                <a:cubicBezTo>
                  <a:pt x="17183" y="20783"/>
                  <a:pt x="17596" y="21014"/>
                  <a:pt x="17818" y="21047"/>
                </a:cubicBezTo>
                <a:cubicBezTo>
                  <a:pt x="17907" y="21031"/>
                  <a:pt x="17970" y="21006"/>
                  <a:pt x="17991" y="20966"/>
                </a:cubicBezTo>
                <a:cubicBezTo>
                  <a:pt x="17996" y="20956"/>
                  <a:pt x="17990" y="20950"/>
                  <a:pt x="17991" y="20936"/>
                </a:cubicBezTo>
                <a:cubicBezTo>
                  <a:pt x="17988" y="20907"/>
                  <a:pt x="17901" y="20818"/>
                  <a:pt x="17719" y="20671"/>
                </a:cubicBezTo>
                <a:cubicBezTo>
                  <a:pt x="17688" y="20646"/>
                  <a:pt x="17631" y="20596"/>
                  <a:pt x="17596" y="20568"/>
                </a:cubicBezTo>
                <a:cubicBezTo>
                  <a:pt x="17027" y="20133"/>
                  <a:pt x="15778" y="19275"/>
                  <a:pt x="13405" y="17658"/>
                </a:cubicBezTo>
                <a:cubicBezTo>
                  <a:pt x="13190" y="17512"/>
                  <a:pt x="12532" y="17077"/>
                  <a:pt x="11950" y="16693"/>
                </a:cubicBezTo>
                <a:lnTo>
                  <a:pt x="10915" y="15993"/>
                </a:lnTo>
                <a:lnTo>
                  <a:pt x="10915" y="12730"/>
                </a:lnTo>
                <a:cubicBezTo>
                  <a:pt x="10915" y="10812"/>
                  <a:pt x="11024" y="9452"/>
                  <a:pt x="11186" y="9422"/>
                </a:cubicBezTo>
                <a:cubicBezTo>
                  <a:pt x="11316" y="9398"/>
                  <a:pt x="11817" y="9546"/>
                  <a:pt x="12665" y="9857"/>
                </a:cubicBezTo>
                <a:cubicBezTo>
                  <a:pt x="12678" y="9861"/>
                  <a:pt x="12677" y="9859"/>
                  <a:pt x="12690" y="9864"/>
                </a:cubicBezTo>
                <a:cubicBezTo>
                  <a:pt x="13538" y="10175"/>
                  <a:pt x="14727" y="10647"/>
                  <a:pt x="16240" y="11271"/>
                </a:cubicBezTo>
                <a:cubicBezTo>
                  <a:pt x="17281" y="11702"/>
                  <a:pt x="18200" y="12058"/>
                  <a:pt x="18977" y="12347"/>
                </a:cubicBezTo>
                <a:cubicBezTo>
                  <a:pt x="19149" y="12410"/>
                  <a:pt x="19345" y="12486"/>
                  <a:pt x="19494" y="12538"/>
                </a:cubicBezTo>
                <a:cubicBezTo>
                  <a:pt x="19639" y="12590"/>
                  <a:pt x="19766" y="12629"/>
                  <a:pt x="19889" y="12671"/>
                </a:cubicBezTo>
                <a:cubicBezTo>
                  <a:pt x="20314" y="12809"/>
                  <a:pt x="20612" y="12894"/>
                  <a:pt x="20776" y="12906"/>
                </a:cubicBezTo>
                <a:cubicBezTo>
                  <a:pt x="20889" y="12900"/>
                  <a:pt x="20930" y="12867"/>
                  <a:pt x="20850" y="12811"/>
                </a:cubicBezTo>
                <a:cubicBezTo>
                  <a:pt x="20751" y="12745"/>
                  <a:pt x="18788" y="11948"/>
                  <a:pt x="16413" y="10998"/>
                </a:cubicBezTo>
                <a:cubicBezTo>
                  <a:pt x="15419" y="10603"/>
                  <a:pt x="14410" y="10206"/>
                  <a:pt x="13577" y="9864"/>
                </a:cubicBezTo>
                <a:lnTo>
                  <a:pt x="12517" y="9444"/>
                </a:lnTo>
                <a:lnTo>
                  <a:pt x="11211" y="8921"/>
                </a:lnTo>
                <a:lnTo>
                  <a:pt x="11211" y="8892"/>
                </a:lnTo>
                <a:lnTo>
                  <a:pt x="10890" y="8766"/>
                </a:lnTo>
                <a:lnTo>
                  <a:pt x="10964" y="7639"/>
                </a:lnTo>
                <a:lnTo>
                  <a:pt x="11063" y="6512"/>
                </a:lnTo>
                <a:lnTo>
                  <a:pt x="12838" y="6357"/>
                </a:lnTo>
                <a:cubicBezTo>
                  <a:pt x="13814" y="6274"/>
                  <a:pt x="15081" y="6141"/>
                  <a:pt x="15673" y="6063"/>
                </a:cubicBezTo>
                <a:cubicBezTo>
                  <a:pt x="15856" y="6039"/>
                  <a:pt x="16066" y="6011"/>
                  <a:pt x="16265" y="5974"/>
                </a:cubicBezTo>
                <a:cubicBezTo>
                  <a:pt x="16362" y="5956"/>
                  <a:pt x="16461" y="5929"/>
                  <a:pt x="16561" y="5908"/>
                </a:cubicBezTo>
                <a:cubicBezTo>
                  <a:pt x="17090" y="5797"/>
                  <a:pt x="17631" y="5653"/>
                  <a:pt x="18163" y="5488"/>
                </a:cubicBezTo>
                <a:cubicBezTo>
                  <a:pt x="18193" y="5479"/>
                  <a:pt x="18232" y="5468"/>
                  <a:pt x="18262" y="5459"/>
                </a:cubicBezTo>
                <a:cubicBezTo>
                  <a:pt x="18267" y="5457"/>
                  <a:pt x="18281" y="5461"/>
                  <a:pt x="18286" y="5459"/>
                </a:cubicBezTo>
                <a:cubicBezTo>
                  <a:pt x="18565" y="5370"/>
                  <a:pt x="18799" y="5274"/>
                  <a:pt x="19051" y="5179"/>
                </a:cubicBezTo>
                <a:cubicBezTo>
                  <a:pt x="19194" y="5124"/>
                  <a:pt x="19364" y="5072"/>
                  <a:pt x="19494" y="5017"/>
                </a:cubicBezTo>
                <a:cubicBezTo>
                  <a:pt x="19500" y="5014"/>
                  <a:pt x="19513" y="5012"/>
                  <a:pt x="19519" y="5009"/>
                </a:cubicBezTo>
                <a:cubicBezTo>
                  <a:pt x="19860" y="4866"/>
                  <a:pt x="20125" y="4722"/>
                  <a:pt x="20333" y="4589"/>
                </a:cubicBezTo>
                <a:cubicBezTo>
                  <a:pt x="20542" y="4455"/>
                  <a:pt x="20691" y="4342"/>
                  <a:pt x="20801" y="4228"/>
                </a:cubicBezTo>
                <a:cubicBezTo>
                  <a:pt x="20825" y="4205"/>
                  <a:pt x="20855" y="4186"/>
                  <a:pt x="20875" y="4162"/>
                </a:cubicBezTo>
                <a:cubicBezTo>
                  <a:pt x="20968" y="4048"/>
                  <a:pt x="21016" y="3930"/>
                  <a:pt x="21048" y="3779"/>
                </a:cubicBezTo>
                <a:cubicBezTo>
                  <a:pt x="21071" y="3623"/>
                  <a:pt x="21086" y="3417"/>
                  <a:pt x="21097" y="3219"/>
                </a:cubicBezTo>
                <a:cubicBezTo>
                  <a:pt x="21097" y="3213"/>
                  <a:pt x="21097" y="3211"/>
                  <a:pt x="21097" y="3205"/>
                </a:cubicBezTo>
                <a:cubicBezTo>
                  <a:pt x="21085" y="2461"/>
                  <a:pt x="20974" y="2256"/>
                  <a:pt x="20333" y="1842"/>
                </a:cubicBezTo>
                <a:cubicBezTo>
                  <a:pt x="18700" y="789"/>
                  <a:pt x="14946" y="86"/>
                  <a:pt x="11211" y="0"/>
                </a:cubicBezTo>
                <a:lnTo>
                  <a:pt x="10915" y="0"/>
                </a:lnTo>
                <a:close/>
              </a:path>
            </a:pathLst>
          </a:custGeom>
          <a:ln w="12700">
            <a:miter lim="400000"/>
          </a:ln>
        </p:spPr>
      </p:pic>
      <p:sp>
        <p:nvSpPr>
          <p:cNvPr id="149" name="Shape 149"/>
          <p:cNvSpPr/>
          <p:nvPr/>
        </p:nvSpPr>
        <p:spPr>
          <a:xfrm flipV="1">
            <a:off x="9722140" y="1129620"/>
            <a:ext cx="2496868" cy="581113"/>
          </a:xfrm>
          <a:prstGeom prst="line">
            <a:avLst/>
          </a:prstGeom>
          <a:ln w="114300">
            <a:solidFill>
              <a:srgbClr val="FCFFFF"/>
            </a:solidFill>
            <a:miter lim="400000"/>
            <a:tailEnd type="triangle"/>
          </a:ln>
        </p:spPr>
        <p:txBody>
          <a:bodyPr lIns="50800" tIns="50800" rIns="50800" bIns="50800" anchor="ctr"/>
          <a:lstStyle/>
          <a:p>
            <a:pPr/>
          </a:p>
        </p:txBody>
      </p:sp>
      <p:sp>
        <p:nvSpPr>
          <p:cNvPr id="150" name="Shape 150"/>
          <p:cNvSpPr/>
          <p:nvPr/>
        </p:nvSpPr>
        <p:spPr>
          <a:xfrm>
            <a:off x="7588592" y="1133145"/>
            <a:ext cx="1990766" cy="1422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r" defTabSz="519937">
              <a:defRPr b="1" sz="3738">
                <a:latin typeface="Helvetica Neue"/>
                <a:ea typeface="Helvetica Neue"/>
                <a:cs typeface="Helvetica Neue"/>
                <a:sym typeface="Helvetica Neue"/>
              </a:defRPr>
            </a:lvl1pPr>
          </a:lstStyle>
          <a:p>
            <a:pPr/>
            <a:r>
              <a:t> Cost (Person)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U-shaped-valley.jpg"/>
          <p:cNvPicPr>
            <a:picLocks noChangeAspect="1"/>
          </p:cNvPicPr>
          <p:nvPr>
            <p:ph type="pic" idx="13"/>
          </p:nvPr>
        </p:nvPicPr>
        <p:blipFill>
          <a:blip r:embed="rId2">
            <a:extLst/>
          </a:blip>
          <a:srcRect l="0" t="11067" r="0" b="11067"/>
          <a:stretch>
            <a:fillRect/>
          </a:stretch>
        </p:blipFill>
        <p:spPr>
          <a:xfrm>
            <a:off x="0" y="0"/>
            <a:ext cx="13004801" cy="7594600"/>
          </a:xfrm>
          <a:prstGeom prst="rect">
            <a:avLst/>
          </a:prstGeom>
        </p:spPr>
      </p:pic>
      <p:sp>
        <p:nvSpPr>
          <p:cNvPr id="153" name="Shape 153"/>
          <p:cNvSpPr/>
          <p:nvPr>
            <p:ph type="title"/>
          </p:nvPr>
        </p:nvSpPr>
        <p:spPr>
          <a:prstGeom prst="rect">
            <a:avLst/>
          </a:prstGeom>
        </p:spPr>
        <p:txBody>
          <a:bodyPr/>
          <a:lstStyle/>
          <a:p>
            <a:pPr/>
            <a:r>
              <a:t>The Valley Problem</a:t>
            </a:r>
          </a:p>
        </p:txBody>
      </p:sp>
      <p:sp>
        <p:nvSpPr>
          <p:cNvPr id="154" name="Shape 154"/>
          <p:cNvSpPr/>
          <p:nvPr/>
        </p:nvSpPr>
        <p:spPr>
          <a:xfrm flipH="1">
            <a:off x="2491101" y="2134714"/>
            <a:ext cx="9347490" cy="393818"/>
          </a:xfrm>
          <a:prstGeom prst="line">
            <a:avLst/>
          </a:prstGeom>
          <a:ln w="114300">
            <a:solidFill>
              <a:srgbClr val="FFFFFF"/>
            </a:solidFill>
            <a:miter lim="400000"/>
            <a:tailEnd type="triangle"/>
          </a:ln>
        </p:spPr>
        <p:txBody>
          <a:bodyPr lIns="50800" tIns="50800" rIns="50800" bIns="50800" anchor="ctr"/>
          <a:lstStyle/>
          <a:p>
            <a:pPr/>
          </a:p>
        </p:txBody>
      </p:sp>
      <p:sp>
        <p:nvSpPr>
          <p:cNvPr id="155" name="Shape 155"/>
          <p:cNvSpPr/>
          <p:nvPr/>
        </p:nvSpPr>
        <p:spPr>
          <a:xfrm flipH="1">
            <a:off x="11072190" y="2488376"/>
            <a:ext cx="912862" cy="470045"/>
          </a:xfrm>
          <a:prstGeom prst="line">
            <a:avLst/>
          </a:prstGeom>
          <a:ln w="114300">
            <a:solidFill>
              <a:srgbClr val="FFFFFF"/>
            </a:solidFill>
            <a:miter lim="400000"/>
            <a:tailEnd type="triangle"/>
          </a:ln>
        </p:spPr>
        <p:txBody>
          <a:bodyPr lIns="50800" tIns="50800" rIns="50800" bIns="50800" anchor="ctr"/>
          <a:lstStyle/>
          <a:p>
            <a:pPr/>
          </a:p>
        </p:txBody>
      </p:sp>
      <p:pic>
        <p:nvPicPr>
          <p:cNvPr id="156" name="pasted-image.tiff"/>
          <p:cNvPicPr>
            <a:picLocks noChangeAspect="1"/>
          </p:cNvPicPr>
          <p:nvPr/>
        </p:nvPicPr>
        <p:blipFill>
          <a:blip r:embed="rId3">
            <a:extLst/>
          </a:blip>
          <a:srcRect l="16199" t="4146" r="20132" b="5551"/>
          <a:stretch>
            <a:fillRect/>
          </a:stretch>
        </p:blipFill>
        <p:spPr>
          <a:xfrm>
            <a:off x="12099167" y="838407"/>
            <a:ext cx="339622" cy="1163639"/>
          </a:xfrm>
          <a:custGeom>
            <a:avLst/>
            <a:gdLst/>
            <a:ahLst/>
            <a:cxnLst>
              <a:cxn ang="0">
                <a:pos x="wd2" y="hd2"/>
              </a:cxn>
              <a:cxn ang="5400000">
                <a:pos x="wd2" y="hd2"/>
              </a:cxn>
              <a:cxn ang="10800000">
                <a:pos x="wd2" y="hd2"/>
              </a:cxn>
              <a:cxn ang="16200000">
                <a:pos x="wd2" y="hd2"/>
              </a:cxn>
            </a:cxnLst>
            <a:rect l="0" t="0" r="r" b="b"/>
            <a:pathLst>
              <a:path w="21097" h="21599" fill="norm" stroke="1" extrusionOk="0">
                <a:moveTo>
                  <a:pt x="10915" y="0"/>
                </a:moveTo>
                <a:cubicBezTo>
                  <a:pt x="10404" y="1"/>
                  <a:pt x="10072" y="6"/>
                  <a:pt x="9682" y="7"/>
                </a:cubicBezTo>
                <a:cubicBezTo>
                  <a:pt x="8198" y="47"/>
                  <a:pt x="6258" y="258"/>
                  <a:pt x="4751" y="530"/>
                </a:cubicBezTo>
                <a:cubicBezTo>
                  <a:pt x="3788" y="716"/>
                  <a:pt x="2980" y="940"/>
                  <a:pt x="2311" y="1201"/>
                </a:cubicBezTo>
                <a:cubicBezTo>
                  <a:pt x="2030" y="1317"/>
                  <a:pt x="1758" y="1446"/>
                  <a:pt x="1497" y="1576"/>
                </a:cubicBezTo>
                <a:cubicBezTo>
                  <a:pt x="1493" y="1578"/>
                  <a:pt x="1476" y="1582"/>
                  <a:pt x="1472" y="1584"/>
                </a:cubicBezTo>
                <a:cubicBezTo>
                  <a:pt x="1093" y="1790"/>
                  <a:pt x="788" y="2010"/>
                  <a:pt x="511" y="2262"/>
                </a:cubicBezTo>
                <a:cubicBezTo>
                  <a:pt x="-503" y="3182"/>
                  <a:pt x="-4" y="4171"/>
                  <a:pt x="1966" y="5090"/>
                </a:cubicBezTo>
                <a:cubicBezTo>
                  <a:pt x="2068" y="5138"/>
                  <a:pt x="2198" y="5185"/>
                  <a:pt x="2311" y="5230"/>
                </a:cubicBezTo>
                <a:cubicBezTo>
                  <a:pt x="3126" y="5531"/>
                  <a:pt x="4120" y="5790"/>
                  <a:pt x="5318" y="5996"/>
                </a:cubicBezTo>
                <a:cubicBezTo>
                  <a:pt x="5796" y="6079"/>
                  <a:pt x="6314" y="6153"/>
                  <a:pt x="6847" y="6217"/>
                </a:cubicBezTo>
                <a:cubicBezTo>
                  <a:pt x="7406" y="6282"/>
                  <a:pt x="7988" y="6346"/>
                  <a:pt x="8622" y="6394"/>
                </a:cubicBezTo>
                <a:lnTo>
                  <a:pt x="9140" y="6431"/>
                </a:lnTo>
                <a:lnTo>
                  <a:pt x="10175" y="6497"/>
                </a:lnTo>
                <a:lnTo>
                  <a:pt x="10175" y="6512"/>
                </a:lnTo>
                <a:lnTo>
                  <a:pt x="10249" y="7418"/>
                </a:lnTo>
                <a:cubicBezTo>
                  <a:pt x="10256" y="7490"/>
                  <a:pt x="10272" y="7540"/>
                  <a:pt x="10274" y="7595"/>
                </a:cubicBezTo>
                <a:cubicBezTo>
                  <a:pt x="10274" y="7612"/>
                  <a:pt x="10273" y="7635"/>
                  <a:pt x="10274" y="7654"/>
                </a:cubicBezTo>
                <a:lnTo>
                  <a:pt x="10323" y="8369"/>
                </a:lnTo>
                <a:lnTo>
                  <a:pt x="7858" y="9952"/>
                </a:lnTo>
                <a:cubicBezTo>
                  <a:pt x="7525" y="10166"/>
                  <a:pt x="7577" y="10130"/>
                  <a:pt x="7291" y="10313"/>
                </a:cubicBezTo>
                <a:cubicBezTo>
                  <a:pt x="7140" y="10410"/>
                  <a:pt x="7141" y="10418"/>
                  <a:pt x="6970" y="10527"/>
                </a:cubicBezTo>
                <a:cubicBezTo>
                  <a:pt x="4960" y="11814"/>
                  <a:pt x="3902" y="12518"/>
                  <a:pt x="3741" y="12649"/>
                </a:cubicBezTo>
                <a:cubicBezTo>
                  <a:pt x="3660" y="12715"/>
                  <a:pt x="3558" y="12785"/>
                  <a:pt x="3568" y="12803"/>
                </a:cubicBezTo>
                <a:cubicBezTo>
                  <a:pt x="3598" y="12812"/>
                  <a:pt x="3656" y="12815"/>
                  <a:pt x="3741" y="12818"/>
                </a:cubicBezTo>
                <a:cubicBezTo>
                  <a:pt x="3778" y="12814"/>
                  <a:pt x="3821" y="12815"/>
                  <a:pt x="3864" y="12811"/>
                </a:cubicBezTo>
                <a:cubicBezTo>
                  <a:pt x="4057" y="12791"/>
                  <a:pt x="5421" y="12005"/>
                  <a:pt x="6896" y="11065"/>
                </a:cubicBezTo>
                <a:cubicBezTo>
                  <a:pt x="7033" y="10978"/>
                  <a:pt x="7133" y="10920"/>
                  <a:pt x="7266" y="10836"/>
                </a:cubicBezTo>
                <a:cubicBezTo>
                  <a:pt x="8132" y="10297"/>
                  <a:pt x="8971" y="9769"/>
                  <a:pt x="9386" y="9562"/>
                </a:cubicBezTo>
                <a:cubicBezTo>
                  <a:pt x="9439" y="9534"/>
                  <a:pt x="9514" y="9496"/>
                  <a:pt x="9559" y="9474"/>
                </a:cubicBezTo>
                <a:cubicBezTo>
                  <a:pt x="9590" y="9459"/>
                  <a:pt x="9605" y="9449"/>
                  <a:pt x="9633" y="9437"/>
                </a:cubicBezTo>
                <a:cubicBezTo>
                  <a:pt x="9723" y="9394"/>
                  <a:pt x="9846" y="9354"/>
                  <a:pt x="9879" y="9348"/>
                </a:cubicBezTo>
                <a:cubicBezTo>
                  <a:pt x="9937" y="9332"/>
                  <a:pt x="9973" y="9321"/>
                  <a:pt x="10003" y="9326"/>
                </a:cubicBezTo>
                <a:cubicBezTo>
                  <a:pt x="10199" y="9363"/>
                  <a:pt x="10299" y="10557"/>
                  <a:pt x="10299" y="12744"/>
                </a:cubicBezTo>
                <a:lnTo>
                  <a:pt x="10299" y="15617"/>
                </a:lnTo>
                <a:lnTo>
                  <a:pt x="10323" y="16104"/>
                </a:lnTo>
                <a:lnTo>
                  <a:pt x="9386" y="16818"/>
                </a:lnTo>
                <a:lnTo>
                  <a:pt x="9288" y="16877"/>
                </a:lnTo>
                <a:lnTo>
                  <a:pt x="6872" y="18741"/>
                </a:lnTo>
                <a:cubicBezTo>
                  <a:pt x="6474" y="19047"/>
                  <a:pt x="6252" y="19213"/>
                  <a:pt x="5861" y="19514"/>
                </a:cubicBezTo>
                <a:cubicBezTo>
                  <a:pt x="5678" y="19655"/>
                  <a:pt x="5453" y="19847"/>
                  <a:pt x="5195" y="20045"/>
                </a:cubicBezTo>
                <a:cubicBezTo>
                  <a:pt x="5188" y="20050"/>
                  <a:pt x="5178" y="20054"/>
                  <a:pt x="5171" y="20060"/>
                </a:cubicBezTo>
                <a:cubicBezTo>
                  <a:pt x="5165" y="20063"/>
                  <a:pt x="5151" y="20064"/>
                  <a:pt x="5146" y="20067"/>
                </a:cubicBezTo>
                <a:cubicBezTo>
                  <a:pt x="4460" y="20594"/>
                  <a:pt x="3341" y="21457"/>
                  <a:pt x="3297" y="21489"/>
                </a:cubicBezTo>
                <a:cubicBezTo>
                  <a:pt x="3212" y="21550"/>
                  <a:pt x="3323" y="21600"/>
                  <a:pt x="3543" y="21599"/>
                </a:cubicBezTo>
                <a:cubicBezTo>
                  <a:pt x="3790" y="21598"/>
                  <a:pt x="4746" y="20971"/>
                  <a:pt x="6009" y="19978"/>
                </a:cubicBezTo>
                <a:cubicBezTo>
                  <a:pt x="7139" y="19090"/>
                  <a:pt x="8155" y="18306"/>
                  <a:pt x="8277" y="18233"/>
                </a:cubicBezTo>
                <a:cubicBezTo>
                  <a:pt x="8399" y="18159"/>
                  <a:pt x="8842" y="17822"/>
                  <a:pt x="9263" y="17481"/>
                </a:cubicBezTo>
                <a:cubicBezTo>
                  <a:pt x="9971" y="16907"/>
                  <a:pt x="10339" y="16615"/>
                  <a:pt x="10742" y="16612"/>
                </a:cubicBezTo>
                <a:cubicBezTo>
                  <a:pt x="10744" y="16612"/>
                  <a:pt x="10765" y="16612"/>
                  <a:pt x="10767" y="16612"/>
                </a:cubicBezTo>
                <a:cubicBezTo>
                  <a:pt x="10788" y="16614"/>
                  <a:pt x="10801" y="16618"/>
                  <a:pt x="10816" y="16619"/>
                </a:cubicBezTo>
                <a:cubicBezTo>
                  <a:pt x="10890" y="16622"/>
                  <a:pt x="10974" y="16635"/>
                  <a:pt x="11063" y="16663"/>
                </a:cubicBezTo>
                <a:cubicBezTo>
                  <a:pt x="11128" y="16684"/>
                  <a:pt x="11188" y="16719"/>
                  <a:pt x="11260" y="16752"/>
                </a:cubicBezTo>
                <a:cubicBezTo>
                  <a:pt x="11289" y="16766"/>
                  <a:pt x="11328" y="16780"/>
                  <a:pt x="11359" y="16796"/>
                </a:cubicBezTo>
                <a:cubicBezTo>
                  <a:pt x="11652" y="16945"/>
                  <a:pt x="11994" y="17179"/>
                  <a:pt x="12493" y="17525"/>
                </a:cubicBezTo>
                <a:cubicBezTo>
                  <a:pt x="12879" y="17793"/>
                  <a:pt x="13720" y="18369"/>
                  <a:pt x="14366" y="18807"/>
                </a:cubicBezTo>
                <a:cubicBezTo>
                  <a:pt x="14572" y="18946"/>
                  <a:pt x="14808" y="19121"/>
                  <a:pt x="15057" y="19293"/>
                </a:cubicBezTo>
                <a:cubicBezTo>
                  <a:pt x="15102" y="19325"/>
                  <a:pt x="15110" y="19336"/>
                  <a:pt x="15155" y="19367"/>
                </a:cubicBezTo>
                <a:cubicBezTo>
                  <a:pt x="15179" y="19384"/>
                  <a:pt x="15205" y="19394"/>
                  <a:pt x="15229" y="19411"/>
                </a:cubicBezTo>
                <a:cubicBezTo>
                  <a:pt x="15708" y="19745"/>
                  <a:pt x="16226" y="20090"/>
                  <a:pt x="16561" y="20332"/>
                </a:cubicBezTo>
                <a:cubicBezTo>
                  <a:pt x="17183" y="20783"/>
                  <a:pt x="17596" y="21014"/>
                  <a:pt x="17818" y="21047"/>
                </a:cubicBezTo>
                <a:cubicBezTo>
                  <a:pt x="17907" y="21031"/>
                  <a:pt x="17970" y="21006"/>
                  <a:pt x="17991" y="20966"/>
                </a:cubicBezTo>
                <a:cubicBezTo>
                  <a:pt x="17996" y="20956"/>
                  <a:pt x="17990" y="20950"/>
                  <a:pt x="17991" y="20936"/>
                </a:cubicBezTo>
                <a:cubicBezTo>
                  <a:pt x="17988" y="20907"/>
                  <a:pt x="17901" y="20818"/>
                  <a:pt x="17719" y="20671"/>
                </a:cubicBezTo>
                <a:cubicBezTo>
                  <a:pt x="17688" y="20646"/>
                  <a:pt x="17631" y="20596"/>
                  <a:pt x="17596" y="20568"/>
                </a:cubicBezTo>
                <a:cubicBezTo>
                  <a:pt x="17027" y="20133"/>
                  <a:pt x="15778" y="19275"/>
                  <a:pt x="13405" y="17658"/>
                </a:cubicBezTo>
                <a:cubicBezTo>
                  <a:pt x="13190" y="17512"/>
                  <a:pt x="12532" y="17077"/>
                  <a:pt x="11950" y="16693"/>
                </a:cubicBezTo>
                <a:lnTo>
                  <a:pt x="10915" y="15993"/>
                </a:lnTo>
                <a:lnTo>
                  <a:pt x="10915" y="12730"/>
                </a:lnTo>
                <a:cubicBezTo>
                  <a:pt x="10915" y="10812"/>
                  <a:pt x="11024" y="9452"/>
                  <a:pt x="11186" y="9422"/>
                </a:cubicBezTo>
                <a:cubicBezTo>
                  <a:pt x="11316" y="9398"/>
                  <a:pt x="11817" y="9546"/>
                  <a:pt x="12665" y="9857"/>
                </a:cubicBezTo>
                <a:cubicBezTo>
                  <a:pt x="12678" y="9861"/>
                  <a:pt x="12677" y="9859"/>
                  <a:pt x="12690" y="9864"/>
                </a:cubicBezTo>
                <a:cubicBezTo>
                  <a:pt x="13538" y="10175"/>
                  <a:pt x="14727" y="10647"/>
                  <a:pt x="16240" y="11271"/>
                </a:cubicBezTo>
                <a:cubicBezTo>
                  <a:pt x="17281" y="11702"/>
                  <a:pt x="18200" y="12058"/>
                  <a:pt x="18977" y="12347"/>
                </a:cubicBezTo>
                <a:cubicBezTo>
                  <a:pt x="19149" y="12410"/>
                  <a:pt x="19345" y="12486"/>
                  <a:pt x="19494" y="12538"/>
                </a:cubicBezTo>
                <a:cubicBezTo>
                  <a:pt x="19639" y="12590"/>
                  <a:pt x="19766" y="12629"/>
                  <a:pt x="19889" y="12671"/>
                </a:cubicBezTo>
                <a:cubicBezTo>
                  <a:pt x="20314" y="12809"/>
                  <a:pt x="20612" y="12894"/>
                  <a:pt x="20776" y="12906"/>
                </a:cubicBezTo>
                <a:cubicBezTo>
                  <a:pt x="20889" y="12900"/>
                  <a:pt x="20930" y="12867"/>
                  <a:pt x="20850" y="12811"/>
                </a:cubicBezTo>
                <a:cubicBezTo>
                  <a:pt x="20751" y="12745"/>
                  <a:pt x="18788" y="11948"/>
                  <a:pt x="16413" y="10998"/>
                </a:cubicBezTo>
                <a:cubicBezTo>
                  <a:pt x="15419" y="10603"/>
                  <a:pt x="14410" y="10206"/>
                  <a:pt x="13577" y="9864"/>
                </a:cubicBezTo>
                <a:lnTo>
                  <a:pt x="12517" y="9444"/>
                </a:lnTo>
                <a:lnTo>
                  <a:pt x="11211" y="8921"/>
                </a:lnTo>
                <a:lnTo>
                  <a:pt x="11211" y="8892"/>
                </a:lnTo>
                <a:lnTo>
                  <a:pt x="10890" y="8766"/>
                </a:lnTo>
                <a:lnTo>
                  <a:pt x="10964" y="7639"/>
                </a:lnTo>
                <a:lnTo>
                  <a:pt x="11063" y="6512"/>
                </a:lnTo>
                <a:lnTo>
                  <a:pt x="12838" y="6357"/>
                </a:lnTo>
                <a:cubicBezTo>
                  <a:pt x="13814" y="6274"/>
                  <a:pt x="15081" y="6141"/>
                  <a:pt x="15673" y="6063"/>
                </a:cubicBezTo>
                <a:cubicBezTo>
                  <a:pt x="15856" y="6039"/>
                  <a:pt x="16066" y="6011"/>
                  <a:pt x="16265" y="5974"/>
                </a:cubicBezTo>
                <a:cubicBezTo>
                  <a:pt x="16362" y="5956"/>
                  <a:pt x="16461" y="5929"/>
                  <a:pt x="16561" y="5908"/>
                </a:cubicBezTo>
                <a:cubicBezTo>
                  <a:pt x="17090" y="5797"/>
                  <a:pt x="17631" y="5653"/>
                  <a:pt x="18163" y="5488"/>
                </a:cubicBezTo>
                <a:cubicBezTo>
                  <a:pt x="18193" y="5479"/>
                  <a:pt x="18232" y="5468"/>
                  <a:pt x="18262" y="5459"/>
                </a:cubicBezTo>
                <a:cubicBezTo>
                  <a:pt x="18267" y="5457"/>
                  <a:pt x="18281" y="5461"/>
                  <a:pt x="18286" y="5459"/>
                </a:cubicBezTo>
                <a:cubicBezTo>
                  <a:pt x="18565" y="5370"/>
                  <a:pt x="18799" y="5274"/>
                  <a:pt x="19051" y="5179"/>
                </a:cubicBezTo>
                <a:cubicBezTo>
                  <a:pt x="19194" y="5124"/>
                  <a:pt x="19364" y="5072"/>
                  <a:pt x="19494" y="5017"/>
                </a:cubicBezTo>
                <a:cubicBezTo>
                  <a:pt x="19500" y="5014"/>
                  <a:pt x="19513" y="5012"/>
                  <a:pt x="19519" y="5009"/>
                </a:cubicBezTo>
                <a:cubicBezTo>
                  <a:pt x="19860" y="4866"/>
                  <a:pt x="20125" y="4722"/>
                  <a:pt x="20333" y="4589"/>
                </a:cubicBezTo>
                <a:cubicBezTo>
                  <a:pt x="20542" y="4455"/>
                  <a:pt x="20691" y="4342"/>
                  <a:pt x="20801" y="4228"/>
                </a:cubicBezTo>
                <a:cubicBezTo>
                  <a:pt x="20825" y="4205"/>
                  <a:pt x="20855" y="4186"/>
                  <a:pt x="20875" y="4162"/>
                </a:cubicBezTo>
                <a:cubicBezTo>
                  <a:pt x="20968" y="4048"/>
                  <a:pt x="21016" y="3930"/>
                  <a:pt x="21048" y="3779"/>
                </a:cubicBezTo>
                <a:cubicBezTo>
                  <a:pt x="21071" y="3623"/>
                  <a:pt x="21086" y="3417"/>
                  <a:pt x="21097" y="3219"/>
                </a:cubicBezTo>
                <a:cubicBezTo>
                  <a:pt x="21097" y="3213"/>
                  <a:pt x="21097" y="3211"/>
                  <a:pt x="21097" y="3205"/>
                </a:cubicBezTo>
                <a:cubicBezTo>
                  <a:pt x="21085" y="2461"/>
                  <a:pt x="20974" y="2256"/>
                  <a:pt x="20333" y="1842"/>
                </a:cubicBezTo>
                <a:cubicBezTo>
                  <a:pt x="18700" y="789"/>
                  <a:pt x="14946" y="86"/>
                  <a:pt x="11211" y="0"/>
                </a:cubicBezTo>
                <a:lnTo>
                  <a:pt x="10915" y="0"/>
                </a:lnTo>
                <a:close/>
              </a:path>
            </a:pathLst>
          </a:cu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U-shaped-valley.jpg"/>
          <p:cNvPicPr>
            <a:picLocks noChangeAspect="1"/>
          </p:cNvPicPr>
          <p:nvPr>
            <p:ph type="pic" idx="13"/>
          </p:nvPr>
        </p:nvPicPr>
        <p:blipFill>
          <a:blip r:embed="rId3">
            <a:extLst/>
          </a:blip>
          <a:srcRect l="0" t="11067" r="0" b="11067"/>
          <a:stretch>
            <a:fillRect/>
          </a:stretch>
        </p:blipFill>
        <p:spPr>
          <a:xfrm>
            <a:off x="0" y="0"/>
            <a:ext cx="13004801" cy="7594600"/>
          </a:xfrm>
          <a:prstGeom prst="rect">
            <a:avLst/>
          </a:prstGeom>
        </p:spPr>
      </p:pic>
      <p:sp>
        <p:nvSpPr>
          <p:cNvPr id="159" name="Shape 159"/>
          <p:cNvSpPr/>
          <p:nvPr>
            <p:ph type="title"/>
          </p:nvPr>
        </p:nvSpPr>
        <p:spPr>
          <a:prstGeom prst="rect">
            <a:avLst/>
          </a:prstGeom>
        </p:spPr>
        <p:txBody>
          <a:bodyPr/>
          <a:lstStyle/>
          <a:p>
            <a:pPr/>
            <a:r>
              <a:t>Zig-Zag Sadness</a:t>
            </a:r>
          </a:p>
        </p:txBody>
      </p:sp>
      <p:sp>
        <p:nvSpPr>
          <p:cNvPr id="160" name="Shape 160"/>
          <p:cNvSpPr/>
          <p:nvPr/>
        </p:nvSpPr>
        <p:spPr>
          <a:xfrm flipH="1">
            <a:off x="2167012" y="1421336"/>
            <a:ext cx="10749571" cy="760425"/>
          </a:xfrm>
          <a:prstGeom prst="line">
            <a:avLst/>
          </a:prstGeom>
          <a:ln w="114300">
            <a:solidFill>
              <a:srgbClr val="FFFFFF"/>
            </a:solidFill>
            <a:miter lim="400000"/>
            <a:tailEnd type="triangle"/>
          </a:ln>
        </p:spPr>
        <p:txBody>
          <a:bodyPr lIns="50800" tIns="50800" rIns="50800" bIns="50800" anchor="ctr"/>
          <a:lstStyle/>
          <a:p>
            <a:pPr/>
          </a:p>
        </p:txBody>
      </p:sp>
      <p:sp>
        <p:nvSpPr>
          <p:cNvPr id="161" name="Shape 161"/>
          <p:cNvSpPr/>
          <p:nvPr/>
        </p:nvSpPr>
        <p:spPr>
          <a:xfrm>
            <a:off x="2502010" y="2503902"/>
            <a:ext cx="8962149" cy="1"/>
          </a:xfrm>
          <a:prstGeom prst="line">
            <a:avLst/>
          </a:prstGeom>
          <a:ln w="114300">
            <a:solidFill>
              <a:srgbClr val="FFFFFF"/>
            </a:solidFill>
            <a:miter lim="400000"/>
            <a:tailEnd type="triangle"/>
          </a:ln>
        </p:spPr>
        <p:txBody>
          <a:bodyPr lIns="50800" tIns="50800" rIns="50800" bIns="50800" anchor="ctr"/>
          <a:lstStyle/>
          <a:p>
            <a:pPr/>
          </a:p>
        </p:txBody>
      </p:sp>
      <p:sp>
        <p:nvSpPr>
          <p:cNvPr id="162" name="Shape 162"/>
          <p:cNvSpPr/>
          <p:nvPr/>
        </p:nvSpPr>
        <p:spPr>
          <a:xfrm flipH="1">
            <a:off x="3082972" y="2807234"/>
            <a:ext cx="7797709" cy="343586"/>
          </a:xfrm>
          <a:prstGeom prst="line">
            <a:avLst/>
          </a:prstGeom>
          <a:ln w="114300">
            <a:solidFill>
              <a:srgbClr val="FFFFFF"/>
            </a:solidFill>
            <a:miter lim="400000"/>
            <a:tailEnd type="triangle"/>
          </a:ln>
        </p:spPr>
        <p:txBody>
          <a:bodyPr lIns="50800" tIns="50800" rIns="50800" bIns="50800" anchor="ctr"/>
          <a:lstStyle/>
          <a:p>
            <a:pPr/>
          </a:p>
        </p:txBody>
      </p:sp>
      <p:sp>
        <p:nvSpPr>
          <p:cNvPr id="163" name="Shape 163"/>
          <p:cNvSpPr/>
          <p:nvPr/>
        </p:nvSpPr>
        <p:spPr>
          <a:xfrm>
            <a:off x="3640362" y="3598367"/>
            <a:ext cx="6178331" cy="1"/>
          </a:xfrm>
          <a:prstGeom prst="line">
            <a:avLst/>
          </a:prstGeom>
          <a:ln w="114300">
            <a:solidFill>
              <a:srgbClr val="FFFFFF"/>
            </a:solidFill>
            <a:miter lim="400000"/>
            <a:tailEnd type="triangle"/>
          </a:ln>
        </p:spPr>
        <p:txBody>
          <a:bodyPr lIns="50800" tIns="50800" rIns="50800" bIns="50800" anchor="ctr"/>
          <a:lstStyle/>
          <a:p>
            <a:pPr/>
          </a:p>
        </p:txBody>
      </p:sp>
      <p:sp>
        <p:nvSpPr>
          <p:cNvPr id="164" name="Shape 164"/>
          <p:cNvSpPr/>
          <p:nvPr/>
        </p:nvSpPr>
        <p:spPr>
          <a:xfrm flipH="1">
            <a:off x="4176791" y="3985327"/>
            <a:ext cx="5103898" cy="146621"/>
          </a:xfrm>
          <a:prstGeom prst="line">
            <a:avLst/>
          </a:prstGeom>
          <a:ln w="114300">
            <a:solidFill>
              <a:srgbClr val="FFFFFF"/>
            </a:solidFill>
            <a:miter lim="400000"/>
            <a:tailEnd type="triangle"/>
          </a:ln>
        </p:spPr>
        <p:txBody>
          <a:bodyPr lIns="50800" tIns="50800" rIns="50800" bIns="50800" anchor="ctr"/>
          <a:lstStyle/>
          <a:p>
            <a:pPr/>
          </a:p>
        </p:txBody>
      </p:sp>
      <p:pic>
        <p:nvPicPr>
          <p:cNvPr id="165" name="pasted-image.tiff"/>
          <p:cNvPicPr>
            <a:picLocks noChangeAspect="1"/>
          </p:cNvPicPr>
          <p:nvPr/>
        </p:nvPicPr>
        <p:blipFill>
          <a:blip r:embed="rId4">
            <a:extLst/>
          </a:blip>
          <a:srcRect l="16199" t="4146" r="20132" b="5551"/>
          <a:stretch>
            <a:fillRect/>
          </a:stretch>
        </p:blipFill>
        <p:spPr>
          <a:xfrm>
            <a:off x="12544352" y="332515"/>
            <a:ext cx="339622" cy="1163639"/>
          </a:xfrm>
          <a:custGeom>
            <a:avLst/>
            <a:gdLst/>
            <a:ahLst/>
            <a:cxnLst>
              <a:cxn ang="0">
                <a:pos x="wd2" y="hd2"/>
              </a:cxn>
              <a:cxn ang="5400000">
                <a:pos x="wd2" y="hd2"/>
              </a:cxn>
              <a:cxn ang="10800000">
                <a:pos x="wd2" y="hd2"/>
              </a:cxn>
              <a:cxn ang="16200000">
                <a:pos x="wd2" y="hd2"/>
              </a:cxn>
            </a:cxnLst>
            <a:rect l="0" t="0" r="r" b="b"/>
            <a:pathLst>
              <a:path w="21097" h="21599" fill="norm" stroke="1" extrusionOk="0">
                <a:moveTo>
                  <a:pt x="10915" y="0"/>
                </a:moveTo>
                <a:cubicBezTo>
                  <a:pt x="10404" y="1"/>
                  <a:pt x="10072" y="6"/>
                  <a:pt x="9682" y="7"/>
                </a:cubicBezTo>
                <a:cubicBezTo>
                  <a:pt x="8198" y="47"/>
                  <a:pt x="6258" y="258"/>
                  <a:pt x="4751" y="530"/>
                </a:cubicBezTo>
                <a:cubicBezTo>
                  <a:pt x="3788" y="716"/>
                  <a:pt x="2980" y="940"/>
                  <a:pt x="2311" y="1201"/>
                </a:cubicBezTo>
                <a:cubicBezTo>
                  <a:pt x="2030" y="1317"/>
                  <a:pt x="1758" y="1446"/>
                  <a:pt x="1497" y="1576"/>
                </a:cubicBezTo>
                <a:cubicBezTo>
                  <a:pt x="1493" y="1578"/>
                  <a:pt x="1476" y="1582"/>
                  <a:pt x="1472" y="1584"/>
                </a:cubicBezTo>
                <a:cubicBezTo>
                  <a:pt x="1093" y="1790"/>
                  <a:pt x="788" y="2010"/>
                  <a:pt x="511" y="2262"/>
                </a:cubicBezTo>
                <a:cubicBezTo>
                  <a:pt x="-503" y="3182"/>
                  <a:pt x="-4" y="4171"/>
                  <a:pt x="1966" y="5090"/>
                </a:cubicBezTo>
                <a:cubicBezTo>
                  <a:pt x="2068" y="5138"/>
                  <a:pt x="2198" y="5185"/>
                  <a:pt x="2311" y="5230"/>
                </a:cubicBezTo>
                <a:cubicBezTo>
                  <a:pt x="3126" y="5531"/>
                  <a:pt x="4120" y="5790"/>
                  <a:pt x="5318" y="5996"/>
                </a:cubicBezTo>
                <a:cubicBezTo>
                  <a:pt x="5796" y="6079"/>
                  <a:pt x="6314" y="6153"/>
                  <a:pt x="6847" y="6217"/>
                </a:cubicBezTo>
                <a:cubicBezTo>
                  <a:pt x="7406" y="6282"/>
                  <a:pt x="7988" y="6346"/>
                  <a:pt x="8622" y="6394"/>
                </a:cubicBezTo>
                <a:lnTo>
                  <a:pt x="9140" y="6431"/>
                </a:lnTo>
                <a:lnTo>
                  <a:pt x="10175" y="6497"/>
                </a:lnTo>
                <a:lnTo>
                  <a:pt x="10175" y="6512"/>
                </a:lnTo>
                <a:lnTo>
                  <a:pt x="10249" y="7418"/>
                </a:lnTo>
                <a:cubicBezTo>
                  <a:pt x="10256" y="7490"/>
                  <a:pt x="10272" y="7540"/>
                  <a:pt x="10274" y="7595"/>
                </a:cubicBezTo>
                <a:cubicBezTo>
                  <a:pt x="10274" y="7612"/>
                  <a:pt x="10273" y="7635"/>
                  <a:pt x="10274" y="7654"/>
                </a:cubicBezTo>
                <a:lnTo>
                  <a:pt x="10323" y="8369"/>
                </a:lnTo>
                <a:lnTo>
                  <a:pt x="7858" y="9952"/>
                </a:lnTo>
                <a:cubicBezTo>
                  <a:pt x="7525" y="10166"/>
                  <a:pt x="7577" y="10130"/>
                  <a:pt x="7291" y="10313"/>
                </a:cubicBezTo>
                <a:cubicBezTo>
                  <a:pt x="7140" y="10410"/>
                  <a:pt x="7141" y="10418"/>
                  <a:pt x="6970" y="10527"/>
                </a:cubicBezTo>
                <a:cubicBezTo>
                  <a:pt x="4960" y="11814"/>
                  <a:pt x="3902" y="12518"/>
                  <a:pt x="3741" y="12649"/>
                </a:cubicBezTo>
                <a:cubicBezTo>
                  <a:pt x="3660" y="12715"/>
                  <a:pt x="3558" y="12785"/>
                  <a:pt x="3568" y="12803"/>
                </a:cubicBezTo>
                <a:cubicBezTo>
                  <a:pt x="3598" y="12812"/>
                  <a:pt x="3656" y="12815"/>
                  <a:pt x="3741" y="12818"/>
                </a:cubicBezTo>
                <a:cubicBezTo>
                  <a:pt x="3778" y="12814"/>
                  <a:pt x="3821" y="12815"/>
                  <a:pt x="3864" y="12811"/>
                </a:cubicBezTo>
                <a:cubicBezTo>
                  <a:pt x="4057" y="12791"/>
                  <a:pt x="5421" y="12005"/>
                  <a:pt x="6896" y="11065"/>
                </a:cubicBezTo>
                <a:cubicBezTo>
                  <a:pt x="7033" y="10978"/>
                  <a:pt x="7133" y="10920"/>
                  <a:pt x="7266" y="10836"/>
                </a:cubicBezTo>
                <a:cubicBezTo>
                  <a:pt x="8132" y="10297"/>
                  <a:pt x="8971" y="9769"/>
                  <a:pt x="9386" y="9562"/>
                </a:cubicBezTo>
                <a:cubicBezTo>
                  <a:pt x="9439" y="9534"/>
                  <a:pt x="9514" y="9496"/>
                  <a:pt x="9559" y="9474"/>
                </a:cubicBezTo>
                <a:cubicBezTo>
                  <a:pt x="9590" y="9459"/>
                  <a:pt x="9605" y="9449"/>
                  <a:pt x="9633" y="9437"/>
                </a:cubicBezTo>
                <a:cubicBezTo>
                  <a:pt x="9723" y="9394"/>
                  <a:pt x="9846" y="9354"/>
                  <a:pt x="9879" y="9348"/>
                </a:cubicBezTo>
                <a:cubicBezTo>
                  <a:pt x="9937" y="9332"/>
                  <a:pt x="9973" y="9321"/>
                  <a:pt x="10003" y="9326"/>
                </a:cubicBezTo>
                <a:cubicBezTo>
                  <a:pt x="10199" y="9363"/>
                  <a:pt x="10299" y="10557"/>
                  <a:pt x="10299" y="12744"/>
                </a:cubicBezTo>
                <a:lnTo>
                  <a:pt x="10299" y="15617"/>
                </a:lnTo>
                <a:lnTo>
                  <a:pt x="10323" y="16104"/>
                </a:lnTo>
                <a:lnTo>
                  <a:pt x="9386" y="16818"/>
                </a:lnTo>
                <a:lnTo>
                  <a:pt x="9288" y="16877"/>
                </a:lnTo>
                <a:lnTo>
                  <a:pt x="6872" y="18741"/>
                </a:lnTo>
                <a:cubicBezTo>
                  <a:pt x="6474" y="19047"/>
                  <a:pt x="6252" y="19213"/>
                  <a:pt x="5861" y="19514"/>
                </a:cubicBezTo>
                <a:cubicBezTo>
                  <a:pt x="5678" y="19655"/>
                  <a:pt x="5453" y="19847"/>
                  <a:pt x="5195" y="20045"/>
                </a:cubicBezTo>
                <a:cubicBezTo>
                  <a:pt x="5188" y="20050"/>
                  <a:pt x="5178" y="20054"/>
                  <a:pt x="5171" y="20060"/>
                </a:cubicBezTo>
                <a:cubicBezTo>
                  <a:pt x="5165" y="20063"/>
                  <a:pt x="5151" y="20064"/>
                  <a:pt x="5146" y="20067"/>
                </a:cubicBezTo>
                <a:cubicBezTo>
                  <a:pt x="4460" y="20594"/>
                  <a:pt x="3341" y="21457"/>
                  <a:pt x="3297" y="21489"/>
                </a:cubicBezTo>
                <a:cubicBezTo>
                  <a:pt x="3212" y="21550"/>
                  <a:pt x="3323" y="21600"/>
                  <a:pt x="3543" y="21599"/>
                </a:cubicBezTo>
                <a:cubicBezTo>
                  <a:pt x="3790" y="21598"/>
                  <a:pt x="4746" y="20971"/>
                  <a:pt x="6009" y="19978"/>
                </a:cubicBezTo>
                <a:cubicBezTo>
                  <a:pt x="7139" y="19090"/>
                  <a:pt x="8155" y="18306"/>
                  <a:pt x="8277" y="18233"/>
                </a:cubicBezTo>
                <a:cubicBezTo>
                  <a:pt x="8399" y="18159"/>
                  <a:pt x="8842" y="17822"/>
                  <a:pt x="9263" y="17481"/>
                </a:cubicBezTo>
                <a:cubicBezTo>
                  <a:pt x="9971" y="16907"/>
                  <a:pt x="10339" y="16615"/>
                  <a:pt x="10742" y="16612"/>
                </a:cubicBezTo>
                <a:cubicBezTo>
                  <a:pt x="10744" y="16612"/>
                  <a:pt x="10765" y="16612"/>
                  <a:pt x="10767" y="16612"/>
                </a:cubicBezTo>
                <a:cubicBezTo>
                  <a:pt x="10788" y="16614"/>
                  <a:pt x="10801" y="16618"/>
                  <a:pt x="10816" y="16619"/>
                </a:cubicBezTo>
                <a:cubicBezTo>
                  <a:pt x="10890" y="16622"/>
                  <a:pt x="10974" y="16635"/>
                  <a:pt x="11063" y="16663"/>
                </a:cubicBezTo>
                <a:cubicBezTo>
                  <a:pt x="11128" y="16684"/>
                  <a:pt x="11188" y="16719"/>
                  <a:pt x="11260" y="16752"/>
                </a:cubicBezTo>
                <a:cubicBezTo>
                  <a:pt x="11289" y="16766"/>
                  <a:pt x="11328" y="16780"/>
                  <a:pt x="11359" y="16796"/>
                </a:cubicBezTo>
                <a:cubicBezTo>
                  <a:pt x="11652" y="16945"/>
                  <a:pt x="11994" y="17179"/>
                  <a:pt x="12493" y="17525"/>
                </a:cubicBezTo>
                <a:cubicBezTo>
                  <a:pt x="12879" y="17793"/>
                  <a:pt x="13720" y="18369"/>
                  <a:pt x="14366" y="18807"/>
                </a:cubicBezTo>
                <a:cubicBezTo>
                  <a:pt x="14572" y="18946"/>
                  <a:pt x="14808" y="19121"/>
                  <a:pt x="15057" y="19293"/>
                </a:cubicBezTo>
                <a:cubicBezTo>
                  <a:pt x="15102" y="19325"/>
                  <a:pt x="15110" y="19336"/>
                  <a:pt x="15155" y="19367"/>
                </a:cubicBezTo>
                <a:cubicBezTo>
                  <a:pt x="15179" y="19384"/>
                  <a:pt x="15205" y="19394"/>
                  <a:pt x="15229" y="19411"/>
                </a:cubicBezTo>
                <a:cubicBezTo>
                  <a:pt x="15708" y="19745"/>
                  <a:pt x="16226" y="20090"/>
                  <a:pt x="16561" y="20332"/>
                </a:cubicBezTo>
                <a:cubicBezTo>
                  <a:pt x="17183" y="20783"/>
                  <a:pt x="17596" y="21014"/>
                  <a:pt x="17818" y="21047"/>
                </a:cubicBezTo>
                <a:cubicBezTo>
                  <a:pt x="17907" y="21031"/>
                  <a:pt x="17970" y="21006"/>
                  <a:pt x="17991" y="20966"/>
                </a:cubicBezTo>
                <a:cubicBezTo>
                  <a:pt x="17996" y="20956"/>
                  <a:pt x="17990" y="20950"/>
                  <a:pt x="17991" y="20936"/>
                </a:cubicBezTo>
                <a:cubicBezTo>
                  <a:pt x="17988" y="20907"/>
                  <a:pt x="17901" y="20818"/>
                  <a:pt x="17719" y="20671"/>
                </a:cubicBezTo>
                <a:cubicBezTo>
                  <a:pt x="17688" y="20646"/>
                  <a:pt x="17631" y="20596"/>
                  <a:pt x="17596" y="20568"/>
                </a:cubicBezTo>
                <a:cubicBezTo>
                  <a:pt x="17027" y="20133"/>
                  <a:pt x="15778" y="19275"/>
                  <a:pt x="13405" y="17658"/>
                </a:cubicBezTo>
                <a:cubicBezTo>
                  <a:pt x="13190" y="17512"/>
                  <a:pt x="12532" y="17077"/>
                  <a:pt x="11950" y="16693"/>
                </a:cubicBezTo>
                <a:lnTo>
                  <a:pt x="10915" y="15993"/>
                </a:lnTo>
                <a:lnTo>
                  <a:pt x="10915" y="12730"/>
                </a:lnTo>
                <a:cubicBezTo>
                  <a:pt x="10915" y="10812"/>
                  <a:pt x="11024" y="9452"/>
                  <a:pt x="11186" y="9422"/>
                </a:cubicBezTo>
                <a:cubicBezTo>
                  <a:pt x="11316" y="9398"/>
                  <a:pt x="11817" y="9546"/>
                  <a:pt x="12665" y="9857"/>
                </a:cubicBezTo>
                <a:cubicBezTo>
                  <a:pt x="12678" y="9861"/>
                  <a:pt x="12677" y="9859"/>
                  <a:pt x="12690" y="9864"/>
                </a:cubicBezTo>
                <a:cubicBezTo>
                  <a:pt x="13538" y="10175"/>
                  <a:pt x="14727" y="10647"/>
                  <a:pt x="16240" y="11271"/>
                </a:cubicBezTo>
                <a:cubicBezTo>
                  <a:pt x="17281" y="11702"/>
                  <a:pt x="18200" y="12058"/>
                  <a:pt x="18977" y="12347"/>
                </a:cubicBezTo>
                <a:cubicBezTo>
                  <a:pt x="19149" y="12410"/>
                  <a:pt x="19345" y="12486"/>
                  <a:pt x="19494" y="12538"/>
                </a:cubicBezTo>
                <a:cubicBezTo>
                  <a:pt x="19639" y="12590"/>
                  <a:pt x="19766" y="12629"/>
                  <a:pt x="19889" y="12671"/>
                </a:cubicBezTo>
                <a:cubicBezTo>
                  <a:pt x="20314" y="12809"/>
                  <a:pt x="20612" y="12894"/>
                  <a:pt x="20776" y="12906"/>
                </a:cubicBezTo>
                <a:cubicBezTo>
                  <a:pt x="20889" y="12900"/>
                  <a:pt x="20930" y="12867"/>
                  <a:pt x="20850" y="12811"/>
                </a:cubicBezTo>
                <a:cubicBezTo>
                  <a:pt x="20751" y="12745"/>
                  <a:pt x="18788" y="11948"/>
                  <a:pt x="16413" y="10998"/>
                </a:cubicBezTo>
                <a:cubicBezTo>
                  <a:pt x="15419" y="10603"/>
                  <a:pt x="14410" y="10206"/>
                  <a:pt x="13577" y="9864"/>
                </a:cubicBezTo>
                <a:lnTo>
                  <a:pt x="12517" y="9444"/>
                </a:lnTo>
                <a:lnTo>
                  <a:pt x="11211" y="8921"/>
                </a:lnTo>
                <a:lnTo>
                  <a:pt x="11211" y="8892"/>
                </a:lnTo>
                <a:lnTo>
                  <a:pt x="10890" y="8766"/>
                </a:lnTo>
                <a:lnTo>
                  <a:pt x="10964" y="7639"/>
                </a:lnTo>
                <a:lnTo>
                  <a:pt x="11063" y="6512"/>
                </a:lnTo>
                <a:lnTo>
                  <a:pt x="12838" y="6357"/>
                </a:lnTo>
                <a:cubicBezTo>
                  <a:pt x="13814" y="6274"/>
                  <a:pt x="15081" y="6141"/>
                  <a:pt x="15673" y="6063"/>
                </a:cubicBezTo>
                <a:cubicBezTo>
                  <a:pt x="15856" y="6039"/>
                  <a:pt x="16066" y="6011"/>
                  <a:pt x="16265" y="5974"/>
                </a:cubicBezTo>
                <a:cubicBezTo>
                  <a:pt x="16362" y="5956"/>
                  <a:pt x="16461" y="5929"/>
                  <a:pt x="16561" y="5908"/>
                </a:cubicBezTo>
                <a:cubicBezTo>
                  <a:pt x="17090" y="5797"/>
                  <a:pt x="17631" y="5653"/>
                  <a:pt x="18163" y="5488"/>
                </a:cubicBezTo>
                <a:cubicBezTo>
                  <a:pt x="18193" y="5479"/>
                  <a:pt x="18232" y="5468"/>
                  <a:pt x="18262" y="5459"/>
                </a:cubicBezTo>
                <a:cubicBezTo>
                  <a:pt x="18267" y="5457"/>
                  <a:pt x="18281" y="5461"/>
                  <a:pt x="18286" y="5459"/>
                </a:cubicBezTo>
                <a:cubicBezTo>
                  <a:pt x="18565" y="5370"/>
                  <a:pt x="18799" y="5274"/>
                  <a:pt x="19051" y="5179"/>
                </a:cubicBezTo>
                <a:cubicBezTo>
                  <a:pt x="19194" y="5124"/>
                  <a:pt x="19364" y="5072"/>
                  <a:pt x="19494" y="5017"/>
                </a:cubicBezTo>
                <a:cubicBezTo>
                  <a:pt x="19500" y="5014"/>
                  <a:pt x="19513" y="5012"/>
                  <a:pt x="19519" y="5009"/>
                </a:cubicBezTo>
                <a:cubicBezTo>
                  <a:pt x="19860" y="4866"/>
                  <a:pt x="20125" y="4722"/>
                  <a:pt x="20333" y="4589"/>
                </a:cubicBezTo>
                <a:cubicBezTo>
                  <a:pt x="20542" y="4455"/>
                  <a:pt x="20691" y="4342"/>
                  <a:pt x="20801" y="4228"/>
                </a:cubicBezTo>
                <a:cubicBezTo>
                  <a:pt x="20825" y="4205"/>
                  <a:pt x="20855" y="4186"/>
                  <a:pt x="20875" y="4162"/>
                </a:cubicBezTo>
                <a:cubicBezTo>
                  <a:pt x="20968" y="4048"/>
                  <a:pt x="21016" y="3930"/>
                  <a:pt x="21048" y="3779"/>
                </a:cubicBezTo>
                <a:cubicBezTo>
                  <a:pt x="21071" y="3623"/>
                  <a:pt x="21086" y="3417"/>
                  <a:pt x="21097" y="3219"/>
                </a:cubicBezTo>
                <a:cubicBezTo>
                  <a:pt x="21097" y="3213"/>
                  <a:pt x="21097" y="3211"/>
                  <a:pt x="21097" y="3205"/>
                </a:cubicBezTo>
                <a:cubicBezTo>
                  <a:pt x="21085" y="2461"/>
                  <a:pt x="20974" y="2256"/>
                  <a:pt x="20333" y="1842"/>
                </a:cubicBezTo>
                <a:cubicBezTo>
                  <a:pt x="18700" y="789"/>
                  <a:pt x="14946" y="86"/>
                  <a:pt x="11211" y="0"/>
                </a:cubicBezTo>
                <a:lnTo>
                  <a:pt x="10915" y="0"/>
                </a:lnTo>
                <a:close/>
              </a:path>
            </a:pathLst>
          </a:cu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4"/>
          </p:nvPr>
        </p:nvSpPr>
        <p:spPr>
          <a:xfrm>
            <a:off x="1270000" y="2877848"/>
            <a:ext cx="10464800" cy="3540704"/>
          </a:xfrm>
          <a:prstGeom prst="rect">
            <a:avLst/>
          </a:prstGeom>
        </p:spPr>
        <p:txBody>
          <a:bodyPr/>
          <a:lstStyle>
            <a:lvl1pPr>
              <a:defRPr sz="7600"/>
            </a:lvl1pPr>
          </a:lstStyle>
          <a:p>
            <a:pPr/>
            <a:r>
              <a:t>Momentum-based Stochastic Gradient Descent (SGD)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4"/>
          </p:nvPr>
        </p:nvSpPr>
        <p:spPr>
          <a:xfrm>
            <a:off x="1270000" y="4033548"/>
            <a:ext cx="10464800" cy="1229304"/>
          </a:xfrm>
          <a:prstGeom prst="rect">
            <a:avLst/>
          </a:prstGeom>
        </p:spPr>
        <p:txBody>
          <a:bodyPr/>
          <a:lstStyle>
            <a:lvl1pPr>
              <a:defRPr sz="7600"/>
            </a:lvl1pPr>
          </a:lstStyle>
          <a:p>
            <a:pPr/>
            <a:r>
              <a:t>Solution?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