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59" r:id="rId5"/>
    <p:sldId id="263" r:id="rId6"/>
    <p:sldId id="260" r:id="rId7"/>
    <p:sldId id="262" r:id="rId8"/>
    <p:sldId id="261" r:id="rId9"/>
    <p:sldId id="264" r:id="rId10"/>
    <p:sldId id="265" r:id="rId11"/>
    <p:sldId id="266" r:id="rId12"/>
    <p:sldId id="269" r:id="rId13"/>
    <p:sldId id="268" r:id="rId14"/>
    <p:sldId id="270" r:id="rId15"/>
    <p:sldId id="271" r:id="rId16"/>
    <p:sldId id="272" r:id="rId17"/>
    <p:sldId id="273" r:id="rId18"/>
    <p:sldId id="274" r:id="rId19"/>
    <p:sldId id="275" r:id="rId20"/>
    <p:sldId id="276" r:id="rId21"/>
    <p:sldId id="277" r:id="rId2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p:scale>
          <a:sx n="58" d="100"/>
          <a:sy n="58" d="100"/>
        </p:scale>
        <p:origin x="2236"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1:16.700"/>
    </inkml:context>
    <inkml:brush xml:id="br0">
      <inkml:brushProperty name="width" value="0.05292" units="cm"/>
      <inkml:brushProperty name="height" value="0.05292" units="cm"/>
      <inkml:brushProperty name="color" value="#FF0000"/>
    </inkml:brush>
  </inkml:definitions>
  <inkml:trace contextRef="#ctx0" brushRef="#br0">5574 7338 0,'-18'0'110,"18"-18"-95,-17-17 1,-1 17 0,0 1-1,-17-36 1,-18-18 0,-17-17 15,-54 0-16,1-18 1,-89-106 0,106 106-1,0 53 1,0-17 0,1-1-1,-19 36 1,-17 0-1,-106-53 1,124-1 0,17 37-1,18-1 17,-53-18-17,52 53 1,1-17-1,-106 0 1,53 35 0,18 0-1,-19 53 1,19-18 0,35 18-1,-53-18 1,-106 53-1,106 1 1,-18-36 15,124-18-15,-18-18 0,-53 72-1,18-54 1,-336 88-1,283-70 1,53-17 0,-36 34-1,-105 177 1,35-53 0,106-106-1,35-35 1,53-17-1,0 16 32,0-34-31,0 0-16,18-1 16,-1 36-1,36 53 1,-17-35-1,16-1 1,54 89 0,88-53-1,194 53 1,-176-18 0,-89-53-1,19 53 1,-107-106-1,124 89 1,35-36 0,35-18 15,230 72-15,-177-37-1,53-34 1,-70 35-1,17-36 1,-141-17 0,71 18-1,17-18 1,-35-36 0,-53 36-1,88 0 1,-70-18-1,0 1 1,194-1 15,-195-17-15,-17-1 0,89-17-1,-107 0 1,36-17-1,17-19 1,-87 1 0,34-53-1,-88 70 1,18-17 0,0-18-1,0-17 1,-18-19-1,18-34 1,-35-71 15,-18 123-15,0-52 0,0-71-1,-53 123 1,18-17-1,-1 0 1,1 35 0,0-18-1,-36-34 1,36-1 0,-18 35-1,-53-70 1,71 106-1,-71-36 1,71 54 15,17-1-15,-123-53 0,71 36-1,17-18 1,-18-35-1,-35-35 1,18 52 0,17-53-1,19 107 1,16-1 0,-34-17-1,34 35-15,-52-88 16,35 70-1,-70-17 17,88 17-17,-1 18 1,-34 0 0,-1-17-1,1 17 1,17 0-1,17 0 1,-34 0 0,17 0-1,0 0 1,0 0 0,36 0-1,-19 0 1,19 0-16,-1 0 15</inkml:trace>
</inkml:ink>
</file>

<file path=ppt/ink/ink10.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7:55.8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1199 14288 0</inkml:trace>
</inkml:ink>
</file>

<file path=ppt/ink/ink11.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8:02.5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1746 13317 0,'18'0'172,"17"0"-141,-17 0-31,-1 0 0,1 0 16,17 0 0,1 0-1,17 0 1,-36 0-1,36 0 17,-35 0-32,35 0 15,-18 0 1,36 0 0,-1 0-1,1 0 1,-36-17-1,-17 17 1,34 0 0,-16 0-1,-1 0 1,0 0 0,1 0-1,52 0 1,-35 0-1,-36 17 1,54-17 15,-18 0-15,-36 18 0,54-18-1,-36 0 1,1 18-1,34-18 1,-35 0 0,1 17-1,-1-17 1,-17 0-16,-1 0 16,18 0-1,18 0 1,-35 0-1,17 18 1,18-18 0,0 0 15,-18 0-15,1 0-1,34 0 1,-17 0 15,-18 0-15,1 0-1,17 0 1,-36 0 0,19 0-1,16 0 1,-16 0-1,-19 0 1,19 0 15,17 0-15,-18 0 0,0 0-16,-17 0 15,17 0 1,36 0-1,-18 0 1,-1 0 0,19 0-1,-53 0 1,70 0 0,-35 0-1,-18 0 1,18 0-1,-18 0 17,1 0-32,-1 0 31,-18 0-15,19 0-1,-1 0 1,0 0-1,-17 0 1,0 0 0,-1 0-1,1 0 17,35-18-17,-36 18 1,1 0-1,0 0 32,-1 0-31,19 0 15,16 0-15,-34 0-1,0 0 1,17 0 0,-17 0-1,-1 0 1,36 0 0,0 0-1,-18 0 1,54 0-1,-19 0 1,-17 0 0,-18 0 15,36 0-15,-18 0-1,-36 0 1,36 0-1,-35 0 1,53 0 15,-18 0-15,17-17 0,18 52-1,-35-35 501,35 0-501,-52 0-15,87 0 16,-70 0 15,18 0-15,-1 0 0,1 0-1,-18 0 1,0 0-1,17 0 1,-17-18 0,53 18-1,-53 0 1,53 0 0,-36 0-1,-17-17 1,18 17-1,-18 0 17,17-18-17,-35 18 1,-17 0 0,17 0-1,36 0 1,-36 0-1,0 0 1,89 0 0,-71 0-1,0 0 1,0 0 0,-36 0-16,19 0 15,-1 0 1,35 0 15,-34 0-15,17 0-1,-1 0 1,-34 0-16,35 0 16,-35 0-1,52 0 1,-34 18-1,-1-18 1,-18 0 0,54 0-1,-18 17 1,-35-17 0,17 0-1,18 0 1,0 18 15,-18-18-15,35 0-1,-52 18 1,17-18 0,1 0-1,-1 0 1,-17 0-1,-1 0 1,19 0 0,-19 0-1,1 0 48,-1 0-48,19 0 17,-19 0-17,1 0 17,0 0-1,-1 0 0,1 0-15,17 0-1,0 0 1,-17 0 78,0 0-94,-1 0 15,19 0 1,-19 0 0,19 0 15,-19 0 47,1 0-78,-1 0 31,1 0-31,0 0 16,-1 0 93</inkml:trace>
</inkml:ink>
</file>

<file path=ppt/ink/ink12.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8:03.3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9719 13388 0</inkml:trace>
</inkml:ink>
</file>

<file path=ppt/ink/ink13.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8:05.5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8555 19614 0</inkml:trace>
</inkml:ink>
</file>

<file path=ppt/ink/ink14.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8:56.270"/>
    </inkml:context>
    <inkml:brush xml:id="br0">
      <inkml:brushProperty name="width" value="0.05292" units="cm"/>
      <inkml:brushProperty name="height" value="0.05292" units="cm"/>
      <inkml:brushProperty name="color" value="#FF0000"/>
    </inkml:brush>
  </inkml:definitions>
  <inkml:trace contextRef="#ctx0" brushRef="#br0">4657 7003 0,'0'-18'157,"0"0"-126,0 1-16,17 17 1,-70-18 297,-35-52-313,0-1 0,-141-70 31,105 35-16,36 71-15,0-18 16,-124-88 0,89 105-1,-18-16 1,-36-19 0,36 36-1,0-36 16,70 36-31,36 17 0,-159-70 32,71 53-17,-1 35 1,-35 0 0,89 0-1,-18 0-15,-71 0 16,35 0-1,54 0 1,-54 0 0,19 0-1,-72 17 1,1 36 0,-89 36-1,124-72 1,0 36 15,53-18-15,0 71-1,17-35 1,18-36 0,0 18-1,0 35 1,0 0-1,-17 89 1,35-54 0,-1 18-1,1-53 1,35-35 0,0-17-1,0-1 1,0 0-1,106 53 17,211 54-17,-34-1 1,-72-36 0,-17-34-1,194 70 1,36 18-1,-195-89 1,230 54 0,-160-71-1,-87-36 1,-18 1 0,-70 0-1,87-18 1,19 0 15,-72 0-15,-17 0-1,-17-18 1,70-35 0,-106 0-1,53-17 1,53-1-1,-17-17 1,-54 17 0,1 36-1,-1-18 1,-52 18 0,-36-36-1,0 36 1,0-35 15,1 17-15,-1-36-1,-17-16 1,-18 16 0,0-34-1,0-18 1,-36 70-1,-34 1 1,35 17 0,-1 35-1,1 1 1,-18 17 0,-17-53-1,-72 0 16,-34 35-15,88 18 0,17 0-1,18 0 1,0 0 0,-70 0-1,70 0 1,0 0-1,35 18 1,-34-18 0,34 0-1,0 0 1</inkml:trace>
</inkml:ink>
</file>

<file path=ppt/ink/ink15.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0:00.2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9296 12471 0,'17'0'109,"54"0"-93,-53 0-1,-1 0 1,71 0 0,-35 17-1,35-17 1,1 18-1,17-18 1,-18 18 0,88-1-1,-17-17 1,-71 18 15,71 17-15,-53-35-1,-1 18 1,1-18 0,-35 17-1,52 1 1,-52-18 0,-18 0-1,-36 0 1,36 35-1,0-35 1,35 18 0,54-18-1,-54 0 1,35 0 15,-70 0-15,18 0-1,-36 0 1,36 0 0,-54 0-1,18 0 1,1 0 0,-19 0-1,1 0 1,17 0-1,18 0 1,-35 0 0,17 0-1,0 18 1,18-18 0,0 17 15,0-17-16,18 0 1,-1 0 0,-17 0-1,0 0 1,0 0 0,0 0-1,53 0 1,-53 0-1,-53 53 17,35-53 452,18-35-468,-35 35-1,34 0-15,1-18 16,53 1 0,-35 17 15,-1-18-16,36 0 1,-71 18 0,36-17-1,-36 17 1,1-18-16,-1 0 16,18 18-1,0-17 1,-36 17-16,1 0 15,52-18 1,1 1 0,-53 17-1,-1 0 1,36 0 0,0 0 15,-18 0-16,1 0 1,34 0 0,-52 0-1,52 0 1,19-18 0,-19 0-1,54 1 1,-54-1-1,18 0 1,54 1 0,-90-1 15,-34 18-31,0 0 0,52 0 31,-34 0-31,34-35 16,18 35-1,-17 0 1,52 17 0,-52-17-1,17 0 1,-53-17-16,265-107 16,282-17-1,-317 71 1,-318 70-1,53 17 423,0 19-422,0-19-16,0 18 15,0 1 1,0-1-1,0 0 1,0 1 0,0-19-1,0 19 1,0-1 15,0-18-15,0 36-1,0-17 1,0-1 0,0 0-1,0 18 1,0-18 15,0 1-15,0-1-1,0 0 1,0-17 187,0 17-203,0 0 31,0-17-15,0 17 15,0-17-31,0 17 32,0-17-17,-18 0 1,18-1 15,18-17 0,0 0-15,-1 0 0,1 0 77,0 0-77,-1 0 0,18 0-1,-17-17 16,0-19-15,-1 36 0,-17-17-1,18-1 1,17-35 0,18 18-1,-35-1 1,-18 19-1,0-1 1,0 1 0,17-1-1,-17 0 17,0 1-17,0-1 32,0 0-16,0-17 110,-17 35-141,-18 0 31</inkml:trace>
</inkml:ink>
</file>

<file path=ppt/ink/ink16.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0:08.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16051 12400 0,'36'0'109,"-19"0"-93,1 0-16,0 0 15,52 0 1,-17 0-1,-18 0 1,1 0 0,-1 0-1,18 0 1,-18 0 0,0 0 15,18 0-16,-17-17 1,-1 17 0,0 0-1,18 0 1,-35 0 0,17-18-1,0 18 1,-17 0-1,17 0 1,0 0 0,1 0-1,-1 0 1,0 0 15,1 0-15,-19 0-1,1 0 1,17 0 0,-17 0-1,17 0 1,-17 0 0,-1 0-1,1 0 1,35 0-1,-18 0 1,-17 0 0,-1-18 15,1 18 0,0 0-15,-1 0-1,1-17 32,0 17-31,35 0 0,-36 0-1,1 0 1,-18-18-1,17 18 1,1 0 15,0 0 32,-1 0-48,1 0 1,0 0-16,-1 0 16,1 0-1,17 0 17,-17 0 14,-1 0-30,1 0 0,17 0-1,-17 0 1,0 0 0,-1 0 15,1 0-16,0 0 1,-1 0-16,1 0 63,17 0-48</inkml:trace>
</inkml:ink>
</file>

<file path=ppt/ink/ink17.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0:24.2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1482 12894 0,'17'0'188,"1"0"-188,17 0 31,-17 0-31,0 0 31,-1 0-31,18 0 16,-17 0-1,17 0 1,18 0 0,18 0-1,-36 0 1,-17 0-16,17 0 31,18 0-15,0 0-1,-36 0 1,72 0 0,-54 0-1,18 0 1,-35 0-1,52 0 1,-52 0 0,17 0-1,18 0 1,-18 0 0,-17 0-1,35 0 16,-36 0-15,1 0 0,53 0-1,-19 0 1,-34 0 0,70 0-1,-35 0 1,-17 0-1,69 0 1,-69 0 0,-1 0-1,0 0 1,0 0 0,1 0-1,-19 0 1,1 0 15,17 0-15,36 0-1,-54 0 1,19 0 0,-1 0-1,0 0 1,18-18-1,-17 18 1,34-17 0,-17 17-1,35-18 1,-35 18 0,-18 0-1,1 0 16,17 0-15,-1-18 0,-34 18-1,17 0 1,54 0 0,-54 0-1,0 0 1,53-17-1,-17-1 1,-1 1 0,-17 17-1,36 0 1,-72 0 0,18 0-1,36-36 16,-36 19-15,-17 17 0,17 0-1,1 0 1,-19 0 0,71 0-1,-52 0 1,-19 0-1,19 0 1,-1 0 0,35 0-1,-52 0 1,53 0 0,17 0-1,-53 0 16,18 0-15,0 0 0,35 0-1,-53 0 1,1 0 0,-1 0-1,18 0 1,-18 0-1,0 0 1,18 0 0,0 0-1,-18 0 1,1 0 0,-19 0-1,36 35 16,-35-17-15,0-1 0,35 18-1,-36-35 1,54 18 0,-36 0-1,36-1 1,17 19-1,-71-1 1,1-17 0,-18 17-1,0-17 1,35 34 15,-35-34-31,0 0 0,53-1 31,-35 1-15,-1-18 0,1 18-1,0-1 17,-1-17 30,1 0-31,17 0-15,-17 0-16,0 0 16,-1 0-1,1 0 16,17 0-15,0 0 0,-17 0-1,0 0 1,35 0 0,35-17-1,-35 17 1,17 0-1,18 0 1,-70 0 0,17 0-1,54 0 1,-54 0 0,-17 0-1,17 0 16,18 0-15,-18 0 0,18 0-1,35 0 1,-53 0 0,-17 17-1,0-17 470,17 0-485,0 0 15,18 0-15,-18 0 16,36 0-1,0 0 1,-1 0 0,1 0-1,-36 0 1,-17 0 0,17 0 15,-18 0-16,36 0 1,-17 0 0,34-17-1,-52 17 1,17 0 0,-17 0-1,-1 0 1,1 0-1,0 0 1,17 0 0,18-36-1,-35 36 1,17 0 0,0 0 15,0-17-16,18 17 1,-17 0 0,-1 0-1,-18 0 1,54 0 0,-36 0-1,1-36 1,-1 36-1,53 0 1,-70 0 0,17 0-1,18 0 1,-18 0 31,-17-17-32,17 17 1,53 0 0,-70 0-1,17 0 1,18-18 0,0 18-1,-35 0 1,35 0-1,17-17 1,-17-1 0,0 18-1,18-18 1,-19 18 0,1-17 15,0 17-16,-17 0 1,-19 0 15,1 0-15,-1-18 0,19 18 15,-1 0-16,0 0 1,-17-18 0,17 1-16,53 17 15,54-18 1,263-35 0,-299 53 15,-88 0 438,-1 0-469,19 0 15,34 0 1,-17 0-1,18 0 1,-54 0 0,36 0-1,-18 0 1,36 0 0,-18 18-1,0-1 1,0-17-1,-18 0 1,18 0 0,-35 0-1,35 0 1,-18 0 15,0 0-15,-17 0-1,17 0 1,18 0 0,-35 18-1,52-18 1,-35 0 0,1 0-1,17 0 1,-36 0-1,36 0 1,-35 0 0,-1 0-1,19 0 1,17 0 31,0 0-32,-18 0 1,-18 0-16,19 0 16,52 0-1,-53 0 1,0 0 0,-17 0-1,17 0 1,-17 0-1,17 0 1,36 0 0,-18 0-1,-36 0 1,1 0 15,17 0-31,-17-18 16,17 18-1,1 0 1,-1 0 15,0 0-15,18 0 0,0 0-1,-35 0 1,34 0-1,1 0 1,-35 0 0,0 0-1,35 0 1,-1 0 0,-16-17-1,34-19 1,283-34-1,-423 105 1,-248 36 0,336-71 437,17 0-438,18 0-15,0 0 16,35 0 15,-35 0-15,-35 0 0,70 0-1,-35 0 1,-18 0-1,0 0 1,53 0 0,-35 0-1,18 0 17,17 0-17,-70 0 1,35 0-1,17 0 1,-52 17 0,35-17-1,-36 0-15,1 0 16,0 0 0,35 0-1,35 0 1,-53 0-1,18 0 1,18 0 0,-54 0 15,18 0-15,-17 0-1,0 0 1,52 0-1,-52 0 1,0 0 0,70 0-1,-35 0 1,0 0 0,-1 0-1,-34 0-15,0 0 16,17 0 15,-17 0-15,-1 0-1,54 0 17,-53 0-32,17 0 15,18 0 1,88-35-1,-35 70 1,-71-17 406,0-18-422,89 0 31,-54 0 0,-34 0-15,16 0 0,19 0-1,-18 0 1,0 0 0,0 0-1,-36 0 1,19 0-1,-1 0 1,18 0 0,17 0 31,-34 0-32,-1 0 1,0 0-1,53 0 1,-52 0 15,-1 0-15,0 0 0,18 0-1,-35 0 1,17 0-1,0 0 1,-17 0 0,0 0-1,-1 0 17,19 0-17,-19 0 1,36 0-1,-35 0 1,17 0 0,-17 0-1,-1 0 1,1 0 0,35 0-1,0-18 1,-18 1-1,0 17 1,1 0 0,-19 0 15,1 0 0,0 0-15,17 0-1,-18 0 1,1 0 0,17 0-1,-17 0 1,0 0 0,-1 0-1,1 0 32,0 0-16,-1 0 79,18 0-48,-17 0-46,0 0 15,-1 0-31,1 0 16,0 0 46,-1 0-46,1 0-1,17 0 1,-17 0 0,0 0-16,-1 0 93,1 0 17</inkml:trace>
</inkml:ink>
</file>

<file path=ppt/ink/ink18.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0:36.5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1517 13494 0,'18'0'172,"52"-18"-156,-17 18-1,-18 0-15,1 0 16,17 0 0,35 0-16,106-35 15,0 35 1,-71 0-1,36 0 1,-71 0 0,18 0-1,35 0 1,-70 0 0,17 0-1,35 0 16,-87 0-15,34 0 0,1 0-1,-18-18 1,17 18 0,1 0-1,-1-17 1,1 17-1,-1-18 1,19 18 0,-19 0-1,54 0 1,-54 0 0,-17 0-1,0 0 16,0 0-15,-18 0 0,53 0-1,-52 0 1,-1 0 0,18 0-1,0 0 1,0 0-1,0 0 1,0 0 0,35 0-1,-18 0 1,-34 0 0,52 0-1,18 0 16,17-18-15,-52-17 0,-36 35-16,53 0 15,-35-18 1,-18 18 0,1 0-16,17-17 15,-18 17 1,0 0-1,18 0 1,-35 0 0,17 0-1,-17 0-15,52 0 16,-35 0 0,1 0-1,-1 0 16,18 0-15,-35 0 0,-1 0-1,36 0 1,0 0 0,0 0-1,-18 0 1,18 0-1,-18 0-15,1 0 16,-1 0 0,0 0-1,0 0 1,1-18 0,-1 18 15,-17 0-31,35 0 15,0 0 1,-1-18 0,1 18-1,0 0 1,-35 0 0,35 0-1,-18-17 1,18 17-1,18-18 1,-54 18 0,54 0-1,-54 0 1,19 0 0,-19 0-1,19 0 16,-1 0-15,18 18 0,17 17-1,1 0 1,-1 18 0,-52-53-1,53 18 1,-36 0-1,0-18 1,-17 17 0,17-17-1,-17 0 1,-1 0 0,19 0-1,52 0 16,-18 0-15,1 0 0,52 0-1,-87 0 1,70 0 0,-89 0-1,1 0 1,70 0-1,-70 0 1,35 0 0,17 0-1,-52 0 1,-1 0 0,19 0 15,-19-17 0,19 17-15,17 0-1,-18 0 1,18 0 0,88-18-1,-35 18 1,0-18-1,-71 18 1,0-17 0,-17 17-1,-1-36 17,19 19-1,-72 70-16,-122 17-15,175-70 532,19 0-517,-1 0-15,35 0 16,-52 0 0,88 0-1,-71 0 1,-17 0-1,35 0 1,17 0 0,-52 0-1,35 0 1,53 0 15,-53 0-15,-18 0-1,35 0 1,-34 0 0,17-17-1,35 17 1,-18-53 0,-17 53-1,0 0 1,-18 0-1,-17 0 1,53 0 0,-18 0-1,-18 0 1,53-18 15,-70 18-15,17 0-1,0-18 1,36 1 0,-18 17-1,-36 0 1,54 0 0,-54 0-1,19 0 1,-1 0-1,-17 0 1,35 0 0,-18 0-1,0 0 1,0 0 15,1 0-15,-19 0-1,19 0 1,-19 0 0,1-18-1,0 18 1,-1 0 15,18 0 0,1 0-15,-19 0 0,1 0-1,0-18 17,52 1-17,-35-1 1,1 18-1,-1-35 1,18 17 0,-35 18-1,-1 0 1,19 0 0,-19 0-1,18-17 1,1 17-1,-1-18 1,18 18 0,-35-18-1,17 18 1,-18 0 15,1 0 0,0 0 16,17 0-31,53 0 0,18-17-1,141-19 1,-229 36-16,-36 0 15,-88 0 1,124 18 468,17 0-484,0-1 16,18-17-16,35 0 16,-70 18 15,53-18-15,17 0-1,-18 0 1,-17 71-1,-17-71 1,34 0 0,-17 0-1,-35 0 1,-1 0 0,72 0-1,-54 0 1,-18 17-1,72-17 1,-54 0 0,-17 0 15,34 35-15,1-35-1,-53 18 1,36 0-1,-1-18 1,-17 17 0,35-17-1,-1 36 1,-34-19 0,17 1-1,36 17 1,-53-35 15,-1 0-31,18 0 16,-17 0-1,70 0 17,-52 0-1,-1 0-16,-18 0-15,19 0 16,-19 0 0,19 0-1,-19 0 1,1 0 0,53 0 15,-36 0-16,-18 0 1,19 0 0,-19 0-1,1 0 1,17 0 15,-17 0 32,0 0-48,-1 0 1,1 0-16,-1 0 16,1-17-1,17 17 1,-17 0-1,0 0 1,17-18 0,35 0 15,72-17-15,52-18-1,-441 53 16,264 0 407,36 0-422,0 0-1,-35 0-15,35 0 31,0 0-15,-18 0 0,-17 0-16,17 0 15,0 0 1,0 0 0,1 0-16,-19 0 15,1 0 1,0 0-1,17 18 1,0-18 15,0 0-15,1 0 0,-1 0-1,-17 0 1,-1 0-1,19 17 1,-1-17 0,0 0-1,-17 18 1,-1 0 15,36-18-15,-17 35-1,-1-35 1,-18 18 15,19-18-15,-1 0 0,-17 0-16,-1 0 15,19 0 1,52 0-1,-53 0 1,18 0 0,18 0-1,-54 0 1,18 0 0,18 0-1,-17 0 1,-19-36-1,19 19 1,-1-1 0,0 18 15,18 0-15,0-18-1,0 18 1,0-17-1,-36 17 17,19 0-1,-1 0-15,53 0-1,0 0 1,-52 0-1,-1 0 439,-17 0-454,17 0 15,-18 0-15,19 0 16,34 0-1,-34 0 17,-1 0-17,18 0 1,-18 0 0,0 0-1,1 0 1,-19 0-1,54 0 1,-54 0 0,1 0-1,17 0 1,18 0 0,-35 0-1,17 0 1,0 0 15,1 0-15,-1 0-1,-17 0 1,17 0 0,0 0-1,36 0 1,-54 0-1,1 0 1,0 0 0,-1 0-1,1 0 1,0 0 15,17 35 0,-17-35 1,-1 0-17</inkml:trace>
</inkml:ink>
</file>

<file path=ppt/ink/ink19.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0:48.8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1517 14005 0,'18'0'157,"-1"0"-142,19 0 1,-19 0-16,54 0 16,-18 0-1,-18 0 1,88 0-1,-52 0 1,-18 0 0,17 0-1,-17 0 1,0 0 0,53 0 15,-35 0-16,-18 0 1,-1 0 0,1 0-1,-17 0 1,52 0 0,0-17-1,0 17 1,-35 0-1,-35 0 1,17 0 0,53 0-1,-70 0 1,35 0 15,-36 0-31,54 0 16,-53 0-1,35-18 1,-1 18 0,19-18-1,-36 18 1,1-17 0,52-1-1,-53 0 1,89 1-1,-54 17 1,-17 0 0,-18 0-1,1 0 1,-19 0 0,1 0 15,-1 0-16,1 0 1,0 0 0,17 0-1,-17 0 1,-1 0 0,1 0-1,53 0 1,-36 0-1,0 0 1,-17 0 0,17 0-1,18 0 1,-35 0 0,17 0 15,0 0-16,53 0 1,18 0 0,88-53-1,106 18 1,-335 35 0,-71 0-1,124 17 470,-1-17-485,1 0 0,17 18 15,71 0 1,-36-18-1,19 17 1,34-17 0,-88 0-1,71 0 1,18 0 15,-71 0-15,17 0-1,-17 0 1,-18 0 0,18 0-1,-35 0-15,0 0 16,35 0 0,35 0-1,-35 0 1,-18 0-1,35 0 1,-34 0-16,17 0 16,35-17-1,-35-1 17,-18 18-32,18 0 15,35-53 1,-17 35-1,52 1 1,-105 17 0,88-53-1,17 18 1,-70 35 0,71-18-1,-36 18 1,-35 0-1,35 0 1,-53 0 0,18-18-1,35 18 17,-53 0-17,-17 0 1,70 0-1,-35 0 1,-17 0 0,16 0-16,-16 0 15,52 0 1,-18 0 0,-52 0-1,17 0 1,1 0-1,-19 0 1,19 0 0,16 18-1,1-18 1,36 0 15,-1 0-15,-35-71-1,-124 107 17,-70 52-17,123-71 470,18 1-470,0 0 17,0-1-32,0 19 15,0-19 1,0 19-1,0-19 1,0 1 0,0-1-1,0 1 32,36 17-31,17-17-1,-36 17 1,1-17 0,35-18 15,0 0-15,0 0-1,-18 0 1,0 18-1,0-18 1,-17 0 0,0 0 31,17 0-32,-17 0 1,17 0-1,35 0 1,-52 0 0,17 0-1,-17 0 1,35 0 15,0 0-15,-35 0-1,34 0 1,-16 0 0,-1 0-1,-17 0 1,-1 0 0,19 0-1,16 0 1,-16 0-1,17 0 1,-18 0 0,53 0-1,-53 0 1,36 0 0,-36 0-1,-17 0 1,0 0-1,-1 0 1,36 0 0,-18 0-1,-17 0 17,35 0-17,0-18 1,35-35-1,-17 18 1,17 17 0,-71 18 437,36 0-438,-17 0 1,-19 0-16,1 0 16,17 0-1,-17 0 1,17 0 0,-17 0-1,-1 0 1,1 0-1,0 0 1,-1-18 0,36 18 15,-18 0-15,1 0-1,-19 0 1,1 0-1,35 0 1,-35 0 0,-1 0-1,1 0 1,17 0 0,-17 0-16,17-17 15,0 17 1,1 0-1,-19 0 1,1 0 47,17 0-48,0 0 1,-17 0-16,0 0 31,17 0-15,-17 0-1,35 0 1,-36 0 15,1 0-15,-1 0-1,19 0 1,-19 0 0,1 0-1,0 0 1,-1 0 0,19 0-1,16-18 1,-16 18 31,-19 0-32,1 0 1,17-17 0,-17 17 15,0 0-16,-1 0-15,36-36 32,-35 36 30,-1 0-46,1-17 15,17 17-15,-17 0-1,35 0 1,17-36 0,1 19-1,-18 17 1,123-88-1,-52 70 1,-177 18 15,18 0-15,52 0 453,19 53-469,-19-53 15,18 0-15,-17 0 16,17 17 0,36 1-1,-36 0 1,0-1-1,-17 1 1,0-18-16,17 18 16,0-18-1,-17 35 1,0-17 0,-1-18-1,1 0 16,17 0-15,0 0-16,-17 17 31,0 1-15,-1-18 0,1 0-1,17 0 16,-17 0-15,52 0 0,-52 0-1,17 0 1,-17 0 0,17 0 15,-17 0-16,0 0 1,-1 0 15,18 0-15,-17 0 0,35 0-1,-35 0-15,-1 0 16,1 0-1,0 0 17,-1 0-17,1 0 1,-1 0 0,19 0-1,17 0 16,-18 0 1,-17 0-32,35 0 31,-18 0 0,-18 0-15,1 0-1,0 0 1,-1 0 0,19 0-1,-19 0 1,1 0 0,0 0 15,17 0-16,-18 0 1,19 0 15,-19 0-15,1 0 0,0 0-1,-1 0 1,19 0-1,-19-18 1,1 18 0,17 0-1,-17 0 1,17-17 0,0-19-1,-17 36 1,35 0-1,0 0 17,0-17-17,17 17 1,-52 0 0,35 0-1,-18-18 1,-17 18-1,35 0 1,-18-18 0,-17 18-1,17 0 1,18 0 0,-36 0 15,1 0 16,0 0-16,-1 0-15,1 0-1,0 0 1,17 0 15,-17 0 16,-1 0-16,1 0-31,-1 0 16,1 0-1,0 0 17,-1 0-1,19 0-15,-1 0 15,-17 0-16,-1 0 1,1 0 0,-1 0 31</inkml:trace>
</inkml:ink>
</file>

<file path=ppt/ink/ink2.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1:16.700"/>
    </inkml:context>
    <inkml:brush xml:id="br0">
      <inkml:brushProperty name="width" value="0.05292" units="cm"/>
      <inkml:brushProperty name="height" value="0.05292" units="cm"/>
      <inkml:brushProperty name="color" value="#FF0000"/>
    </inkml:brush>
  </inkml:definitions>
  <inkml:trace contextRef="#ctx0" brushRef="#br0">5574 7338 0,'-18'0'110,"18"-18"-95,-17-17 1,-1 17 0,0 1-1,-17-36 1,-18-18 0,-17-17 15,-54 0-16,1-18 1,-89-106 0,106 106-1,0 53 1,0-17 0,1-1-1,-19 36 1,-17 0-1,-106-53 1,124-1 0,17 37-1,18-1 17,-53-18-17,52 53 1,1-17-1,-106 0 1,53 35 0,18 0-1,-19 53 1,19-18 0,35 18-1,-53-18 1,-106 53-1,106 1 1,-18-36 15,124-18-15,-18-18 0,-53 72-1,18-54 1,-336 88-1,283-70 1,53-17 0,-36 34-1,-105 177 1,35-53 0,106-106-1,35-35 1,53-17-1,0 16 32,0-34-31,0 0-16,18-1 16,-1 36-1,36 53 1,-17-35-1,16-1 1,54 89 0,88-53-1,194 53 1,-176-18 0,-89-53-1,19 53 1,-107-106-1,124 89 1,35-36 0,35-18 15,230 72-15,-177-37-1,53-34 1,-70 35-1,17-36 1,-141-17 0,71 18-1,17-18 1,-35-36 0,-53 36-1,88 0 1,-70-18-1,0 1 1,194-1 15,-195-17-15,-17-1 0,89-17-1,-107 0 1,36-17-1,17-19 1,-87 1 0,34-53-1,-88 70 1,18-17 0,0-18-1,0-17 1,-18-19-1,18-34 1,-35-71 15,-18 123-15,0-52 0,0-71-1,-53 123 1,18-17-1,-1 0 1,1 35 0,0-18-1,-36-34 1,36-1 0,-18 35-1,-53-70 1,71 106-1,-71-36 1,71 54 15,17-1-15,-123-53 0,71 36-1,17-18 1,-18-35-1,-35-35 1,18 52 0,17-53-1,19 107 1,16-1 0,-34-17-1,34 35-15,-52-88 16,35 70-1,-70-17 17,88 17-17,-1 18 1,-34 0 0,-1-17-1,1 17 1,17 0-1,17 0 1,-34 0 0,17 0-1,0 0 1,0 0 0,36 0-1,-19 0 1,19 0-16,-1 0 15</inkml:trace>
</inkml:ink>
</file>

<file path=ppt/ink/ink20.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9:22.2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13070 17586 0,'18'0'265,"17"0"-249,-17 0-1,35 0 1,0 0 0,-36 0-1,19 0 17,-1 0-17,18 0 1,-18 0-1,18 0 1,18 0 0,-54 0 15,1 0-31,17 0 16,-17 0-1,0 0 1,17 0-1,-18 0 1,19 0 15,-19 0 16,1 0-31,0 0-1,35 0 17,-18 0-17,-18 0 17,1 0-1,17 0 0,1 0-15,-19 0-1,19 0 17,-19 0-17,1 0 1,-1 0-1,1 0 1,17 0 0,-17 0-1,0 18 1,-1-18 0,1 0-1,-18 17 1,18 1-1,-1-18 48,1 0-32,-18 18-15</inkml:trace>
</inkml:ink>
</file>

<file path=ppt/ink/ink21.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2-01T00:59:26.6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13053 18186 0,'17'0'265,"19"0"-249,-19 0-16,1 0 16,0 0-1,17-18 1,0 18 0,0 0-1,-17-18 1,0 18-1,52-17 1,-52 17 0,0 0 15,-1 0-15,1 0-1,-1 0 1,19 0 15,-19 0-15,1 0 15,17 0-15,-17 0 15,0 0-16,-1 0 17,19 0-17,-19 0 17,1 0-17,-1 0 1,1-18-1,17 18 1,1-17 15,-1 17-15,-17 0 0,-18-18 15,35 18-16,-18-18 1,1 18 0,17 0-1,-17-35 1,0 35 0,-1 0-1,1-18 1,0 18 15,-1 0 203,1 0-218,-1 0 47,1 0-1,0 0-31,17 0-31,-17 0 297</inkml:trace>
</inkml:ink>
</file>

<file path=ppt/ink/ink3.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3:11.5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3845 14781 0,'18'0'156,"0"0"-156,17 0 0,-18 0 16,1 0-16,70 0 16,-35 0-1,-17 0 1,52 0 15,-53 0-15,36 0-1,-19 0 1,-16 0 0,-1 0-1,18 0 1,-35 0 0,17 0-1,0 0 1,36 0-1,-18 0 1,-18 0 0,35 0-1,-34 0 1,-1 0 15,-17 0-15,17 0-1,-17 0 1,-1 0 0,1 0-1,17 0 1,-17 0 0,-1 0-1,19 0 1,-19 0-1,1 0 1,0 0 15,17 0-15,-18 0 15,1 0-31,17 18 16,1 0 15,-1-18-15,-17 17-1,-1-17 1,36 18 0,-18-18-1,1 0 1,-1 18-1,18-18 1,-18 0 0,0 0-1,1 0 1,34 0 15,-34 0-15,-1 0-1,18 0 1,-18 0 0,0 0-1,1 0 1,52 0 0,-53 0-1,18 0 1,-35 0-1,17 0 1,0 0 15,0 0-31,-17 0 16,53 0 15,-36 0-15,-17 0-1,70 0 1,-53 0 0,-17 0-1,35 0 1,17 0 0,-35 0-1,-17 0 1,70 0-1,-70 0 1,52 0 0,-52 0-1,53-18 17,-1 18-17,-52 0 1,35 0-1,17 0 1,-52 0 0,17 0-1,18 0 1,-35 0 0,17 0-1,18 18 1,0-18-1,-18 0 1,18 0 0,-18 17-1,18-17 17,0 36-17,35-36 1,-70 0-1,53 0 1,-1 0 0,-17 0-1,0 0 1,-35 0 0,35 0-1,-18 0 1,-18 0-1,19 0 1,-19 0 0,19 0 15,-19 0-15,142 0-1,-53 17 1,-230 54-1,177-71 470,0 0-470,-17 0-15,34 17 16,1-17 0,-36 0-1,35 0 1,-34 0 0,87 0-1,-52 0 1,17 0-1,35 0 17,1 0-17,-54 0 1,54 0 0,-71 0-1,53 0 1,17 0-1,-52 18 1,-36-18 0,88 18-1,-52-18 1,17 0 0,0 0 15,-17 35-31,-36-35 15,36 0 17,-18 0-17,17 0 1,-34 18 0,52-18-1,-35 0 1,35 0-1,-18 0 1,19 0 0,-1 0-1,0 0 1,-17 0 0,34 0-1,-87 0 1,0 0-1,35 0 1,-1 0 15,1 0-15,177-53 0,-142 35-1,-88 53 1,18-35 437,17 0-453,0 0 16,18 0-1,-35 0-15,35 0 16,35 0-1,-35 0 1,17 0 0,1-17-1,-36 17 1,18 0 0,-35 0-16,52-36 15,-17 19 1,18 17 15,-54 0-15,1 0-1,0 0 1,-1 0-16,18 0 16,36-18-1,-36 0 1,36 18-1,-1 0 1,-34 0 0,52 0-1,-70 0 1,52 0 0,1 0-1,-1 0 1,71-17-1,-17 17 17,-1 0-17,36 0 1,-88 0 0,17 0-1,-18-18 1,-52 18-16,17 0 15,18-17 1,71-36 0,17 17-1,17 1 1,-16 17 0,-89 18-1,35-17 16,0-19-15,-53 36 0,-35 18 421,53-18-437,-35 0 16,35 0-1,-18 0-15,18 0 16,-36 0 15,19 0-31,-1 0 16,18 18 0,-18-18-1,1 0 1,-19 17-16,18-17 15,18 0 1,-17 18 0,-1-18-1,0 0 1,0 0 0,-17 0-16,0 0 15,17 0 1,18 0 15,-18 0-31,0 0 47,-17 0-31,-18 18-1,35-18 1,18 0 15,-35 17-15,35-17-1,-35 18 1,-1-18 0,1 0-1,17 0-15,-17 0 16,-1 0 15,1 0-15,0 18 15,-1-18-15,1 17-1,35-17 1,-36 0-1,1 0 1,0 0 0,-1 0-1,1 0 1,0 0 46,17 0-30,0 0-1,-17 0 63,-1 0-79,1 0 1</inkml:trace>
</inkml:ink>
</file>

<file path=ppt/ink/ink4.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3:21.7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2399 15363 0,'18'0'156,"-1"-17"-140,1 17-1,-1 0 1,19 0 0,34-18-1,1 18 1,-1 0 0,-17 0 15,0 0-16,0 0 1,0 0 0,-18 0-1,-17 0 1,70 18 0,-53-18-1,1 0 1,34 0-1,-34 0 1,16 0 0,19 0-1,-18 0 1,-35 0 0,17 0 15,18 0-16,0 17 1,0-17 0,0 0-1,-18 0 1,18 0 0,-36 0-1,36 0 1,-17 0-1,-19 0 1,18 0 0,-17 0-1,0 0 1,17 0 15,-17 0-31,17 0 16,-17 0-1,35 0 1,-36 0 15,18 0-15,-17 0 15,0 0-31,-1 0 16,1 0-1,35 0 1,0 0 15,-36 0-15,1 0 0,0 0 15,17 0-16,0 0 1,1 0 0,-36-17-1,17 17 1,1 0-16,-1 0 16,19 0 15,-19 0-31,1 0 15,0 0 1,-1-18 0,19 18-1,-19 0 1,19 0 15,-19 0-15,18 0-1,1 0 1,17 0 0,-18-17-1,-17 17 1,-1 0 0,1 0-1,52 0 1,-52 0-1,35-18 1,0 18 0,-18 0-1,0 0 1,18 0 15,-35 0-15,35-18-1,-18 18 1,0 0 0,-17 0-1,35 0 1,-18 0 0,1 0-1,-1 0 1,18 0-1,-36 0 1,19 0 0,17 0-1,-1 0 1,-34 0 15,35 0-15,-35 0-1,-1 0 1,19 0 0,-19 0-1,36 0 1,-35 0 0,-1 0-1,36 0 1,-35 0-1,0 0 1,17 0 0,0 0-1,-17 0 1,35 0 15,-36 0-15,19 0-1,-1 0 1,0 0 0,-17 0-1,-1 0 1,1 0 0,0 0-1,-1 0 1,54 18-1,-53-18 1,-1 0 0,19 0-1,-19 0 1,18 18 15,1-18-15,-1 17 15,0 1 0,-17-18-15,0 0 15,17 0-15,-18 17-1,1-17 1,0 0 0,-1 0 15,1 0-15,53 0 15,-54 0-16,1 0 1,35 0 0,-36 0-1,36 0 1,0 0 0,-17 0-1,16 0 1,-34 0-1,17 0 1,1 0 0,-1 0-1,18 0 17,-36 0-17,19 0 1,-19 0-1,19 0 1,-19 0 0,19 0-1,-19 0 1,1 0 0,-1 18-1,1 0 1,35-1-1,-18 1 1,1-18 0,-1 18-1,35-18 17,1 0-17,-53 0 1,52 0-16,-35 0 15,1 0 1,-1 0 0,0 0-1,1 0 1,16 0 0,72 35-1,-230 18 1,141-53 468,1 0-484,-1 0 0,36 0 16,-1 0-1,-35 0 1,18 0 15,71 0-15,-54 0 0,1 0-1,-1 0 1,54 0-1,-54 0 1,19 0 0,-54 0-16,-17 0 15,52 0 1,-17 0 0,-18 0-1,53 0 1,-17 0-1,35 0 17,-36 0-32,54-18 31,-89 18-15,-17 0-1,-1 0 1,54-17-1,-18-1 1,-18-17 0,18 35-1,0 0 1,-35 0 0,17 0-1,36 0 1,-19-18-1,-16 18 1,17 0 15,0 0-15,-18 0 0,0 0-1,53 0 1,-70 0-1,0 0 1,52 0 0,-35-18-1,-17 18 1,17 0 0,1 0-1,-1 0 1,-17 0-1,17-17 17,0 17-32,18-18 47,-18 18-32,18-18 1,-35 18-1,35-17 1,-18 17 0,18 0-1,-18 0 1,53 0 0,-35-18-1,-35 18 1,53 0-1,-36 0 1,-18 0 15,19 0-15,-1 0 0,-17 0-1,17 0 1,18 0-1,0 0 1,17-17 0,-34 17-1,34 0 1,-52 0 0,35 0-1,53-18 16,-54 18-15,-16 0 15,52-53-15,-53 53 0,18-18-1,71 1 1,-89 17-1,-70 70 1,-265 142-16,300-194 453,70-18-437,-34 0-1,-19 0 1,1 0 0,17 0-1,18 0 1,-18 0 15,-17 0 47,0 0-62,-1 0 0,1 0-1,-1 0 48,1 0-48,0 0 1,35 0 0,-36 0-1,1 0 1,17 0-1,-17 0 1,0 0 62,-1 0-62,1 0 62,-1 0-47,1 0-15,0 0-1,17 0 1,-17 0 78,-1 0-79,19 0 1,-1 0 0</inkml:trace>
</inkml:ink>
</file>

<file path=ppt/ink/ink5.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5:38.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17780 0,'17'0'172,"18"0"-141,-17 0-31,17 0 16,1 0 0,34 0-1,-35 0 1,36 0-1,0 0 17,-1 0-17,-52 0 1,52 0 0,-34 0-1,-1 0 1,18 0-1,-18 0 1,-17 0 0,70 0-1,-53 0 1,89 0 0,-89 0-1,0 0 1,53 0 15,-70 0-15,35 0-1,0 0 1,0 0 0,-18 0-1,36 0 1,-18 0-1,-18 18 1,0-18 0,18 0-1,-18 0 1,18 17 0,18-17-1,-36 0 1,18 0 15,18 0-15,-19 0-1,37 0 1,-1 0 0,-71 0-1,54 0 1,-18-17-1,0 17 1,17 0 0,-17-18-1,0 18 1,-17 0 0,-1 0-16,0 0 15,0 0 1,36 0 15,-18-18-15,0 18-1,0 0 1,-18 0-16,18 0 16,17 0-1,-17 0 1,0 0-1,35-17 1,-70 17 0,53 0-1,-18 0 1,-36 0 0,54 0-1,-54 0 1,19 0 15,-1 0-15,0 0-1,36 0 1,-18 0 0,-18 0-1,-17 0 1,-1 0-16,54 0 15,-18 0 1,35 0 0,-53 0-1,18 0 1,53 0 0,-71 0-1,1 0 16,69 17-15,-52-17 0,-17 0-1,16 0 1,1 0 0,-17 0-1,52 0 1,-53 18-1,0-18 1,36 0 0,-53 0 15,-1 0-15,1 18-1,0-18 16,17 17-15,0-17 0,0 0-1,-17 18 1,35-18 453,0 18-454,-18-18-15,36 0 16,17 0 0,-18 0-1,19 0 1,105 0-1,-106 0 1,0 0 0,0 0-1,-53 0 1,36 0 0,-36 0-1,1 0 16,52 0-15,-53 0 0,0 0-1,-17 0-15,53 0 16,-19 0 0,-16 0-1,70 0 1,-54 0-1,-34 0 1,53 0 0,-36 0-1,0 0 1,36 0 15,-18 0-15,-18 0-1,18 0 1,17-18 0,-17 18-1,-17 0 1,17 0 0,-18 0-1,-18 0 1,1 0-1,35 0 1,-18 0 0,106 0-1,-35-35 1,18 17 15,-107 18 391,89 18-391,-35-18-15,-36 0 0,0 0-16,36 0 15,-1 0 16,1 0-15,0 0 0,-19 0-1,-16 0 1,52 0 0,-35 0-1,-18 0 1,18 0-1,0 0 1,-18-18 0,18 18-1,18 0 1,-36 0 15,0 0-15,36-18-1,-54 18 1,36 0 0,18-17-1,-36 17 1,18 0 0,18 0-1,-54 0 1,36 0-1,-17 0 1,-19 0 0,18 0-1,-17 0 1,0 0 0,70-18 15,-53 18-16,0 0 1,36-18 15,-53 18 1,35 0-17,17-17 1,1 17-1,17 0 1,-53 0 0,0 0-1,-17 0 1,35 0 15,-35 0-15,17 0-1,0 0 1,0 0 0,18-18-1,-35 18 17,0 0-17,-1 0 1,1 0-1,0 0 17,-1 0 15,1 0-16,-1 0 0,1 0-15,0 0 15,-1 0-15,1 0-1,0 0 1,-1 0-1,19 0 1,-19 0 0,1 0-1,0 0 17,-1 0-1,18 0-16,36 18 17</inkml:trace>
</inkml:ink>
</file>

<file path=ppt/ink/ink6.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7:31.0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7743 18680 0,'18'0'204,"17"0"-189,-17 0 1,35-18-1,-18 18 1,36 0 0,-18 0-1,0 0 1,35 0 0,-35 0-1,0 0 1,52 0-1,-34 0 1,-18 0 0,18 0-1,-1 0 1,-17 0 15,0 0-15,35 0-1,-35 0 1,53 0 0,-18 0-1,-17 35 1,34-17 0,-52-18-1,18 0 1,-1 18-1,-52-18 1,17 0 0,-17 0 15,17 0-31,1 0 31,-1 0-15,-18 0-1,19 17 1,17-17 0,-36 0-1,1 0 1,0 0 0,35 0-1,-1 0 1,1 0-1,53 0 1,-71 0 0,1 0-16,-1 0 15,18 0 1,17 0 15,-34 0-15,52-17-1,-35 17 1,53 0 0,-71 0-1,53 0 1,0 0 0,1 0-1,-37 0 1,19 0-1,35 0 1,-53 0 0,70 0 15,-52 0-31,17 0 31,-35 0-15,53 0-1,-36 0 1,-52 0 0,53 0-1,-36 0 1,0 0 0,36 0-1,-36 0 1,18 0-1,-18 17 1,36 1 15,-54-18-15,19 0-16,52 0 31,-71 17-31,54-17 16,-18 0-1,17 0 1,-52 0 0,17 0-1,-17 18 1,0-18-16,17 0 31,0 0-15,0 0 15,-17 0 0,17 0 1,-17 0-1,0 0 0,-1 0 0,1 0 47,17 0 219,-17 0-265,-18 18 358,17-18-359,1 0-15</inkml:trace>
</inkml:ink>
</file>

<file path=ppt/ink/ink7.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47:52.4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3210 19244 0,'18'0'157,"35"0"-126,-18 0-31,18 0 16,18 0-16,-54 0 15,54 0 1,-18 0-1,0 0 17,35 0-17,-18 0 1,71 0 0,-88 0-1,124 0 1,-89 18-1,18-1 1,17 1 0,-52 0-1,-1-18 1,1 17 0,17-17-1,-35 0 1,53 0 15,-53 0-15,-36 0-1,72 0 1,-36 0 0,-1 0-1,37 0 1,-72 0-16,54 0 15,-18 0 1,0-17 0,17 17-1,1 0 1,-1 0 0,36 0-1,-71 0 1,36-18-1,35 18 17,-36-18-17,54 1 1,-54-1 0,54 0-1,-36 1 1,-17 17-1,35 0 1,-36-18 0,-35 0-16,89 18 15,-36 0 1,35-17 0,-52 17-1,0 0 1,17 0 15,18 0-15,-18 0-1,18 0 1,70 0 0,-105 0-1,17 0 1,18 0-1,-53 0 1,17 0 0,18 0-1,-17 0 1,35 0 0,-18 0-1,35 0 1,-17-18 15,-35 18-15,-54 0-1,36 0 1,-17 0 0,-1 0-1,18 0 1,-36 18-1,36-18 1,18 0 0,-1 0-1,1 0 1,-18 0 0,35 17-1,-35 1 1,0-18-1,70 0 17,-87 0-17,87 0 1,-88 0 0,54 0-1,34 0 1,-17 0-1,-53 0 1,88 0 0,-106 0-1,53-18 1,-17 1 0,-18-1-1,-18-17 1,-52 35 15,34 0 407,54 0-438,52 0 31,18 18-16,-105-18 1,87 17 0,1-17-1,-36 18 1,88 17 0,-70-17-1,-18-18 1,53 0-1,-123 0 1,88 0 0,-36 0-1,89 0 1,-18 0 0,-17 17-1,-19-17 16,1 0-15,-35 0 0,-18 0-1,-18 0 1,18 0 0,-18 0-1,1 0-15,34 0 16,1 0-1,52 0 1,-88 0 0,106 0-1,-88 0 1,-17 0 0,34-17-1,-34 17 16,-19-18-15,1 0 0,17 18-1,18 0 1,0 0 0,0-35-1,-18 35 485,0 0-500,1 0 16,-1 0-1,18 0 1,-18 0 0,-17 0-1,17 0 1,-17 0 0,17 0 15,0 0 0,1 0-15,-1 0-1,-18 0-15,1 0 16,35 0 0,-18 0-1,-17 0 16,0 0-15,-1 0 0,18 0-1,18 0 17,-35 0 46,0 0 0,-1 0-47,1 0-31,0 0 16,-1 0-1,18 0 1,-17 0 0,0 0 30,-1 0-14,1 0-17,0 0 17,52 0-17,-34 0 1,-19 0-1,1 0 17,-1 0-17,1 0 17,35 0-17,-35 0 16,17 0-15,18 0 0,17 0-1,-52 0 1,0 0 0,17 0-1,18 0 1,-36 0-1,19 0 1,-19 0 0,1 0-1,35 0 1,-18 0 0,1 0 15,-19 0-16,1 0 1,35 0 0,-36 0-1,19 0 1,-36 18 0,17-18-1,1 0 1,0 0-1,34 17 1,-34-17 31,17 0-31,-17 0 15,0 0-16,-1 0 1,19 0 0,-19 0-1,18 0 1,-17 0 15,0 0 0,-18 18-15,17-18 0,1 0-1,17 0-15,-17 0 16,0 0 0,-1 0 30,1 0-14,0 0-17,-1 0 17,1 0-17,17 0 16,-17 0 1,-1 0-17,1 0 17,0 0-1,-1 0-16,1 0 79,17 0 1187,-17 0-906,-1 0-343,1 0-17,0 0 32,-1 0 16,19 0 15,-19 0-47,1 18-15,0-18 93,-1 0-93,-17 35-1,35-35 1</inkml:trace>
</inkml:ink>
</file>

<file path=ppt/ink/ink8.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0:53.808"/>
    </inkml:context>
    <inkml:brush xml:id="br0">
      <inkml:brushProperty name="width" value="0.05292" units="cm"/>
      <inkml:brushProperty name="height" value="0.05292" units="cm"/>
      <inkml:brushProperty name="color" value="#FF0000"/>
    </inkml:brush>
  </inkml:definitions>
  <inkml:trace contextRef="#ctx0" brushRef="#br0">10813 17392 0,'0'-18'78,"0"1"-62,0-1-16,0 0 15,17-17 1,-17 17 15,0-17-31,18-18 16,-18 18 0,0 0-1,0-71 1,0 88-1,-18-35 1,-35-70 0,18 70-1,-53-35 1,-18 17 0,71 54-1,-53-36 16,17 17-15,-35 1 0,-53 17-1,54-34 1,-36 52 0,-54-53-1,143 53 1,-178-36-1,107 36 1,-18 0 0,-89 0-1,125 0 1,-1 0 0,-35 0-1,70 0 1,-52 18-1,34-18 1,-34 0 15,-18 53-15,17-53 0,1 0-1,-54 0 1,89 18-1,-35-18 1,-18 17 0,35-17-1,-35 0 1,-36 0 0,124 0-1,1 0 1,-1 0 15,17 18-15,19-18-1,-54 0 1,-35 0 0,18 0-1,35 0 1,-35 0-1,-18 17 1,-35-17 0,70 0-1,1 18 1,-36 17 0,18 1-1,-18-19 1,-17-17 15,34 36-15,1-19-1,53 1 1,-36 17 0,-17 18-1,35 0 1,18-35-1,0 17 1,-1 0 0,-69 106-1,16-17 1,-16-71 0,69-18-1,1 0 1,17 0 15,18 1 0,-35-1-15,17-17 0,1 35-1,17-18 1,0-17-1,0 17-15,0 35 16,0-17 0,53 18-1,0 17 1,0 88 0,-53-123-1,17-17 1,1-1 15,52 18-15,36-36-1,18 19 1,105 17 0,36 52-1,-18-34 1,35 0-1,-123-1 1,70 1 0,71-36-1,35 0 1,-176-35 0,52 18-1,71 35 1,-123-53-1,-53 0 17,35 0-17,106 0 1,-53 0 0,-35-35-1,53 35 1,-107 0-1,-34 0 1,123-18 0,-53 18-1,88-35 1,-123 35 0,35-18-1,106-53 16,-123 36-31,123-35 32,-89 34-17,-34 19 1,-1-72 0,-52 54-1,35 18 1,-36-19-1,1 1 1,-18-18 0,0 0-1,-18 18-15,18-18 16,-18 0 0,0 18 15,-17-1-16,17 1 1,-17-18 0,17-17-1,-35 34 1,18 1 0,0-35-1,-18 17 1,0 35-1,0-17 1,0 17 0,0-17-1,0 17 1,0-35 0,-36 36-1,1-36 16,-18 17-31,35 36 32,-17-52-17,0 16 1,-18 19 0,18-19-1,-1 36 1,1-17-1,-18-1 1,18 0 0,0-34-1,-1 34 1,-17 0 0,18-17-1,0 17 16,17 1-15,-35-1 0,36 0-1,-1 1 1,0 17 0</inkml:trace>
</inkml:ink>
</file>

<file path=ppt/ink/ink9.xml><?xml version="1.0" encoding="utf-8"?>
<inkml:ink xmlns:inkml="http://www.w3.org/2003/InkML">
  <inkml:definitions>
    <inkml:context xml:id="ctx0">
      <inkml:inkSource xml:id="inkSrc0">
        <inkml:traceFormat>
          <inkml:channel name="X" type="integer" max="2160" units="cm"/>
          <inkml:channel name="Y" type="integer" max="1440" units="cm"/>
          <inkml:channel name="T" type="integer" max="2.14748E9" units="dev"/>
        </inkml:traceFormat>
        <inkml:channelProperties>
          <inkml:channelProperty channel="X" name="resolution" value="85.03937" units="1/cm"/>
          <inkml:channelProperty channel="Y" name="resolution" value="85.2071" units="1/cm"/>
          <inkml:channelProperty channel="T" name="resolution" value="1" units="1/dev"/>
        </inkml:channelProperties>
      </inkml:inkSource>
      <inkml:timestamp xml:id="ts0" timeString="2017-01-31T23:57:52.5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2293 12771 0,'18'0'250,"-1"0"-250,1 0 32,0 0-32,-1 0 15,19 0 1,16 0-1,-16 0 1,-1 0 0,-17 0-1,35 0 1,-18 0 0,0 0 15,36 0-16,-18 0 1,17 0 0,54 0-1,-89 0 1,88 0 0,-52 0-1,17 0 1,-35 0-1,35 0 1,-17 0 0,17 0-1,18-18 1,-36 18 0,-17 0 15,18-18-16,-36 18 1,0 0 0,1 0-1,-1 0 17,18 0-17,-35 0 1,-1 0-1,18 0 17,-17 0-17,70-17 1,-52-1 0,-1 18 15,0 0-16,0 0 1,1 0 0,-1 0-1,-17 0 1,17-18 0,35 1-1,-17 17 1,-17 0-1,34-18 1,-35 18 0,18-18 15,18 18-31,-36 0 31,-17 0-15,-1 0-1,1 0 1,35 0 0,0-35-1,-18 35 1,0 0 0,1-17-1,-19 17 1,36 0-1,-35 0 1,35 0 0,0 0-1,-18 0 1,0 0 31,-17 0-47,35 0 15,-35 0 1,-1 0 0,1 0-1,-1 0 1,36 0 0,-17 0-1,-1 0 1,0 0-1,18 0 1,-35 0 0,35 0-1,-36 0 1,1 0 15,0 0-15,35 0-1,-36 0 1,1 0 0,-1 35-1,1-35 1,53 0 0,-54 17-1,19-17 1,-19 0-1,1 0 1,-1 18 0,1-18-1,17 0 1,-17 0 15,17 0-15,-17 0-1,0 0 1,34 0 0,-16 0-1,-19 0 1,19 0 0,-1 0-1,0 0 1,-17 0-1,17 0 1,0 0 0,-17 0-1,35 0 17,0 0-1,-35 0-16,17 0 1,0 0-16,-17 0 16,-1 18-1,1-18 1,17 0 0,1 17-1,-1 1 1,18-18-1,-36 18 1,1-18 15,0 0-31,17 17 0,0-17 32,1 0-17,-36 18-15,35-18 16,18 0-1,-18 0 1,-17 0 0,52 0-1,1 0 1,-36 0 0,53 18-1,-70-18 1,17 17-1,-17-17 1,-1 18 15,1-18-15,0 0 15,35 17-15,-36 1-1,1-18 1,0 0-16,-1 18 16,1-18-1,-1 0 1,-17 35 0,36-35 93,-19 0-78,1-18 0,-18 36 1,18-18 874,17 0-890,-17 0-16,-1 0 15,36 0 1,0 0-1,70 0 1,-52 0 0,17 18-1,18-18 1,-18 0 0,-17 0-1,35 0 1,-53 0-1,-18 0 1,53 0 0,-17 0-1,70 0 17,-53 0-17,-18 0 1,-17 0-1,71 0 1,-71 0 0,17 0-1,19 0 1,-19 0 0,-35 0-1,89 0 1,-54 0-1,19 0 1,16 0 15,-34 0-15,-18 0 0,0 0-1,0 0 1,0 0-1,0 0 1,-1 0 0,1 0-1,0 0 1,35 0 0,1 0-1,-1 0 1,0 0-1,71 0 1,-124 0 15,36 0-15,-1 0 0,-35 0 15,1 0-16,-19 0-15,1 0 16,17-53 0,-35 70-1,36-17 407,122 18-406,-87-18-1,17 0 1,-17 0 0,17 0-1,18 0 1,-36 0 0,1 0-1,52 0 1,-87 0-1,34 0 1,-17 0 15,0 0-15,0 0 0,-18 0-1,0 0 1,18 0-1,18 0 1,-36 0 0,18 0-1,18-18 1,-18-17 0,-1 17-1,19 1 1,-18-1-1,17 1 17,-17-1-17,18 0 1,-36 18 0,18 0-1,-35 0 1,-1 0-1,36 0 1,18 0 15,-18 0-15,0 0 0,17 0-1,-34 0 1,-1 0-1,18 0 17,-18 0-17,18 0 1,-18 0 0,36 0-1,-36 0 1,18 0-1,-18 0 1,-17 0 0,0 0 31,-1-17-47,-17-1 15,18 36 501,17-18-516,71 0 31,-36 0-31,-34 0 31,-1 0-31,-17 0 16,17 0 0,-17 0-1,35 0 1,-18 0-16,18 0 15,-18 0 1,36 0 0,-36 0-1,-18 0 1,1 0 0,0 0-16,17 0 15,0 0 1,36 0 15,17 0-15,-17 0-1,-18 0 1,-1 0 0,19 0-1,-53 0 1,-1 0-1,19 0 1,-19 0 0,1 0-16,17 0 15,-17 0 1,17 0 0,18 0-1,-35 0 1,-1 0 15,1 0-15,-1 0-1,54 0 1,-53 0 0,17 0-1,18 0 1,0-36-1,-36 36 1,1 0 0,0 0-1,-1 0 17,1 0-17,17 0 1,18 0-1,-35 0 17,17 0-17,0 0 1,-17 0 0,0 0-1,-1 0 1,19 0-1,-1 0 1,0 0 0,18 0-1,0 0 1,53 0 15,-89 0-31,1 0 16,17 0 15,1 0-15,34 0 15,-35 0-31,18 0 16,36 0-1,-1 0 1,-35 0 15,-36 0-15,1 0-1,17 0 1,-17 0 15,0 0-31,34 0 16,-16 0 15,-19 0 0,1 0-15,0 0 46,-1 0-62,19-35 16,-1 17 0,-194 107-1,177-89 485,-1 0-484,36 17-16,-35-17 16,0 0-1,-1 0 32,1 0-16,-1 0-31,1 0 16,17 18 0,-17-18-1,0 0 1,-1 0-1,1 0 32,17 18-15,0-18-17,1 0 32,-19 0-31,1 0-1,0 0 1,-1 0 15,1 0-15,17 0-1,-17 0 1,0 0 0,-1 0-1,18 0 17,-17 0-17,0 0 16,17 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73756-8153-4715-B870-03613F26C00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549668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3756-8153-4715-B870-03613F26C00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268995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3756-8153-4715-B870-03613F26C00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358284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3756-8153-4715-B870-03613F26C00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361853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073756-8153-4715-B870-03613F26C002}" type="datetimeFigureOut">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305257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73756-8153-4715-B870-03613F26C002}"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389721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73756-8153-4715-B870-03613F26C002}" type="datetimeFigureOut">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304010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73756-8153-4715-B870-03613F26C002}" type="datetimeFigureOut">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20400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73756-8153-4715-B870-03613F26C002}" type="datetimeFigureOut">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81400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073756-8153-4715-B870-03613F26C002}"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415097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073756-8153-4715-B870-03613F26C002}" type="datetimeFigureOut">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86335-E656-4519-9A41-736F243689B1}" type="slidenum">
              <a:rPr lang="en-US" smtClean="0"/>
              <a:t>‹#›</a:t>
            </a:fld>
            <a:endParaRPr lang="en-US"/>
          </a:p>
        </p:txBody>
      </p:sp>
    </p:spTree>
    <p:extLst>
      <p:ext uri="{BB962C8B-B14F-4D97-AF65-F5344CB8AC3E}">
        <p14:creationId xmlns:p14="http://schemas.microsoft.com/office/powerpoint/2010/main" val="100967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91073756-8153-4715-B870-03613F26C002}" type="datetimeFigureOut">
              <a:rPr lang="en-US" smtClean="0"/>
              <a:t>1/31/2017</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4F86335-E656-4519-9A41-736F243689B1}" type="slidenum">
              <a:rPr lang="en-US" smtClean="0"/>
              <a:t>‹#›</a:t>
            </a:fld>
            <a:endParaRPr lang="en-US"/>
          </a:p>
        </p:txBody>
      </p:sp>
    </p:spTree>
    <p:extLst>
      <p:ext uri="{BB962C8B-B14F-4D97-AF65-F5344CB8AC3E}">
        <p14:creationId xmlns:p14="http://schemas.microsoft.com/office/powerpoint/2010/main" val="2959184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9.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8.xml"/><Relationship Id="rId4" Type="http://schemas.openxmlformats.org/officeDocument/2006/relationships/customXml" Target="../ink/ink15.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3.png"/><Relationship Id="rId4" Type="http://schemas.openxmlformats.org/officeDocument/2006/relationships/customXml" Target="../ink/ink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customXml" Target="../ink/ink11.xml"/><Relationship Id="rId12"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customXml" Target="../ink/ink14.xml"/><Relationship Id="rId5" Type="http://schemas.openxmlformats.org/officeDocument/2006/relationships/image" Target="../media/image11.png"/><Relationship Id="rId10" Type="http://schemas.openxmlformats.org/officeDocument/2006/relationships/customXml" Target="../ink/ink13.xml"/><Relationship Id="rId4" Type="http://schemas.openxmlformats.org/officeDocument/2006/relationships/customXml" Target="../ink/ink9.xml"/><Relationship Id="rId9"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Distilling Knowledge in a Neural Network</a:t>
            </a:r>
          </a:p>
        </p:txBody>
      </p:sp>
      <p:sp>
        <p:nvSpPr>
          <p:cNvPr id="3" name="Subtitle 2"/>
          <p:cNvSpPr>
            <a:spLocks noGrp="1"/>
          </p:cNvSpPr>
          <p:nvPr>
            <p:ph type="subTitle" idx="1"/>
          </p:nvPr>
        </p:nvSpPr>
        <p:spPr/>
        <p:txBody>
          <a:bodyPr/>
          <a:lstStyle/>
          <a:p>
            <a:r>
              <a:rPr lang="en-US" dirty="0"/>
              <a:t>Geoffrey Hinton, Oriol </a:t>
            </a:r>
            <a:r>
              <a:rPr lang="en-US" dirty="0" err="1"/>
              <a:t>Vinyals</a:t>
            </a:r>
            <a:r>
              <a:rPr lang="en-US" dirty="0"/>
              <a:t>, Jeff Dean</a:t>
            </a:r>
          </a:p>
          <a:p>
            <a:r>
              <a:rPr lang="en-US" dirty="0"/>
              <a:t>Google</a:t>
            </a:r>
          </a:p>
        </p:txBody>
      </p:sp>
    </p:spTree>
    <p:extLst>
      <p:ext uri="{BB962C8B-B14F-4D97-AF65-F5344CB8AC3E}">
        <p14:creationId xmlns:p14="http://schemas.microsoft.com/office/powerpoint/2010/main" val="4121325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Experiments on MNIST</a:t>
            </a:r>
          </a:p>
        </p:txBody>
      </p:sp>
      <p:pic>
        <p:nvPicPr>
          <p:cNvPr id="4" name="Picture 3"/>
          <p:cNvPicPr>
            <a:picLocks noChangeAspect="1"/>
          </p:cNvPicPr>
          <p:nvPr/>
        </p:nvPicPr>
        <p:blipFill>
          <a:blip r:embed="rId2"/>
          <a:stretch>
            <a:fillRect/>
          </a:stretch>
        </p:blipFill>
        <p:spPr>
          <a:xfrm>
            <a:off x="77492" y="2734447"/>
            <a:ext cx="6858000" cy="1629330"/>
          </a:xfrm>
          <a:prstGeom prst="rect">
            <a:avLst/>
          </a:prstGeom>
        </p:spPr>
      </p:pic>
      <p:pic>
        <p:nvPicPr>
          <p:cNvPr id="5" name="Picture 4"/>
          <p:cNvPicPr>
            <a:picLocks noChangeAspect="1"/>
          </p:cNvPicPr>
          <p:nvPr/>
        </p:nvPicPr>
        <p:blipFill>
          <a:blip r:embed="rId3"/>
          <a:stretch>
            <a:fillRect/>
          </a:stretch>
        </p:blipFill>
        <p:spPr>
          <a:xfrm>
            <a:off x="77492" y="4363777"/>
            <a:ext cx="6858000" cy="1293426"/>
          </a:xfrm>
          <a:prstGeom prst="rect">
            <a:avLst/>
          </a:prstGeom>
        </p:spPr>
      </p:pic>
      <p:sp>
        <p:nvSpPr>
          <p:cNvPr id="6" name="TextBox 5"/>
          <p:cNvSpPr txBox="1"/>
          <p:nvPr/>
        </p:nvSpPr>
        <p:spPr>
          <a:xfrm>
            <a:off x="3812583" y="2038027"/>
            <a:ext cx="2301498" cy="461665"/>
          </a:xfrm>
          <a:prstGeom prst="rect">
            <a:avLst/>
          </a:prstGeom>
          <a:noFill/>
        </p:spPr>
        <p:txBody>
          <a:bodyPr wrap="square" rtlCol="0">
            <a:spAutoFit/>
          </a:bodyPr>
          <a:lstStyle/>
          <a:p>
            <a:r>
              <a:rPr lang="en-US" sz="1200" dirty="0"/>
              <a:t>A previously published technique that you will need to look up.</a:t>
            </a:r>
          </a:p>
        </p:txBody>
      </p:sp>
      <p:cxnSp>
        <p:nvCxnSpPr>
          <p:cNvPr id="8" name="Straight Arrow Connector 7"/>
          <p:cNvCxnSpPr>
            <a:stCxn id="6" idx="2"/>
          </p:cNvCxnSpPr>
          <p:nvPr/>
        </p:nvCxnSpPr>
        <p:spPr>
          <a:xfrm flipH="1">
            <a:off x="3921071" y="2499692"/>
            <a:ext cx="1042261" cy="11269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4">
            <p14:nvContentPartPr>
              <p14:cNvPr id="9" name="Ink 8"/>
              <p14:cNvContentPartPr/>
              <p14:nvPr/>
            </p14:nvContentPartPr>
            <p14:xfrm>
              <a:off x="3346560" y="4349880"/>
              <a:ext cx="2800440" cy="343080"/>
            </p14:xfrm>
          </p:contentPart>
        </mc:Choice>
        <mc:Fallback>
          <p:pic>
            <p:nvPicPr>
              <p:cNvPr id="9" name="Ink 8"/>
              <p:cNvPicPr/>
              <p:nvPr/>
            </p:nvPicPr>
            <p:blipFill>
              <a:blip r:embed="rId5"/>
              <a:stretch>
                <a:fillRect/>
              </a:stretch>
            </p:blipFill>
            <p:spPr>
              <a:xfrm>
                <a:off x="3330720" y="4286160"/>
                <a:ext cx="2832480" cy="47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p14:cNvContentPartPr/>
              <p14:nvPr/>
            </p14:nvContentPartPr>
            <p14:xfrm>
              <a:off x="5778360" y="4432320"/>
              <a:ext cx="673560" cy="32040"/>
            </p14:xfrm>
          </p:contentPart>
        </mc:Choice>
        <mc:Fallback>
          <p:pic>
            <p:nvPicPr>
              <p:cNvPr id="10" name="Ink 9"/>
              <p:cNvPicPr/>
              <p:nvPr/>
            </p:nvPicPr>
            <p:blipFill>
              <a:blip r:embed="rId7"/>
              <a:stretch>
                <a:fillRect/>
              </a:stretch>
            </p:blipFill>
            <p:spPr>
              <a:xfrm>
                <a:off x="5762520" y="4368960"/>
                <a:ext cx="7052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p14:cNvContentPartPr/>
              <p14:nvPr/>
            </p14:nvContentPartPr>
            <p14:xfrm>
              <a:off x="533520" y="4578480"/>
              <a:ext cx="5994720" cy="165240"/>
            </p14:xfrm>
          </p:contentPart>
        </mc:Choice>
        <mc:Fallback>
          <p:pic>
            <p:nvPicPr>
              <p:cNvPr id="11" name="Ink 10"/>
              <p:cNvPicPr/>
              <p:nvPr/>
            </p:nvPicPr>
            <p:blipFill>
              <a:blip r:embed="rId9"/>
              <a:stretch>
                <a:fillRect/>
              </a:stretch>
            </p:blipFill>
            <p:spPr>
              <a:xfrm>
                <a:off x="517680" y="4514760"/>
                <a:ext cx="60264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p14:cNvContentPartPr/>
              <p14:nvPr/>
            </p14:nvContentPartPr>
            <p14:xfrm>
              <a:off x="546120" y="4705200"/>
              <a:ext cx="5975640" cy="153000"/>
            </p14:xfrm>
          </p:contentPart>
        </mc:Choice>
        <mc:Fallback>
          <p:pic>
            <p:nvPicPr>
              <p:cNvPr id="12" name="Ink 11"/>
              <p:cNvPicPr/>
              <p:nvPr/>
            </p:nvPicPr>
            <p:blipFill>
              <a:blip r:embed="rId11"/>
              <a:stretch>
                <a:fillRect/>
              </a:stretch>
            </p:blipFill>
            <p:spPr>
              <a:xfrm>
                <a:off x="530280" y="4641840"/>
                <a:ext cx="60073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p14:cNvContentPartPr/>
              <p14:nvPr/>
            </p14:nvContentPartPr>
            <p14:xfrm>
              <a:off x="546120" y="4883040"/>
              <a:ext cx="4915080" cy="172080"/>
            </p14:xfrm>
          </p:contentPart>
        </mc:Choice>
        <mc:Fallback>
          <p:pic>
            <p:nvPicPr>
              <p:cNvPr id="13" name="Ink 12"/>
              <p:cNvPicPr/>
              <p:nvPr/>
            </p:nvPicPr>
            <p:blipFill>
              <a:blip r:embed="rId13"/>
              <a:stretch>
                <a:fillRect/>
              </a:stretch>
            </p:blipFill>
            <p:spPr>
              <a:xfrm>
                <a:off x="530280" y="4819680"/>
                <a:ext cx="4947120" cy="298800"/>
              </a:xfrm>
              <a:prstGeom prst="rect">
                <a:avLst/>
              </a:prstGeom>
            </p:spPr>
          </p:pic>
        </mc:Fallback>
      </mc:AlternateContent>
      <p:sp>
        <p:nvSpPr>
          <p:cNvPr id="14" name="TextBox 13"/>
          <p:cNvSpPr txBox="1"/>
          <p:nvPr/>
        </p:nvSpPr>
        <p:spPr>
          <a:xfrm>
            <a:off x="3161654" y="5990095"/>
            <a:ext cx="3360106" cy="646331"/>
          </a:xfrm>
          <a:prstGeom prst="rect">
            <a:avLst/>
          </a:prstGeom>
          <a:noFill/>
        </p:spPr>
        <p:txBody>
          <a:bodyPr wrap="square" rtlCol="0">
            <a:spAutoFit/>
          </a:bodyPr>
          <a:lstStyle/>
          <a:p>
            <a:r>
              <a:rPr lang="en-US" sz="1200" dirty="0"/>
              <a:t>The important result is the difference between 146 errors and 74 errors as well as how close 74 is to 67.</a:t>
            </a:r>
          </a:p>
        </p:txBody>
      </p:sp>
      <p:cxnSp>
        <p:nvCxnSpPr>
          <p:cNvPr id="16" name="Straight Arrow Connector 15"/>
          <p:cNvCxnSpPr>
            <a:stCxn id="14" idx="0"/>
          </p:cNvCxnSpPr>
          <p:nvPr/>
        </p:nvCxnSpPr>
        <p:spPr>
          <a:xfrm flipH="1" flipV="1">
            <a:off x="4746780" y="5055120"/>
            <a:ext cx="94927" cy="9349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4" idx="0"/>
          </p:cNvCxnSpPr>
          <p:nvPr/>
        </p:nvCxnSpPr>
        <p:spPr>
          <a:xfrm flipV="1">
            <a:off x="4841707" y="4691754"/>
            <a:ext cx="1442856" cy="12983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1"/>
          </p:cNvCxnSpPr>
          <p:nvPr/>
        </p:nvCxnSpPr>
        <p:spPr>
          <a:xfrm flipV="1">
            <a:off x="3161654" y="4551291"/>
            <a:ext cx="1340604" cy="1761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Experiments on Speech Recognition</a:t>
            </a:r>
          </a:p>
        </p:txBody>
      </p:sp>
      <p:pic>
        <p:nvPicPr>
          <p:cNvPr id="4" name="Picture 3"/>
          <p:cNvPicPr>
            <a:picLocks noChangeAspect="1"/>
          </p:cNvPicPr>
          <p:nvPr/>
        </p:nvPicPr>
        <p:blipFill>
          <a:blip r:embed="rId2"/>
          <a:stretch>
            <a:fillRect/>
          </a:stretch>
        </p:blipFill>
        <p:spPr>
          <a:xfrm>
            <a:off x="0" y="2365564"/>
            <a:ext cx="6858000" cy="2801048"/>
          </a:xfrm>
          <a:prstGeom prst="rect">
            <a:avLst/>
          </a:prstGeom>
        </p:spPr>
      </p:pic>
      <p:pic>
        <p:nvPicPr>
          <p:cNvPr id="5" name="Picture 4"/>
          <p:cNvPicPr>
            <a:picLocks noChangeAspect="1"/>
          </p:cNvPicPr>
          <p:nvPr/>
        </p:nvPicPr>
        <p:blipFill>
          <a:blip r:embed="rId3"/>
          <a:stretch>
            <a:fillRect/>
          </a:stretch>
        </p:blipFill>
        <p:spPr>
          <a:xfrm>
            <a:off x="0" y="5505777"/>
            <a:ext cx="6858000" cy="2239497"/>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4705200" y="6330960"/>
              <a:ext cx="432360" cy="25920"/>
            </p14:xfrm>
          </p:contentPart>
        </mc:Choice>
        <mc:Fallback>
          <p:pic>
            <p:nvPicPr>
              <p:cNvPr id="6" name="Ink 5"/>
              <p:cNvPicPr/>
              <p:nvPr/>
            </p:nvPicPr>
            <p:blipFill>
              <a:blip r:embed="rId5"/>
              <a:stretch>
                <a:fillRect/>
              </a:stretch>
            </p:blipFill>
            <p:spPr>
              <a:xfrm>
                <a:off x="4689360" y="6267600"/>
                <a:ext cx="4640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4699080" y="6483240"/>
              <a:ext cx="406800" cy="64080"/>
            </p14:xfrm>
          </p:contentPart>
        </mc:Choice>
        <mc:Fallback>
          <p:pic>
            <p:nvPicPr>
              <p:cNvPr id="7" name="Ink 6"/>
              <p:cNvPicPr/>
              <p:nvPr/>
            </p:nvPicPr>
            <p:blipFill>
              <a:blip r:embed="rId7"/>
              <a:stretch>
                <a:fillRect/>
              </a:stretch>
            </p:blipFill>
            <p:spPr>
              <a:xfrm>
                <a:off x="4683240" y="6419880"/>
                <a:ext cx="438480" cy="190800"/>
              </a:xfrm>
              <a:prstGeom prst="rect">
                <a:avLst/>
              </a:prstGeom>
            </p:spPr>
          </p:pic>
        </mc:Fallback>
      </mc:AlternateContent>
      <p:sp>
        <p:nvSpPr>
          <p:cNvPr id="8" name="TextBox 7"/>
          <p:cNvSpPr txBox="1"/>
          <p:nvPr/>
        </p:nvSpPr>
        <p:spPr>
          <a:xfrm>
            <a:off x="3293390" y="7353946"/>
            <a:ext cx="2929179" cy="461665"/>
          </a:xfrm>
          <a:prstGeom prst="rect">
            <a:avLst/>
          </a:prstGeom>
          <a:noFill/>
        </p:spPr>
        <p:txBody>
          <a:bodyPr wrap="square" rtlCol="0">
            <a:spAutoFit/>
          </a:bodyPr>
          <a:lstStyle/>
          <a:p>
            <a:r>
              <a:rPr lang="en-US" sz="1200" dirty="0"/>
              <a:t>With distillation, the single network does nearly as well as the ensemble.</a:t>
            </a:r>
          </a:p>
        </p:txBody>
      </p:sp>
      <p:cxnSp>
        <p:nvCxnSpPr>
          <p:cNvPr id="10" name="Straight Arrow Connector 9"/>
          <p:cNvCxnSpPr>
            <a:stCxn id="8" idx="0"/>
          </p:cNvCxnSpPr>
          <p:nvPr/>
        </p:nvCxnSpPr>
        <p:spPr>
          <a:xfrm flipV="1">
            <a:off x="4757980" y="6483240"/>
            <a:ext cx="144500" cy="870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08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Gist</a:t>
            </a:r>
          </a:p>
        </p:txBody>
      </p:sp>
      <p:sp>
        <p:nvSpPr>
          <p:cNvPr id="3" name="Content Placeholder 2"/>
          <p:cNvSpPr>
            <a:spLocks noGrp="1"/>
          </p:cNvSpPr>
          <p:nvPr>
            <p:ph idx="1"/>
          </p:nvPr>
        </p:nvSpPr>
        <p:spPr/>
        <p:txBody>
          <a:bodyPr/>
          <a:lstStyle/>
          <a:p>
            <a:r>
              <a:rPr lang="en-US" dirty="0"/>
              <a:t>Quick gist of the paper:</a:t>
            </a:r>
          </a:p>
          <a:p>
            <a:pPr lvl="1"/>
            <a:r>
              <a:rPr lang="en-US" dirty="0"/>
              <a:t>What is the significant result?  Significant improvement in cost/performance</a:t>
            </a:r>
          </a:p>
          <a:p>
            <a:pPr lvl="2"/>
            <a:r>
              <a:rPr lang="en-US" dirty="0"/>
              <a:t>How major? Significant, but not earth-shaking</a:t>
            </a:r>
          </a:p>
          <a:p>
            <a:pPr lvl="1"/>
            <a:r>
              <a:rPr lang="en-US" dirty="0"/>
              <a:t>What is the premise?</a:t>
            </a:r>
          </a:p>
          <a:p>
            <a:pPr lvl="2"/>
            <a:r>
              <a:rPr lang="en-US" dirty="0"/>
              <a:t>That ensembles or large system with heavy regularization perform significantly better than small systems.</a:t>
            </a:r>
          </a:p>
          <a:p>
            <a:pPr lvl="1"/>
            <a:r>
              <a:rPr lang="en-US" dirty="0"/>
              <a:t>What are the main prior work?</a:t>
            </a:r>
          </a:p>
          <a:p>
            <a:pPr lvl="2"/>
            <a:r>
              <a:rPr lang="en-US" dirty="0"/>
              <a:t>Success of training a single model from an ensemble by Caruana et al.</a:t>
            </a:r>
          </a:p>
          <a:p>
            <a:pPr lvl="1"/>
            <a:r>
              <a:rPr lang="en-US" dirty="0"/>
              <a:t>What are the new methodologies?</a:t>
            </a:r>
          </a:p>
          <a:p>
            <a:pPr lvl="2"/>
            <a:r>
              <a:rPr lang="en-US" dirty="0"/>
              <a:t>Use of </a:t>
            </a:r>
            <a:r>
              <a:rPr lang="en-US" dirty="0" err="1"/>
              <a:t>softmax</a:t>
            </a:r>
            <a:r>
              <a:rPr lang="en-US" dirty="0"/>
              <a:t> with a high temperature as target for transfer training</a:t>
            </a:r>
          </a:p>
          <a:p>
            <a:pPr lvl="1"/>
            <a:r>
              <a:rPr lang="en-US" dirty="0"/>
              <a:t>What techniques are assumed known?</a:t>
            </a:r>
          </a:p>
          <a:p>
            <a:pPr lvl="2"/>
            <a:r>
              <a:rPr lang="en-US" dirty="0" err="1"/>
              <a:t>Softmax</a:t>
            </a:r>
            <a:endParaRPr lang="en-US" dirty="0"/>
          </a:p>
          <a:p>
            <a:pPr lvl="2"/>
            <a:r>
              <a:rPr lang="en-US" dirty="0"/>
              <a:t>Dropout</a:t>
            </a:r>
          </a:p>
          <a:p>
            <a:pPr lvl="2"/>
            <a:r>
              <a:rPr lang="en-US" dirty="0"/>
              <a:t>Transfer learning</a:t>
            </a:r>
          </a:p>
          <a:p>
            <a:pPr lvl="2"/>
            <a:endParaRPr lang="en-US" dirty="0"/>
          </a:p>
          <a:p>
            <a:r>
              <a:rPr lang="en-US" dirty="0"/>
              <a:t>Is the paper worth reading?  Yes.</a:t>
            </a:r>
          </a:p>
          <a:p>
            <a:endParaRPr lang="en-US" dirty="0"/>
          </a:p>
          <a:p>
            <a:endParaRPr lang="en-US" dirty="0"/>
          </a:p>
        </p:txBody>
      </p:sp>
    </p:spTree>
    <p:extLst>
      <p:ext uri="{BB962C8B-B14F-4D97-AF65-F5344CB8AC3E}">
        <p14:creationId xmlns:p14="http://schemas.microsoft.com/office/powerpoint/2010/main" val="130912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Would this make a good project?</a:t>
            </a:r>
          </a:p>
        </p:txBody>
      </p:sp>
      <p:sp>
        <p:nvSpPr>
          <p:cNvPr id="3" name="Content Placeholder 2"/>
          <p:cNvSpPr>
            <a:spLocks noGrp="1"/>
          </p:cNvSpPr>
          <p:nvPr>
            <p:ph idx="1"/>
          </p:nvPr>
        </p:nvSpPr>
        <p:spPr/>
        <p:txBody>
          <a:bodyPr>
            <a:normAutofit lnSpcReduction="10000"/>
          </a:bodyPr>
          <a:lstStyle/>
          <a:p>
            <a:endParaRPr lang="en-US" dirty="0"/>
          </a:p>
          <a:p>
            <a:r>
              <a:rPr lang="en-US" dirty="0"/>
              <a:t>Questions for selection as a project:</a:t>
            </a:r>
          </a:p>
          <a:p>
            <a:pPr lvl="1"/>
            <a:r>
              <a:rPr lang="en-US" dirty="0"/>
              <a:t>Is the data available?</a:t>
            </a:r>
          </a:p>
          <a:p>
            <a:pPr lvl="2"/>
            <a:r>
              <a:rPr lang="en-US" dirty="0"/>
              <a:t>Yes for MNIST, unknown for speech data</a:t>
            </a:r>
          </a:p>
          <a:p>
            <a:pPr lvl="1"/>
            <a:r>
              <a:rPr lang="en-US" dirty="0"/>
              <a:t>How much computation?</a:t>
            </a:r>
          </a:p>
          <a:p>
            <a:pPr lvl="2"/>
            <a:r>
              <a:rPr lang="en-US" dirty="0"/>
              <a:t>Small for MNIST, moderate for speech (because only producing phonetic labels and because the signal processing has already been done)</a:t>
            </a:r>
          </a:p>
          <a:p>
            <a:pPr lvl="1"/>
            <a:r>
              <a:rPr lang="en-US" dirty="0"/>
              <a:t>Can the problem be scaled down?</a:t>
            </a:r>
          </a:p>
          <a:p>
            <a:pPr lvl="2"/>
            <a:r>
              <a:rPr lang="en-US" dirty="0"/>
              <a:t>Could use less speech data</a:t>
            </a:r>
          </a:p>
          <a:p>
            <a:pPr lvl="1"/>
            <a:r>
              <a:rPr lang="en-US" dirty="0"/>
              <a:t>How much code development?</a:t>
            </a:r>
          </a:p>
          <a:p>
            <a:pPr lvl="2"/>
            <a:r>
              <a:rPr lang="en-US" dirty="0"/>
              <a:t>Might be possible using existing routines available in </a:t>
            </a:r>
            <a:r>
              <a:rPr lang="en-US" dirty="0" err="1"/>
              <a:t>Theano</a:t>
            </a:r>
            <a:endParaRPr lang="en-US" dirty="0"/>
          </a:p>
          <a:p>
            <a:pPr lvl="1"/>
            <a:r>
              <a:rPr lang="en-US" dirty="0"/>
              <a:t>How much experimentation?</a:t>
            </a:r>
          </a:p>
          <a:p>
            <a:pPr lvl="2"/>
            <a:r>
              <a:rPr lang="en-US" dirty="0"/>
              <a:t>Moderate</a:t>
            </a:r>
          </a:p>
          <a:p>
            <a:pPr lvl="1"/>
            <a:r>
              <a:rPr lang="en-US" dirty="0"/>
              <a:t>How much will we learn?</a:t>
            </a:r>
          </a:p>
          <a:p>
            <a:pPr lvl="2"/>
            <a:r>
              <a:rPr lang="en-US" dirty="0"/>
              <a:t>Need to study in detail the parts of the paper we skipped</a:t>
            </a:r>
          </a:p>
          <a:p>
            <a:pPr lvl="1"/>
            <a:r>
              <a:rPr lang="en-US" dirty="0"/>
              <a:t>How do we prove success?</a:t>
            </a:r>
          </a:p>
          <a:p>
            <a:pPr lvl="2"/>
            <a:r>
              <a:rPr lang="en-US" dirty="0"/>
              <a:t>Reproduce the success of distillation on different examples</a:t>
            </a:r>
          </a:p>
          <a:p>
            <a:pPr lvl="1"/>
            <a:r>
              <a:rPr lang="en-US" dirty="0"/>
              <a:t>What are the results of success?</a:t>
            </a:r>
          </a:p>
          <a:p>
            <a:pPr lvl="2"/>
            <a:r>
              <a:rPr lang="en-US" dirty="0"/>
              <a:t>Publishable if we discover a way to further improve the cost/performance</a:t>
            </a:r>
          </a:p>
          <a:p>
            <a:endParaRPr lang="en-US" dirty="0"/>
          </a:p>
        </p:txBody>
      </p:sp>
      <p:sp>
        <p:nvSpPr>
          <p:cNvPr id="4" name="TextBox 3"/>
          <p:cNvSpPr txBox="1"/>
          <p:nvPr/>
        </p:nvSpPr>
        <p:spPr>
          <a:xfrm>
            <a:off x="1503336" y="8020373"/>
            <a:ext cx="3401878" cy="646331"/>
          </a:xfrm>
          <a:prstGeom prst="rect">
            <a:avLst/>
          </a:prstGeom>
          <a:noFill/>
        </p:spPr>
        <p:txBody>
          <a:bodyPr wrap="square" rtlCol="0">
            <a:spAutoFit/>
          </a:bodyPr>
          <a:lstStyle/>
          <a:p>
            <a:r>
              <a:rPr lang="en-US" dirty="0"/>
              <a:t>So let’s read the paper more carefully.</a:t>
            </a:r>
          </a:p>
        </p:txBody>
      </p:sp>
    </p:spTree>
    <p:extLst>
      <p:ext uri="{BB962C8B-B14F-4D97-AF65-F5344CB8AC3E}">
        <p14:creationId xmlns:p14="http://schemas.microsoft.com/office/powerpoint/2010/main" val="178437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Key Concept: </a:t>
            </a:r>
            <a:r>
              <a:rPr lang="en-US" dirty="0" err="1"/>
              <a:t>Softmax</a:t>
            </a:r>
            <a:r>
              <a:rPr lang="en-US" dirty="0"/>
              <a:t> with a Temperature</a:t>
            </a:r>
          </a:p>
        </p:txBody>
      </p:sp>
      <p:pic>
        <p:nvPicPr>
          <p:cNvPr id="4" name="Picture 3"/>
          <p:cNvPicPr>
            <a:picLocks noChangeAspect="1"/>
          </p:cNvPicPr>
          <p:nvPr/>
        </p:nvPicPr>
        <p:blipFill>
          <a:blip r:embed="rId2"/>
          <a:stretch>
            <a:fillRect/>
          </a:stretch>
        </p:blipFill>
        <p:spPr>
          <a:xfrm>
            <a:off x="0" y="3029168"/>
            <a:ext cx="6858000" cy="1969196"/>
          </a:xfrm>
          <a:prstGeom prst="rect">
            <a:avLst/>
          </a:prstGeom>
        </p:spPr>
      </p:pic>
      <p:pic>
        <p:nvPicPr>
          <p:cNvPr id="5" name="Picture 4"/>
          <p:cNvPicPr>
            <a:picLocks noChangeAspect="1"/>
          </p:cNvPicPr>
          <p:nvPr/>
        </p:nvPicPr>
        <p:blipFill>
          <a:blip r:embed="rId3"/>
          <a:stretch>
            <a:fillRect/>
          </a:stretch>
        </p:blipFill>
        <p:spPr>
          <a:xfrm>
            <a:off x="0" y="4756151"/>
            <a:ext cx="6858000" cy="1437180"/>
          </a:xfrm>
          <a:prstGeom prst="rect">
            <a:avLst/>
          </a:prstGeom>
        </p:spPr>
      </p:pic>
      <p:sp>
        <p:nvSpPr>
          <p:cNvPr id="6" name="TextBox 5"/>
          <p:cNvSpPr txBox="1"/>
          <p:nvPr/>
        </p:nvSpPr>
        <p:spPr>
          <a:xfrm>
            <a:off x="2805193" y="2038027"/>
            <a:ext cx="2843939" cy="276999"/>
          </a:xfrm>
          <a:prstGeom prst="rect">
            <a:avLst/>
          </a:prstGeom>
          <a:noFill/>
        </p:spPr>
        <p:txBody>
          <a:bodyPr wrap="square" rtlCol="0">
            <a:spAutoFit/>
          </a:bodyPr>
          <a:lstStyle/>
          <a:p>
            <a:pPr algn="ctr"/>
            <a:r>
              <a:rPr lang="en-US" sz="1200" dirty="0"/>
              <a:t>T is the “temperature”.</a:t>
            </a:r>
          </a:p>
        </p:txBody>
      </p:sp>
      <p:cxnSp>
        <p:nvCxnSpPr>
          <p:cNvPr id="8" name="Straight Arrow Connector 7"/>
          <p:cNvCxnSpPr>
            <a:stCxn id="6" idx="2"/>
          </p:cNvCxnSpPr>
          <p:nvPr/>
        </p:nvCxnSpPr>
        <p:spPr>
          <a:xfrm flipH="1">
            <a:off x="3564610" y="2315026"/>
            <a:ext cx="662553" cy="1807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2255003" y="6385302"/>
                <a:ext cx="3014421" cy="1778115"/>
              </a:xfrm>
              <a:prstGeom prst="rect">
                <a:avLst/>
              </a:prstGeom>
              <a:noFill/>
            </p:spPr>
            <p:txBody>
              <a:bodyPr wrap="square" rtlCol="0">
                <a:spAutoFit/>
              </a:bodyPr>
              <a:lstStyle/>
              <a:p>
                <a:r>
                  <a:rPr lang="en-US" dirty="0"/>
                  <a:t>A value of T greater than 1 means that the largest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𝑇</m:t>
                                </m:r>
                              </m:den>
                            </m:f>
                          </m:e>
                        </m:d>
                      </m:e>
                    </m:func>
                  </m:oMath>
                </a14:m>
                <a:r>
                  <a:rPr lang="en-US" dirty="0"/>
                  <a:t> is not as high a peak and does not dominate the other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𝑗</m:t>
                        </m:r>
                      </m:sub>
                    </m:sSub>
                  </m:oMath>
                </a14:m>
                <a:r>
                  <a:rPr lang="en-US" dirty="0"/>
                  <a:t>by as much as for lower values of T.</a:t>
                </a:r>
              </a:p>
            </p:txBody>
          </p:sp>
        </mc:Choice>
        <mc:Fallback>
          <p:sp>
            <p:nvSpPr>
              <p:cNvPr id="9" name="TextBox 8"/>
              <p:cNvSpPr txBox="1">
                <a:spLocks noRot="1" noChangeAspect="1" noMove="1" noResize="1" noEditPoints="1" noAdjustHandles="1" noChangeArrowheads="1" noChangeShapeType="1" noTextEdit="1"/>
              </p:cNvSpPr>
              <p:nvPr/>
            </p:nvSpPr>
            <p:spPr>
              <a:xfrm>
                <a:off x="2255003" y="6385302"/>
                <a:ext cx="3014421" cy="1778115"/>
              </a:xfrm>
              <a:prstGeom prst="rect">
                <a:avLst/>
              </a:prstGeom>
              <a:blipFill>
                <a:blip r:embed="rId4"/>
                <a:stretch>
                  <a:fillRect l="-1822" t="-1712" r="-2834" b="-4452"/>
                </a:stretch>
              </a:blipFill>
            </p:spPr>
            <p:txBody>
              <a:bodyPr/>
              <a:lstStyle/>
              <a:p>
                <a:r>
                  <a:rPr lang="en-US">
                    <a:noFill/>
                  </a:rPr>
                  <a:t> </a:t>
                </a:r>
              </a:p>
            </p:txBody>
          </p:sp>
        </mc:Fallback>
      </mc:AlternateContent>
      <p:sp>
        <p:nvSpPr>
          <p:cNvPr id="10" name="TextBox 9"/>
          <p:cNvSpPr txBox="1"/>
          <p:nvPr/>
        </p:nvSpPr>
        <p:spPr>
          <a:xfrm>
            <a:off x="1084882" y="2315026"/>
            <a:ext cx="2107770" cy="646331"/>
          </a:xfrm>
          <a:prstGeom prst="rect">
            <a:avLst/>
          </a:prstGeom>
          <a:noFill/>
        </p:spPr>
        <p:txBody>
          <a:bodyPr wrap="square" rtlCol="0">
            <a:spAutoFit/>
          </a:bodyPr>
          <a:lstStyle/>
          <a:p>
            <a:r>
              <a:rPr lang="en-US" sz="1200" dirty="0"/>
              <a:t>This concept of temperature is not new, but its use for distillation is.</a:t>
            </a:r>
          </a:p>
        </p:txBody>
      </p:sp>
    </p:spTree>
    <p:extLst>
      <p:ext uri="{BB962C8B-B14F-4D97-AF65-F5344CB8AC3E}">
        <p14:creationId xmlns:p14="http://schemas.microsoft.com/office/powerpoint/2010/main" val="1354919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Going through the paper section by section</a:t>
            </a:r>
          </a:p>
        </p:txBody>
      </p:sp>
      <p:pic>
        <p:nvPicPr>
          <p:cNvPr id="4" name="Picture 3"/>
          <p:cNvPicPr>
            <a:picLocks noChangeAspect="1"/>
          </p:cNvPicPr>
          <p:nvPr/>
        </p:nvPicPr>
        <p:blipFill>
          <a:blip r:embed="rId2"/>
          <a:stretch>
            <a:fillRect/>
          </a:stretch>
        </p:blipFill>
        <p:spPr>
          <a:xfrm>
            <a:off x="0" y="2254253"/>
            <a:ext cx="6858000" cy="3685991"/>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1069383" y="6276814"/>
                <a:ext cx="4463512" cy="2246769"/>
              </a:xfrm>
              <a:prstGeom prst="rect">
                <a:avLst/>
              </a:prstGeom>
              <a:noFill/>
            </p:spPr>
            <p:txBody>
              <a:bodyPr wrap="square" rtlCol="0">
                <a:spAutoFit/>
              </a:bodyPr>
              <a:lstStyle/>
              <a:p>
                <a:r>
                  <a:rPr lang="en-US" sz="1400" dirty="0"/>
                  <a:t>The paper has a long introduction, which provides background and motivation.  For example, it points out the one instance of a 2 may give a probability  of being a 3 as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−6</m:t>
                        </m:r>
                      </m:sup>
                    </m:sSup>
                  </m:oMath>
                </a14:m>
                <a:r>
                  <a:rPr lang="en-US" sz="1400" dirty="0"/>
                  <a:t>and a probability for 7 as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−9</m:t>
                        </m:r>
                      </m:sup>
                    </m:sSup>
                  </m:oMath>
                </a14:m>
                <a:r>
                  <a:rPr lang="en-US" sz="1400" dirty="0"/>
                  <a:t>.  Another instance may have those probabilities reversed.  The difference may represent useful information.  However, with a </a:t>
                </a:r>
                <a:r>
                  <a:rPr lang="en-US" sz="1400" dirty="0" err="1"/>
                  <a:t>softmax</a:t>
                </a:r>
                <a:r>
                  <a:rPr lang="en-US" sz="1400" dirty="0"/>
                  <a:t> at temperature 1, these small probabilities have almost no effect on the cross-entropy.  You should read it to understand the reasons for the ideas in the paper, but it does not describe the implementation.</a:t>
                </a:r>
              </a:p>
            </p:txBody>
          </p:sp>
        </mc:Choice>
        <mc:Fallback>
          <p:sp>
            <p:nvSpPr>
              <p:cNvPr id="5" name="TextBox 4"/>
              <p:cNvSpPr txBox="1">
                <a:spLocks noRot="1" noChangeAspect="1" noMove="1" noResize="1" noEditPoints="1" noAdjustHandles="1" noChangeArrowheads="1" noChangeShapeType="1" noTextEdit="1"/>
              </p:cNvSpPr>
              <p:nvPr/>
            </p:nvSpPr>
            <p:spPr>
              <a:xfrm>
                <a:off x="1069383" y="6276814"/>
                <a:ext cx="4463512" cy="2246769"/>
              </a:xfrm>
              <a:prstGeom prst="rect">
                <a:avLst/>
              </a:prstGeom>
              <a:blipFill>
                <a:blip r:embed="rId3"/>
                <a:stretch>
                  <a:fillRect l="-409" t="-543" r="-546" b="-1902"/>
                </a:stretch>
              </a:blipFill>
            </p:spPr>
            <p:txBody>
              <a:bodyPr/>
              <a:lstStyle/>
              <a:p>
                <a:r>
                  <a:rPr lang="en-US">
                    <a:noFill/>
                  </a:rPr>
                  <a:t> </a:t>
                </a:r>
              </a:p>
            </p:txBody>
          </p:sp>
        </mc:Fallback>
      </mc:AlternateContent>
    </p:spTree>
    <p:extLst>
      <p:ext uri="{BB962C8B-B14F-4D97-AF65-F5344CB8AC3E}">
        <p14:creationId xmlns:p14="http://schemas.microsoft.com/office/powerpoint/2010/main" val="46355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 Distillation</a:t>
            </a:r>
          </a:p>
        </p:txBody>
      </p:sp>
      <p:pic>
        <p:nvPicPr>
          <p:cNvPr id="4" name="Picture 3"/>
          <p:cNvPicPr>
            <a:picLocks noChangeAspect="1"/>
          </p:cNvPicPr>
          <p:nvPr/>
        </p:nvPicPr>
        <p:blipFill>
          <a:blip r:embed="rId2"/>
          <a:stretch>
            <a:fillRect/>
          </a:stretch>
        </p:blipFill>
        <p:spPr>
          <a:xfrm>
            <a:off x="0" y="2609038"/>
            <a:ext cx="6858000" cy="1969196"/>
          </a:xfrm>
          <a:prstGeom prst="rect">
            <a:avLst/>
          </a:prstGeom>
        </p:spPr>
      </p:pic>
      <p:sp>
        <p:nvSpPr>
          <p:cNvPr id="5" name="TextBox 4"/>
          <p:cNvSpPr txBox="1"/>
          <p:nvPr/>
        </p:nvSpPr>
        <p:spPr>
          <a:xfrm>
            <a:off x="471488" y="4510216"/>
            <a:ext cx="5774853" cy="2246769"/>
          </a:xfrm>
          <a:prstGeom prst="rect">
            <a:avLst/>
          </a:prstGeom>
          <a:noFill/>
        </p:spPr>
        <p:txBody>
          <a:bodyPr wrap="square" rtlCol="0">
            <a:spAutoFit/>
          </a:bodyPr>
          <a:lstStyle/>
          <a:p>
            <a:r>
              <a:rPr lang="en-US" sz="1400" dirty="0"/>
              <a:t>Besides giving the formula for </a:t>
            </a:r>
            <a:r>
              <a:rPr lang="en-US" sz="1400" dirty="0" err="1"/>
              <a:t>softmax</a:t>
            </a:r>
            <a:r>
              <a:rPr lang="en-US" sz="1400" dirty="0"/>
              <a:t> at a temperature and explaining the concept of transfer learning with the </a:t>
            </a:r>
            <a:r>
              <a:rPr lang="en-US" sz="1400" dirty="0" err="1"/>
              <a:t>softmax</a:t>
            </a:r>
            <a:r>
              <a:rPr lang="en-US" sz="1400" dirty="0"/>
              <a:t> at temperature T as the training target for the small network, section 2 also explains a refinement that gives improved performance.  The refinement is to take a weighted average of two objective functions.  One objective function is the cross entropy with the soft targets, using the same high temperature in the </a:t>
            </a:r>
            <a:r>
              <a:rPr lang="en-US" sz="1400" dirty="0" err="1"/>
              <a:t>softmax</a:t>
            </a:r>
            <a:r>
              <a:rPr lang="en-US" sz="1400" dirty="0"/>
              <a:t> of the distilled model as is used to generate the soft targets.  The other objective function is the cross entropy with the correct labels.  This cross entropy is computed using the same logits, but with a temperature of 1.</a:t>
            </a:r>
          </a:p>
        </p:txBody>
      </p:sp>
    </p:spTree>
    <p:extLst>
      <p:ext uri="{BB962C8B-B14F-4D97-AF65-F5344CB8AC3E}">
        <p14:creationId xmlns:p14="http://schemas.microsoft.com/office/powerpoint/2010/main" val="286848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2.1 Matching Logits is a Special Case</a:t>
            </a:r>
          </a:p>
        </p:txBody>
      </p:sp>
      <p:pic>
        <p:nvPicPr>
          <p:cNvPr id="4" name="Picture 3"/>
          <p:cNvPicPr>
            <a:picLocks noChangeAspect="1"/>
          </p:cNvPicPr>
          <p:nvPr/>
        </p:nvPicPr>
        <p:blipFill>
          <a:blip r:embed="rId2"/>
          <a:stretch>
            <a:fillRect/>
          </a:stretch>
        </p:blipFill>
        <p:spPr>
          <a:xfrm>
            <a:off x="0" y="2147773"/>
            <a:ext cx="6858000" cy="3464497"/>
          </a:xfrm>
          <a:prstGeom prst="rect">
            <a:avLst/>
          </a:prstGeom>
        </p:spPr>
      </p:pic>
      <p:sp>
        <p:nvSpPr>
          <p:cNvPr id="5" name="TextBox 4"/>
          <p:cNvSpPr txBox="1"/>
          <p:nvPr/>
        </p:nvSpPr>
        <p:spPr>
          <a:xfrm>
            <a:off x="834081" y="5801497"/>
            <a:ext cx="4627605" cy="1384995"/>
          </a:xfrm>
          <a:prstGeom prst="rect">
            <a:avLst/>
          </a:prstGeom>
          <a:noFill/>
        </p:spPr>
        <p:txBody>
          <a:bodyPr wrap="square" rtlCol="0">
            <a:spAutoFit/>
          </a:bodyPr>
          <a:lstStyle/>
          <a:p>
            <a:r>
              <a:rPr lang="en-US" sz="1400" dirty="0"/>
              <a:t>The prior work by Caruana et al. did a similar compression of the knowledge of an ensemble into a single model.  However, Caruana et al. used a cost function that match logits rather than a </a:t>
            </a:r>
            <a:r>
              <a:rPr lang="en-US" sz="1400" dirty="0" err="1"/>
              <a:t>softmax</a:t>
            </a:r>
            <a:r>
              <a:rPr lang="en-US" sz="1400" dirty="0"/>
              <a:t> at temperature.  This section shows that matching logits is a special case of </a:t>
            </a:r>
            <a:r>
              <a:rPr lang="en-US" sz="1400" dirty="0" err="1"/>
              <a:t>softmax</a:t>
            </a:r>
            <a:r>
              <a:rPr lang="en-US" sz="1400" dirty="0"/>
              <a:t> at temperature, in the limit of high temperature.</a:t>
            </a:r>
          </a:p>
        </p:txBody>
      </p:sp>
    </p:spTree>
    <p:extLst>
      <p:ext uri="{BB962C8B-B14F-4D97-AF65-F5344CB8AC3E}">
        <p14:creationId xmlns:p14="http://schemas.microsoft.com/office/powerpoint/2010/main" val="4270839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3 MNIST</a:t>
            </a:r>
          </a:p>
        </p:txBody>
      </p:sp>
      <p:sp>
        <p:nvSpPr>
          <p:cNvPr id="3" name="Content Placeholder 2"/>
          <p:cNvSpPr>
            <a:spLocks noGrp="1"/>
          </p:cNvSpPr>
          <p:nvPr>
            <p:ph idx="1"/>
          </p:nvPr>
        </p:nvSpPr>
        <p:spPr/>
        <p:txBody>
          <a:bodyPr/>
          <a:lstStyle/>
          <a:p>
            <a:r>
              <a:rPr lang="en-US" dirty="0"/>
              <a:t>Besides the key results we found in the gist, this section gives results of a few additional experiments.  There were experiments finding the optimum temperature range for small networks of different sizes.  For the smaller networks, temperatures in a limited range worked much better than temperatures outside that range.</a:t>
            </a:r>
          </a:p>
          <a:p>
            <a:r>
              <a:rPr lang="en-US" dirty="0"/>
              <a:t>In addition, there were experiments in which all instances of the digit 3 were removed from the set of transfer training data.  That is, the distilled model had to recognize the digit 3 having seen no examples.  There were 133 errors out of a total of 1010 three is the test set, out of a total of 202 errors.  However, just by optimizing the bias, the model makes a total of 109 errors or which 14 are on 3s.</a:t>
            </a:r>
          </a:p>
        </p:txBody>
      </p:sp>
    </p:spTree>
    <p:extLst>
      <p:ext uri="{BB962C8B-B14F-4D97-AF65-F5344CB8AC3E}">
        <p14:creationId xmlns:p14="http://schemas.microsoft.com/office/powerpoint/2010/main" val="2610515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4 Speech Recognition</a:t>
            </a:r>
          </a:p>
        </p:txBody>
      </p:sp>
      <p:pic>
        <p:nvPicPr>
          <p:cNvPr id="4" name="Content Placeholder 3"/>
          <p:cNvPicPr>
            <a:picLocks noGrp="1" noChangeAspect="1"/>
          </p:cNvPicPr>
          <p:nvPr>
            <p:ph idx="1"/>
          </p:nvPr>
        </p:nvPicPr>
        <p:blipFill>
          <a:blip r:embed="rId2"/>
          <a:stretch>
            <a:fillRect/>
          </a:stretch>
        </p:blipFill>
        <p:spPr>
          <a:xfrm>
            <a:off x="471487" y="2347924"/>
            <a:ext cx="5915025" cy="1059993"/>
          </a:xfrm>
          <a:prstGeom prst="rect">
            <a:avLst/>
          </a:prstGeom>
        </p:spPr>
      </p:pic>
      <p:sp>
        <p:nvSpPr>
          <p:cNvPr id="5" name="TextBox 4"/>
          <p:cNvSpPr txBox="1"/>
          <p:nvPr/>
        </p:nvSpPr>
        <p:spPr>
          <a:xfrm>
            <a:off x="711200" y="3583709"/>
            <a:ext cx="5430982" cy="2677656"/>
          </a:xfrm>
          <a:prstGeom prst="rect">
            <a:avLst/>
          </a:prstGeom>
          <a:noFill/>
        </p:spPr>
        <p:txBody>
          <a:bodyPr wrap="square" rtlCol="0">
            <a:spAutoFit/>
          </a:bodyPr>
          <a:lstStyle/>
          <a:p>
            <a:r>
              <a:rPr lang="en-US" sz="1400" dirty="0"/>
              <a:t>Although this paper was published a few months after the Baidu </a:t>
            </a:r>
            <a:r>
              <a:rPr lang="en-US" sz="1400" dirty="0" err="1"/>
              <a:t>DeepSpeech</a:t>
            </a:r>
            <a:r>
              <a:rPr lang="en-US" sz="1400" dirty="0"/>
              <a:t> paper, it apparently was written before that paper appeared.  Thus, they are assuming a speech recognition system in which the DNN only does a mapping of sequences of acoustic feature vectors to states of a hidden Markov process.</a:t>
            </a:r>
          </a:p>
          <a:p>
            <a:endParaRPr lang="en-US" sz="1400" dirty="0"/>
          </a:p>
          <a:p>
            <a:r>
              <a:rPr lang="en-US" sz="1400" dirty="0"/>
              <a:t>Using a DNN just for the acoustic front end requires much less computation than a complete speech recognition system, making it more practical to replicate the results of this paper.</a:t>
            </a:r>
          </a:p>
          <a:p>
            <a:endParaRPr lang="en-US" sz="1400" dirty="0"/>
          </a:p>
          <a:p>
            <a:r>
              <a:rPr lang="en-US" sz="1400" dirty="0"/>
              <a:t>The experimental results in this section consist of the table we already saw in the gist.</a:t>
            </a:r>
          </a:p>
        </p:txBody>
      </p:sp>
    </p:spTree>
    <p:extLst>
      <p:ext uri="{BB962C8B-B14F-4D97-AF65-F5344CB8AC3E}">
        <p14:creationId xmlns:p14="http://schemas.microsoft.com/office/powerpoint/2010/main" val="36265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Gist Format</a:t>
            </a:r>
          </a:p>
        </p:txBody>
      </p:sp>
      <p:sp>
        <p:nvSpPr>
          <p:cNvPr id="3" name="Content Placeholder 2"/>
          <p:cNvSpPr>
            <a:spLocks noGrp="1"/>
          </p:cNvSpPr>
          <p:nvPr>
            <p:ph idx="1"/>
          </p:nvPr>
        </p:nvSpPr>
        <p:spPr/>
        <p:txBody>
          <a:bodyPr/>
          <a:lstStyle/>
          <a:p>
            <a:r>
              <a:rPr lang="en-US" dirty="0"/>
              <a:t>Quick gist of the paper:</a:t>
            </a:r>
          </a:p>
          <a:p>
            <a:pPr lvl="1"/>
            <a:r>
              <a:rPr lang="en-US" dirty="0"/>
              <a:t>What is the significant result?</a:t>
            </a:r>
          </a:p>
          <a:p>
            <a:pPr lvl="2"/>
            <a:r>
              <a:rPr lang="en-US" dirty="0"/>
              <a:t>How major?</a:t>
            </a:r>
          </a:p>
          <a:p>
            <a:pPr lvl="1"/>
            <a:r>
              <a:rPr lang="en-US" dirty="0"/>
              <a:t>What is the premise?</a:t>
            </a:r>
          </a:p>
          <a:p>
            <a:pPr lvl="1"/>
            <a:r>
              <a:rPr lang="en-US" dirty="0"/>
              <a:t>What are the main prior work?</a:t>
            </a:r>
          </a:p>
          <a:p>
            <a:pPr lvl="1"/>
            <a:r>
              <a:rPr lang="en-US" dirty="0"/>
              <a:t>What are the new methodologies?</a:t>
            </a:r>
          </a:p>
          <a:p>
            <a:pPr lvl="1"/>
            <a:r>
              <a:rPr lang="en-US" dirty="0"/>
              <a:t>What techniques are assumed known?</a:t>
            </a:r>
          </a:p>
          <a:p>
            <a:endParaRPr lang="en-US" dirty="0"/>
          </a:p>
          <a:p>
            <a:r>
              <a:rPr lang="en-US" dirty="0"/>
              <a:t>Questions for selection as a project:</a:t>
            </a:r>
          </a:p>
          <a:p>
            <a:pPr lvl="1"/>
            <a:r>
              <a:rPr lang="en-US" dirty="0"/>
              <a:t>Is the data available?</a:t>
            </a:r>
          </a:p>
          <a:p>
            <a:pPr lvl="1"/>
            <a:r>
              <a:rPr lang="en-US" dirty="0"/>
              <a:t>How much computation?</a:t>
            </a:r>
          </a:p>
          <a:p>
            <a:pPr lvl="1"/>
            <a:r>
              <a:rPr lang="en-US" dirty="0"/>
              <a:t>Can the problem be scaled down?</a:t>
            </a:r>
          </a:p>
          <a:p>
            <a:pPr lvl="1"/>
            <a:r>
              <a:rPr lang="en-US" dirty="0"/>
              <a:t>How much code development?</a:t>
            </a:r>
          </a:p>
          <a:p>
            <a:pPr lvl="1"/>
            <a:r>
              <a:rPr lang="en-US" dirty="0"/>
              <a:t>How much experimentation?</a:t>
            </a:r>
          </a:p>
          <a:p>
            <a:pPr lvl="1"/>
            <a:r>
              <a:rPr lang="en-US" dirty="0"/>
              <a:t>How much will we learn?</a:t>
            </a:r>
          </a:p>
          <a:p>
            <a:pPr lvl="1"/>
            <a:r>
              <a:rPr lang="en-US" dirty="0"/>
              <a:t>How do we prove success?</a:t>
            </a:r>
          </a:p>
          <a:p>
            <a:pPr lvl="1"/>
            <a:r>
              <a:rPr lang="en-US" dirty="0"/>
              <a:t>What are the results of success?</a:t>
            </a:r>
          </a:p>
          <a:p>
            <a:endParaRPr lang="en-US" dirty="0"/>
          </a:p>
        </p:txBody>
      </p:sp>
    </p:spTree>
    <p:extLst>
      <p:ext uri="{BB962C8B-B14F-4D97-AF65-F5344CB8AC3E}">
        <p14:creationId xmlns:p14="http://schemas.microsoft.com/office/powerpoint/2010/main" val="191739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5 Training Ensembles of Specialists</a:t>
            </a:r>
            <a:br>
              <a:rPr lang="en-US" dirty="0"/>
            </a:br>
            <a:r>
              <a:rPr lang="en-US" dirty="0"/>
              <a:t>6 Soft Targets as </a:t>
            </a:r>
            <a:r>
              <a:rPr lang="en-US" dirty="0" err="1"/>
              <a:t>Regularizers</a:t>
            </a:r>
            <a:endParaRPr lang="en-US" dirty="0"/>
          </a:p>
        </p:txBody>
      </p:sp>
      <p:sp>
        <p:nvSpPr>
          <p:cNvPr id="3" name="Content Placeholder 2"/>
          <p:cNvSpPr>
            <a:spLocks noGrp="1"/>
          </p:cNvSpPr>
          <p:nvPr>
            <p:ph idx="1"/>
          </p:nvPr>
        </p:nvSpPr>
        <p:spPr/>
        <p:txBody>
          <a:bodyPr/>
          <a:lstStyle/>
          <a:p>
            <a:r>
              <a:rPr lang="en-US" dirty="0"/>
              <a:t>This section of the paper is almost a separate paper.  It describes doing classification on a very large dataset using one generalist model and an ensemble of specialist.  Each specialist is trained on data that is highly enriched in examples from a very confusable subset of the classes.</a:t>
            </a:r>
          </a:p>
          <a:p>
            <a:r>
              <a:rPr lang="en-US" dirty="0"/>
              <a:t>Instead of using the distilling method described in the rest of the paper, they describe experiments on how well ensembles of specialist perform.  The discuss one way that distilling knowledge from the generalist might help, but merely say “We are currently exploring this approach.”</a:t>
            </a:r>
          </a:p>
        </p:txBody>
      </p:sp>
    </p:spTree>
    <p:extLst>
      <p:ext uri="{BB962C8B-B14F-4D97-AF65-F5344CB8AC3E}">
        <p14:creationId xmlns:p14="http://schemas.microsoft.com/office/powerpoint/2010/main" val="1692872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8 Discussion</a:t>
            </a:r>
          </a:p>
        </p:txBody>
      </p:sp>
      <p:sp>
        <p:nvSpPr>
          <p:cNvPr id="3" name="Content Placeholder 2"/>
          <p:cNvSpPr>
            <a:spLocks noGrp="1"/>
          </p:cNvSpPr>
          <p:nvPr>
            <p:ph idx="1"/>
          </p:nvPr>
        </p:nvSpPr>
        <p:spPr/>
        <p:txBody>
          <a:bodyPr/>
          <a:lstStyle/>
          <a:p>
            <a:r>
              <a:rPr lang="en-US" dirty="0"/>
              <a:t>The discussion then returns to the main point:</a:t>
            </a:r>
          </a:p>
          <a:p>
            <a:r>
              <a:rPr lang="en-US" dirty="0"/>
              <a:t>“We have shown that distilling works very well for transferring knowledge from an ensemble or from a large highly regularized model into a smaller, distilled model.”</a:t>
            </a:r>
          </a:p>
        </p:txBody>
      </p:sp>
    </p:spTree>
    <p:extLst>
      <p:ext uri="{BB962C8B-B14F-4D97-AF65-F5344CB8AC3E}">
        <p14:creationId xmlns:p14="http://schemas.microsoft.com/office/powerpoint/2010/main" val="72059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Look at the Title and the Abstract</a:t>
            </a:r>
          </a:p>
        </p:txBody>
      </p:sp>
      <p:pic>
        <p:nvPicPr>
          <p:cNvPr id="4" name="Picture 3"/>
          <p:cNvPicPr>
            <a:picLocks noChangeAspect="1"/>
          </p:cNvPicPr>
          <p:nvPr/>
        </p:nvPicPr>
        <p:blipFill>
          <a:blip r:embed="rId2"/>
          <a:stretch>
            <a:fillRect/>
          </a:stretch>
        </p:blipFill>
        <p:spPr>
          <a:xfrm>
            <a:off x="0" y="2254253"/>
            <a:ext cx="6858000" cy="5703903"/>
          </a:xfrm>
          <a:prstGeom prst="rect">
            <a:avLst/>
          </a:prstGeom>
        </p:spPr>
      </p:pic>
    </p:spTree>
    <p:extLst>
      <p:ext uri="{BB962C8B-B14F-4D97-AF65-F5344CB8AC3E}">
        <p14:creationId xmlns:p14="http://schemas.microsoft.com/office/powerpoint/2010/main" val="357140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Look at the Title and the Abstract</a:t>
            </a:r>
          </a:p>
        </p:txBody>
      </p:sp>
      <p:pic>
        <p:nvPicPr>
          <p:cNvPr id="4" name="Picture 3"/>
          <p:cNvPicPr>
            <a:picLocks noChangeAspect="1"/>
          </p:cNvPicPr>
          <p:nvPr/>
        </p:nvPicPr>
        <p:blipFill>
          <a:blip r:embed="rId2"/>
          <a:stretch>
            <a:fillRect/>
          </a:stretch>
        </p:blipFill>
        <p:spPr>
          <a:xfrm>
            <a:off x="0" y="2254253"/>
            <a:ext cx="6858000" cy="570390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69840" y="2095560"/>
              <a:ext cx="2483280" cy="1416240"/>
            </p14:xfrm>
          </p:contentPart>
        </mc:Choice>
        <mc:Fallback>
          <p:pic>
            <p:nvPicPr>
              <p:cNvPr id="3" name="Ink 2"/>
              <p:cNvPicPr/>
              <p:nvPr/>
            </p:nvPicPr>
            <p:blipFill>
              <a:blip r:embed="rId4"/>
              <a:stretch>
                <a:fillRect/>
              </a:stretch>
            </p:blipFill>
            <p:spPr>
              <a:xfrm>
                <a:off x="60480" y="2086200"/>
                <a:ext cx="2502000" cy="1434960"/>
              </a:xfrm>
              <a:prstGeom prst="rect">
                <a:avLst/>
              </a:prstGeom>
            </p:spPr>
          </p:pic>
        </mc:Fallback>
      </mc:AlternateContent>
      <p:sp>
        <p:nvSpPr>
          <p:cNvPr id="5" name="TextBox 4"/>
          <p:cNvSpPr txBox="1"/>
          <p:nvPr/>
        </p:nvSpPr>
        <p:spPr>
          <a:xfrm>
            <a:off x="471488" y="1375794"/>
            <a:ext cx="1910985" cy="276999"/>
          </a:xfrm>
          <a:prstGeom prst="rect">
            <a:avLst/>
          </a:prstGeom>
          <a:noFill/>
        </p:spPr>
        <p:txBody>
          <a:bodyPr wrap="square" rtlCol="0">
            <a:spAutoFit/>
          </a:bodyPr>
          <a:lstStyle/>
          <a:p>
            <a:pPr algn="ctr"/>
            <a:r>
              <a:rPr lang="en-US" sz="1200" dirty="0"/>
              <a:t>This is new.</a:t>
            </a:r>
          </a:p>
        </p:txBody>
      </p:sp>
      <p:cxnSp>
        <p:nvCxnSpPr>
          <p:cNvPr id="7" name="Straight Arrow Connector 6"/>
          <p:cNvCxnSpPr>
            <a:stCxn id="5" idx="2"/>
          </p:cNvCxnSpPr>
          <p:nvPr/>
        </p:nvCxnSpPr>
        <p:spPr>
          <a:xfrm>
            <a:off x="1426981" y="1652793"/>
            <a:ext cx="24314" cy="1082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6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Look at the Title and the Abstract</a:t>
            </a:r>
          </a:p>
        </p:txBody>
      </p:sp>
      <p:pic>
        <p:nvPicPr>
          <p:cNvPr id="4" name="Picture 3"/>
          <p:cNvPicPr>
            <a:picLocks noChangeAspect="1"/>
          </p:cNvPicPr>
          <p:nvPr/>
        </p:nvPicPr>
        <p:blipFill>
          <a:blip r:embed="rId2"/>
          <a:stretch>
            <a:fillRect/>
          </a:stretch>
        </p:blipFill>
        <p:spPr>
          <a:xfrm>
            <a:off x="0" y="2254253"/>
            <a:ext cx="6858000" cy="570390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69840" y="2095560"/>
              <a:ext cx="2483280" cy="1416240"/>
            </p14:xfrm>
          </p:contentPart>
        </mc:Choice>
        <mc:Fallback>
          <p:pic>
            <p:nvPicPr>
              <p:cNvPr id="3" name="Ink 2"/>
              <p:cNvPicPr/>
              <p:nvPr/>
            </p:nvPicPr>
            <p:blipFill>
              <a:blip r:embed="rId4"/>
              <a:stretch>
                <a:fillRect/>
              </a:stretch>
            </p:blipFill>
            <p:spPr>
              <a:xfrm>
                <a:off x="60480" y="2086200"/>
                <a:ext cx="2502000" cy="1434960"/>
              </a:xfrm>
              <a:prstGeom prst="rect">
                <a:avLst/>
              </a:prstGeom>
            </p:spPr>
          </p:pic>
        </mc:Fallback>
      </mc:AlternateContent>
      <p:sp>
        <p:nvSpPr>
          <p:cNvPr id="5" name="TextBox 4"/>
          <p:cNvSpPr txBox="1"/>
          <p:nvPr/>
        </p:nvSpPr>
        <p:spPr>
          <a:xfrm>
            <a:off x="471488" y="1375794"/>
            <a:ext cx="1910985" cy="276999"/>
          </a:xfrm>
          <a:prstGeom prst="rect">
            <a:avLst/>
          </a:prstGeom>
          <a:noFill/>
        </p:spPr>
        <p:txBody>
          <a:bodyPr wrap="square" rtlCol="0">
            <a:spAutoFit/>
          </a:bodyPr>
          <a:lstStyle/>
          <a:p>
            <a:pPr algn="ctr"/>
            <a:r>
              <a:rPr lang="en-US" sz="1200" dirty="0"/>
              <a:t>This is new.</a:t>
            </a:r>
          </a:p>
        </p:txBody>
      </p:sp>
      <p:cxnSp>
        <p:nvCxnSpPr>
          <p:cNvPr id="7" name="Straight Arrow Connector 6"/>
          <p:cNvCxnSpPr>
            <a:stCxn id="5" idx="2"/>
          </p:cNvCxnSpPr>
          <p:nvPr/>
        </p:nvCxnSpPr>
        <p:spPr>
          <a:xfrm>
            <a:off x="1426981" y="1652793"/>
            <a:ext cx="24314" cy="1082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5">
            <p14:nvContentPartPr>
              <p14:cNvPr id="6" name="Ink 5"/>
              <p14:cNvContentPartPr/>
              <p14:nvPr/>
            </p14:nvContentPartPr>
            <p14:xfrm>
              <a:off x="1384200" y="5302080"/>
              <a:ext cx="4610520" cy="140400"/>
            </p14:xfrm>
          </p:contentPart>
        </mc:Choice>
        <mc:Fallback>
          <p:pic>
            <p:nvPicPr>
              <p:cNvPr id="6" name="Ink 5"/>
              <p:cNvPicPr/>
              <p:nvPr/>
            </p:nvPicPr>
            <p:blipFill>
              <a:blip r:embed="rId6"/>
              <a:stretch>
                <a:fillRect/>
              </a:stretch>
            </p:blipFill>
            <p:spPr>
              <a:xfrm>
                <a:off x="1368360" y="5238720"/>
                <a:ext cx="46422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863640" y="5473800"/>
              <a:ext cx="3905640" cy="120960"/>
            </p14:xfrm>
          </p:contentPart>
        </mc:Choice>
        <mc:Fallback>
          <p:pic>
            <p:nvPicPr>
              <p:cNvPr id="8" name="Ink 7"/>
              <p:cNvPicPr/>
              <p:nvPr/>
            </p:nvPicPr>
            <p:blipFill>
              <a:blip r:embed="rId8"/>
              <a:stretch>
                <a:fillRect/>
              </a:stretch>
            </p:blipFill>
            <p:spPr>
              <a:xfrm>
                <a:off x="847800" y="5410080"/>
                <a:ext cx="3937320" cy="248040"/>
              </a:xfrm>
              <a:prstGeom prst="rect">
                <a:avLst/>
              </a:prstGeom>
            </p:spPr>
          </p:pic>
        </mc:Fallback>
      </mc:AlternateContent>
      <p:sp>
        <p:nvSpPr>
          <p:cNvPr id="9" name="TextBox 8"/>
          <p:cNvSpPr txBox="1"/>
          <p:nvPr/>
        </p:nvSpPr>
        <p:spPr>
          <a:xfrm>
            <a:off x="3993160" y="4630723"/>
            <a:ext cx="2001560" cy="276999"/>
          </a:xfrm>
          <a:prstGeom prst="rect">
            <a:avLst/>
          </a:prstGeom>
          <a:noFill/>
        </p:spPr>
        <p:txBody>
          <a:bodyPr wrap="square" rtlCol="0">
            <a:spAutoFit/>
          </a:bodyPr>
          <a:lstStyle/>
          <a:p>
            <a:pPr algn="ctr"/>
            <a:r>
              <a:rPr lang="en-US" sz="1200" dirty="0"/>
              <a:t>This is the premise.</a:t>
            </a:r>
          </a:p>
        </p:txBody>
      </p:sp>
      <p:cxnSp>
        <p:nvCxnSpPr>
          <p:cNvPr id="11" name="Straight Arrow Connector 10"/>
          <p:cNvCxnSpPr/>
          <p:nvPr/>
        </p:nvCxnSpPr>
        <p:spPr>
          <a:xfrm flipH="1">
            <a:off x="3833769" y="4932727"/>
            <a:ext cx="1166070" cy="369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257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Look at the Title and the Abstract</a:t>
            </a:r>
          </a:p>
        </p:txBody>
      </p:sp>
      <p:pic>
        <p:nvPicPr>
          <p:cNvPr id="4" name="Picture 3"/>
          <p:cNvPicPr>
            <a:picLocks noChangeAspect="1"/>
          </p:cNvPicPr>
          <p:nvPr/>
        </p:nvPicPr>
        <p:blipFill>
          <a:blip r:embed="rId2"/>
          <a:stretch>
            <a:fillRect/>
          </a:stretch>
        </p:blipFill>
        <p:spPr>
          <a:xfrm>
            <a:off x="0" y="2254253"/>
            <a:ext cx="6858000" cy="570390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870120" y="6362640"/>
              <a:ext cx="3861000" cy="64080"/>
            </p14:xfrm>
          </p:contentPart>
        </mc:Choice>
        <mc:Fallback>
          <p:pic>
            <p:nvPicPr>
              <p:cNvPr id="3" name="Ink 2"/>
              <p:cNvPicPr/>
              <p:nvPr/>
            </p:nvPicPr>
            <p:blipFill>
              <a:blip r:embed="rId4"/>
              <a:stretch>
                <a:fillRect/>
              </a:stretch>
            </p:blipFill>
            <p:spPr>
              <a:xfrm>
                <a:off x="853920" y="6299280"/>
                <a:ext cx="3893040" cy="190800"/>
              </a:xfrm>
              <a:prstGeom prst="rect">
                <a:avLst/>
              </a:prstGeom>
            </p:spPr>
          </p:pic>
        </mc:Fallback>
      </mc:AlternateContent>
      <p:sp>
        <p:nvSpPr>
          <p:cNvPr id="5" name="TextBox 4"/>
          <p:cNvSpPr txBox="1"/>
          <p:nvPr/>
        </p:nvSpPr>
        <p:spPr>
          <a:xfrm>
            <a:off x="662730" y="4748169"/>
            <a:ext cx="2013358" cy="276999"/>
          </a:xfrm>
          <a:prstGeom prst="rect">
            <a:avLst/>
          </a:prstGeom>
          <a:noFill/>
        </p:spPr>
        <p:txBody>
          <a:bodyPr wrap="square" rtlCol="0">
            <a:spAutoFit/>
          </a:bodyPr>
          <a:lstStyle/>
          <a:p>
            <a:pPr algn="ctr"/>
            <a:r>
              <a:rPr lang="en-US" sz="1200" dirty="0"/>
              <a:t>Defines distilling.</a:t>
            </a:r>
          </a:p>
        </p:txBody>
      </p:sp>
      <p:cxnSp>
        <p:nvCxnSpPr>
          <p:cNvPr id="7" name="Straight Arrow Connector 6"/>
          <p:cNvCxnSpPr/>
          <p:nvPr/>
        </p:nvCxnSpPr>
        <p:spPr>
          <a:xfrm>
            <a:off x="1686187" y="5025168"/>
            <a:ext cx="989901" cy="1401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9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Look at the Title and the Abstract</a:t>
            </a:r>
          </a:p>
        </p:txBody>
      </p:sp>
      <p:pic>
        <p:nvPicPr>
          <p:cNvPr id="4" name="Picture 3"/>
          <p:cNvPicPr>
            <a:picLocks noChangeAspect="1"/>
          </p:cNvPicPr>
          <p:nvPr/>
        </p:nvPicPr>
        <p:blipFill>
          <a:blip r:embed="rId2"/>
          <a:stretch>
            <a:fillRect/>
          </a:stretch>
        </p:blipFill>
        <p:spPr>
          <a:xfrm>
            <a:off x="0" y="2254253"/>
            <a:ext cx="6858000" cy="570390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787480" y="6718320"/>
              <a:ext cx="1835640" cy="57600"/>
            </p14:xfrm>
          </p:contentPart>
        </mc:Choice>
        <mc:Fallback>
          <p:pic>
            <p:nvPicPr>
              <p:cNvPr id="3" name="Ink 2"/>
              <p:cNvPicPr/>
              <p:nvPr/>
            </p:nvPicPr>
            <p:blipFill>
              <a:blip r:embed="rId4"/>
              <a:stretch>
                <a:fillRect/>
              </a:stretch>
            </p:blipFill>
            <p:spPr>
              <a:xfrm>
                <a:off x="2771640" y="6654960"/>
                <a:ext cx="18673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1155600" y="6877080"/>
              <a:ext cx="4832640" cy="82800"/>
            </p14:xfrm>
          </p:contentPart>
        </mc:Choice>
        <mc:Fallback>
          <p:pic>
            <p:nvPicPr>
              <p:cNvPr id="5" name="Ink 4"/>
              <p:cNvPicPr/>
              <p:nvPr/>
            </p:nvPicPr>
            <p:blipFill>
              <a:blip r:embed="rId6"/>
              <a:stretch>
                <a:fillRect/>
              </a:stretch>
            </p:blipFill>
            <p:spPr>
              <a:xfrm>
                <a:off x="1139760" y="6813720"/>
                <a:ext cx="4864680" cy="209880"/>
              </a:xfrm>
              <a:prstGeom prst="rect">
                <a:avLst/>
              </a:prstGeom>
            </p:spPr>
          </p:pic>
        </mc:Fallback>
      </mc:AlternateContent>
      <p:sp>
        <p:nvSpPr>
          <p:cNvPr id="6" name="TextBox 5"/>
          <p:cNvSpPr txBox="1"/>
          <p:nvPr/>
        </p:nvSpPr>
        <p:spPr>
          <a:xfrm>
            <a:off x="2533475" y="7958156"/>
            <a:ext cx="2827090" cy="276999"/>
          </a:xfrm>
          <a:prstGeom prst="rect">
            <a:avLst/>
          </a:prstGeom>
          <a:noFill/>
        </p:spPr>
        <p:txBody>
          <a:bodyPr wrap="square" rtlCol="0">
            <a:spAutoFit/>
          </a:bodyPr>
          <a:lstStyle/>
          <a:p>
            <a:pPr algn="ctr"/>
            <a:r>
              <a:rPr lang="en-US" sz="1200" dirty="0"/>
              <a:t>Concise summary of results.</a:t>
            </a:r>
          </a:p>
        </p:txBody>
      </p:sp>
    </p:spTree>
    <p:extLst>
      <p:ext uri="{BB962C8B-B14F-4D97-AF65-F5344CB8AC3E}">
        <p14:creationId xmlns:p14="http://schemas.microsoft.com/office/powerpoint/2010/main" val="347340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First Look at the Title and the Abstract</a:t>
            </a:r>
          </a:p>
        </p:txBody>
      </p:sp>
      <p:pic>
        <p:nvPicPr>
          <p:cNvPr id="4" name="Picture 3"/>
          <p:cNvPicPr>
            <a:picLocks noChangeAspect="1"/>
          </p:cNvPicPr>
          <p:nvPr/>
        </p:nvPicPr>
        <p:blipFill>
          <a:blip r:embed="rId2"/>
          <a:stretch>
            <a:fillRect/>
          </a:stretch>
        </p:blipFill>
        <p:spPr>
          <a:xfrm>
            <a:off x="0" y="2254253"/>
            <a:ext cx="6858000" cy="570390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568520" y="5867280"/>
              <a:ext cx="2572200" cy="889560"/>
            </p14:xfrm>
          </p:contentPart>
        </mc:Choice>
        <mc:Fallback>
          <p:pic>
            <p:nvPicPr>
              <p:cNvPr id="3" name="Ink 2"/>
              <p:cNvPicPr/>
              <p:nvPr/>
            </p:nvPicPr>
            <p:blipFill>
              <a:blip r:embed="rId4"/>
              <a:stretch>
                <a:fillRect/>
              </a:stretch>
            </p:blipFill>
            <p:spPr>
              <a:xfrm>
                <a:off x="1559160" y="5857920"/>
                <a:ext cx="2590920" cy="908280"/>
              </a:xfrm>
              <a:prstGeom prst="rect">
                <a:avLst/>
              </a:prstGeom>
            </p:spPr>
          </p:pic>
        </mc:Fallback>
      </mc:AlternateContent>
      <p:sp>
        <p:nvSpPr>
          <p:cNvPr id="5" name="TextBox 4"/>
          <p:cNvSpPr txBox="1"/>
          <p:nvPr/>
        </p:nvSpPr>
        <p:spPr>
          <a:xfrm>
            <a:off x="4051883" y="4723002"/>
            <a:ext cx="1677798" cy="276999"/>
          </a:xfrm>
          <a:prstGeom prst="rect">
            <a:avLst/>
          </a:prstGeom>
          <a:noFill/>
        </p:spPr>
        <p:txBody>
          <a:bodyPr wrap="square" rtlCol="0">
            <a:spAutoFit/>
          </a:bodyPr>
          <a:lstStyle/>
          <a:p>
            <a:pPr algn="ctr"/>
            <a:r>
              <a:rPr lang="en-US" sz="1200" dirty="0"/>
              <a:t>Prior work</a:t>
            </a:r>
          </a:p>
        </p:txBody>
      </p:sp>
      <p:cxnSp>
        <p:nvCxnSpPr>
          <p:cNvPr id="7" name="Straight Arrow Connector 6"/>
          <p:cNvCxnSpPr>
            <a:stCxn id="5" idx="2"/>
          </p:cNvCxnSpPr>
          <p:nvPr/>
        </p:nvCxnSpPr>
        <p:spPr>
          <a:xfrm flipH="1">
            <a:off x="3313651" y="5000001"/>
            <a:ext cx="1577131" cy="12078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744910" y="7958156"/>
            <a:ext cx="3103927" cy="738664"/>
          </a:xfrm>
          <a:prstGeom prst="rect">
            <a:avLst/>
          </a:prstGeom>
          <a:noFill/>
        </p:spPr>
        <p:txBody>
          <a:bodyPr wrap="square" rtlCol="0">
            <a:spAutoFit/>
          </a:bodyPr>
          <a:lstStyle/>
          <a:p>
            <a:r>
              <a:rPr lang="en-US" sz="1400" dirty="0"/>
              <a:t>Notice that we still don’t know anything about how distilling works or how it is different from the prior work.</a:t>
            </a:r>
          </a:p>
        </p:txBody>
      </p:sp>
    </p:spTree>
    <p:extLst>
      <p:ext uri="{BB962C8B-B14F-4D97-AF65-F5344CB8AC3E}">
        <p14:creationId xmlns:p14="http://schemas.microsoft.com/office/powerpoint/2010/main" val="75652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Distillation</a:t>
            </a:r>
          </a:p>
        </p:txBody>
      </p:sp>
      <p:pic>
        <p:nvPicPr>
          <p:cNvPr id="4" name="Picture 3"/>
          <p:cNvPicPr>
            <a:picLocks noChangeAspect="1"/>
          </p:cNvPicPr>
          <p:nvPr/>
        </p:nvPicPr>
        <p:blipFill>
          <a:blip r:embed="rId2"/>
          <a:stretch>
            <a:fillRect/>
          </a:stretch>
        </p:blipFill>
        <p:spPr>
          <a:xfrm>
            <a:off x="58723" y="2254253"/>
            <a:ext cx="6858000" cy="1969196"/>
          </a:xfrm>
          <a:prstGeom prst="rect">
            <a:avLst/>
          </a:prstGeom>
        </p:spPr>
      </p:pic>
      <p:pic>
        <p:nvPicPr>
          <p:cNvPr id="5" name="Picture 4"/>
          <p:cNvPicPr>
            <a:picLocks noChangeAspect="1"/>
          </p:cNvPicPr>
          <p:nvPr/>
        </p:nvPicPr>
        <p:blipFill>
          <a:blip r:embed="rId3"/>
          <a:stretch>
            <a:fillRect/>
          </a:stretch>
        </p:blipFill>
        <p:spPr>
          <a:xfrm>
            <a:off x="0" y="3903744"/>
            <a:ext cx="6858000" cy="1437180"/>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825480" y="4527720"/>
              <a:ext cx="5734440" cy="120960"/>
            </p14:xfrm>
          </p:contentPart>
        </mc:Choice>
        <mc:Fallback>
          <p:pic>
            <p:nvPicPr>
              <p:cNvPr id="6" name="Ink 5"/>
              <p:cNvPicPr/>
              <p:nvPr/>
            </p:nvPicPr>
            <p:blipFill>
              <a:blip r:embed="rId5"/>
              <a:stretch>
                <a:fillRect/>
              </a:stretch>
            </p:blipFill>
            <p:spPr>
              <a:xfrm>
                <a:off x="809640" y="4464000"/>
                <a:ext cx="57661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431640" y="5143680"/>
              <a:ext cx="360" cy="360"/>
            </p14:xfrm>
          </p:contentPart>
        </mc:Choice>
        <mc:Fallback>
          <p:pic>
            <p:nvPicPr>
              <p:cNvPr id="7" name="Ink 6"/>
              <p:cNvPicPr/>
              <p:nvPr/>
            </p:nvPicPr>
            <p:blipFill/>
            <p:spPr/>
          </p:pic>
        </mc:Fallback>
      </mc:AlternateContent>
      <mc:AlternateContent xmlns:mc="http://schemas.openxmlformats.org/markup-compatibility/2006">
        <mc:Choice xmlns:p14="http://schemas.microsoft.com/office/powerpoint/2010/main" Requires="p14">
          <p:contentPart p14:bwMode="auto" r:id="rId7">
            <p14:nvContentPartPr>
              <p14:cNvPr id="8" name="Ink 7"/>
              <p14:cNvContentPartPr/>
              <p14:nvPr/>
            </p14:nvContentPartPr>
            <p14:xfrm>
              <a:off x="628560" y="4788000"/>
              <a:ext cx="2864160" cy="38520"/>
            </p14:xfrm>
          </p:contentPart>
        </mc:Choice>
        <mc:Fallback>
          <p:pic>
            <p:nvPicPr>
              <p:cNvPr id="8" name="Ink 7"/>
              <p:cNvPicPr/>
              <p:nvPr/>
            </p:nvPicPr>
            <p:blipFill>
              <a:blip r:embed="rId8"/>
              <a:stretch>
                <a:fillRect/>
              </a:stretch>
            </p:blipFill>
            <p:spPr>
              <a:xfrm>
                <a:off x="612720" y="4724280"/>
                <a:ext cx="28958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p14:cNvContentPartPr/>
              <p14:nvPr/>
            </p14:nvContentPartPr>
            <p14:xfrm>
              <a:off x="3498840" y="4819680"/>
              <a:ext cx="360" cy="360"/>
            </p14:xfrm>
          </p:contentPart>
        </mc:Choice>
        <mc:Fallback>
          <p:pic>
            <p:nvPicPr>
              <p:cNvPr id="9" name="Ink 8"/>
              <p:cNvPicPr/>
              <p:nvPr/>
            </p:nvPicPr>
            <p:blipFill/>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3079800" y="7061040"/>
              <a:ext cx="360" cy="360"/>
            </p14:xfrm>
          </p:contentPart>
        </mc:Choice>
        <mc:Fallback>
          <p:pic>
            <p:nvPicPr>
              <p:cNvPr id="10" name="Ink 9"/>
              <p:cNvPicPr/>
              <p:nvPr/>
            </p:nvPicPr>
            <p:blipFill/>
            <p:spPr/>
          </p:pic>
        </mc:Fallback>
      </mc:AlternateContent>
      <mc:AlternateContent xmlns:mc="http://schemas.openxmlformats.org/markup-compatibility/2006">
        <mc:Choice xmlns:p14="http://schemas.microsoft.com/office/powerpoint/2010/main" Requires="p14">
          <p:contentPart p14:bwMode="auto" r:id="rId11">
            <p14:nvContentPartPr>
              <p14:cNvPr id="11" name="Ink 10"/>
              <p14:cNvContentPartPr/>
              <p14:nvPr/>
            </p14:nvContentPartPr>
            <p14:xfrm>
              <a:off x="0" y="2114640"/>
              <a:ext cx="2064240" cy="914760"/>
            </p14:xfrm>
          </p:contentPart>
        </mc:Choice>
        <mc:Fallback>
          <p:pic>
            <p:nvPicPr>
              <p:cNvPr id="11" name="Ink 10"/>
              <p:cNvPicPr/>
              <p:nvPr/>
            </p:nvPicPr>
            <p:blipFill>
              <a:blip r:embed="rId12"/>
              <a:stretch>
                <a:fillRect/>
              </a:stretch>
            </p:blipFill>
            <p:spPr>
              <a:xfrm>
                <a:off x="-9360" y="2105280"/>
                <a:ext cx="2082960" cy="933480"/>
              </a:xfrm>
              <a:prstGeom prst="rect">
                <a:avLst/>
              </a:prstGeom>
            </p:spPr>
          </p:pic>
        </mc:Fallback>
      </mc:AlternateContent>
    </p:spTree>
    <p:extLst>
      <p:ext uri="{BB962C8B-B14F-4D97-AF65-F5344CB8AC3E}">
        <p14:creationId xmlns:p14="http://schemas.microsoft.com/office/powerpoint/2010/main" val="623621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1263</Words>
  <Application>Microsoft Office PowerPoint</Application>
  <PresentationFormat>Letter Paper (8.5x11 in)</PresentationFormat>
  <Paragraphs>101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Distilling Knowledge in a Neural Network</vt:lpstr>
      <vt:lpstr>Gist Format</vt:lpstr>
      <vt:lpstr>First Look at the Title and the Abstract</vt:lpstr>
      <vt:lpstr>First Look at the Title and the Abstract</vt:lpstr>
      <vt:lpstr>First Look at the Title and the Abstract</vt:lpstr>
      <vt:lpstr>First Look at the Title and the Abstract</vt:lpstr>
      <vt:lpstr>First Look at the Title and the Abstract</vt:lpstr>
      <vt:lpstr>First Look at the Title and the Abstract</vt:lpstr>
      <vt:lpstr>Distillation</vt:lpstr>
      <vt:lpstr>Experiments on MNIST</vt:lpstr>
      <vt:lpstr>Experiments on Speech Recognition</vt:lpstr>
      <vt:lpstr>Gist</vt:lpstr>
      <vt:lpstr>Would this make a good project?</vt:lpstr>
      <vt:lpstr>Key Concept: Softmax with a Temperature</vt:lpstr>
      <vt:lpstr>Going through the paper section by section</vt:lpstr>
      <vt:lpstr>2. Distillation</vt:lpstr>
      <vt:lpstr>2.1 Matching Logits is a Special Case</vt:lpstr>
      <vt:lpstr>3 MNIST</vt:lpstr>
      <vt:lpstr>4 Speech Recognition</vt:lpstr>
      <vt:lpstr>5 Training Ensembles of Specialists 6 Soft Targets as Regularizers</vt:lpstr>
      <vt:lpstr>8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Distilling Knowledge in a Neural Network</dc:title>
  <dc:creator>Jim Baker</dc:creator>
  <cp:lastModifiedBy>Jim Baker</cp:lastModifiedBy>
  <cp:revision>24</cp:revision>
  <dcterms:created xsi:type="dcterms:W3CDTF">2017-01-31T22:40:37Z</dcterms:created>
  <dcterms:modified xsi:type="dcterms:W3CDTF">2017-02-01T04:00:55Z</dcterms:modified>
</cp:coreProperties>
</file>