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yi L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0172"/>
  </p:normalViewPr>
  <p:slideViewPr>
    <p:cSldViewPr snapToGrid="0" snapToObjects="1">
      <p:cViewPr>
        <p:scale>
          <a:sx n="69" d="100"/>
          <a:sy n="69" d="100"/>
        </p:scale>
        <p:origin x="6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30T20:40:09.88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4AAD3-8BF4-8948-AF84-1BFCE52F929B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</dgm:pt>
    <dgm:pt modelId="{7E6BCD2D-DE04-8E40-9AAD-0AEA2027C9EB}">
      <dgm:prSet phldrT="[Text]"/>
      <dgm:spPr/>
      <dgm:t>
        <a:bodyPr/>
        <a:lstStyle/>
        <a:p>
          <a:r>
            <a:rPr lang="en-US" dirty="0" err="1" smtClean="0"/>
            <a:t>scikit</a:t>
          </a:r>
          <a:r>
            <a:rPr lang="en-US" dirty="0" smtClean="0"/>
            <a:t>-learn</a:t>
          </a:r>
          <a:endParaRPr lang="en-US" dirty="0"/>
        </a:p>
      </dgm:t>
    </dgm:pt>
    <dgm:pt modelId="{89471D1F-9F9C-8043-B250-F6FE05530549}" type="parTrans" cxnId="{D2E776BA-1952-D643-AE7C-B9E759CCDA86}">
      <dgm:prSet/>
      <dgm:spPr/>
      <dgm:t>
        <a:bodyPr/>
        <a:lstStyle/>
        <a:p>
          <a:endParaRPr lang="en-US"/>
        </a:p>
      </dgm:t>
    </dgm:pt>
    <dgm:pt modelId="{C4942839-551C-4544-B2E0-38F9561587AB}" type="sibTrans" cxnId="{D2E776BA-1952-D643-AE7C-B9E759CCDA86}">
      <dgm:prSet/>
      <dgm:spPr/>
      <dgm:t>
        <a:bodyPr/>
        <a:lstStyle/>
        <a:p>
          <a:endParaRPr lang="en-US"/>
        </a:p>
      </dgm:t>
    </dgm:pt>
    <dgm:pt modelId="{F74D7CF3-39A3-2844-BE35-E154268C9F12}">
      <dgm:prSet phldrT="[Text]"/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026D7F3A-AEF1-B34E-8B23-1FF19626227F}" type="parTrans" cxnId="{36090184-E796-0848-BAF5-94FFBD9CC9C3}">
      <dgm:prSet/>
      <dgm:spPr/>
      <dgm:t>
        <a:bodyPr/>
        <a:lstStyle/>
        <a:p>
          <a:endParaRPr lang="en-US"/>
        </a:p>
      </dgm:t>
    </dgm:pt>
    <dgm:pt modelId="{A5C9234F-71E7-034F-9428-749C24FBEA50}" type="sibTrans" cxnId="{36090184-E796-0848-BAF5-94FFBD9CC9C3}">
      <dgm:prSet/>
      <dgm:spPr/>
      <dgm:t>
        <a:bodyPr/>
        <a:lstStyle/>
        <a:p>
          <a:endParaRPr lang="en-US"/>
        </a:p>
      </dgm:t>
    </dgm:pt>
    <dgm:pt modelId="{D29906D3-958C-E048-84B1-E00C80AF010E}">
      <dgm:prSet phldrT="[Text]"/>
      <dgm:spPr/>
      <dgm:t>
        <a:bodyPr/>
        <a:lstStyle/>
        <a:p>
          <a:r>
            <a:rPr lang="en-US" dirty="0" err="1" smtClean="0"/>
            <a:t>Theano</a:t>
          </a:r>
          <a:r>
            <a:rPr lang="en-US" dirty="0" smtClean="0"/>
            <a:t>/</a:t>
          </a:r>
          <a:r>
            <a:rPr lang="en-US" dirty="0" err="1" smtClean="0"/>
            <a:t>Tensorflow</a:t>
          </a:r>
          <a:endParaRPr lang="en-US" dirty="0"/>
        </a:p>
      </dgm:t>
    </dgm:pt>
    <dgm:pt modelId="{EFC730DB-6C95-A445-93C6-3445C67D8382}" type="parTrans" cxnId="{A17A5378-5128-8A42-99F5-E6D801F6E8B1}">
      <dgm:prSet/>
      <dgm:spPr/>
      <dgm:t>
        <a:bodyPr/>
        <a:lstStyle/>
        <a:p>
          <a:endParaRPr lang="en-US"/>
        </a:p>
      </dgm:t>
    </dgm:pt>
    <dgm:pt modelId="{38C4788A-457C-9D4B-9ED0-5FBCDDBAF4D6}" type="sibTrans" cxnId="{A17A5378-5128-8A42-99F5-E6D801F6E8B1}">
      <dgm:prSet/>
      <dgm:spPr/>
      <dgm:t>
        <a:bodyPr/>
        <a:lstStyle/>
        <a:p>
          <a:endParaRPr lang="en-US"/>
        </a:p>
      </dgm:t>
    </dgm:pt>
    <dgm:pt modelId="{FB6ECF6E-536C-FF45-B5D6-7649E120D9AC}" type="pres">
      <dgm:prSet presAssocID="{6D24AAD3-8BF4-8948-AF84-1BFCE52F929B}" presName="compositeShape" presStyleCnt="0">
        <dgm:presLayoutVars>
          <dgm:dir/>
          <dgm:resizeHandles/>
        </dgm:presLayoutVars>
      </dgm:prSet>
      <dgm:spPr/>
    </dgm:pt>
    <dgm:pt modelId="{8C112DCB-55DC-834D-8AC2-61C30B1D7AA8}" type="pres">
      <dgm:prSet presAssocID="{6D24AAD3-8BF4-8948-AF84-1BFCE52F929B}" presName="pyramid" presStyleLbl="node1" presStyleIdx="0" presStyleCnt="1"/>
      <dgm:spPr/>
    </dgm:pt>
    <dgm:pt modelId="{82CA2494-7A08-374A-8BD6-80B656FAA364}" type="pres">
      <dgm:prSet presAssocID="{6D24AAD3-8BF4-8948-AF84-1BFCE52F929B}" presName="theList" presStyleCnt="0"/>
      <dgm:spPr/>
    </dgm:pt>
    <dgm:pt modelId="{8E32D31F-CBF9-154E-AE59-F0D10A849137}" type="pres">
      <dgm:prSet presAssocID="{7E6BCD2D-DE04-8E40-9AAD-0AEA2027C9EB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4F4AA-F338-5140-A8ED-9A089DFB35EA}" type="pres">
      <dgm:prSet presAssocID="{7E6BCD2D-DE04-8E40-9AAD-0AEA2027C9EB}" presName="aSpace" presStyleCnt="0"/>
      <dgm:spPr/>
    </dgm:pt>
    <dgm:pt modelId="{9236DC6C-726C-674C-A552-257F2E1F391B}" type="pres">
      <dgm:prSet presAssocID="{F74D7CF3-39A3-2844-BE35-E154268C9F1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9B03E-9132-2E4F-920E-33D9F3DFD7AB}" type="pres">
      <dgm:prSet presAssocID="{F74D7CF3-39A3-2844-BE35-E154268C9F12}" presName="aSpace" presStyleCnt="0"/>
      <dgm:spPr/>
    </dgm:pt>
    <dgm:pt modelId="{9F25599E-3B81-4E40-A487-6C8453A43EB3}" type="pres">
      <dgm:prSet presAssocID="{D29906D3-958C-E048-84B1-E00C80AF010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E77DA-5555-C849-B6A6-1EA01902B2FD}" type="pres">
      <dgm:prSet presAssocID="{D29906D3-958C-E048-84B1-E00C80AF010E}" presName="aSpace" presStyleCnt="0"/>
      <dgm:spPr/>
    </dgm:pt>
  </dgm:ptLst>
  <dgm:cxnLst>
    <dgm:cxn modelId="{D2E776BA-1952-D643-AE7C-B9E759CCDA86}" srcId="{6D24AAD3-8BF4-8948-AF84-1BFCE52F929B}" destId="{7E6BCD2D-DE04-8E40-9AAD-0AEA2027C9EB}" srcOrd="0" destOrd="0" parTransId="{89471D1F-9F9C-8043-B250-F6FE05530549}" sibTransId="{C4942839-551C-4544-B2E0-38F9561587AB}"/>
    <dgm:cxn modelId="{A17A5378-5128-8A42-99F5-E6D801F6E8B1}" srcId="{6D24AAD3-8BF4-8948-AF84-1BFCE52F929B}" destId="{D29906D3-958C-E048-84B1-E00C80AF010E}" srcOrd="2" destOrd="0" parTransId="{EFC730DB-6C95-A445-93C6-3445C67D8382}" sibTransId="{38C4788A-457C-9D4B-9ED0-5FBCDDBAF4D6}"/>
    <dgm:cxn modelId="{F7D48ACA-B48D-4240-8E27-7386B6B0A2BB}" type="presOf" srcId="{6D24AAD3-8BF4-8948-AF84-1BFCE52F929B}" destId="{FB6ECF6E-536C-FF45-B5D6-7649E120D9AC}" srcOrd="0" destOrd="0" presId="urn:microsoft.com/office/officeart/2005/8/layout/pyramid2"/>
    <dgm:cxn modelId="{D3F8E1C6-4749-B444-B270-D1EE11E51F1B}" type="presOf" srcId="{F74D7CF3-39A3-2844-BE35-E154268C9F12}" destId="{9236DC6C-726C-674C-A552-257F2E1F391B}" srcOrd="0" destOrd="0" presId="urn:microsoft.com/office/officeart/2005/8/layout/pyramid2"/>
    <dgm:cxn modelId="{36090184-E796-0848-BAF5-94FFBD9CC9C3}" srcId="{6D24AAD3-8BF4-8948-AF84-1BFCE52F929B}" destId="{F74D7CF3-39A3-2844-BE35-E154268C9F12}" srcOrd="1" destOrd="0" parTransId="{026D7F3A-AEF1-B34E-8B23-1FF19626227F}" sibTransId="{A5C9234F-71E7-034F-9428-749C24FBEA50}"/>
    <dgm:cxn modelId="{32F5E358-9D18-5F40-B0E8-EF0316943F9C}" type="presOf" srcId="{7E6BCD2D-DE04-8E40-9AAD-0AEA2027C9EB}" destId="{8E32D31F-CBF9-154E-AE59-F0D10A849137}" srcOrd="0" destOrd="0" presId="urn:microsoft.com/office/officeart/2005/8/layout/pyramid2"/>
    <dgm:cxn modelId="{CA431EAF-8937-B348-BE23-6EEE4D76ECE8}" type="presOf" srcId="{D29906D3-958C-E048-84B1-E00C80AF010E}" destId="{9F25599E-3B81-4E40-A487-6C8453A43EB3}" srcOrd="0" destOrd="0" presId="urn:microsoft.com/office/officeart/2005/8/layout/pyramid2"/>
    <dgm:cxn modelId="{C5C19745-32A7-0B46-BA5B-5A314C563F7B}" type="presParOf" srcId="{FB6ECF6E-536C-FF45-B5D6-7649E120D9AC}" destId="{8C112DCB-55DC-834D-8AC2-61C30B1D7AA8}" srcOrd="0" destOrd="0" presId="urn:microsoft.com/office/officeart/2005/8/layout/pyramid2"/>
    <dgm:cxn modelId="{00BD3D69-1FAF-4145-8CD1-0D7B820CF5B5}" type="presParOf" srcId="{FB6ECF6E-536C-FF45-B5D6-7649E120D9AC}" destId="{82CA2494-7A08-374A-8BD6-80B656FAA364}" srcOrd="1" destOrd="0" presId="urn:microsoft.com/office/officeart/2005/8/layout/pyramid2"/>
    <dgm:cxn modelId="{5BEA7D40-5542-4A47-884E-2365FFD7DDE5}" type="presParOf" srcId="{82CA2494-7A08-374A-8BD6-80B656FAA364}" destId="{8E32D31F-CBF9-154E-AE59-F0D10A849137}" srcOrd="0" destOrd="0" presId="urn:microsoft.com/office/officeart/2005/8/layout/pyramid2"/>
    <dgm:cxn modelId="{C48DDD49-C8A0-6446-91B6-854D7544195B}" type="presParOf" srcId="{82CA2494-7A08-374A-8BD6-80B656FAA364}" destId="{3BB4F4AA-F338-5140-A8ED-9A089DFB35EA}" srcOrd="1" destOrd="0" presId="urn:microsoft.com/office/officeart/2005/8/layout/pyramid2"/>
    <dgm:cxn modelId="{12314C2C-660A-7945-8509-1845E57B4E61}" type="presParOf" srcId="{82CA2494-7A08-374A-8BD6-80B656FAA364}" destId="{9236DC6C-726C-674C-A552-257F2E1F391B}" srcOrd="2" destOrd="0" presId="urn:microsoft.com/office/officeart/2005/8/layout/pyramid2"/>
    <dgm:cxn modelId="{4149402C-195D-3444-A4B0-65747BDC21B4}" type="presParOf" srcId="{82CA2494-7A08-374A-8BD6-80B656FAA364}" destId="{56F9B03E-9132-2E4F-920E-33D9F3DFD7AB}" srcOrd="3" destOrd="0" presId="urn:microsoft.com/office/officeart/2005/8/layout/pyramid2"/>
    <dgm:cxn modelId="{BCC431BB-9ABD-BE4F-BFA4-627CB6DAA1CD}" type="presParOf" srcId="{82CA2494-7A08-374A-8BD6-80B656FAA364}" destId="{9F25599E-3B81-4E40-A487-6C8453A43EB3}" srcOrd="4" destOrd="0" presId="urn:microsoft.com/office/officeart/2005/8/layout/pyramid2"/>
    <dgm:cxn modelId="{9433B1C8-3BB6-AD43-8086-181F9F6B3DAD}" type="presParOf" srcId="{82CA2494-7A08-374A-8BD6-80B656FAA364}" destId="{ED0E77DA-5555-C849-B6A6-1EA01902B2F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12DCB-55DC-834D-8AC2-61C30B1D7AA8}">
      <dsp:nvSpPr>
        <dsp:cNvPr id="0" name=""/>
        <dsp:cNvSpPr/>
      </dsp:nvSpPr>
      <dsp:spPr>
        <a:xfrm>
          <a:off x="866760" y="0"/>
          <a:ext cx="3868098" cy="386809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32D31F-CBF9-154E-AE59-F0D10A849137}">
      <dsp:nvSpPr>
        <dsp:cNvPr id="0" name=""/>
        <dsp:cNvSpPr/>
      </dsp:nvSpPr>
      <dsp:spPr>
        <a:xfrm>
          <a:off x="2800809" y="388887"/>
          <a:ext cx="2514263" cy="9156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scikit</a:t>
          </a:r>
          <a:r>
            <a:rPr lang="en-US" sz="1800" kern="1200" dirty="0" smtClean="0"/>
            <a:t>-learn</a:t>
          </a:r>
          <a:endParaRPr lang="en-US" sz="1800" kern="1200" dirty="0"/>
        </a:p>
      </dsp:txBody>
      <dsp:txXfrm>
        <a:off x="2845507" y="433585"/>
        <a:ext cx="2424867" cy="826255"/>
      </dsp:txXfrm>
    </dsp:sp>
    <dsp:sp modelId="{9236DC6C-726C-674C-A552-257F2E1F391B}">
      <dsp:nvSpPr>
        <dsp:cNvPr id="0" name=""/>
        <dsp:cNvSpPr/>
      </dsp:nvSpPr>
      <dsp:spPr>
        <a:xfrm>
          <a:off x="2800809" y="1418995"/>
          <a:ext cx="2514263" cy="9156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Keras</a:t>
          </a:r>
          <a:endParaRPr lang="en-US" sz="1800" kern="1200" dirty="0"/>
        </a:p>
      </dsp:txBody>
      <dsp:txXfrm>
        <a:off x="2845507" y="1463693"/>
        <a:ext cx="2424867" cy="826255"/>
      </dsp:txXfrm>
    </dsp:sp>
    <dsp:sp modelId="{9F25599E-3B81-4E40-A487-6C8453A43EB3}">
      <dsp:nvSpPr>
        <dsp:cNvPr id="0" name=""/>
        <dsp:cNvSpPr/>
      </dsp:nvSpPr>
      <dsp:spPr>
        <a:xfrm>
          <a:off x="2800809" y="2449102"/>
          <a:ext cx="2514263" cy="9156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Theano</a:t>
          </a:r>
          <a:r>
            <a:rPr lang="en-US" sz="1800" kern="1200" dirty="0" smtClean="0"/>
            <a:t>/</a:t>
          </a:r>
          <a:r>
            <a:rPr lang="en-US" sz="1800" kern="1200" dirty="0" err="1" smtClean="0"/>
            <a:t>Tensorflow</a:t>
          </a:r>
          <a:endParaRPr lang="en-US" sz="1800" kern="1200" dirty="0"/>
        </a:p>
      </dsp:txBody>
      <dsp:txXfrm>
        <a:off x="2845507" y="2493800"/>
        <a:ext cx="2424867" cy="82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1E38-7870-9F47-A383-8AB2490B0B89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6521-BEA1-824D-86A2-EDAC18DE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86521-BEA1-824D-86A2-EDAC18DE35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077165-D511-D847-8AA8-7A79B76F5134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FF3-3539-C349-91E4-ED1986893A05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95C4-EC71-5741-81BF-77FC14C5649F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91D-9381-7547-926C-D60B396A56C9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1B4D-3F63-704E-9C7E-783F3C5DAC10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5A1-260C-AE4D-9245-76358FAA2CC6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EA71-1415-DA47-8728-FC0AD46BD3CE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AEA4FB-968E-8D4B-A2C6-94BC6794D26C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9B5625-76C3-9D4E-938B-F504068F286C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800-145A-BA44-A9AA-E7FF38488DCC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00A-5264-1043-AA1D-D6DCBDE78924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90DD-0580-F44A-8562-B883B6CB77A8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0877-0921-5C4D-8FC6-B089525F7C46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1EBB-CFF1-C845-9A08-F0070C532A04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77ED-7211-CC4C-BF26-9D90D0C02249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75A-14CD-DA47-A6C3-030148E2AB94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0F5D-E823-244F-B157-1AB4E465E6D0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C5BA21-0D40-A54D-88E2-B5C32BC34AC5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879" y="2099732"/>
            <a:ext cx="10558824" cy="2677648"/>
          </a:xfrm>
        </p:spPr>
        <p:txBody>
          <a:bodyPr/>
          <a:lstStyle/>
          <a:p>
            <a:r>
              <a:rPr lang="en-US" dirty="0"/>
              <a:t>Sonar Returns: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4800" dirty="0" smtClean="0"/>
              <a:t>Data </a:t>
            </a:r>
            <a:r>
              <a:rPr lang="en-US" sz="4800" dirty="0"/>
              <a:t>preparation, tuning topology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99" y="4952276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Brownlee 11 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altLang="zh-CN" dirty="0" err="1" smtClean="0"/>
              <a:t>yUQI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724" y="2540513"/>
            <a:ext cx="10863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Turn the </a:t>
            </a:r>
            <a:r>
              <a:rPr lang="en-US" sz="2000" dirty="0" err="1" smtClean="0"/>
              <a:t>hyperparameter</a:t>
            </a:r>
            <a:r>
              <a:rPr lang="en-US" sz="2000" dirty="0" smtClean="0"/>
              <a:t> of the network. The number of layers and the size of neurons.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/>
          <a:stretch/>
        </p:blipFill>
        <p:spPr>
          <a:xfrm>
            <a:off x="6485470" y="3048344"/>
            <a:ext cx="5194852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724" y="3401946"/>
            <a:ext cx="509626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With standardization:</a:t>
            </a:r>
          </a:p>
          <a:p>
            <a:endParaRPr lang="en-US" dirty="0"/>
          </a:p>
          <a:p>
            <a:r>
              <a:rPr lang="en-US" dirty="0" smtClean="0"/>
              <a:t>60 input </a:t>
            </a:r>
            <a:r>
              <a:rPr lang="en-US" dirty="0" smtClean="0">
                <a:sym typeface="Wingdings"/>
              </a:rPr>
              <a:t> [60]  1 output			84.07%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 input </a:t>
            </a:r>
            <a:r>
              <a:rPr lang="en-US" dirty="0" smtClean="0">
                <a:sym typeface="Wingdings"/>
              </a:rPr>
              <a:t> [30]  1 output			84.61%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60 input </a:t>
            </a:r>
            <a:r>
              <a:rPr lang="en-US" dirty="0" smtClean="0">
                <a:sym typeface="Wingdings"/>
              </a:rPr>
              <a:t> [60, 30]  1 output		86.47%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68" y="937455"/>
            <a:ext cx="8761413" cy="706964"/>
          </a:xfrm>
        </p:spPr>
        <p:txBody>
          <a:bodyPr/>
          <a:lstStyle/>
          <a:p>
            <a:r>
              <a:rPr lang="en-US" dirty="0" smtClean="0"/>
              <a:t>Takeaway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665" y="3026979"/>
            <a:ext cx="92336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There are many open-source deep learning library to use!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Theano</a:t>
            </a:r>
            <a:r>
              <a:rPr lang="en-US" sz="2400" dirty="0" smtClean="0"/>
              <a:t>,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, </a:t>
            </a:r>
            <a:r>
              <a:rPr lang="en-US" sz="2400" dirty="0" err="1"/>
              <a:t>C</a:t>
            </a:r>
            <a:r>
              <a:rPr lang="en-US" sz="2400" dirty="0" err="1" smtClean="0"/>
              <a:t>hainer</a:t>
            </a:r>
            <a:r>
              <a:rPr lang="en-US" sz="2400" dirty="0" smtClean="0"/>
              <a:t>, Torch, </a:t>
            </a:r>
            <a:r>
              <a:rPr lang="en-US" sz="2400" dirty="0" err="1" smtClean="0"/>
              <a:t>Caffe</a:t>
            </a:r>
            <a:r>
              <a:rPr lang="en-US" sz="2400" dirty="0" smtClean="0"/>
              <a:t>, </a:t>
            </a:r>
            <a:r>
              <a:rPr lang="en-US" sz="2400" dirty="0" err="1" smtClean="0"/>
              <a:t>cuda-convnet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2.  Feature Engineering is important!</a:t>
            </a:r>
            <a:endParaRPr lang="en-US" sz="2400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233" y="2648605"/>
            <a:ext cx="11045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Problem Formulation: Sonar Returns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Keras</a:t>
            </a:r>
            <a:r>
              <a:rPr lang="en-US" sz="2800" dirty="0" smtClean="0"/>
              <a:t> + </a:t>
            </a:r>
            <a:r>
              <a:rPr lang="en-US" sz="2800" dirty="0" err="1" smtClean="0"/>
              <a:t>Theano</a:t>
            </a:r>
            <a:r>
              <a:rPr lang="en-US" sz="2800" dirty="0" smtClean="0"/>
              <a:t> Implementation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Improvements (Feature Engineering &amp; Parameter Tuning)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32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2949" y="2963891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Sonar returns</a:t>
            </a:r>
          </a:p>
          <a:p>
            <a:r>
              <a:rPr lang="en-US" dirty="0" smtClean="0"/>
              <a:t>60 strength values</a:t>
            </a:r>
          </a:p>
          <a:p>
            <a:r>
              <a:rPr lang="en-US" dirty="0" smtClean="0"/>
              <a:t>from different angles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2291" y="307427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  mine</a:t>
            </a:r>
          </a:p>
          <a:p>
            <a:r>
              <a:rPr lang="en-US" dirty="0" smtClean="0"/>
              <a:t> R   rock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8693" y="2948125"/>
            <a:ext cx="2144111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Neural Network</a:t>
            </a: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79405" y="3283550"/>
            <a:ext cx="599090" cy="22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985001" y="3298470"/>
            <a:ext cx="599090" cy="22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38248" y="25787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input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9460" y="25720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output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17" y="4408326"/>
            <a:ext cx="3209378" cy="21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2946" y="2835264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Sonar returns</a:t>
            </a:r>
          </a:p>
          <a:p>
            <a:r>
              <a:rPr lang="en-US" dirty="0" smtClean="0"/>
              <a:t>60 strength values</a:t>
            </a:r>
          </a:p>
          <a:p>
            <a:r>
              <a:rPr lang="en-US" dirty="0" smtClean="0"/>
              <a:t>from different angles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2288" y="2945650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  mine</a:t>
            </a:r>
          </a:p>
          <a:p>
            <a:r>
              <a:rPr lang="en-US" dirty="0" smtClean="0"/>
              <a:t> R   rock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8690" y="2819498"/>
            <a:ext cx="2144111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479402" y="3154923"/>
            <a:ext cx="599090" cy="22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984998" y="3169843"/>
            <a:ext cx="599090" cy="22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38245" y="245016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input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9457" y="24434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output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6762" y="4233835"/>
            <a:ext cx="5383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Binary Classification:</a:t>
            </a:r>
          </a:p>
          <a:p>
            <a:endParaRPr lang="en-US" sz="2400" b="1" dirty="0"/>
          </a:p>
          <a:p>
            <a:r>
              <a:rPr lang="en-US" sz="2400" b="1" dirty="0" smtClean="0"/>
              <a:t>      X[x0, x1, x2 ... x59]    </a:t>
            </a:r>
            <a:r>
              <a:rPr lang="en-US" sz="2400" b="1" dirty="0" smtClean="0">
                <a:sym typeface="Wingdings"/>
              </a:rPr>
              <a:t>    </a:t>
            </a:r>
            <a:r>
              <a:rPr lang="en-US" sz="2400" b="1" dirty="0">
                <a:sym typeface="Wingdings"/>
              </a:rPr>
              <a:t>Y[0, 1]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9230637" y="4336203"/>
            <a:ext cx="299545" cy="3196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38287" y="4794501"/>
            <a:ext cx="299545" cy="3196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38287" y="6038387"/>
            <a:ext cx="299545" cy="3196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238287" y="6485847"/>
            <a:ext cx="299545" cy="3196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69819" y="5071126"/>
            <a:ext cx="331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0" name="Oval 19"/>
          <p:cNvSpPr/>
          <p:nvPr/>
        </p:nvSpPr>
        <p:spPr>
          <a:xfrm>
            <a:off x="10151098" y="5156008"/>
            <a:ext cx="387466" cy="3874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9648190" y="4592798"/>
            <a:ext cx="502908" cy="75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2"/>
          </p:cNvCxnSpPr>
          <p:nvPr/>
        </p:nvCxnSpPr>
        <p:spPr>
          <a:xfrm>
            <a:off x="9648190" y="5008062"/>
            <a:ext cx="502908" cy="34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48190" y="5606538"/>
            <a:ext cx="502908" cy="59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48190" y="5606538"/>
            <a:ext cx="502908" cy="103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52719" y="4496032"/>
            <a:ext cx="64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551289" y="4952474"/>
            <a:ext cx="64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51289" y="6180596"/>
            <a:ext cx="64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551289" y="6645676"/>
            <a:ext cx="64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566935" y="5365507"/>
            <a:ext cx="64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299550" y="516528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/>
              </a:rPr>
              <a:t>Y[0, 1]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7977677" y="4253145"/>
            <a:ext cx="256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89375" y="4737944"/>
            <a:ext cx="256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x1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06048" y="5912692"/>
            <a:ext cx="256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x58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006048" y="6441284"/>
            <a:ext cx="256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82" y="926371"/>
            <a:ext cx="8761413" cy="706964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+ </a:t>
            </a:r>
            <a:r>
              <a:rPr lang="en-US" dirty="0" err="1" smtClean="0"/>
              <a:t>Theano</a:t>
            </a:r>
            <a:r>
              <a:rPr lang="en-US" dirty="0" smtClean="0"/>
              <a:t> + </a:t>
            </a:r>
            <a:r>
              <a:rPr lang="en-US" dirty="0" err="1" smtClean="0"/>
              <a:t>scikit</a:t>
            </a:r>
            <a:r>
              <a:rPr lang="en-US" dirty="0" smtClean="0"/>
              <a:t>-learn Pyramid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553342"/>
              </p:ext>
            </p:extLst>
          </p:nvPr>
        </p:nvGraphicFramePr>
        <p:xfrm>
          <a:off x="266263" y="2595764"/>
          <a:ext cx="6181834" cy="386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3185" y="3121576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Wrapper for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asy grid-search / k-fold evaluation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3185" y="4206647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Wrapper for </a:t>
            </a:r>
            <a:r>
              <a:rPr lang="en-US" dirty="0" err="1" smtClean="0"/>
              <a:t>Theano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</a:p>
          <a:p>
            <a:r>
              <a:rPr lang="en-US" dirty="0" smtClean="0"/>
              <a:t>Easy to create model and structure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7611" y="5169076"/>
            <a:ext cx="627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 for machine learning</a:t>
            </a:r>
          </a:p>
          <a:p>
            <a:r>
              <a:rPr lang="en-US" dirty="0" smtClean="0"/>
              <a:t>Optimized numerical </a:t>
            </a:r>
            <a:r>
              <a:rPr lang="en-US" dirty="0"/>
              <a:t>computation </a:t>
            </a:r>
            <a:r>
              <a:rPr lang="en-US" dirty="0" smtClean="0"/>
              <a:t>on </a:t>
            </a:r>
            <a:r>
              <a:rPr lang="en-US" dirty="0"/>
              <a:t>the CPU or GPU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+ </a:t>
            </a:r>
            <a:r>
              <a:rPr lang="en-US" dirty="0" err="1" smtClean="0"/>
              <a:t>Theano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9735" y="2791681"/>
            <a:ext cx="839776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11E019"/>
                </a:solidFill>
                <a:latin typeface="CMTT10" charset="0"/>
              </a:rPr>
              <a:t># baseline model </a:t>
            </a:r>
            <a:endParaRPr lang="en-US" dirty="0" smtClean="0">
              <a:solidFill>
                <a:srgbClr val="11E019"/>
              </a:solidFill>
              <a:latin typeface="CMTT10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MTT10" charset="0"/>
              </a:rPr>
              <a:t>def</a:t>
            </a:r>
            <a:r>
              <a:rPr lang="en-US" dirty="0" smtClean="0">
                <a:solidFill>
                  <a:srgbClr val="0000FF"/>
                </a:solidFill>
                <a:latin typeface="CMTT10" charset="0"/>
              </a:rPr>
              <a:t> </a:t>
            </a:r>
            <a:r>
              <a:rPr lang="en-US" dirty="0" err="1">
                <a:latin typeface="CMTT10" charset="0"/>
              </a:rPr>
              <a:t>create_baseline</a:t>
            </a:r>
            <a:r>
              <a:rPr lang="en-US" dirty="0">
                <a:latin typeface="CMTT10" charset="0"/>
              </a:rPr>
              <a:t>(): </a:t>
            </a:r>
            <a:endParaRPr lang="en-US" dirty="0" smtClean="0">
              <a:latin typeface="CMTT10" charset="0"/>
            </a:endParaRPr>
          </a:p>
          <a:p>
            <a:r>
              <a:rPr lang="en-US" dirty="0" smtClean="0">
                <a:solidFill>
                  <a:srgbClr val="11E019"/>
                </a:solidFill>
                <a:latin typeface="CMTT10" charset="0"/>
              </a:rPr>
              <a:t>	# </a:t>
            </a:r>
            <a:r>
              <a:rPr lang="en-US" dirty="0">
                <a:solidFill>
                  <a:srgbClr val="11E019"/>
                </a:solidFill>
                <a:latin typeface="CMTT10" charset="0"/>
              </a:rPr>
              <a:t>create model </a:t>
            </a:r>
            <a:endParaRPr lang="en-US" dirty="0" smtClean="0">
              <a:solidFill>
                <a:srgbClr val="11E019"/>
              </a:solidFill>
              <a:latin typeface="CMTT10" charset="0"/>
            </a:endParaRPr>
          </a:p>
          <a:p>
            <a:r>
              <a:rPr lang="en-US" dirty="0">
                <a:solidFill>
                  <a:srgbClr val="11E019"/>
                </a:solidFill>
                <a:latin typeface="CMTT10" charset="0"/>
              </a:rPr>
              <a:t>	</a:t>
            </a:r>
            <a:r>
              <a:rPr lang="en-US" dirty="0" smtClean="0">
                <a:latin typeface="CMTT10" charset="0"/>
              </a:rPr>
              <a:t>model </a:t>
            </a:r>
            <a:r>
              <a:rPr lang="en-US" dirty="0">
                <a:latin typeface="CMTT10" charset="0"/>
              </a:rPr>
              <a:t>= Sequential() </a:t>
            </a:r>
            <a:endParaRPr lang="en-US" dirty="0" smtClean="0">
              <a:latin typeface="CMTT10" charset="0"/>
            </a:endParaRPr>
          </a:p>
          <a:p>
            <a:r>
              <a:rPr lang="en-US" dirty="0">
                <a:latin typeface="CMTT10" charset="0"/>
              </a:rPr>
              <a:t>	</a:t>
            </a:r>
            <a:r>
              <a:rPr lang="en-US" dirty="0" err="1" smtClean="0">
                <a:latin typeface="CMTT10" charset="0"/>
              </a:rPr>
              <a:t>model.add</a:t>
            </a:r>
            <a:r>
              <a:rPr lang="en-US" dirty="0" smtClean="0">
                <a:latin typeface="CMTT10" charset="0"/>
              </a:rPr>
              <a:t>(Dense(60</a:t>
            </a:r>
            <a:r>
              <a:rPr lang="en-US" dirty="0">
                <a:latin typeface="CMTT10" charset="0"/>
              </a:rPr>
              <a:t>, </a:t>
            </a:r>
            <a:r>
              <a:rPr lang="en-US" dirty="0" err="1">
                <a:latin typeface="CMTT10" charset="0"/>
              </a:rPr>
              <a:t>input_dim</a:t>
            </a:r>
            <a:r>
              <a:rPr lang="en-US" dirty="0">
                <a:latin typeface="CMTT10" charset="0"/>
              </a:rPr>
              <a:t>=60, </a:t>
            </a:r>
            <a:r>
              <a:rPr lang="en-US" dirty="0" err="1">
                <a:latin typeface="CMTT10" charset="0"/>
              </a:rPr>
              <a:t>init</a:t>
            </a:r>
            <a:r>
              <a:rPr lang="en-US" dirty="0">
                <a:latin typeface="CMTT10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normal </a:t>
            </a:r>
            <a:r>
              <a:rPr lang="en-US" dirty="0">
                <a:latin typeface="CMTT10" charset="0"/>
              </a:rPr>
              <a:t>, activation= </a:t>
            </a:r>
            <a:r>
              <a:rPr lang="en-US" dirty="0" err="1">
                <a:solidFill>
                  <a:srgbClr val="FF0000"/>
                </a:solidFill>
                <a:latin typeface="CMTT10" charset="0"/>
              </a:rPr>
              <a:t>relu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 </a:t>
            </a:r>
            <a:r>
              <a:rPr lang="en-US" dirty="0">
                <a:latin typeface="CMTT10" charset="0"/>
              </a:rPr>
              <a:t>)) </a:t>
            </a:r>
            <a:endParaRPr lang="en-US" dirty="0" smtClean="0">
              <a:latin typeface="CMTT10" charset="0"/>
            </a:endParaRPr>
          </a:p>
          <a:p>
            <a:r>
              <a:rPr lang="en-US" dirty="0">
                <a:latin typeface="CMTT10" charset="0"/>
              </a:rPr>
              <a:t>	</a:t>
            </a:r>
            <a:r>
              <a:rPr lang="en-US" dirty="0" err="1" smtClean="0">
                <a:latin typeface="CMTT10" charset="0"/>
              </a:rPr>
              <a:t>model.add</a:t>
            </a:r>
            <a:r>
              <a:rPr lang="en-US" dirty="0" smtClean="0">
                <a:latin typeface="CMTT10" charset="0"/>
              </a:rPr>
              <a:t>(Dense(1</a:t>
            </a:r>
            <a:r>
              <a:rPr lang="en-US" dirty="0">
                <a:latin typeface="CMTT10" charset="0"/>
              </a:rPr>
              <a:t>, </a:t>
            </a:r>
            <a:r>
              <a:rPr lang="en-US" dirty="0" err="1">
                <a:latin typeface="CMTT10" charset="0"/>
              </a:rPr>
              <a:t>init</a:t>
            </a:r>
            <a:r>
              <a:rPr lang="en-US" dirty="0">
                <a:latin typeface="CMTT10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normal </a:t>
            </a:r>
            <a:r>
              <a:rPr lang="en-US" dirty="0">
                <a:latin typeface="CMTT10" charset="0"/>
              </a:rPr>
              <a:t>, activation= 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sigmoid </a:t>
            </a:r>
            <a:r>
              <a:rPr lang="en-US" dirty="0">
                <a:latin typeface="CMTT10" charset="0"/>
              </a:rPr>
              <a:t>)) </a:t>
            </a:r>
            <a:endParaRPr lang="en-US" dirty="0" smtClean="0">
              <a:latin typeface="CMTT10" charset="0"/>
            </a:endParaRPr>
          </a:p>
          <a:p>
            <a:r>
              <a:rPr lang="en-US" dirty="0">
                <a:solidFill>
                  <a:srgbClr val="11E019"/>
                </a:solidFill>
                <a:latin typeface="CMTT10" charset="0"/>
              </a:rPr>
              <a:t>	</a:t>
            </a:r>
            <a:r>
              <a:rPr lang="en-US" dirty="0" smtClean="0">
                <a:solidFill>
                  <a:srgbClr val="11E019"/>
                </a:solidFill>
                <a:latin typeface="CMTT10" charset="0"/>
              </a:rPr>
              <a:t># </a:t>
            </a:r>
            <a:r>
              <a:rPr lang="en-US" dirty="0">
                <a:solidFill>
                  <a:srgbClr val="11E019"/>
                </a:solidFill>
                <a:latin typeface="CMTT10" charset="0"/>
              </a:rPr>
              <a:t>Compile model </a:t>
            </a:r>
            <a:endParaRPr lang="en-US" dirty="0" smtClean="0">
              <a:solidFill>
                <a:srgbClr val="11E019"/>
              </a:solidFill>
              <a:latin typeface="CMTT10" charset="0"/>
            </a:endParaRPr>
          </a:p>
          <a:p>
            <a:r>
              <a:rPr lang="en-US" dirty="0">
                <a:solidFill>
                  <a:srgbClr val="11E019"/>
                </a:solidFill>
                <a:latin typeface="CMTT10" charset="0"/>
              </a:rPr>
              <a:t>	</a:t>
            </a:r>
            <a:r>
              <a:rPr lang="en-US" dirty="0" err="1" smtClean="0">
                <a:latin typeface="CMTT10" charset="0"/>
              </a:rPr>
              <a:t>model.</a:t>
            </a:r>
            <a:r>
              <a:rPr lang="en-US" dirty="0" err="1" smtClean="0">
                <a:solidFill>
                  <a:srgbClr val="0000FF"/>
                </a:solidFill>
                <a:latin typeface="CMTT10" charset="0"/>
              </a:rPr>
              <a:t>compile</a:t>
            </a:r>
            <a:r>
              <a:rPr lang="en-US" dirty="0" smtClean="0">
                <a:latin typeface="CMTT10" charset="0"/>
              </a:rPr>
              <a:t>(loss</a:t>
            </a:r>
            <a:r>
              <a:rPr lang="en-US" dirty="0">
                <a:latin typeface="CMTT10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MTT10" charset="0"/>
              </a:rPr>
              <a:t>binary_crossentropy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 </a:t>
            </a:r>
            <a:r>
              <a:rPr lang="en-US" dirty="0">
                <a:latin typeface="CMTT10" charset="0"/>
              </a:rPr>
              <a:t>, optimizer= </a:t>
            </a:r>
            <a:r>
              <a:rPr lang="en-US" dirty="0" err="1">
                <a:solidFill>
                  <a:srgbClr val="FF0000"/>
                </a:solidFill>
                <a:latin typeface="CMTT10" charset="0"/>
              </a:rPr>
              <a:t>adam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 </a:t>
            </a:r>
            <a:r>
              <a:rPr lang="en-US" dirty="0">
                <a:latin typeface="CMTT10" charset="0"/>
              </a:rPr>
              <a:t>, metrics=[ 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accuracy </a:t>
            </a:r>
            <a:r>
              <a:rPr lang="en-US" dirty="0">
                <a:latin typeface="CMTT10" charset="0"/>
              </a:rPr>
              <a:t>]) </a:t>
            </a:r>
            <a:endParaRPr lang="en-US" dirty="0" smtClean="0">
              <a:latin typeface="CMTT10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MTT10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MTT10" charset="0"/>
              </a:rPr>
              <a:t>return </a:t>
            </a:r>
            <a:r>
              <a:rPr lang="en-US" dirty="0">
                <a:latin typeface="CMTT10" charset="0"/>
              </a:rPr>
              <a:t>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7463" y="3673365"/>
            <a:ext cx="220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Model.</a:t>
            </a:r>
          </a:p>
          <a:p>
            <a:r>
              <a:rPr lang="en-US" dirty="0" smtClean="0"/>
              <a:t>Add hidden layer.</a:t>
            </a:r>
          </a:p>
          <a:p>
            <a:r>
              <a:rPr lang="en-US" dirty="0" smtClean="0"/>
              <a:t>Add output layer.</a:t>
            </a:r>
          </a:p>
          <a:p>
            <a:r>
              <a:rPr lang="en-US" dirty="0" smtClean="0"/>
              <a:t>Compile model</a:t>
            </a:r>
          </a:p>
        </p:txBody>
      </p:sp>
    </p:spTree>
    <p:extLst>
      <p:ext uri="{BB962C8B-B14F-4D97-AF65-F5344CB8AC3E}">
        <p14:creationId xmlns:p14="http://schemas.microsoft.com/office/powerpoint/2010/main" val="8971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to evaluation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5110" y="3191293"/>
            <a:ext cx="1089569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E019"/>
                </a:solidFill>
                <a:latin typeface="CMTT10" charset="0"/>
              </a:rPr>
              <a:t># evaluate model with standardized dataset </a:t>
            </a:r>
            <a:endParaRPr lang="en-US" sz="2400" dirty="0" smtClean="0">
              <a:solidFill>
                <a:srgbClr val="11E019"/>
              </a:solidFill>
              <a:latin typeface="CMTT10" charset="0"/>
            </a:endParaRPr>
          </a:p>
          <a:p>
            <a:r>
              <a:rPr lang="en-US" sz="2400" dirty="0" smtClean="0">
                <a:latin typeface="CMTT10" charset="0"/>
              </a:rPr>
              <a:t>estimator </a:t>
            </a:r>
            <a:r>
              <a:rPr lang="en-US" sz="2400" dirty="0">
                <a:latin typeface="CMTT10" charset="0"/>
              </a:rPr>
              <a:t>= </a:t>
            </a:r>
            <a:r>
              <a:rPr lang="en-US" sz="2400" dirty="0" err="1">
                <a:latin typeface="CMTT10" charset="0"/>
              </a:rPr>
              <a:t>KerasClassifier</a:t>
            </a:r>
            <a:r>
              <a:rPr lang="en-US" sz="2400" dirty="0">
                <a:latin typeface="CMTT10" charset="0"/>
              </a:rPr>
              <a:t>(</a:t>
            </a:r>
            <a:r>
              <a:rPr lang="en-US" sz="2400" dirty="0" err="1">
                <a:latin typeface="CMTT10" charset="0"/>
              </a:rPr>
              <a:t>build_fn</a:t>
            </a:r>
            <a:r>
              <a:rPr lang="en-US" sz="2400" dirty="0">
                <a:latin typeface="CMTT10" charset="0"/>
              </a:rPr>
              <a:t>=</a:t>
            </a:r>
            <a:r>
              <a:rPr lang="en-US" sz="2400" dirty="0" err="1">
                <a:latin typeface="CMTT10" charset="0"/>
              </a:rPr>
              <a:t>create_baseline</a:t>
            </a:r>
            <a:r>
              <a:rPr lang="en-US" sz="2400" dirty="0">
                <a:latin typeface="CMTT10" charset="0"/>
              </a:rPr>
              <a:t>, </a:t>
            </a:r>
            <a:r>
              <a:rPr lang="en-US" sz="2400" dirty="0" err="1">
                <a:latin typeface="CMTT10" charset="0"/>
              </a:rPr>
              <a:t>nb_epoch</a:t>
            </a:r>
            <a:r>
              <a:rPr lang="en-US" sz="2400" dirty="0">
                <a:latin typeface="CMTT10" charset="0"/>
              </a:rPr>
              <a:t>=100, </a:t>
            </a:r>
            <a:r>
              <a:rPr lang="en-US" sz="2400" dirty="0" err="1">
                <a:latin typeface="CMTT10" charset="0"/>
              </a:rPr>
              <a:t>batch_size</a:t>
            </a:r>
            <a:r>
              <a:rPr lang="en-US" sz="2400" dirty="0">
                <a:latin typeface="CMTT10" charset="0"/>
              </a:rPr>
              <a:t>=5, verbose=0) </a:t>
            </a:r>
            <a:endParaRPr lang="en-US" sz="2400" dirty="0" smtClean="0">
              <a:latin typeface="CMTT10" charset="0"/>
            </a:endParaRPr>
          </a:p>
          <a:p>
            <a:r>
              <a:rPr lang="en-US" sz="2400" dirty="0" err="1" smtClean="0">
                <a:latin typeface="CMTT10" charset="0"/>
              </a:rPr>
              <a:t>kfold</a:t>
            </a:r>
            <a:r>
              <a:rPr lang="en-US" sz="2400" dirty="0" smtClean="0">
                <a:latin typeface="CMTT10" charset="0"/>
              </a:rPr>
              <a:t> </a:t>
            </a:r>
            <a:r>
              <a:rPr lang="en-US" sz="2400" dirty="0">
                <a:latin typeface="CMTT10" charset="0"/>
              </a:rPr>
              <a:t>= </a:t>
            </a:r>
            <a:r>
              <a:rPr lang="en-US" sz="2400" dirty="0" err="1">
                <a:latin typeface="CMTT10" charset="0"/>
              </a:rPr>
              <a:t>StratifiedKFold</a:t>
            </a:r>
            <a:r>
              <a:rPr lang="en-US" sz="2400" dirty="0">
                <a:latin typeface="CMTT10" charset="0"/>
              </a:rPr>
              <a:t>(</a:t>
            </a:r>
            <a:r>
              <a:rPr lang="en-US" sz="2400" dirty="0" err="1">
                <a:latin typeface="CMTT10" charset="0"/>
              </a:rPr>
              <a:t>n_splits</a:t>
            </a:r>
            <a:r>
              <a:rPr lang="en-US" sz="2400" dirty="0">
                <a:latin typeface="CMTT10" charset="0"/>
              </a:rPr>
              <a:t>=10, shuffle=True, </a:t>
            </a:r>
            <a:r>
              <a:rPr lang="en-US" sz="2400" dirty="0" err="1">
                <a:latin typeface="CMTT10" charset="0"/>
              </a:rPr>
              <a:t>random_state</a:t>
            </a:r>
            <a:r>
              <a:rPr lang="en-US" sz="2400" dirty="0">
                <a:latin typeface="CMTT10" charset="0"/>
              </a:rPr>
              <a:t>=seed) </a:t>
            </a:r>
            <a:endParaRPr lang="en-US" sz="2400" dirty="0" smtClean="0">
              <a:latin typeface="CMTT10" charset="0"/>
            </a:endParaRPr>
          </a:p>
          <a:p>
            <a:r>
              <a:rPr lang="en-US" sz="2400" dirty="0" smtClean="0">
                <a:latin typeface="CMTT10" charset="0"/>
              </a:rPr>
              <a:t>results </a:t>
            </a:r>
            <a:r>
              <a:rPr lang="en-US" sz="2400" dirty="0">
                <a:latin typeface="CMTT10" charset="0"/>
              </a:rPr>
              <a:t>= </a:t>
            </a:r>
            <a:r>
              <a:rPr lang="en-US" sz="2400" dirty="0" err="1">
                <a:latin typeface="CMTT10" charset="0"/>
              </a:rPr>
              <a:t>cross_val_score</a:t>
            </a:r>
            <a:r>
              <a:rPr lang="en-US" sz="2400" dirty="0">
                <a:latin typeface="CMTT10" charset="0"/>
              </a:rPr>
              <a:t>(estimator, X, </a:t>
            </a:r>
            <a:r>
              <a:rPr lang="en-US" sz="2400" dirty="0" err="1">
                <a:latin typeface="CMTT10" charset="0"/>
              </a:rPr>
              <a:t>encoded_Y</a:t>
            </a:r>
            <a:r>
              <a:rPr lang="en-US" sz="2400" dirty="0">
                <a:latin typeface="CMTT10" charset="0"/>
              </a:rPr>
              <a:t>, cv=</a:t>
            </a:r>
            <a:r>
              <a:rPr lang="en-US" sz="2400" dirty="0" err="1">
                <a:latin typeface="CMTT10" charset="0"/>
              </a:rPr>
              <a:t>kfold</a:t>
            </a:r>
            <a:r>
              <a:rPr lang="en-US" sz="2400" dirty="0">
                <a:latin typeface="CMTT10" charset="0"/>
              </a:rPr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9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904" y="2518450"/>
            <a:ext cx="671085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11E019"/>
                </a:solidFill>
                <a:latin typeface="CMTT10" charset="0"/>
              </a:rPr>
              <a:t># evaluate baseline model with standardized dataset </a:t>
            </a:r>
            <a:endParaRPr lang="en-US" dirty="0" smtClean="0">
              <a:solidFill>
                <a:srgbClr val="11E019"/>
              </a:solidFill>
              <a:latin typeface="CMTT10" charset="0"/>
            </a:endParaRPr>
          </a:p>
          <a:p>
            <a:r>
              <a:rPr lang="en-US" dirty="0" smtClean="0">
                <a:latin typeface="CMTT10" charset="0"/>
              </a:rPr>
              <a:t>estimators </a:t>
            </a:r>
            <a:r>
              <a:rPr lang="en-US" dirty="0">
                <a:latin typeface="CMTT10" charset="0"/>
              </a:rPr>
              <a:t>= [] </a:t>
            </a:r>
            <a:r>
              <a:rPr lang="en-US" dirty="0" err="1">
                <a:latin typeface="CMTT10" charset="0"/>
              </a:rPr>
              <a:t>estimators.append</a:t>
            </a:r>
            <a:r>
              <a:rPr lang="en-US" dirty="0">
                <a:latin typeface="CMTT10" charset="0"/>
              </a:rPr>
              <a:t>(( 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standardize </a:t>
            </a:r>
            <a:r>
              <a:rPr lang="en-US" dirty="0">
                <a:latin typeface="CMTT10" charset="0"/>
              </a:rPr>
              <a:t>, </a:t>
            </a:r>
            <a:r>
              <a:rPr lang="en-US" dirty="0" err="1">
                <a:latin typeface="CMTT10" charset="0"/>
              </a:rPr>
              <a:t>StandardScaler</a:t>
            </a:r>
            <a:r>
              <a:rPr lang="en-US" dirty="0">
                <a:latin typeface="CMTT10" charset="0"/>
              </a:rPr>
              <a:t>())) </a:t>
            </a:r>
            <a:r>
              <a:rPr lang="en-US" dirty="0" err="1">
                <a:latin typeface="CMTT10" charset="0"/>
              </a:rPr>
              <a:t>estimators.append</a:t>
            </a:r>
            <a:r>
              <a:rPr lang="en-US" dirty="0">
                <a:latin typeface="CMTT10" charset="0"/>
              </a:rPr>
              <a:t>(( </a:t>
            </a:r>
            <a:r>
              <a:rPr lang="en-US" dirty="0" err="1">
                <a:solidFill>
                  <a:srgbClr val="FF0000"/>
                </a:solidFill>
                <a:latin typeface="CMTT10" charset="0"/>
              </a:rPr>
              <a:t>mlp</a:t>
            </a:r>
            <a:r>
              <a:rPr lang="en-US" dirty="0">
                <a:solidFill>
                  <a:srgbClr val="FF0000"/>
                </a:solidFill>
                <a:latin typeface="CMTT10" charset="0"/>
              </a:rPr>
              <a:t> </a:t>
            </a:r>
            <a:r>
              <a:rPr lang="en-US" dirty="0">
                <a:latin typeface="CMTT10" charset="0"/>
              </a:rPr>
              <a:t>, </a:t>
            </a:r>
            <a:r>
              <a:rPr lang="en-US" dirty="0" err="1">
                <a:latin typeface="CMTT10" charset="0"/>
              </a:rPr>
              <a:t>KerasClassifier</a:t>
            </a:r>
            <a:r>
              <a:rPr lang="en-US" dirty="0">
                <a:latin typeface="CMTT10" charset="0"/>
              </a:rPr>
              <a:t>(</a:t>
            </a:r>
            <a:r>
              <a:rPr lang="en-US" dirty="0" err="1">
                <a:latin typeface="CMTT10" charset="0"/>
              </a:rPr>
              <a:t>build_fn</a:t>
            </a:r>
            <a:r>
              <a:rPr lang="en-US" dirty="0">
                <a:latin typeface="CMTT10" charset="0"/>
              </a:rPr>
              <a:t>=</a:t>
            </a:r>
            <a:r>
              <a:rPr lang="en-US" dirty="0" err="1">
                <a:latin typeface="CMTT10" charset="0"/>
              </a:rPr>
              <a:t>create_baseline</a:t>
            </a:r>
            <a:r>
              <a:rPr lang="en-US" dirty="0">
                <a:latin typeface="CMTT10" charset="0"/>
              </a:rPr>
              <a:t>, </a:t>
            </a:r>
            <a:r>
              <a:rPr lang="en-US" dirty="0" err="1">
                <a:latin typeface="CMTT10" charset="0"/>
              </a:rPr>
              <a:t>nb_epoch</a:t>
            </a:r>
            <a:r>
              <a:rPr lang="en-US" dirty="0">
                <a:latin typeface="CMTT10" charset="0"/>
              </a:rPr>
              <a:t>=100, </a:t>
            </a:r>
            <a:r>
              <a:rPr lang="en-US" dirty="0" err="1">
                <a:latin typeface="CMTT10" charset="0"/>
              </a:rPr>
              <a:t>batch_size</a:t>
            </a:r>
            <a:r>
              <a:rPr lang="en-US" dirty="0">
                <a:latin typeface="CMTT10" charset="0"/>
              </a:rPr>
              <a:t>=5, verbose=0))) </a:t>
            </a:r>
            <a:endParaRPr lang="en-US" dirty="0" smtClean="0">
              <a:latin typeface="CMTT10" charset="0"/>
            </a:endParaRPr>
          </a:p>
          <a:p>
            <a:r>
              <a:rPr lang="en-US" dirty="0" smtClean="0">
                <a:latin typeface="CMTT10" charset="0"/>
              </a:rPr>
              <a:t>pipeline </a:t>
            </a:r>
            <a:r>
              <a:rPr lang="en-US" dirty="0">
                <a:latin typeface="CMTT10" charset="0"/>
              </a:rPr>
              <a:t>= Pipeline(estimators)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448" y="2670651"/>
            <a:ext cx="4272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the value to Standardization where mean is 0 and </a:t>
            </a:r>
            <a:r>
              <a:rPr lang="en-US" dirty="0" err="1" smtClean="0"/>
              <a:t>var</a:t>
            </a:r>
            <a:r>
              <a:rPr lang="en-US" dirty="0" smtClean="0"/>
              <a:t> is 1.</a:t>
            </a:r>
          </a:p>
          <a:p>
            <a:endParaRPr lang="en-US" dirty="0"/>
          </a:p>
          <a:p>
            <a:r>
              <a:rPr lang="en-US" dirty="0" smtClean="0"/>
              <a:t>X = (X -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mean</a:t>
            </a:r>
            <a:r>
              <a:rPr lang="en-US" dirty="0" smtClean="0"/>
              <a:t>) / VAR(X)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9448" y="4895097"/>
            <a:ext cx="7465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Categorical: convert to numerical label</a:t>
            </a:r>
          </a:p>
          <a:p>
            <a:endParaRPr lang="en-US" dirty="0" smtClean="0"/>
          </a:p>
          <a:p>
            <a:r>
              <a:rPr lang="en-US" dirty="0" smtClean="0"/>
              <a:t>Aggregation / Decomposition: preprocess the data you have</a:t>
            </a:r>
          </a:p>
          <a:p>
            <a:endParaRPr lang="en-US" dirty="0" smtClean="0"/>
          </a:p>
          <a:p>
            <a:r>
              <a:rPr lang="en-US" dirty="0" smtClean="0"/>
              <a:t>Periodic Variable: convert it to numerical variable such as sin/cos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724" y="2540513"/>
            <a:ext cx="10863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Turn the </a:t>
            </a:r>
            <a:r>
              <a:rPr lang="en-US" sz="2000" dirty="0" err="1" smtClean="0"/>
              <a:t>hyperparameter</a:t>
            </a:r>
            <a:r>
              <a:rPr lang="en-US" sz="2000" dirty="0" smtClean="0"/>
              <a:t> of the network. The number of layers and the size of neurons.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3724" y="3401946"/>
            <a:ext cx="509626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With standardization:</a:t>
            </a:r>
          </a:p>
          <a:p>
            <a:endParaRPr lang="en-US" dirty="0"/>
          </a:p>
          <a:p>
            <a:r>
              <a:rPr lang="en-US" dirty="0" smtClean="0"/>
              <a:t>60 input </a:t>
            </a:r>
            <a:r>
              <a:rPr lang="en-US" dirty="0" smtClean="0">
                <a:sym typeface="Wingdings"/>
              </a:rPr>
              <a:t> [60]  1 output			84.07%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 input </a:t>
            </a:r>
            <a:r>
              <a:rPr lang="en-US" dirty="0" smtClean="0">
                <a:sym typeface="Wingdings"/>
              </a:rPr>
              <a:t> [30]  1 output			84.61%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60 input </a:t>
            </a:r>
            <a:r>
              <a:rPr lang="en-US" dirty="0" smtClean="0">
                <a:sym typeface="Wingdings"/>
              </a:rPr>
              <a:t> [60, 30]  1 output		86.47%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4"/>
          <a:stretch/>
        </p:blipFill>
        <p:spPr>
          <a:xfrm>
            <a:off x="6548530" y="3048344"/>
            <a:ext cx="5168578" cy="36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1830</TotalTime>
  <Words>360</Words>
  <Application>Microsoft Macintosh PowerPoint</Application>
  <PresentationFormat>Widescreen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Century Gothic</vt:lpstr>
      <vt:lpstr>CMTT10</vt:lpstr>
      <vt:lpstr>DengXian</vt:lpstr>
      <vt:lpstr>Wingdings</vt:lpstr>
      <vt:lpstr>Wingdings 3</vt:lpstr>
      <vt:lpstr>宋体</vt:lpstr>
      <vt:lpstr>Arial</vt:lpstr>
      <vt:lpstr>Ion Boardroom</vt:lpstr>
      <vt:lpstr>Sonar Returns:  Data preparation, tuning topology</vt:lpstr>
      <vt:lpstr>Content</vt:lpstr>
      <vt:lpstr>Problem Formulation</vt:lpstr>
      <vt:lpstr>Problem Formulation</vt:lpstr>
      <vt:lpstr>Keras + Theano + scikit-learn Pyramid </vt:lpstr>
      <vt:lpstr>Keras + Theano</vt:lpstr>
      <vt:lpstr>scikit-learn to evaluation model</vt:lpstr>
      <vt:lpstr>DATA PREPARATION</vt:lpstr>
      <vt:lpstr>Hyperparameter Tuning</vt:lpstr>
      <vt:lpstr>Hyperparameter Tuning</vt:lpstr>
      <vt:lpstr>Takeaway Messages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Returns:  Data preparation, tuning topology</dc:title>
  <dc:creator>Jinyi Lu</dc:creator>
  <cp:lastModifiedBy>Jinyi Lu</cp:lastModifiedBy>
  <cp:revision>21</cp:revision>
  <dcterms:created xsi:type="dcterms:W3CDTF">2017-01-31T01:39:26Z</dcterms:created>
  <dcterms:modified xsi:type="dcterms:W3CDTF">2017-02-08T14:22:24Z</dcterms:modified>
</cp:coreProperties>
</file>