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iotrmirowski.wordpress.com/2014/03/27/tutorial-on-auto-encoders/" TargetMode="External"/><Relationship Id="rId4" Type="http://schemas.openxmlformats.org/officeDocument/2006/relationships/hyperlink" Target="http://www.jmlr.org/papers/volume11/vincent10a/vincent10a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802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Auto </a:t>
            </a:r>
            <a:r>
              <a:rPr lang="en" sz="7200"/>
              <a:t>Encoders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Alex Litzenberger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Unrolling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6920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Once the RBMs are trained the </a:t>
            </a:r>
            <a:r>
              <a:rPr lang="en"/>
              <a:t>encoder</a:t>
            </a:r>
            <a:r>
              <a:rPr lang="en"/>
              <a:t> can be “unrolled”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</a:t>
            </a:r>
            <a:r>
              <a:rPr lang="en"/>
              <a:t>encoder</a:t>
            </a:r>
            <a:r>
              <a:rPr lang="en"/>
              <a:t> simply allows the output from one level to be used as input for the next directly rather than for training.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decoder inverts the activation function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Feeds </a:t>
            </a:r>
            <a:r>
              <a:rPr lang="en"/>
              <a:t>forward</a:t>
            </a:r>
            <a:r>
              <a:rPr lang="en"/>
              <a:t> through the layers in reverse order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Initialised with the same weights as the </a:t>
            </a:r>
            <a:r>
              <a:rPr lang="en"/>
              <a:t>encoder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2100" y="1152462"/>
            <a:ext cx="160020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Training an </a:t>
            </a:r>
            <a:r>
              <a:rPr lang="en"/>
              <a:t>autoencoder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7160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Referred</a:t>
            </a:r>
            <a:r>
              <a:rPr lang="en"/>
              <a:t> to as fine tuning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unrolled </a:t>
            </a:r>
            <a:r>
              <a:rPr lang="en"/>
              <a:t>autoencoder</a:t>
            </a:r>
            <a:r>
              <a:rPr lang="en"/>
              <a:t> is trained on reproducing input.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Uses standard backpropagation and stochastic </a:t>
            </a:r>
            <a:r>
              <a:rPr lang="en"/>
              <a:t>gradient</a:t>
            </a:r>
            <a:r>
              <a:rPr lang="en"/>
              <a:t> </a:t>
            </a:r>
            <a:r>
              <a:rPr lang="en"/>
              <a:t>descent</a:t>
            </a:r>
            <a:r>
              <a:rPr lang="en"/>
              <a:t>.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Takes </a:t>
            </a:r>
            <a:r>
              <a:rPr lang="en"/>
              <a:t>account</a:t>
            </a:r>
            <a:r>
              <a:rPr lang="en"/>
              <a:t> i the multi-layer interactions to </a:t>
            </a:r>
            <a:r>
              <a:rPr lang="en"/>
              <a:t>produce</a:t>
            </a:r>
            <a:r>
              <a:rPr lang="en"/>
              <a:t> better reproductions and representations.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5096" l="0" r="0" t="0"/>
          <a:stretch/>
        </p:blipFill>
        <p:spPr>
          <a:xfrm>
            <a:off x="7624800" y="1170125"/>
            <a:ext cx="1343025" cy="339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Symmetric</a:t>
            </a:r>
            <a:r>
              <a:rPr lang="en"/>
              <a:t> vs. </a:t>
            </a:r>
            <a:r>
              <a:rPr lang="en"/>
              <a:t>Asymmetric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900"/>
              <a:t>So far only </a:t>
            </a:r>
            <a:r>
              <a:rPr lang="en" sz="1900"/>
              <a:t>symmetric</a:t>
            </a:r>
            <a:r>
              <a:rPr lang="en" sz="1900"/>
              <a:t> auto-</a:t>
            </a:r>
            <a:r>
              <a:rPr lang="en" sz="1900"/>
              <a:t>encoders</a:t>
            </a:r>
            <a:r>
              <a:rPr lang="en" sz="1900"/>
              <a:t> have been covered.</a:t>
            </a:r>
          </a:p>
          <a:p>
            <a:pPr indent="-34925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900"/>
              <a:t>There are also Asymmetric </a:t>
            </a:r>
            <a:r>
              <a:rPr lang="en" sz="1900"/>
              <a:t>auto-encoders.</a:t>
            </a:r>
          </a:p>
          <a:p>
            <a:pPr indent="-34925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900"/>
              <a:t>Rather than unrolling the network a distinct decoder is used.</a:t>
            </a:r>
          </a:p>
          <a:p>
            <a:pPr indent="-34925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900"/>
              <a:t>This decoder could be a neural network with different initialisation parameters</a:t>
            </a:r>
          </a:p>
          <a:p>
            <a:pPr indent="-34925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900"/>
              <a:t>It could also be an of an entirely different form.</a:t>
            </a:r>
          </a:p>
          <a:p>
            <a:pPr indent="-34925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900"/>
              <a:t>Autoencoders are not limited to deep neural nets!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625" y="2609575"/>
            <a:ext cx="300037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Advantages of Autoencoders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Produce higher level feature encodings.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Can be trained for </a:t>
            </a:r>
            <a:r>
              <a:rPr lang="en"/>
              <a:t>specific</a:t>
            </a:r>
            <a:r>
              <a:rPr lang="en"/>
              <a:t> desirable </a:t>
            </a:r>
            <a:r>
              <a:rPr lang="en"/>
              <a:t>encodings</a:t>
            </a:r>
            <a:r>
              <a:rPr lang="en"/>
              <a:t>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Search, and </a:t>
            </a:r>
            <a:r>
              <a:rPr lang="en"/>
              <a:t>encoding</a:t>
            </a:r>
            <a:r>
              <a:rPr lang="en"/>
              <a:t> are fast after learning is done.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Can leverage large amounts of unlabeled data.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Allow more transparency than most </a:t>
            </a:r>
            <a:r>
              <a:rPr lang="en"/>
              <a:t>neural</a:t>
            </a:r>
            <a:r>
              <a:rPr lang="en"/>
              <a:t> networks into their inner workings.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Encodings</a:t>
            </a:r>
            <a:r>
              <a:rPr lang="en"/>
              <a:t> can produce independant incite into the underlying </a:t>
            </a:r>
            <a:r>
              <a:rPr lang="en"/>
              <a:t>structure</a:t>
            </a:r>
            <a:r>
              <a:rPr lang="en"/>
              <a:t> of the data.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1808400"/>
            <a:ext cx="8520600" cy="152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Use cases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Semantic Hashing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Determining the subject of a </a:t>
            </a:r>
            <a:r>
              <a:rPr lang="en"/>
              <a:t>document</a:t>
            </a:r>
            <a:r>
              <a:rPr lang="en"/>
              <a:t>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Determining the </a:t>
            </a:r>
            <a:r>
              <a:rPr lang="en"/>
              <a:t>relation</a:t>
            </a:r>
            <a:r>
              <a:rPr lang="en"/>
              <a:t> two documents have.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Creates many dimensional feature vectors for each document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Allows document </a:t>
            </a:r>
            <a:r>
              <a:rPr lang="en"/>
              <a:t>similarity</a:t>
            </a:r>
            <a:r>
              <a:rPr lang="en"/>
              <a:t> to be </a:t>
            </a:r>
            <a:r>
              <a:rPr lang="en"/>
              <a:t>assessed</a:t>
            </a:r>
            <a:r>
              <a:rPr lang="en"/>
              <a:t> by computing the cosine of the arch </a:t>
            </a:r>
            <a:r>
              <a:rPr lang="en"/>
              <a:t>between</a:t>
            </a:r>
            <a:r>
              <a:rPr lang="en"/>
              <a:t> the feature vectors.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 set of documents </a:t>
            </a:r>
            <a:r>
              <a:rPr lang="en"/>
              <a:t>similar</a:t>
            </a:r>
            <a:r>
              <a:rPr lang="en"/>
              <a:t> to a document can be produced in constant time (in </a:t>
            </a:r>
            <a:r>
              <a:rPr lang="en"/>
              <a:t>regard</a:t>
            </a:r>
            <a:r>
              <a:rPr lang="en"/>
              <a:t> to the number of documents) simply by determining the feature vector of the document.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Image </a:t>
            </a:r>
            <a:r>
              <a:rPr lang="en"/>
              <a:t>autoencoding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60075"/>
            <a:ext cx="8520600" cy="18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MNIST dataset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Learned feature representations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High </a:t>
            </a:r>
            <a:r>
              <a:rPr lang="en"/>
              <a:t>quality</a:t>
            </a:r>
            <a:r>
              <a:rPr lang="en"/>
              <a:t> “natural” reproduction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1765" r="1765" t="0"/>
          <a:stretch/>
        </p:blipFill>
        <p:spPr>
          <a:xfrm>
            <a:off x="311700" y="2989825"/>
            <a:ext cx="85206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1514475"/>
            <a:ext cx="8520600" cy="155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/>
              <a:t>Important Papers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Reducing</a:t>
            </a:r>
            <a:r>
              <a:rPr lang="en" sz="2400"/>
              <a:t> the Dimensionality of Data with Neural Networks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600" y="1204900"/>
            <a:ext cx="467677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 fast learning </a:t>
            </a:r>
            <a:r>
              <a:rPr lang="en"/>
              <a:t>algorithm</a:t>
            </a:r>
            <a:r>
              <a:rPr lang="en"/>
              <a:t> for deep belief nets</a:t>
            </a: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1185" l="0" r="0" t="0"/>
          <a:stretch/>
        </p:blipFill>
        <p:spPr>
          <a:xfrm>
            <a:off x="2317000" y="1017725"/>
            <a:ext cx="4510000" cy="377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What they are.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525400"/>
            <a:ext cx="3190500" cy="304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 method for </a:t>
            </a:r>
            <a:r>
              <a:rPr lang="en"/>
              <a:t>unsupervised</a:t>
            </a:r>
            <a:r>
              <a:rPr lang="en"/>
              <a:t> learning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Creates and </a:t>
            </a:r>
            <a:r>
              <a:rPr lang="en"/>
              <a:t>encoding</a:t>
            </a:r>
            <a:r>
              <a:rPr lang="en"/>
              <a:t> of the input with higher level representations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075" y="1152475"/>
            <a:ext cx="5330216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Semantic hashing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29220" r="29762" t="7918"/>
          <a:stretch/>
        </p:blipFill>
        <p:spPr>
          <a:xfrm>
            <a:off x="3000375" y="1017725"/>
            <a:ext cx="3210523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94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Semi-supervised Learning of Compact Document Representations with deep Networks</a:t>
            </a: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b="35837" l="0" r="0" t="2827"/>
          <a:stretch/>
        </p:blipFill>
        <p:spPr>
          <a:xfrm>
            <a:off x="2581425" y="1385825"/>
            <a:ext cx="3981150" cy="306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93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Learning Deep Structured Semantic Models for Web Search using Clickthrough Data</a:t>
            </a: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48038" l="0" r="0" t="0"/>
          <a:stretch/>
        </p:blipFill>
        <p:spPr>
          <a:xfrm>
            <a:off x="1964187" y="1537825"/>
            <a:ext cx="5215625" cy="33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Sparse Feature Learning for Deep Belief Networks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412" y="1170125"/>
            <a:ext cx="486516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Totorial on auto encoders: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https://piotrmirowski.wordpress.com/2014/03/27/tutorial-on-auto-encoders/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All the papers in the previous slides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Deeplearning4j.org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http://www.jmlr.org/papers/volume11/vincent10a/vincent10a.pdf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int8.io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1570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Deep </a:t>
            </a:r>
            <a:r>
              <a:rPr lang="en" sz="4800"/>
              <a:t>autoencoders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038200" y="2433075"/>
            <a:ext cx="5067600" cy="79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Utilise deep </a:t>
            </a:r>
            <a:r>
              <a:rPr lang="en"/>
              <a:t>neural</a:t>
            </a:r>
            <a:r>
              <a:rPr lang="en"/>
              <a:t> networks to </a:t>
            </a:r>
            <a:r>
              <a:rPr lang="en"/>
              <a:t>autoencode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Sparsity</a:t>
            </a:r>
            <a:r>
              <a:rPr lang="en"/>
              <a:t> and Density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273675" y="1017725"/>
            <a:ext cx="8520600" cy="139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Since the goal is to get an </a:t>
            </a:r>
            <a:r>
              <a:rPr lang="en"/>
              <a:t>encoding</a:t>
            </a:r>
            <a:r>
              <a:rPr lang="en"/>
              <a:t> of the input of the information that is informative it is desirable for the </a:t>
            </a:r>
            <a:r>
              <a:rPr lang="en"/>
              <a:t>encoder</a:t>
            </a:r>
            <a:r>
              <a:rPr lang="en"/>
              <a:t> to learn features of the input data. If sparsity or density were not enforced on the machine it would simply learn the identity function so auto </a:t>
            </a:r>
            <a:r>
              <a:rPr lang="en"/>
              <a:t>encoders</a:t>
            </a:r>
            <a:r>
              <a:rPr lang="en"/>
              <a:t> tend to either be sparse or dense.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0" l="0" r="1254" t="0"/>
          <a:stretch/>
        </p:blipFill>
        <p:spPr>
          <a:xfrm>
            <a:off x="1773737" y="2415500"/>
            <a:ext cx="559652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702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Sparsity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93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</a:t>
            </a:r>
            <a:r>
              <a:rPr lang="en"/>
              <a:t>Entails the cost function taking account of the total value of the output weights.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55025" r="1254" t="0"/>
          <a:stretch/>
        </p:blipFill>
        <p:spPr>
          <a:xfrm>
            <a:off x="3333087" y="1801775"/>
            <a:ext cx="2477825" cy="26860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0" l="91538" r="1253" t="82007"/>
          <a:stretch/>
        </p:blipFill>
        <p:spPr>
          <a:xfrm>
            <a:off x="3066299" y="2084800"/>
            <a:ext cx="408500" cy="48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Density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68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Entails having few parameters in the encoding.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58129" t="0"/>
          <a:stretch/>
        </p:blipFill>
        <p:spPr>
          <a:xfrm>
            <a:off x="3385487" y="1841275"/>
            <a:ext cx="237302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Restricted</a:t>
            </a:r>
            <a:r>
              <a:rPr lang="en"/>
              <a:t> </a:t>
            </a:r>
            <a:r>
              <a:rPr lang="en"/>
              <a:t>boltzmann</a:t>
            </a:r>
            <a:r>
              <a:rPr lang="en"/>
              <a:t> machines (RBMs)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385225" y="1635925"/>
            <a:ext cx="5447100" cy="293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Two layer </a:t>
            </a:r>
            <a:r>
              <a:rPr lang="en"/>
              <a:t>neural</a:t>
            </a:r>
            <a:r>
              <a:rPr lang="en"/>
              <a:t> networks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Generative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Learn features of the visible layer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Have sparse or dense representations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Cost function is a function of reconstruction accuracy.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Input is the goal output</a:t>
            </a:r>
          </a:p>
        </p:txBody>
      </p:sp>
      <p:pic>
        <p:nvPicPr>
          <p:cNvPr descr="File:Restricted Boltzmann machine.sv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073525" cy="327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 bit of History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creation of DNN </a:t>
            </a:r>
            <a:r>
              <a:rPr lang="en"/>
              <a:t>autoencoders</a:t>
            </a:r>
            <a:r>
              <a:rPr lang="en"/>
              <a:t> is usually credited to </a:t>
            </a:r>
            <a:r>
              <a:rPr lang="en"/>
              <a:t>Hinton &amp; Salakhutdinov and their 2006 paper </a:t>
            </a:r>
            <a:r>
              <a:rPr i="1" lang="en"/>
              <a:t>Reducing the Dimensionality of Data with Neural Networks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450" y="2020400"/>
            <a:ext cx="363855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73" y="2020400"/>
            <a:ext cx="5022024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Stacked RBMs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6663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paper showed that RBMs could be </a:t>
            </a:r>
            <a:r>
              <a:rPr lang="en"/>
              <a:t>effectively</a:t>
            </a:r>
            <a:r>
              <a:rPr lang="en"/>
              <a:t> stacked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outputs to a given RBM were used to train the next RBM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This allows feature </a:t>
            </a:r>
            <a:r>
              <a:rPr lang="en"/>
              <a:t>encoding</a:t>
            </a:r>
            <a:r>
              <a:rPr lang="en"/>
              <a:t> multiple times over.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layers usually get </a:t>
            </a:r>
            <a:r>
              <a:rPr lang="en"/>
              <a:t>progressively</a:t>
            </a:r>
            <a:r>
              <a:rPr lang="en"/>
              <a:t> more sparse or dense.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4912" y="1017712"/>
            <a:ext cx="185737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