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8" r:id="rId4"/>
    <p:sldId id="261" r:id="rId5"/>
    <p:sldId id="264" r:id="rId6"/>
    <p:sldId id="265" r:id="rId7"/>
    <p:sldId id="287" r:id="rId8"/>
    <p:sldId id="288" r:id="rId9"/>
    <p:sldId id="267" r:id="rId10"/>
    <p:sldId id="284" r:id="rId11"/>
    <p:sldId id="285" r:id="rId12"/>
    <p:sldId id="273" r:id="rId13"/>
    <p:sldId id="274" r:id="rId14"/>
    <p:sldId id="276" r:id="rId15"/>
    <p:sldId id="277" r:id="rId16"/>
    <p:sldId id="278" r:id="rId17"/>
    <p:sldId id="279" r:id="rId18"/>
    <p:sldId id="280" r:id="rId19"/>
    <p:sldId id="281" r:id="rId20"/>
    <p:sldId id="286" r:id="rId21"/>
    <p:sldId id="283"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8/9/2021</a:t>
            </a:fld>
            <a:endParaRPr lang="es-US"/>
          </a:p>
        </p:txBody>
      </p:sp>
      <p:sp>
        <p:nvSpPr>
          <p:cNvPr id="5" name="Footer Placeholder 4"/>
          <p:cNvSpPr>
            <a:spLocks noGrp="1"/>
          </p:cNvSpPr>
          <p:nvPr>
            <p:ph type="ftr" sz="quarter" idx="11"/>
          </p:nvPr>
        </p:nvSpPr>
        <p:spPr>
          <a:xfrm>
            <a:off x="2416500" y="329307"/>
            <a:ext cx="4973915" cy="309201"/>
          </a:xfrm>
        </p:spPr>
        <p:txBody>
          <a:bodyPr/>
          <a:lstStyle/>
          <a:p>
            <a:endParaRPr lang="es-US"/>
          </a:p>
        </p:txBody>
      </p:sp>
      <p:sp>
        <p:nvSpPr>
          <p:cNvPr id="6" name="Slide Number Placeholder 5"/>
          <p:cNvSpPr>
            <a:spLocks noGrp="1"/>
          </p:cNvSpPr>
          <p:nvPr>
            <p:ph type="sldNum" sz="quarter" idx="12"/>
          </p:nvPr>
        </p:nvSpPr>
        <p:spPr>
          <a:xfrm>
            <a:off x="1437664" y="798973"/>
            <a:ext cx="811019" cy="503578"/>
          </a:xfrm>
        </p:spPr>
        <p:txBody>
          <a:bodyPr/>
          <a:lstStyle/>
          <a:p>
            <a:fld id="{32AB7121-6D0F-44B1-9521-97C6BD8462F9}" type="slidenum">
              <a:rPr lang="es-US" smtClean="0"/>
              <a:t>‹Nº›</a:t>
            </a:fld>
            <a:endParaRPr lang="es-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88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8/9/2021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729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8/9/2021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7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5E15C1-AC97-4998-8B96-DA745E19CEDF}" type="datetimeFigureOut">
              <a:rPr lang="es-US" smtClean="0"/>
              <a:t>8/9/2021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3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45E15C1-AC97-4998-8B96-DA745E19CEDF}" type="datetimeFigureOut">
              <a:rPr lang="es-US" smtClean="0"/>
              <a:t>8/9/2021</a:t>
            </a:fld>
            <a:endParaRPr lang="es-US"/>
          </a:p>
        </p:txBody>
      </p:sp>
      <p:sp>
        <p:nvSpPr>
          <p:cNvPr id="5" name="Footer Placeholder 4"/>
          <p:cNvSpPr>
            <a:spLocks noGrp="1"/>
          </p:cNvSpPr>
          <p:nvPr>
            <p:ph type="ftr" sz="quarter" idx="11"/>
          </p:nvPr>
        </p:nvSpPr>
        <p:spPr/>
        <p:txBody>
          <a:bodyPr/>
          <a:lstStyle/>
          <a:p>
            <a:endParaRPr lang="es-US"/>
          </a:p>
        </p:txBody>
      </p:sp>
      <p:sp>
        <p:nvSpPr>
          <p:cNvPr id="6" name="Slide Number Placeholder 5"/>
          <p:cNvSpPr>
            <a:spLocks noGrp="1"/>
          </p:cNvSpPr>
          <p:nvPr>
            <p:ph type="sldNum" sz="quarter" idx="12"/>
          </p:nvPr>
        </p:nvSpPr>
        <p:spPr/>
        <p:txBody>
          <a:bodyPr/>
          <a:lstStyle/>
          <a:p>
            <a:fld id="{32AB7121-6D0F-44B1-9521-97C6BD8462F9}" type="slidenum">
              <a:rPr lang="es-US" smtClean="0"/>
              <a:t>‹Nº›</a:t>
            </a:fld>
            <a:endParaRPr lang="es-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5E15C1-AC97-4998-8B96-DA745E19CEDF}" type="datetimeFigureOut">
              <a:rPr lang="es-US" smtClean="0"/>
              <a:t>8/9/2021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32AB7121-6D0F-44B1-9521-97C6BD8462F9}" type="slidenum">
              <a:rPr lang="es-US" smtClean="0"/>
              <a:t>‹Nº›</a:t>
            </a:fld>
            <a:endParaRPr lang="es-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771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5E15C1-AC97-4998-8B96-DA745E19CEDF}" type="datetimeFigureOut">
              <a:rPr lang="es-US" smtClean="0"/>
              <a:t>8/9/2021</a:t>
            </a:fld>
            <a:endParaRPr lang="es-US"/>
          </a:p>
        </p:txBody>
      </p:sp>
      <p:sp>
        <p:nvSpPr>
          <p:cNvPr id="8" name="Footer Placeholder 7"/>
          <p:cNvSpPr>
            <a:spLocks noGrp="1"/>
          </p:cNvSpPr>
          <p:nvPr>
            <p:ph type="ftr" sz="quarter" idx="11"/>
          </p:nvPr>
        </p:nvSpPr>
        <p:spPr/>
        <p:txBody>
          <a:bodyPr/>
          <a:lstStyle/>
          <a:p>
            <a:endParaRPr lang="es-US"/>
          </a:p>
        </p:txBody>
      </p:sp>
      <p:sp>
        <p:nvSpPr>
          <p:cNvPr id="9" name="Slide Number Placeholder 8"/>
          <p:cNvSpPr>
            <a:spLocks noGrp="1"/>
          </p:cNvSpPr>
          <p:nvPr>
            <p:ph type="sldNum" sz="quarter" idx="12"/>
          </p:nvPr>
        </p:nvSpPr>
        <p:spPr/>
        <p:txBody>
          <a:bodyPr/>
          <a:lstStyle/>
          <a:p>
            <a:fld id="{32AB7121-6D0F-44B1-9521-97C6BD8462F9}" type="slidenum">
              <a:rPr lang="es-US" smtClean="0"/>
              <a:t>‹Nº›</a:t>
            </a:fld>
            <a:endParaRPr lang="es-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07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5E15C1-AC97-4998-8B96-DA745E19CEDF}" type="datetimeFigureOut">
              <a:rPr lang="es-US" smtClean="0"/>
              <a:t>8/9/2021</a:t>
            </a:fld>
            <a:endParaRPr lang="es-US"/>
          </a:p>
        </p:txBody>
      </p:sp>
      <p:sp>
        <p:nvSpPr>
          <p:cNvPr id="4" name="Footer Placeholder 3"/>
          <p:cNvSpPr>
            <a:spLocks noGrp="1"/>
          </p:cNvSpPr>
          <p:nvPr>
            <p:ph type="ftr" sz="quarter" idx="11"/>
          </p:nvPr>
        </p:nvSpPr>
        <p:spPr/>
        <p:txBody>
          <a:bodyPr/>
          <a:lstStyle/>
          <a:p>
            <a:endParaRPr lang="es-US"/>
          </a:p>
        </p:txBody>
      </p:sp>
      <p:sp>
        <p:nvSpPr>
          <p:cNvPr id="5" name="Slide Number Placeholder 4"/>
          <p:cNvSpPr>
            <a:spLocks noGrp="1"/>
          </p:cNvSpPr>
          <p:nvPr>
            <p:ph type="sldNum" sz="quarter" idx="12"/>
          </p:nvPr>
        </p:nvSpPr>
        <p:spPr/>
        <p:txBody>
          <a:bodyPr/>
          <a:lstStyle/>
          <a:p>
            <a:fld id="{32AB7121-6D0F-44B1-9521-97C6BD8462F9}" type="slidenum">
              <a:rPr lang="es-US" smtClean="0"/>
              <a:t>‹Nº›</a:t>
            </a:fld>
            <a:endParaRPr lang="es-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62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E15C1-AC97-4998-8B96-DA745E19CEDF}" type="datetimeFigureOut">
              <a:rPr lang="es-US" smtClean="0"/>
              <a:t>8/9/2021</a:t>
            </a:fld>
            <a:endParaRPr lang="es-US"/>
          </a:p>
        </p:txBody>
      </p:sp>
      <p:sp>
        <p:nvSpPr>
          <p:cNvPr id="3" name="Footer Placeholder 2"/>
          <p:cNvSpPr>
            <a:spLocks noGrp="1"/>
          </p:cNvSpPr>
          <p:nvPr>
            <p:ph type="ftr" sz="quarter" idx="11"/>
          </p:nvPr>
        </p:nvSpPr>
        <p:spPr/>
        <p:txBody>
          <a:bodyPr/>
          <a:lstStyle/>
          <a:p>
            <a:endParaRPr lang="es-US"/>
          </a:p>
        </p:txBody>
      </p:sp>
      <p:sp>
        <p:nvSpPr>
          <p:cNvPr id="4" name="Slide Number Placeholder 3"/>
          <p:cNvSpPr>
            <a:spLocks noGrp="1"/>
          </p:cNvSpPr>
          <p:nvPr>
            <p:ph type="sldNum" sz="quarter" idx="12"/>
          </p:nvPr>
        </p:nvSpPr>
        <p:spPr/>
        <p:txBody>
          <a:bodyPr/>
          <a:lstStyle/>
          <a:p>
            <a:fld id="{32AB7121-6D0F-44B1-9521-97C6BD8462F9}" type="slidenum">
              <a:rPr lang="es-US" smtClean="0"/>
              <a:t>‹Nº›</a:t>
            </a:fld>
            <a:endParaRPr lang="es-US"/>
          </a:p>
        </p:txBody>
      </p:sp>
    </p:spTree>
    <p:extLst>
      <p:ext uri="{BB962C8B-B14F-4D97-AF65-F5344CB8AC3E}">
        <p14:creationId xmlns:p14="http://schemas.microsoft.com/office/powerpoint/2010/main" val="269684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5E15C1-AC97-4998-8B96-DA745E19CEDF}" type="datetimeFigureOut">
              <a:rPr lang="es-US" smtClean="0"/>
              <a:t>8/9/2021</a:t>
            </a:fld>
            <a:endParaRPr lang="es-US"/>
          </a:p>
        </p:txBody>
      </p:sp>
      <p:sp>
        <p:nvSpPr>
          <p:cNvPr id="6" name="Footer Placeholder 5"/>
          <p:cNvSpPr>
            <a:spLocks noGrp="1"/>
          </p:cNvSpPr>
          <p:nvPr>
            <p:ph type="ftr" sz="quarter" idx="11"/>
          </p:nvPr>
        </p:nvSpPr>
        <p:spPr/>
        <p:txBody>
          <a:bodyPr/>
          <a:lstStyle/>
          <a:p>
            <a:endParaRPr lang="es-US"/>
          </a:p>
        </p:txBody>
      </p:sp>
      <p:sp>
        <p:nvSpPr>
          <p:cNvPr id="7" name="Slide Number Placeholder 6"/>
          <p:cNvSpPr>
            <a:spLocks noGrp="1"/>
          </p:cNvSpPr>
          <p:nvPr>
            <p:ph type="sldNum" sz="quarter" idx="12"/>
          </p:nvPr>
        </p:nvSpPr>
        <p:spPr/>
        <p:txBody>
          <a:bodyPr/>
          <a:lstStyle/>
          <a:p>
            <a:fld id="{32AB7121-6D0F-44B1-9521-97C6BD8462F9}" type="slidenum">
              <a:rPr lang="es-US" smtClean="0"/>
              <a:t>‹Nº›</a:t>
            </a:fld>
            <a:endParaRPr lang="es-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319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5E15C1-AC97-4998-8B96-DA745E19CEDF}" type="datetimeFigureOut">
              <a:rPr lang="es-US" smtClean="0"/>
              <a:t>8/9/2021</a:t>
            </a:fld>
            <a:endParaRPr lang="es-US"/>
          </a:p>
        </p:txBody>
      </p:sp>
      <p:sp>
        <p:nvSpPr>
          <p:cNvPr id="6" name="Footer Placeholder 5"/>
          <p:cNvSpPr>
            <a:spLocks noGrp="1"/>
          </p:cNvSpPr>
          <p:nvPr>
            <p:ph type="ftr" sz="quarter" idx="11"/>
          </p:nvPr>
        </p:nvSpPr>
        <p:spPr>
          <a:xfrm>
            <a:off x="1447382" y="318640"/>
            <a:ext cx="5541004" cy="320931"/>
          </a:xfrm>
        </p:spPr>
        <p:txBody>
          <a:bodyPr/>
          <a:lstStyle/>
          <a:p>
            <a:endParaRPr lang="es-US"/>
          </a:p>
        </p:txBody>
      </p:sp>
      <p:sp>
        <p:nvSpPr>
          <p:cNvPr id="7" name="Slide Number Placeholder 6"/>
          <p:cNvSpPr>
            <a:spLocks noGrp="1"/>
          </p:cNvSpPr>
          <p:nvPr>
            <p:ph type="sldNum" sz="quarter" idx="12"/>
          </p:nvPr>
        </p:nvSpPr>
        <p:spPr/>
        <p:txBody>
          <a:bodyPr/>
          <a:lstStyle/>
          <a:p>
            <a:fld id="{32AB7121-6D0F-44B1-9521-97C6BD8462F9}" type="slidenum">
              <a:rPr lang="es-US" smtClean="0"/>
              <a:t>‹Nº›</a:t>
            </a:fld>
            <a:endParaRPr lang="es-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1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5E15C1-AC97-4998-8B96-DA745E19CEDF}" type="datetimeFigureOut">
              <a:rPr lang="es-US" smtClean="0"/>
              <a:t>8/9/2021</a:t>
            </a:fld>
            <a:endParaRPr lang="es-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AB7121-6D0F-44B1-9521-97C6BD8462F9}" type="slidenum">
              <a:rPr lang="es-US" smtClean="0"/>
              <a:t>‹Nº›</a:t>
            </a:fld>
            <a:endParaRPr lang="es-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3992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conomia.unmsm.edu.pe/data/apucla/ApuntesdeClaseOBGNro4Bustamante.pdf" TargetMode="External"/><Relationship Id="rId2" Type="http://schemas.openxmlformats.org/officeDocument/2006/relationships/hyperlink" Target="https://github.com/Jinestroz/Proyectoinvestigacionseminar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23883-E616-4587-977C-418EEACCCD5F}"/>
              </a:ext>
            </a:extLst>
          </p:cNvPr>
          <p:cNvSpPr>
            <a:spLocks noGrp="1"/>
          </p:cNvSpPr>
          <p:nvPr>
            <p:ph type="ctrTitle"/>
          </p:nvPr>
        </p:nvSpPr>
        <p:spPr>
          <a:xfrm>
            <a:off x="2417779" y="1546578"/>
            <a:ext cx="8637073" cy="1797151"/>
          </a:xfrm>
        </p:spPr>
        <p:txBody>
          <a:bodyPr>
            <a:normAutofit/>
          </a:bodyPr>
          <a:lstStyle/>
          <a:p>
            <a:pPr algn="ctr"/>
            <a:r>
              <a:rPr kumimoji="0" lang="es-US" sz="1800" b="0" i="0" u="none" strike="noStrike" kern="1200" cap="all" spc="0" normalizeH="0" baseline="0" noProof="0" dirty="0">
                <a:ln>
                  <a:noFill/>
                </a:ln>
                <a:solidFill>
                  <a:prstClr val="black"/>
                </a:solidFill>
                <a:effectLst/>
                <a:uLnTx/>
                <a:uFillTx/>
                <a:latin typeface="Arial" panose="020B0604020202020204" pitchFamily="34" charset="0"/>
                <a:cs typeface="Arial" panose="020B0604020202020204" pitchFamily="34" charset="0"/>
              </a:rPr>
              <a:t>Econometría de series de tiempo aplicadas a la tasa de empleo y desempleo en los años 2001 y 2013</a:t>
            </a:r>
            <a:br>
              <a:rPr kumimoji="0" lang="es-US" sz="1800" b="0" i="0" u="none" strike="noStrike" kern="1200" cap="all" spc="0" normalizeH="0" baseline="0" noProof="0" dirty="0">
                <a:ln>
                  <a:noFill/>
                </a:ln>
                <a:solidFill>
                  <a:prstClr val="black"/>
                </a:solidFill>
                <a:effectLst/>
                <a:uLnTx/>
                <a:uFillTx/>
                <a:latin typeface="Arial" panose="020B0604020202020204" pitchFamily="34" charset="0"/>
                <a:cs typeface="Arial" panose="020B0604020202020204" pitchFamily="34" charset="0"/>
              </a:rPr>
            </a:br>
            <a:br>
              <a:rPr kumimoji="0" lang="es-US" sz="1800" b="0" i="0" u="none" strike="noStrike" kern="1200" cap="all" spc="0" normalizeH="0" baseline="0" noProof="0" dirty="0">
                <a:ln>
                  <a:noFill/>
                </a:ln>
                <a:solidFill>
                  <a:prstClr val="black"/>
                </a:solidFill>
                <a:effectLst/>
                <a:uLnTx/>
                <a:uFillTx/>
                <a:latin typeface="Arial" panose="020B0604020202020204" pitchFamily="34" charset="0"/>
                <a:cs typeface="Arial" panose="020B0604020202020204" pitchFamily="34" charset="0"/>
              </a:rPr>
            </a:br>
            <a:endParaRPr lang="es-US" sz="18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10FA45A2-8D8E-4A55-9BF5-ECEC36BCF497}"/>
              </a:ext>
            </a:extLst>
          </p:cNvPr>
          <p:cNvSpPr>
            <a:spLocks noGrp="1"/>
          </p:cNvSpPr>
          <p:nvPr>
            <p:ph type="subTitle" idx="1"/>
          </p:nvPr>
        </p:nvSpPr>
        <p:spPr>
          <a:xfrm>
            <a:off x="2417780" y="3531204"/>
            <a:ext cx="8637072" cy="2045507"/>
          </a:xfrm>
        </p:spPr>
        <p:txBody>
          <a:bodyPr>
            <a:noAutofit/>
          </a:bodyPr>
          <a:lstStyle/>
          <a:p>
            <a:pPr algn="ct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Universidad Nacional Autónoma de Honduras </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Nombre: José Alfonzo Inestroza Rodríguez</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no cuenta: 2009-1012-025</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Lunes 9 Agosto 2021</a:t>
            </a:r>
            <a:br>
              <a:rPr kumimoji="0" lang="es-US" sz="1600" b="0" i="0" u="none" strike="noStrike" kern="1200" cap="all"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endParaRPr lang="es-US" sz="16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0657E80-B039-46B8-B416-69991B45B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6" y="0"/>
            <a:ext cx="1952978" cy="2506133"/>
          </a:xfrm>
          <a:prstGeom prst="rect">
            <a:avLst/>
          </a:prstGeom>
        </p:spPr>
      </p:pic>
      <p:pic>
        <p:nvPicPr>
          <p:cNvPr id="7" name="Imagen 6">
            <a:extLst>
              <a:ext uri="{FF2B5EF4-FFF2-40B4-BE49-F238E27FC236}">
                <a16:creationId xmlns:a16="http://schemas.microsoft.com/office/drawing/2014/main" id="{8FAAE4FD-501E-47F7-A892-758E5ED7E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4221" y="111830"/>
            <a:ext cx="2291645" cy="2247548"/>
          </a:xfrm>
          <a:prstGeom prst="rect">
            <a:avLst/>
          </a:prstGeom>
        </p:spPr>
      </p:pic>
    </p:spTree>
    <p:extLst>
      <p:ext uri="{BB962C8B-B14F-4D97-AF65-F5344CB8AC3E}">
        <p14:creationId xmlns:p14="http://schemas.microsoft.com/office/powerpoint/2010/main" val="405885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40E07-1893-45E3-8EC2-0C2D972A54E4}"/>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Planteamiento del problema</a:t>
            </a:r>
          </a:p>
        </p:txBody>
      </p:sp>
      <p:sp>
        <p:nvSpPr>
          <p:cNvPr id="3" name="Marcador de contenido 2">
            <a:extLst>
              <a:ext uri="{FF2B5EF4-FFF2-40B4-BE49-F238E27FC236}">
                <a16:creationId xmlns:a16="http://schemas.microsoft.com/office/drawing/2014/main" id="{6ADEEEE9-9906-4F94-B009-BFA64EF48C99}"/>
              </a:ext>
            </a:extLst>
          </p:cNvPr>
          <p:cNvSpPr>
            <a:spLocks noGrp="1"/>
          </p:cNvSpPr>
          <p:nvPr>
            <p:ph idx="1"/>
          </p:nvPr>
        </p:nvSpPr>
        <p:spPr>
          <a:xfrm>
            <a:off x="1451579" y="2015732"/>
            <a:ext cx="9603275" cy="3662579"/>
          </a:xfrm>
        </p:spPr>
        <p:txBody>
          <a:bodyPr>
            <a:normAutofit/>
          </a:bodyPr>
          <a:lstStyle/>
          <a:p>
            <a:pPr marL="0" indent="0">
              <a:buNone/>
            </a:pPr>
            <a:r>
              <a:rPr lang="es-US" sz="1600" dirty="0">
                <a:latin typeface="Arial" panose="020B0604020202020204" pitchFamily="34" charset="0"/>
                <a:cs typeface="Arial" panose="020B0604020202020204" pitchFamily="34" charset="0"/>
              </a:rPr>
              <a:t>Con las series de tiempo se analizaran las variables de tipo económica sobre la tasa de empleo y desempleo :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PET: Población en Edad de Trabajar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PA: Población Activa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PI: Población Inactiva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PET: PA+PI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PO: Población Ocupada</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PD: Población Desempleada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PA: PO+PD </a:t>
            </a:r>
          </a:p>
          <a:p>
            <a:pPr marL="0" indent="0">
              <a:buNone/>
            </a:pPr>
            <a:endParaRPr lang="es-US" dirty="0"/>
          </a:p>
        </p:txBody>
      </p:sp>
    </p:spTree>
    <p:extLst>
      <p:ext uri="{BB962C8B-B14F-4D97-AF65-F5344CB8AC3E}">
        <p14:creationId xmlns:p14="http://schemas.microsoft.com/office/powerpoint/2010/main" val="376353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9F227-22AB-4388-AB0D-AF0AB71F03E0}"/>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Planteamiento del problema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4091965-9A0E-4E58-AE49-0FC7A11F4E6E}"/>
                  </a:ext>
                </a:extLst>
              </p:cNvPr>
              <p:cNvSpPr>
                <a:spLocks noGrp="1"/>
              </p:cNvSpPr>
              <p:nvPr>
                <p:ph idx="1"/>
              </p:nvPr>
            </p:nvSpPr>
            <p:spPr/>
            <p:txBody>
              <a:bodyPr>
                <a:normAutofit/>
              </a:bodyPr>
              <a:lstStyle/>
              <a:p>
                <a:pPr marL="0" indent="0">
                  <a:buNone/>
                </a:pPr>
                <a:r>
                  <a:rPr lang="es-US" dirty="0"/>
                  <a:t>Luego tomo en consideración los indicadores económicos los cuales nos ayudaran a tener un mayor conocimiento en el mercado de trabajo.  </a:t>
                </a:r>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lang="es-US" dirty="0"/>
                  <a:t> </a:t>
                </a:r>
                <a:r>
                  <a:rPr kumimoji="0" lang="es-US" sz="2000" b="0" i="0" u="none" strike="noStrike" kern="1200" cap="none" spc="0" normalizeH="0" baseline="0" noProof="0" dirty="0">
                    <a:ln>
                      <a:noFill/>
                    </a:ln>
                    <a:solidFill>
                      <a:prstClr val="black"/>
                    </a:solidFill>
                    <a:effectLst/>
                    <a:uLnTx/>
                    <a:uFillTx/>
                    <a:latin typeface="Gill Sans MT" panose="020B0502020104020203"/>
                    <a:ea typeface="+mn-ea"/>
                    <a:cs typeface="+mn-cs"/>
                  </a:rPr>
                  <a:t> Tasa de actividad (TA)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s-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𝑃𝑎</m:t>
                        </m:r>
                      </m:num>
                      <m:den>
                        <m:r>
                          <a:rPr kumimoji="0" lang="es-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𝑃𝑒𝑡</m:t>
                        </m:r>
                      </m:den>
                    </m:f>
                    <m:r>
                      <a:rPr kumimoji="0" lang="es-US" sz="20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∗100</m:t>
                    </m:r>
                  </m:oMath>
                </a14:m>
                <a:r>
                  <a:rPr kumimoji="0" lang="es-US" sz="2000" b="0" i="0" u="none" strike="noStrike" kern="1200" cap="none" spc="0" normalizeH="0" baseline="0" noProof="0" dirty="0">
                    <a:ln>
                      <a:noFill/>
                    </a:ln>
                    <a:solidFill>
                      <a:prstClr val="black"/>
                    </a:solidFill>
                    <a:effectLst/>
                    <a:uLnTx/>
                    <a:uFillTx/>
                    <a:latin typeface="Gill Sans MT" panose="020B0502020104020203"/>
                    <a:ea typeface="+mn-ea"/>
                    <a:cs typeface="+mn-cs"/>
                  </a:rPr>
                  <a:t> </a:t>
                </a:r>
              </a:p>
              <a:p>
                <a:pPr>
                  <a:buClr>
                    <a:srgbClr val="B71E42"/>
                  </a:buClr>
                  <a:buFont typeface="Wingdings" panose="05000000000000000000" pitchFamily="2" charset="2"/>
                  <a:buChar char="Ø"/>
                  <a:defRPr/>
                </a:pPr>
                <a:r>
                  <a:rPr lang="es-US" dirty="0"/>
                  <a:t>Tasa de desempleo o de paro (TD)</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s-US" b="0" i="1" smtClean="0">
                            <a:latin typeface="Cambria Math" panose="02040503050406030204" pitchFamily="18" charset="0"/>
                          </a:rPr>
                          <m:t>𝑃𝑑</m:t>
                        </m:r>
                      </m:num>
                      <m:den>
                        <m:r>
                          <a:rPr lang="es-US" b="0" i="1" smtClean="0">
                            <a:latin typeface="Cambria Math" panose="02040503050406030204" pitchFamily="18" charset="0"/>
                          </a:rPr>
                          <m:t>𝑃𝑎</m:t>
                        </m:r>
                      </m:den>
                    </m:f>
                    <m:r>
                      <a:rPr lang="es-US" b="0" i="0" smtClean="0">
                        <a:latin typeface="Cambria Math" panose="02040503050406030204" pitchFamily="18" charset="0"/>
                      </a:rPr>
                      <m:t> ∗100</m:t>
                    </m:r>
                  </m:oMath>
                </a14:m>
                <a:endParaRPr lang="es-US" dirty="0"/>
              </a:p>
              <a:p>
                <a:pPr marL="228600" marR="0" lvl="0" indent="-228600" algn="l" defTabSz="914400" rtl="0" eaLnBrk="1" fontAlgn="auto" latinLnBrk="0" hangingPunct="1">
                  <a:lnSpc>
                    <a:spcPct val="120000"/>
                  </a:lnSpc>
                  <a:spcBef>
                    <a:spcPts val="1000"/>
                  </a:spcBef>
                  <a:spcAft>
                    <a:spcPts val="0"/>
                  </a:spcAft>
                  <a:buClr>
                    <a:srgbClr val="B71E42"/>
                  </a:buClr>
                  <a:buSzPct val="100000"/>
                  <a:buFont typeface="Wingdings" panose="05000000000000000000" pitchFamily="2" charset="2"/>
                  <a:buChar char="Ø"/>
                  <a:tabLst/>
                  <a:defRPr/>
                </a:pPr>
                <a:r>
                  <a:rPr lang="es-US" dirty="0">
                    <a:solidFill>
                      <a:prstClr val="black"/>
                    </a:solidFill>
                    <a:latin typeface="Gill Sans MT" panose="020B0502020104020203"/>
                  </a:rPr>
                  <a:t> Tasa de Ocupación (TO)</a:t>
                </a:r>
                <a14:m>
                  <m:oMath xmlns:m="http://schemas.openxmlformats.org/officeDocument/2006/math">
                    <m:r>
                      <a:rPr lang="en-US" i="1" smtClean="0">
                        <a:solidFill>
                          <a:prstClr val="black"/>
                        </a:solidFill>
                        <a:latin typeface="Cambria Math" panose="02040503050406030204" pitchFamily="18" charset="0"/>
                      </a:rPr>
                      <m:t>=</m:t>
                    </m:r>
                    <m:f>
                      <m:fPr>
                        <m:ctrlPr>
                          <a:rPr lang="en-US" i="1" smtClean="0">
                            <a:solidFill>
                              <a:prstClr val="black"/>
                            </a:solidFill>
                            <a:latin typeface="Cambria Math" panose="02040503050406030204" pitchFamily="18" charset="0"/>
                          </a:rPr>
                        </m:ctrlPr>
                      </m:fPr>
                      <m:num>
                        <m:r>
                          <a:rPr lang="es-US" b="0" i="1" smtClean="0">
                            <a:solidFill>
                              <a:prstClr val="black"/>
                            </a:solidFill>
                            <a:latin typeface="Cambria Math" panose="02040503050406030204" pitchFamily="18" charset="0"/>
                          </a:rPr>
                          <m:t>𝑃𝑜</m:t>
                        </m:r>
                      </m:num>
                      <m:den>
                        <m:r>
                          <a:rPr lang="es-US" b="0" i="1" smtClean="0">
                            <a:solidFill>
                              <a:prstClr val="black"/>
                            </a:solidFill>
                            <a:latin typeface="Cambria Math" panose="02040503050406030204" pitchFamily="18" charset="0"/>
                          </a:rPr>
                          <m:t>𝑃𝑎</m:t>
                        </m:r>
                      </m:den>
                    </m:f>
                  </m:oMath>
                </a14:m>
                <a:r>
                  <a:rPr kumimoji="0" lang="es-US" sz="20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s-US" sz="2000" b="0" i="0" u="none" strike="noStrike" kern="1200" cap="none" spc="0" normalizeH="0" noProof="0" dirty="0">
                    <a:ln>
                      <a:noFill/>
                    </a:ln>
                    <a:solidFill>
                      <a:prstClr val="black"/>
                    </a:solidFill>
                    <a:effectLst/>
                    <a:uLnTx/>
                    <a:uFillTx/>
                    <a:latin typeface="Gill Sans MT" panose="020B0502020104020203"/>
                    <a:ea typeface="+mn-ea"/>
                    <a:cs typeface="+mn-cs"/>
                  </a:rPr>
                  <a:t> * 100 </a:t>
                </a:r>
                <a:endParaRPr kumimoji="0" lang="es-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3" name="Marcador de contenido 2">
                <a:extLst>
                  <a:ext uri="{FF2B5EF4-FFF2-40B4-BE49-F238E27FC236}">
                    <a16:creationId xmlns:a16="http://schemas.microsoft.com/office/drawing/2014/main" id="{14091965-9A0E-4E58-AE49-0FC7A11F4E6E}"/>
                  </a:ext>
                </a:extLst>
              </p:cNvPr>
              <p:cNvSpPr>
                <a:spLocks noGrp="1" noRot="1" noChangeAspect="1" noMove="1" noResize="1" noEditPoints="1" noAdjustHandles="1" noChangeArrowheads="1" noChangeShapeType="1" noTextEdit="1"/>
              </p:cNvSpPr>
              <p:nvPr>
                <p:ph idx="1"/>
              </p:nvPr>
            </p:nvSpPr>
            <p:spPr>
              <a:blipFill>
                <a:blip r:embed="rId2"/>
                <a:stretch>
                  <a:fillRect l="-635" t="-177"/>
                </a:stretch>
              </a:blipFill>
            </p:spPr>
            <p:txBody>
              <a:bodyPr/>
              <a:lstStyle/>
              <a:p>
                <a:r>
                  <a:rPr lang="es-US">
                    <a:noFill/>
                  </a:rPr>
                  <a:t> </a:t>
                </a:r>
              </a:p>
            </p:txBody>
          </p:sp>
        </mc:Fallback>
      </mc:AlternateContent>
    </p:spTree>
    <p:extLst>
      <p:ext uri="{BB962C8B-B14F-4D97-AF65-F5344CB8AC3E}">
        <p14:creationId xmlns:p14="http://schemas.microsoft.com/office/powerpoint/2010/main" val="398994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DE8E3-9167-4A2D-9C05-B65CB9A30056}"/>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Marco Teórico</a:t>
            </a:r>
          </a:p>
        </p:txBody>
      </p:sp>
      <p:sp>
        <p:nvSpPr>
          <p:cNvPr id="3" name="Marcador de contenido 2">
            <a:extLst>
              <a:ext uri="{FF2B5EF4-FFF2-40B4-BE49-F238E27FC236}">
                <a16:creationId xmlns:a16="http://schemas.microsoft.com/office/drawing/2014/main" id="{814594BD-E15E-4D3A-B311-F144E31DD018}"/>
              </a:ext>
            </a:extLst>
          </p:cNvPr>
          <p:cNvSpPr>
            <a:spLocks noGrp="1"/>
          </p:cNvSpPr>
          <p:nvPr>
            <p:ph idx="1"/>
          </p:nvPr>
        </p:nvSpPr>
        <p:spPr/>
        <p:txBody>
          <a:bodyPr>
            <a:normAutofit lnSpcReduction="10000"/>
          </a:bodyPr>
          <a:lstStyle/>
          <a:p>
            <a:pPr marL="0" indent="0">
              <a:buNone/>
            </a:pPr>
            <a:r>
              <a:rPr lang="es-US" sz="1400" dirty="0">
                <a:latin typeface="Arial" panose="020B0604020202020204" pitchFamily="34" charset="0"/>
                <a:cs typeface="Arial" panose="020B0604020202020204" pitchFamily="34" charset="0"/>
              </a:rPr>
              <a:t> </a:t>
            </a:r>
            <a:r>
              <a:rPr lang="es-US" sz="1600" dirty="0">
                <a:latin typeface="Arial" panose="020B0604020202020204" pitchFamily="34" charset="0"/>
                <a:cs typeface="Arial" panose="020B0604020202020204" pitchFamily="34" charset="0"/>
              </a:rPr>
              <a:t>Conceptos Teóricos </a:t>
            </a:r>
          </a:p>
          <a:p>
            <a:pPr marL="0" indent="0">
              <a:buNone/>
            </a:pPr>
            <a:r>
              <a:rPr lang="es-US" sz="1600" dirty="0">
                <a:latin typeface="Arial" panose="020B0604020202020204" pitchFamily="34" charset="0"/>
                <a:cs typeface="Arial" panose="020B0604020202020204" pitchFamily="34" charset="0"/>
              </a:rPr>
              <a:t>Desempleo Se le conoce como a la falta de trabajo, un desempleado es el sujeto, el cual forma parte de la población económicamente activa y busca empleo sin conseguirlo, el desempleo tiene dos sinónimos a los cuales se les conoce como “Paro” y “Desocupación”. Tipos De Desempleo - Desempleo Clásico y Desempleo Estructural:  </a:t>
            </a:r>
          </a:p>
          <a:p>
            <a:pPr marL="0" indent="0">
              <a:buNone/>
            </a:pPr>
            <a:r>
              <a:rPr lang="es-US" sz="1600" dirty="0">
                <a:latin typeface="Arial" panose="020B0604020202020204" pitchFamily="34" charset="0"/>
                <a:cs typeface="Arial" panose="020B0604020202020204" pitchFamily="34" charset="0"/>
              </a:rPr>
              <a:t>El desempleo es un problema que genera gran preocupación en la sociedad. Las personas desempleadas deben enfrentar difíciles situaciones por la falta de ingresos para sostenerse a sí mismos y a sus familias. Situación que además afecta la producción y crecimiento de las empresas y del país en si debido a la falta de poder adquisitivo de estas personas para poder comprar productos y por ello cuando el número de personas sin empleo crece por encima de niveles normales, la preocupación aparece en toda la sociedad</a:t>
            </a:r>
          </a:p>
        </p:txBody>
      </p:sp>
    </p:spTree>
    <p:extLst>
      <p:ext uri="{BB962C8B-B14F-4D97-AF65-F5344CB8AC3E}">
        <p14:creationId xmlns:p14="http://schemas.microsoft.com/office/powerpoint/2010/main" val="180302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9E946-8554-43CB-8D5D-F444A44B9825}"/>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Marco teórico </a:t>
            </a:r>
          </a:p>
        </p:txBody>
      </p:sp>
      <p:sp>
        <p:nvSpPr>
          <p:cNvPr id="3" name="Marcador de contenido 2">
            <a:extLst>
              <a:ext uri="{FF2B5EF4-FFF2-40B4-BE49-F238E27FC236}">
                <a16:creationId xmlns:a16="http://schemas.microsoft.com/office/drawing/2014/main" id="{E2272B3C-F1A2-425C-92E2-40A6EDC5468C}"/>
              </a:ext>
            </a:extLst>
          </p:cNvPr>
          <p:cNvSpPr>
            <a:spLocks noGrp="1"/>
          </p:cNvSpPr>
          <p:nvPr>
            <p:ph idx="1"/>
          </p:nvPr>
        </p:nvSpPr>
        <p:spPr>
          <a:xfrm>
            <a:off x="1451578" y="1853754"/>
            <a:ext cx="9603275" cy="4037749"/>
          </a:xfrm>
        </p:spPr>
        <p:txBody>
          <a:bodyPr>
            <a:normAutofit/>
          </a:bodyPr>
          <a:lstStyle/>
          <a:p>
            <a:pPr>
              <a:buFont typeface="Wingdings" panose="05000000000000000000" pitchFamily="2" charset="2"/>
              <a:buChar char="q"/>
            </a:pPr>
            <a:r>
              <a:rPr lang="es-US" dirty="0"/>
              <a:t> </a:t>
            </a:r>
            <a:r>
              <a:rPr lang="es-US" sz="1400" dirty="0">
                <a:latin typeface="Arial" panose="020B0604020202020204" pitchFamily="34" charset="0"/>
                <a:cs typeface="Arial" panose="020B0604020202020204" pitchFamily="34" charset="0"/>
              </a:rPr>
              <a:t>Preliminares</a:t>
            </a:r>
          </a:p>
          <a:p>
            <a:pPr>
              <a:buFont typeface="Wingdings" panose="05000000000000000000" pitchFamily="2" charset="2"/>
              <a:buChar char="q"/>
            </a:pPr>
            <a:r>
              <a:rPr lang="es-US" sz="1400" dirty="0">
                <a:latin typeface="Arial" panose="020B0604020202020204" pitchFamily="34" charset="0"/>
                <a:cs typeface="Arial" panose="020B0604020202020204" pitchFamily="34" charset="0"/>
              </a:rPr>
              <a:t> Preliminares: </a:t>
            </a:r>
          </a:p>
          <a:p>
            <a:pPr marL="457200" indent="-457200">
              <a:buFont typeface="+mj-lt"/>
              <a:buAutoNum type="alphaLcParenR"/>
            </a:pPr>
            <a:r>
              <a:rPr lang="es-US" sz="1400" dirty="0">
                <a:latin typeface="Arial" panose="020B0604020202020204" pitchFamily="34" charset="0"/>
                <a:cs typeface="Arial" panose="020B0604020202020204" pitchFamily="34" charset="0"/>
              </a:rPr>
              <a:t>Desempleo Clásico: se dice que una economía presenta paro clásico cuando los salarios son excesivos, dado que las empresas solo contratan trabajadores si los salarios reales que deben pagarles son inferiores a su productividad marginal.</a:t>
            </a:r>
          </a:p>
          <a:p>
            <a:pPr marL="457200" indent="-457200">
              <a:buFont typeface="+mj-lt"/>
              <a:buAutoNum type="alphaLcParenR"/>
            </a:pPr>
            <a:r>
              <a:rPr lang="es-US" sz="1400" dirty="0">
                <a:latin typeface="Arial" panose="020B0604020202020204" pitchFamily="34" charset="0"/>
                <a:cs typeface="Arial" panose="020B0604020202020204" pitchFamily="34" charset="0"/>
              </a:rPr>
              <a:t>Desempleo Estructural: este  tipo  de  desempleo  se da cuando en una empresa o entidad hay desajuste entre la oferta y la demanda de trabajo.</a:t>
            </a:r>
          </a:p>
          <a:p>
            <a:pPr marL="457200" indent="-457200">
              <a:buFont typeface="+mj-lt"/>
              <a:buAutoNum type="alphaLcParenR"/>
            </a:pPr>
            <a:r>
              <a:rPr lang="es-US" sz="1400" dirty="0">
                <a:latin typeface="Arial" panose="020B0604020202020204" pitchFamily="34" charset="0"/>
                <a:cs typeface="Arial" panose="020B0604020202020204" pitchFamily="34" charset="0"/>
              </a:rPr>
              <a:t>Desempleo friccional: Tipo de desempleo peculiar ya que es voluntario es cuando las personas pudiendo estar trabajando desean tomarse un tiempo libre para descansar puede ser para estudiar o encontrar un puesto de trabajo mas mejor que el anterior .</a:t>
            </a:r>
          </a:p>
          <a:p>
            <a:pPr marL="457200" indent="-457200">
              <a:buFont typeface="+mj-lt"/>
              <a:buAutoNum type="alphaLcParenR"/>
            </a:pPr>
            <a:r>
              <a:rPr lang="es-US" sz="1400" dirty="0">
                <a:latin typeface="Arial" panose="020B0604020202020204" pitchFamily="34" charset="0"/>
                <a:cs typeface="Arial" panose="020B0604020202020204" pitchFamily="34" charset="0"/>
              </a:rPr>
              <a:t>Desempleo Estacional : este  tipo  de  desempleo  seda  cuando  solo  se  requiere  mano  de  obra  en  una determinada época del año.</a:t>
            </a:r>
          </a:p>
          <a:p>
            <a:pPr marL="457200" indent="-457200">
              <a:buFont typeface="+mj-lt"/>
              <a:buAutoNum type="alphaLcParenR"/>
            </a:pPr>
            <a:endParaRPr lang="es-US" sz="1500" dirty="0">
              <a:latin typeface="Arial" panose="020B0604020202020204" pitchFamily="34" charset="0"/>
              <a:cs typeface="Arial" panose="020B0604020202020204" pitchFamily="34" charset="0"/>
            </a:endParaRPr>
          </a:p>
          <a:p>
            <a:pPr marL="457200" indent="-457200">
              <a:buFont typeface="+mj-lt"/>
              <a:buAutoNum type="alphaLcParenR"/>
            </a:pPr>
            <a:endParaRPr lang="es-US" dirty="0"/>
          </a:p>
        </p:txBody>
      </p:sp>
    </p:spTree>
    <p:extLst>
      <p:ext uri="{BB962C8B-B14F-4D97-AF65-F5344CB8AC3E}">
        <p14:creationId xmlns:p14="http://schemas.microsoft.com/office/powerpoint/2010/main" val="343494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89802-2B7A-4F39-87DB-655EC84738BA}"/>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 metodología de solución  </a:t>
            </a:r>
          </a:p>
        </p:txBody>
      </p:sp>
      <p:sp>
        <p:nvSpPr>
          <p:cNvPr id="3" name="Marcador de contenido 2">
            <a:extLst>
              <a:ext uri="{FF2B5EF4-FFF2-40B4-BE49-F238E27FC236}">
                <a16:creationId xmlns:a16="http://schemas.microsoft.com/office/drawing/2014/main" id="{A1730A7C-95F5-4AA1-AAAC-11B5BC613D52}"/>
              </a:ext>
            </a:extLst>
          </p:cNvPr>
          <p:cNvSpPr>
            <a:spLocks noGrp="1"/>
          </p:cNvSpPr>
          <p:nvPr>
            <p:ph idx="1"/>
          </p:nvPr>
        </p:nvSpPr>
        <p:spPr>
          <a:xfrm>
            <a:off x="1451579" y="2015732"/>
            <a:ext cx="9603275" cy="3956090"/>
          </a:xfrm>
        </p:spPr>
        <p:txBody>
          <a:bodyPr>
            <a:normAutofit lnSpcReduction="10000"/>
          </a:bodyPr>
          <a:lstStyle/>
          <a:p>
            <a:pPr marL="0" indent="0">
              <a:buNone/>
            </a:pPr>
            <a:r>
              <a:rPr lang="es-US" sz="1400" dirty="0">
                <a:latin typeface="Arial" panose="020B0604020202020204" pitchFamily="34" charset="0"/>
                <a:cs typeface="Arial" panose="020B0604020202020204" pitchFamily="34" charset="0"/>
              </a:rPr>
              <a:t>La prueba "t" de Student es un tipo de estadística deductiva. Se utiliza para</a:t>
            </a:r>
          </a:p>
          <a:p>
            <a:pPr marL="0" indent="0">
              <a:buNone/>
            </a:pPr>
            <a:r>
              <a:rPr lang="es-US" sz="1400" dirty="0">
                <a:latin typeface="Arial" panose="020B0604020202020204" pitchFamily="34" charset="0"/>
                <a:cs typeface="Arial" panose="020B0604020202020204" pitchFamily="34" charset="0"/>
              </a:rPr>
              <a:t>determinar si hay una diferencia significativa entre las medias de dos grupos.</a:t>
            </a:r>
          </a:p>
          <a:p>
            <a:pPr marL="0" indent="0">
              <a:buNone/>
            </a:pPr>
            <a:r>
              <a:rPr lang="es-US" sz="1400" dirty="0">
                <a:latin typeface="Arial" panose="020B0604020202020204" pitchFamily="34" charset="0"/>
                <a:cs typeface="Arial" panose="020B0604020202020204" pitchFamily="34" charset="0"/>
              </a:rPr>
              <a:t>Con toda la estadística deductiva, asumimos que las variables dependientes</a:t>
            </a:r>
          </a:p>
          <a:p>
            <a:pPr marL="0" indent="0">
              <a:buNone/>
            </a:pPr>
            <a:r>
              <a:rPr lang="es-US" sz="1400" dirty="0">
                <a:latin typeface="Arial" panose="020B0604020202020204" pitchFamily="34" charset="0"/>
                <a:cs typeface="Arial" panose="020B0604020202020204" pitchFamily="34" charset="0"/>
              </a:rPr>
              <a:t>tienen una distribución normal. Especificamos el nivel de la probabilidad (nivel</a:t>
            </a:r>
          </a:p>
          <a:p>
            <a:pPr marL="0" indent="0">
              <a:buNone/>
            </a:pPr>
            <a:r>
              <a:rPr lang="es-US" sz="1400" dirty="0">
                <a:latin typeface="Arial" panose="020B0604020202020204" pitchFamily="34" charset="0"/>
                <a:cs typeface="Arial" panose="020B0604020202020204" pitchFamily="34" charset="0"/>
              </a:rPr>
              <a:t>de la alfa, nivel de la significación, p) que estamos dispuestos a aceptar antes</a:t>
            </a:r>
          </a:p>
          <a:p>
            <a:pPr marL="0" indent="0">
              <a:buNone/>
            </a:pPr>
            <a:r>
              <a:rPr lang="es-US" sz="1400" dirty="0">
                <a:latin typeface="Arial" panose="020B0604020202020204" pitchFamily="34" charset="0"/>
                <a:cs typeface="Arial" panose="020B0604020202020204" pitchFamily="34" charset="0"/>
              </a:rPr>
              <a:t>de que en los datos (p &lt; .05 es un valor común  que se utiliza ). </a:t>
            </a:r>
          </a:p>
          <a:p>
            <a:pPr marL="0" indent="0">
              <a:buNone/>
            </a:pPr>
            <a:r>
              <a:rPr lang="es-US" sz="1400" dirty="0">
                <a:latin typeface="Arial" panose="020B0604020202020204" pitchFamily="34" charset="0"/>
                <a:cs typeface="Arial" panose="020B0604020202020204" pitchFamily="34" charset="0"/>
              </a:rPr>
              <a:t>Cuando la diferencia entre dos promedios de la población se está investigando,</a:t>
            </a:r>
          </a:p>
          <a:p>
            <a:pPr marL="0" indent="0">
              <a:buNone/>
            </a:pPr>
            <a:r>
              <a:rPr lang="es-US" sz="1400" dirty="0">
                <a:latin typeface="Arial" panose="020B0604020202020204" pitchFamily="34" charset="0"/>
                <a:cs typeface="Arial" panose="020B0604020202020204" pitchFamily="34" charset="0"/>
              </a:rPr>
              <a:t>se utiliza una prueba t .Es decir que se utiliza cuando deseamos comparar dos</a:t>
            </a:r>
          </a:p>
          <a:p>
            <a:pPr marL="0" indent="0">
              <a:buNone/>
            </a:pPr>
            <a:r>
              <a:rPr lang="es-US" sz="1400" dirty="0">
                <a:latin typeface="Arial" panose="020B0604020202020204" pitchFamily="34" charset="0"/>
                <a:cs typeface="Arial" panose="020B0604020202020204" pitchFamily="34" charset="0"/>
              </a:rPr>
              <a:t>medias (las cuentas se deben medir en una escala de intervalo o de cociente).</a:t>
            </a:r>
          </a:p>
          <a:p>
            <a:pPr marL="0" indent="0">
              <a:buNone/>
            </a:pPr>
            <a:r>
              <a:rPr lang="es-US" sz="1400" dirty="0">
                <a:latin typeface="Arial" panose="020B0604020202020204" pitchFamily="34" charset="0"/>
                <a:cs typeface="Arial" panose="020B0604020202020204" pitchFamily="34" charset="0"/>
              </a:rPr>
              <a:t>Utilizaríamos una prueba en este caso para comparar el promedio de mujeres empleadas en las dos muestras sobre la población de mujeres que estuvieron empleadas en el año 2001 y 2013 o la población de Hombre empleados.</a:t>
            </a:r>
          </a:p>
        </p:txBody>
      </p:sp>
    </p:spTree>
    <p:extLst>
      <p:ext uri="{BB962C8B-B14F-4D97-AF65-F5344CB8AC3E}">
        <p14:creationId xmlns:p14="http://schemas.microsoft.com/office/powerpoint/2010/main" val="405050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11AB05-1D6E-4021-BF4D-4FAD90F57B26}"/>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 metodología de solución</a:t>
            </a:r>
          </a:p>
        </p:txBody>
      </p:sp>
      <p:sp>
        <p:nvSpPr>
          <p:cNvPr id="3" name="Marcador de contenido 2">
            <a:extLst>
              <a:ext uri="{FF2B5EF4-FFF2-40B4-BE49-F238E27FC236}">
                <a16:creationId xmlns:a16="http://schemas.microsoft.com/office/drawing/2014/main" id="{91D93A64-CA58-4B05-B6A9-3A8FB8FED230}"/>
              </a:ext>
            </a:extLst>
          </p:cNvPr>
          <p:cNvSpPr>
            <a:spLocks noGrp="1"/>
          </p:cNvSpPr>
          <p:nvPr>
            <p:ph idx="1"/>
          </p:nvPr>
        </p:nvSpPr>
        <p:spPr>
          <a:xfrm>
            <a:off x="1451579" y="2015732"/>
            <a:ext cx="9603275" cy="3730312"/>
          </a:xfrm>
        </p:spPr>
        <p:txBody>
          <a:bodyPr>
            <a:noAutofit/>
          </a:bodyPr>
          <a:lstStyle/>
          <a:p>
            <a:pPr marL="0" indent="0">
              <a:buNone/>
            </a:pPr>
            <a:r>
              <a:rPr lang="es-US" sz="1400" dirty="0">
                <a:latin typeface="Arial" panose="020B0604020202020204" pitchFamily="34" charset="0"/>
                <a:cs typeface="Arial" panose="020B0604020202020204" pitchFamily="34" charset="0"/>
              </a:rPr>
              <a:t>La prueba estadística para t de Student es el valor t. Conceptualmente, la t-valor representa el número de unidades estándares que están separando las medias de los dos grupos.</a:t>
            </a:r>
          </a:p>
          <a:p>
            <a:pPr marL="0" indent="0">
              <a:buNone/>
            </a:pPr>
            <a:r>
              <a:rPr lang="es-US" sz="1400" dirty="0">
                <a:latin typeface="Arial" panose="020B0604020202020204" pitchFamily="34" charset="0"/>
                <a:cs typeface="Arial" panose="020B0604020202020204" pitchFamily="34" charset="0"/>
              </a:rPr>
              <a:t>dos factores contribuyen para indicar si la diferencia entre dos</a:t>
            </a:r>
          </a:p>
          <a:p>
            <a:pPr marL="0" indent="0">
              <a:buNone/>
            </a:pPr>
            <a:r>
              <a:rPr lang="es-US" sz="1400" dirty="0">
                <a:latin typeface="Arial" panose="020B0604020202020204" pitchFamily="34" charset="0"/>
                <a:cs typeface="Arial" panose="020B0604020202020204" pitchFamily="34" charset="0"/>
              </a:rPr>
              <a:t>medias de los grupos se puede considerar significativa:</a:t>
            </a:r>
          </a:p>
          <a:p>
            <a:pPr marL="0" indent="0">
              <a:buNone/>
            </a:pPr>
            <a:r>
              <a:rPr lang="es-US" sz="1400" dirty="0">
                <a:latin typeface="Arial" panose="020B0604020202020204" pitchFamily="34" charset="0"/>
                <a:cs typeface="Arial" panose="020B0604020202020204" pitchFamily="34" charset="0"/>
              </a:rPr>
              <a:t>1. Cuanto mayor es la diferencia entre las dos medias, mayor es la</a:t>
            </a:r>
          </a:p>
          <a:p>
            <a:pPr marL="0" indent="0">
              <a:buNone/>
            </a:pPr>
            <a:r>
              <a:rPr lang="es-US" sz="1400" dirty="0">
                <a:latin typeface="Arial" panose="020B0604020202020204" pitchFamily="34" charset="0"/>
                <a:cs typeface="Arial" panose="020B0604020202020204" pitchFamily="34" charset="0"/>
              </a:rPr>
              <a:t>probabilidad que una diferencia estadística significativa existe.</a:t>
            </a:r>
          </a:p>
          <a:p>
            <a:pPr marL="0" indent="0">
              <a:buNone/>
            </a:pPr>
            <a:r>
              <a:rPr lang="es-US" sz="1400" dirty="0">
                <a:latin typeface="Arial" panose="020B0604020202020204" pitchFamily="34" charset="0"/>
                <a:cs typeface="Arial" panose="020B0604020202020204" pitchFamily="34" charset="0"/>
              </a:rPr>
              <a:t>2. La cantidad de traslapo que existe entre los grupos (es una función de la</a:t>
            </a:r>
          </a:p>
          <a:p>
            <a:pPr marL="0" indent="0">
              <a:buNone/>
            </a:pPr>
            <a:r>
              <a:rPr lang="es-US" sz="1400" dirty="0">
                <a:latin typeface="Arial" panose="020B0604020202020204" pitchFamily="34" charset="0"/>
                <a:cs typeface="Arial" panose="020B0604020202020204" pitchFamily="34" charset="0"/>
              </a:rPr>
              <a:t>variación dentro de los grupos). Cuantas más pequeñas son las</a:t>
            </a:r>
          </a:p>
          <a:p>
            <a:pPr marL="0" indent="0">
              <a:buNone/>
            </a:pPr>
            <a:r>
              <a:rPr lang="es-US" sz="1400" dirty="0">
                <a:latin typeface="Arial" panose="020B0604020202020204" pitchFamily="34" charset="0"/>
                <a:cs typeface="Arial" panose="020B0604020202020204" pitchFamily="34" charset="0"/>
              </a:rPr>
              <a:t>variaciones que existen entre los dos grupos, mayor es la probabilidad</a:t>
            </a:r>
          </a:p>
          <a:p>
            <a:pPr marL="0" indent="0">
              <a:buNone/>
            </a:pPr>
            <a:r>
              <a:rPr lang="es-US" sz="1400" dirty="0">
                <a:latin typeface="Arial" panose="020B0604020202020204" pitchFamily="34" charset="0"/>
                <a:cs typeface="Arial" panose="020B0604020202020204" pitchFamily="34" charset="0"/>
              </a:rPr>
              <a:t>que una diferencia estadística significativa existe</a:t>
            </a:r>
          </a:p>
        </p:txBody>
      </p:sp>
    </p:spTree>
    <p:extLst>
      <p:ext uri="{BB962C8B-B14F-4D97-AF65-F5344CB8AC3E}">
        <p14:creationId xmlns:p14="http://schemas.microsoft.com/office/powerpoint/2010/main" val="263342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49C77-4E1A-468C-9C22-B361BA9C0B0D}"/>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 metodología de solución</a:t>
            </a:r>
          </a:p>
        </p:txBody>
      </p:sp>
      <p:sp>
        <p:nvSpPr>
          <p:cNvPr id="3" name="Marcador de contenido 2">
            <a:extLst>
              <a:ext uri="{FF2B5EF4-FFF2-40B4-BE49-F238E27FC236}">
                <a16:creationId xmlns:a16="http://schemas.microsoft.com/office/drawing/2014/main" id="{2361F177-238E-4AED-848E-8B6B6056F5EB}"/>
              </a:ext>
            </a:extLst>
          </p:cNvPr>
          <p:cNvSpPr>
            <a:spLocks noGrp="1"/>
          </p:cNvSpPr>
          <p:nvPr>
            <p:ph idx="1"/>
          </p:nvPr>
        </p:nvSpPr>
        <p:spPr/>
        <p:txBody>
          <a:bodyPr>
            <a:normAutofit/>
          </a:bodyPr>
          <a:lstStyle/>
          <a:p>
            <a:pPr marL="0" indent="0">
              <a:buNone/>
            </a:pPr>
            <a:r>
              <a:rPr lang="es-US" sz="1600" dirty="0">
                <a:latin typeface="Arial" panose="020B0604020202020204" pitchFamily="34" charset="0"/>
                <a:cs typeface="Arial" panose="020B0604020202020204" pitchFamily="34" charset="0"/>
              </a:rPr>
              <a:t>Para el análisis de las varianzas de las dos muestras que tomamos en consideración también aplicamos el estadístico de prueba F. Puesto que la distribución F asume que la hipótesis nula es verdadera, podemos poner el valor F de nuestro estudio en la distribución F para determinar qué tan consistentes son nuestros resultados con la  hipótesis nula y para calcular las probabilidades. </a:t>
            </a:r>
          </a:p>
          <a:p>
            <a:pPr marL="0" indent="0">
              <a:buNone/>
            </a:pPr>
            <a:r>
              <a:rPr lang="es-US" sz="1600" dirty="0">
                <a:latin typeface="Arial" panose="020B0604020202020204" pitchFamily="34" charset="0"/>
                <a:cs typeface="Arial" panose="020B0604020202020204" pitchFamily="34" charset="0"/>
              </a:rPr>
              <a:t>La probabilidad que queremos calcular es la probabilidad de observar una estadística F que sea al menos tan alto como el valor que se obtuvo en nuestro estudio. Esa probabilidad nos permite determinar qué tan común o poco común es nuestro valor F bajo el supuesto de que la hipótesis nula es verdadera. Si la probabilidad es lo suficientemente baja, podemos concluir que nuestros datos son incompatibles con la hipótesis nula. La evidencia de los datos de la muestra es lo suficientemente fuerte como para rechazar la hipótesis nula para toda la población.</a:t>
            </a:r>
          </a:p>
          <a:p>
            <a:pPr marL="0" indent="0">
              <a:buNone/>
            </a:pPr>
            <a:endParaRPr lang="es-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24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208ED-1C4D-4526-807F-1344AFFD6711}"/>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 metodología de solución</a:t>
            </a:r>
          </a:p>
        </p:txBody>
      </p:sp>
      <p:sp>
        <p:nvSpPr>
          <p:cNvPr id="3" name="Marcador de contenido 2">
            <a:extLst>
              <a:ext uri="{FF2B5EF4-FFF2-40B4-BE49-F238E27FC236}">
                <a16:creationId xmlns:a16="http://schemas.microsoft.com/office/drawing/2014/main" id="{BE1DF017-7F81-4FE8-952B-D57BD3E08620}"/>
              </a:ext>
            </a:extLst>
          </p:cNvPr>
          <p:cNvSpPr>
            <a:spLocks noGrp="1"/>
          </p:cNvSpPr>
          <p:nvPr>
            <p:ph idx="1"/>
          </p:nvPr>
        </p:nvSpPr>
        <p:spPr/>
        <p:txBody>
          <a:bodyPr>
            <a:normAutofit/>
          </a:bodyPr>
          <a:lstStyle/>
          <a:p>
            <a:pPr marL="0" indent="0">
              <a:buNone/>
            </a:pPr>
            <a:r>
              <a:rPr lang="es-US" sz="1600" dirty="0">
                <a:latin typeface="Arial" panose="020B0604020202020204" pitchFamily="34" charset="0"/>
                <a:cs typeface="Arial" panose="020B0604020202020204" pitchFamily="34" charset="0"/>
              </a:rPr>
              <a:t> </a:t>
            </a:r>
            <a:r>
              <a:rPr lang="es-US" sz="1400" dirty="0">
                <a:latin typeface="Arial" panose="020B0604020202020204" pitchFamily="34" charset="0"/>
                <a:cs typeface="Arial" panose="020B0604020202020204" pitchFamily="34" charset="0"/>
              </a:rPr>
              <a:t>también hicimos un suavizamiento de los datos para poder estimar un modelo Autorregresivo AR(p) y así hacer el análisis correspondiente además se considero el estadístico AIC, BIC , HQIC y el Log- Likelihood que es el logaritmo natural de la verosimilitud, que es igual a la probabilidad de los datos observados, además este método de estimación de máxima verosimilitud (ML) nos ayuda a estimar los parámetros de la regresión del termino de error en el modelo AR(p).</a:t>
            </a:r>
          </a:p>
          <a:p>
            <a:pPr marL="0" indent="0">
              <a:buNone/>
            </a:pPr>
            <a:r>
              <a:rPr lang="es-US" sz="1400" b="1" dirty="0">
                <a:latin typeface="Arial" panose="020B0604020202020204" pitchFamily="34" charset="0"/>
                <a:cs typeface="Arial" panose="020B0604020202020204" pitchFamily="34" charset="0"/>
              </a:rPr>
              <a:t>1. Definición estadístico AIC: </a:t>
            </a:r>
            <a:r>
              <a:rPr lang="es-US" sz="1400" dirty="0">
                <a:latin typeface="Arial" panose="020B0604020202020204" pitchFamily="34" charset="0"/>
                <a:cs typeface="Arial" panose="020B0604020202020204" pitchFamily="34" charset="0"/>
              </a:rPr>
              <a:t>El  criterio  de  información  de  Akaike (AIC) es una medida de la calidad relativa de un  modelo  estadístico,  para  un  conjunto  dado de  datos  AIC  nos  proporciona  una  prueba  de un modelo en el sentido de probar una hipótesis  nula,  es  decir  AIC  no  puede  decir  nada acerca  de  la  calidad  del  modelo  en  el  sentido absoluto.  Este  criterio  se  caracteriza  por  una formulación simple y una fácil aplicación, una vez calculado el AIC para cada modelo se elige aquel cuyo AIC es mínimo.</a:t>
            </a:r>
          </a:p>
          <a:p>
            <a:pPr marL="0" indent="0">
              <a:buNone/>
            </a:pPr>
            <a:r>
              <a:rPr lang="es-US" sz="1400" b="1" dirty="0">
                <a:latin typeface="Arial" panose="020B0604020202020204" pitchFamily="34" charset="0"/>
                <a:cs typeface="Arial" panose="020B0604020202020204" pitchFamily="34" charset="0"/>
              </a:rPr>
              <a:t>2. Definición estadístico BIC : </a:t>
            </a:r>
            <a:r>
              <a:rPr lang="es-US" sz="1400" dirty="0">
                <a:latin typeface="Arial" panose="020B0604020202020204" pitchFamily="34" charset="0"/>
                <a:cs typeface="Arial" panose="020B0604020202020204" pitchFamily="34" charset="0"/>
              </a:rPr>
              <a:t>Criterio de Información Bayesiana.  Este  estadístico se obtiene al introducir en el AIC una modificación de tipo Bayesiano</a:t>
            </a:r>
          </a:p>
        </p:txBody>
      </p:sp>
    </p:spTree>
    <p:extLst>
      <p:ext uri="{BB962C8B-B14F-4D97-AF65-F5344CB8AC3E}">
        <p14:creationId xmlns:p14="http://schemas.microsoft.com/office/powerpoint/2010/main" val="140810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BCE8D-59B9-46E8-A999-3EFE31273FC8}"/>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 metodología de solución</a:t>
            </a:r>
          </a:p>
        </p:txBody>
      </p:sp>
      <p:sp>
        <p:nvSpPr>
          <p:cNvPr id="3" name="Marcador de contenido 2">
            <a:extLst>
              <a:ext uri="{FF2B5EF4-FFF2-40B4-BE49-F238E27FC236}">
                <a16:creationId xmlns:a16="http://schemas.microsoft.com/office/drawing/2014/main" id="{8930AA64-D32E-4F56-96E9-74E807AAA740}"/>
              </a:ext>
            </a:extLst>
          </p:cNvPr>
          <p:cNvSpPr>
            <a:spLocks noGrp="1"/>
          </p:cNvSpPr>
          <p:nvPr>
            <p:ph idx="1"/>
          </p:nvPr>
        </p:nvSpPr>
        <p:spPr>
          <a:xfrm>
            <a:off x="1451579" y="2015733"/>
            <a:ext cx="9603275" cy="2511112"/>
          </a:xfrm>
        </p:spPr>
        <p:txBody>
          <a:bodyPr>
            <a:normAutofit/>
          </a:bodyPr>
          <a:lstStyle/>
          <a:p>
            <a:pPr marL="0" indent="0">
              <a:buNone/>
            </a:pPr>
            <a:r>
              <a:rPr lang="es-US" sz="1600" dirty="0">
                <a:latin typeface="Arial" panose="020B0604020202020204" pitchFamily="34" charset="0"/>
                <a:cs typeface="Arial" panose="020B0604020202020204" pitchFamily="34" charset="0"/>
              </a:rPr>
              <a:t>Si comparamos el AIC y el BIC vemos que la diferencia básica entre ambos criterios radica en que este ultimo penaliza mas los modelos con un numero mayor de parámetros estimados </a:t>
            </a:r>
          </a:p>
          <a:p>
            <a:pPr marL="0" indent="0">
              <a:buNone/>
            </a:pPr>
            <a:r>
              <a:rPr lang="es-US" sz="1600" b="1" dirty="0">
                <a:latin typeface="Arial" panose="020B0604020202020204" pitchFamily="34" charset="0"/>
                <a:cs typeface="Arial" panose="020B0604020202020204" pitchFamily="34" charset="0"/>
              </a:rPr>
              <a:t>3. Definición del HQIC : </a:t>
            </a:r>
            <a:r>
              <a:rPr lang="es-US" sz="1600" dirty="0">
                <a:latin typeface="Arial" panose="020B0604020202020204" pitchFamily="34" charset="0"/>
                <a:cs typeface="Arial" panose="020B0604020202020204" pitchFamily="34" charset="0"/>
              </a:rPr>
              <a:t>El HQC introduce un termino de penalización para el numero de parámetros en el modelo, pero la pena es mayor que 1 en el AIC. </a:t>
            </a:r>
          </a:p>
          <a:p>
            <a:pPr marL="0" indent="0">
              <a:buNone/>
            </a:pPr>
            <a:r>
              <a:rPr lang="es-US" sz="1600" dirty="0">
                <a:latin typeface="Arial" panose="020B0604020202020204" pitchFamily="34" charset="0"/>
                <a:cs typeface="Arial" panose="020B0604020202020204" pitchFamily="34" charset="0"/>
              </a:rPr>
              <a:t>En manera de Resumen dados dos modelos estimados, el modelo con el menor valor HQC es preferido un menor HQC implica un numero menor de variables explicativas, mejor ajuste.</a:t>
            </a:r>
          </a:p>
        </p:txBody>
      </p:sp>
    </p:spTree>
    <p:extLst>
      <p:ext uri="{BB962C8B-B14F-4D97-AF65-F5344CB8AC3E}">
        <p14:creationId xmlns:p14="http://schemas.microsoft.com/office/powerpoint/2010/main" val="3248276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2ABBB-941E-4946-84A3-75112D3B5169}"/>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Estrategias / metodología de solución</a:t>
            </a:r>
          </a:p>
        </p:txBody>
      </p:sp>
      <p:sp>
        <p:nvSpPr>
          <p:cNvPr id="3" name="Marcador de contenido 2">
            <a:extLst>
              <a:ext uri="{FF2B5EF4-FFF2-40B4-BE49-F238E27FC236}">
                <a16:creationId xmlns:a16="http://schemas.microsoft.com/office/drawing/2014/main" id="{5108BFC0-CEDE-4A75-882A-BDFEF75607F0}"/>
              </a:ext>
            </a:extLst>
          </p:cNvPr>
          <p:cNvSpPr>
            <a:spLocks noGrp="1"/>
          </p:cNvSpPr>
          <p:nvPr>
            <p:ph idx="1"/>
          </p:nvPr>
        </p:nvSpPr>
        <p:spPr>
          <a:xfrm>
            <a:off x="1451579" y="2015732"/>
            <a:ext cx="9603275" cy="4249601"/>
          </a:xfrm>
        </p:spPr>
        <p:txBody>
          <a:bodyPr>
            <a:noAutofit/>
          </a:bodyPr>
          <a:lstStyle/>
          <a:p>
            <a:pPr marL="0" indent="0">
              <a:buNone/>
            </a:pPr>
            <a:r>
              <a:rPr lang="es-US" sz="1050" dirty="0">
                <a:latin typeface="Arial" panose="020B0604020202020204" pitchFamily="34" charset="0"/>
                <a:cs typeface="Arial" panose="020B0604020202020204" pitchFamily="34" charset="0"/>
              </a:rPr>
              <a:t>También se hizo un análisis de prueba Estacionariedad para verificar cual de las muestras sobre Ocupados H Ocupados mujeres, Desocupados Hombres cual de estas es estacionaria aplicando el concepto de prueba de Dickey-Fuller  en la bases de datos suavizados </a:t>
            </a:r>
          </a:p>
          <a:p>
            <a:pPr marL="0" indent="0">
              <a:buNone/>
            </a:pPr>
            <a:r>
              <a:rPr lang="es-US" sz="1050" dirty="0">
                <a:latin typeface="Arial" panose="020B0604020202020204" pitchFamily="34" charset="0"/>
                <a:cs typeface="Arial" panose="020B0604020202020204" pitchFamily="34" charset="0"/>
              </a:rPr>
              <a:t>Por otro lado en el modelo AR(p) Una  vez  que  se  ha  determinado  el  numero  p  el siguiente  paso  es  estimar  el  modelo.  Los  cálculos para  tener  los  coeficientes  del  modelo  son  demasiado  repetitivos  para  realizarlos  manualmente,  por eso es mucho mejor utilizar un software para ahorrar tiempo.  Es  necesario  cumplir  las  siguientes  condiciones para poder decir que el modelo estimado es lo suficientemente bueno para detener el proceso de estimación </a:t>
            </a:r>
          </a:p>
          <a:p>
            <a:pPr marL="0" indent="0">
              <a:buNone/>
            </a:pPr>
            <a:r>
              <a:rPr lang="es-US" sz="1050" dirty="0">
                <a:latin typeface="Arial" panose="020B0604020202020204" pitchFamily="34" charset="0"/>
                <a:cs typeface="Arial" panose="020B0604020202020204" pitchFamily="34" charset="0"/>
              </a:rPr>
              <a:t>El cambio de los coeficientes del modelo debe ser pequeño </a:t>
            </a:r>
          </a:p>
          <a:p>
            <a:pPr marL="0" indent="0">
              <a:buNone/>
            </a:pPr>
            <a:r>
              <a:rPr lang="es-US" sz="1050" dirty="0">
                <a:latin typeface="Arial" panose="020B0604020202020204" pitchFamily="34" charset="0"/>
                <a:cs typeface="Arial" panose="020B0604020202020204" pitchFamily="34" charset="0"/>
              </a:rPr>
              <a:t>La suma de los errores al cuadrado no cambia demasiado de un modelo </a:t>
            </a:r>
          </a:p>
          <a:p>
            <a:pPr marL="0" indent="0">
              <a:buNone/>
            </a:pPr>
            <a:r>
              <a:rPr lang="es-US" sz="1050" dirty="0">
                <a:latin typeface="Arial" panose="020B0604020202020204" pitchFamily="34" charset="0"/>
                <a:cs typeface="Arial" panose="020B0604020202020204" pitchFamily="34" charset="0"/>
              </a:rPr>
              <a:t>Establecer un numero limite de veces que los coeficientes  serán  revisados.  Esto  Asegurara, que si por alguna razón la estimación continua, puede  ser  detenida  y  se  obtengan  algunos  resultados. </a:t>
            </a:r>
          </a:p>
          <a:p>
            <a:pPr marL="0" indent="0">
              <a:buNone/>
            </a:pPr>
            <a:r>
              <a:rPr lang="es-US" sz="1050" dirty="0">
                <a:latin typeface="Arial" panose="020B0604020202020204" pitchFamily="34" charset="0"/>
                <a:cs typeface="Arial" panose="020B0604020202020204" pitchFamily="34" charset="0"/>
              </a:rPr>
              <a:t>Utilizamos el software Python utilizando las librerías import pandas as pd # tratamiento de datos</a:t>
            </a:r>
          </a:p>
          <a:p>
            <a:pPr marL="0" indent="0">
              <a:buNone/>
            </a:pPr>
            <a:r>
              <a:rPr lang="es-US" sz="1050" dirty="0">
                <a:latin typeface="Arial" panose="020B0604020202020204" pitchFamily="34" charset="0"/>
                <a:cs typeface="Arial" panose="020B0604020202020204" pitchFamily="34" charset="0"/>
              </a:rPr>
              <a:t>Import numpy as np # funciones matemáticas: algoritmos, matrices, algebra etc.</a:t>
            </a:r>
          </a:p>
          <a:p>
            <a:pPr marL="0" indent="0">
              <a:buNone/>
            </a:pPr>
            <a:r>
              <a:rPr lang="es-US" sz="1050" dirty="0">
                <a:latin typeface="Arial" panose="020B0604020202020204" pitchFamily="34" charset="0"/>
                <a:cs typeface="Arial" panose="020B0604020202020204" pitchFamily="34" charset="0"/>
              </a:rPr>
              <a:t> from statsmodels.tsa.ar_model import AutoReg, from statsmodels.tsa.ar_model import AR</a:t>
            </a:r>
          </a:p>
          <a:p>
            <a:pPr marL="0" indent="0">
              <a:buNone/>
            </a:pPr>
            <a:r>
              <a:rPr lang="es-US" sz="1050" dirty="0">
                <a:latin typeface="Arial" panose="020B0604020202020204" pitchFamily="34" charset="0"/>
                <a:cs typeface="Arial" panose="020B0604020202020204" pitchFamily="34" charset="0"/>
              </a:rPr>
              <a:t> from statsmodels.tsa.stattools import adfuller</a:t>
            </a:r>
          </a:p>
          <a:p>
            <a:pPr marL="0" indent="0">
              <a:buNone/>
            </a:pPr>
            <a:r>
              <a:rPr lang="es-US" sz="1050" dirty="0">
                <a:latin typeface="Arial" panose="020B0604020202020204" pitchFamily="34" charset="0"/>
                <a:cs typeface="Arial" panose="020B0604020202020204" pitchFamily="34" charset="0"/>
              </a:rPr>
              <a:t>Finalmente los cálculos se hicieron en el Júpiter Notebook de Anaconda y algunos otros cálculos en el Excel.</a:t>
            </a:r>
          </a:p>
        </p:txBody>
      </p:sp>
    </p:spTree>
    <p:extLst>
      <p:ext uri="{BB962C8B-B14F-4D97-AF65-F5344CB8AC3E}">
        <p14:creationId xmlns:p14="http://schemas.microsoft.com/office/powerpoint/2010/main" val="336598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FBB52-AC62-4052-A7FF-983C4AEE70CE}"/>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Resumen</a:t>
            </a:r>
          </a:p>
        </p:txBody>
      </p:sp>
      <p:sp>
        <p:nvSpPr>
          <p:cNvPr id="3" name="Marcador de contenido 2">
            <a:extLst>
              <a:ext uri="{FF2B5EF4-FFF2-40B4-BE49-F238E27FC236}">
                <a16:creationId xmlns:a16="http://schemas.microsoft.com/office/drawing/2014/main" id="{28DE27E8-76FE-4780-86F0-3CB6D2249CD2}"/>
              </a:ext>
            </a:extLst>
          </p:cNvPr>
          <p:cNvSpPr>
            <a:spLocks noGrp="1"/>
          </p:cNvSpPr>
          <p:nvPr>
            <p:ph idx="1"/>
          </p:nvPr>
        </p:nvSpPr>
        <p:spPr>
          <a:xfrm>
            <a:off x="1451579" y="2015732"/>
            <a:ext cx="9603275" cy="3865779"/>
          </a:xfrm>
        </p:spPr>
        <p:txBody>
          <a:bodyPr>
            <a:normAutofit fontScale="70000" lnSpcReduction="20000"/>
          </a:bodyPr>
          <a:lstStyle/>
          <a:p>
            <a:pPr marL="0" indent="0" algn="l">
              <a:buNone/>
            </a:pPr>
            <a:r>
              <a:rPr lang="es-US" sz="1800" dirty="0">
                <a:latin typeface="Arial" panose="020B0604020202020204" pitchFamily="34" charset="0"/>
                <a:cs typeface="Arial" panose="020B0604020202020204" pitchFamily="34" charset="0"/>
              </a:rPr>
              <a:t>En este proyecto de investigación uno de los objetivos es aplicar la Econometría de series de tiempo a una variable de tipo económica como lo es el empleo y desempleo en los años 2001 y 2013 y analizando los tipos de variables en consideración sobre la tasa de empleo y desempleo, estas variables son de tipo económico clasificadas como:</a:t>
            </a:r>
          </a:p>
          <a:p>
            <a:pPr marL="0" indent="0" algn="l">
              <a:buNone/>
            </a:pPr>
            <a:r>
              <a:rPr lang="es-US" sz="1800" dirty="0">
                <a:latin typeface="Arial" panose="020B0604020202020204" pitchFamily="34" charset="0"/>
                <a:cs typeface="Arial" panose="020B0604020202020204" pitchFamily="34" charset="0"/>
              </a:rPr>
              <a:t>a) PET , b) PA , c) PI,  d) PO,  e) PD. Luego los indicadores económicos nos ayudaran a tener un mayor conocimiento en el mercado de trabajo. Tasa de actividad, Tasa de Paro, Tasa de Ocupación</a:t>
            </a:r>
          </a:p>
          <a:p>
            <a:pPr marL="0" indent="0" algn="l">
              <a:buNone/>
            </a:pPr>
            <a:r>
              <a:rPr lang="es-US" sz="1800" dirty="0">
                <a:latin typeface="Arial" panose="020B0604020202020204" pitchFamily="34" charset="0"/>
                <a:cs typeface="Arial" panose="020B0604020202020204" pitchFamily="34" charset="0"/>
              </a:rPr>
              <a:t> luego aplicando la teoría sobre conceptos estadísticos relacionados con los procesos estocásticos como lo son la media, la varianza la covarianza el coeficiente de correlación análisis sobre la Regresión Espuria y Ruido Blanco etc. Y a</a:t>
            </a:r>
            <a:r>
              <a:rPr lang="es-US" sz="1800" b="0" i="0" u="none" strike="noStrike" baseline="0" dirty="0">
                <a:latin typeface="Arial" panose="020B0604020202020204" pitchFamily="34" charset="0"/>
                <a:cs typeface="Arial" panose="020B0604020202020204" pitchFamily="34" charset="0"/>
              </a:rPr>
              <a:t>nalizamos cual es la tendencia sobre las personas empleadas, desempleadas y los inactivos y Procediendo con algunos resultados sobre estadísticas Relacionadas con las series de tiempo como lo son los Procesos Estocásticos y Podemos obtener algunas características</a:t>
            </a:r>
            <a:r>
              <a:rPr lang="es-US" sz="1800" dirty="0">
                <a:latin typeface="Arial" panose="020B0604020202020204" pitchFamily="34" charset="0"/>
                <a:cs typeface="Arial" panose="020B0604020202020204" pitchFamily="34" charset="0"/>
              </a:rPr>
              <a:t> </a:t>
            </a:r>
            <a:r>
              <a:rPr lang="es-US" sz="1800" b="0" i="0" u="none" strike="noStrike" baseline="0" dirty="0">
                <a:latin typeface="Arial" panose="020B0604020202020204" pitchFamily="34" charset="0"/>
                <a:cs typeface="Arial" panose="020B0604020202020204" pitchFamily="34" charset="0"/>
              </a:rPr>
              <a:t>que describen su comportamiento </a:t>
            </a:r>
            <a:r>
              <a:rPr lang="es-US" sz="1800" dirty="0">
                <a:latin typeface="Arial" panose="020B0604020202020204" pitchFamily="34" charset="0"/>
                <a:cs typeface="Arial" panose="020B0604020202020204" pitchFamily="34" charset="0"/>
              </a:rPr>
              <a:t>y predecir los resultados del análisis aplicando un modelo de series de tiempo como lo es el Modelo Autorregresivo AR(p) y algunos estadísticos básicos de prueba como el AIC y el BIC y el Log Likelihood;  antes de aplicar el Modelo AR(p) se hizo un suavizamiento en las bases de datos aplicando promedios móviles para luego hacer un análisis con el modelo AR(p)  también se hizo un análisis de auto covarianza para mostrar cual era el grado de asociación lineal entre la serie y su pasado k periodos hacia atrás luego se procedió a verificar la estacionariedad en la serie de tiempo aplicando el análisis de prueba de estacionariedad de Dickey-Fuller que busca determinar la existencia o no de raíces unitarias en una serie de tiempo, para un nivel del 5% de confianza la prueba de Dickey-Fuller nos dice que cuando mas negativo es el numero mas fuerte es el rechazo.</a:t>
            </a:r>
          </a:p>
          <a:p>
            <a:pPr marL="0" indent="0" algn="l">
              <a:buNone/>
            </a:pPr>
            <a:endParaRPr lang="es-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1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C7392-DB56-48E0-9FD8-F5FA71286B5A}"/>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conclusiones</a:t>
            </a:r>
          </a:p>
        </p:txBody>
      </p:sp>
      <p:sp>
        <p:nvSpPr>
          <p:cNvPr id="3" name="Marcador de contenido 2">
            <a:extLst>
              <a:ext uri="{FF2B5EF4-FFF2-40B4-BE49-F238E27FC236}">
                <a16:creationId xmlns:a16="http://schemas.microsoft.com/office/drawing/2014/main" id="{1CCB79E3-D604-4B26-A016-4D8088AECADE}"/>
              </a:ext>
            </a:extLst>
          </p:cNvPr>
          <p:cNvSpPr>
            <a:spLocks noGrp="1"/>
          </p:cNvSpPr>
          <p:nvPr>
            <p:ph idx="1"/>
          </p:nvPr>
        </p:nvSpPr>
        <p:spPr>
          <a:xfrm>
            <a:off x="1451579" y="2015732"/>
            <a:ext cx="9603275" cy="3707735"/>
          </a:xfrm>
        </p:spPr>
        <p:txBody>
          <a:bodyPr>
            <a:normAutofit fontScale="77500" lnSpcReduction="20000"/>
          </a:bodyPr>
          <a:lstStyle/>
          <a:p>
            <a:pPr marL="457200" indent="-457200">
              <a:buFont typeface="+mj-lt"/>
              <a:buAutoNum type="alphaLcParenR"/>
            </a:pPr>
            <a:r>
              <a:rPr lang="es-US" sz="1500" dirty="0">
                <a:latin typeface="Arial" panose="020B0604020202020204" pitchFamily="34" charset="0"/>
                <a:cs typeface="Arial" panose="020B0604020202020204" pitchFamily="34" charset="0"/>
              </a:rPr>
              <a:t>Sabiendo que con las variables económicas en el año 2001 la PA estaba conformada por la Po+Pd siendo así que la población activa en este año fue menor en  7,515.9% que la PA en el año 2013, siendo así que en el 2013 la población ocupada fue mayor que en el 2001 con una diferencia de 7,293.92%</a:t>
            </a:r>
          </a:p>
          <a:p>
            <a:pPr marL="457200" indent="-457200">
              <a:buFont typeface="+mj-lt"/>
              <a:buAutoNum type="alphaLcParenR"/>
            </a:pPr>
            <a:r>
              <a:rPr lang="es-US" sz="1500" dirty="0">
                <a:latin typeface="Arial" panose="020B0604020202020204" pitchFamily="34" charset="0"/>
                <a:cs typeface="Arial" panose="020B0604020202020204" pitchFamily="34" charset="0"/>
              </a:rPr>
              <a:t>En la teoría económica como es el desempleo un caso de bastante interés sobre los indicadores económicos es que la tasa de desempleo o de paro en el año 2001 fue del 3% en comparación con el 2013 la tasa de paro fue del 2% disminuyendo así el  1%  la tasa de desempleo en el año 2013; en teoría en el año 2013 la cantidad de empleados fue del 25,761.6% y en el 2001 de 18,467.6% siendo mayor la cantidad de personas empleadas en el año 2013.  </a:t>
            </a:r>
          </a:p>
          <a:p>
            <a:pPr marL="457200" indent="-457200">
              <a:buFont typeface="+mj-lt"/>
              <a:buAutoNum type="alphaLcParenR"/>
            </a:pPr>
            <a:r>
              <a:rPr lang="es-US" sz="1500" dirty="0">
                <a:latin typeface="Arial" panose="020B0604020202020204" pitchFamily="34" charset="0"/>
                <a:cs typeface="Arial" panose="020B0604020202020204" pitchFamily="34" charset="0"/>
              </a:rPr>
              <a:t>Con las series de tiempo para poder estimar una muestra de la base de datos utilice un modelo AR(p) para así poder predecir o ver cual es el valor del rezago que nos conviene para hacer una comparación sobre una muestra dentro de la variable ocupados Hombres u ocupados Mujeres y con el modelo AR(1) en los Ocupados Hombres obtuvimos un valor del AR(1) = -331.521 utilizando el Log -Likelihood  para estimar los parámetros de la regresión del termino de error del AR(1) en comparación con el AR(1) de ocupados Mujeres AR(1)= -269.372 siendo este valor mayor que el AR1 en los Ocupados H, el valor del rezago del modelo AR1 es un modelo autorregresivo que esta construido únicamente sobre un retardo, en otras palabras, la auto regresión de primer orden, AR1, retrocede la auto regresión en un periodo de tiempo. </a:t>
            </a:r>
          </a:p>
          <a:p>
            <a:pPr marL="457200" indent="-457200">
              <a:buFont typeface="+mj-lt"/>
              <a:buAutoNum type="alphaLcParenR"/>
            </a:pPr>
            <a:r>
              <a:rPr lang="es-US" sz="1500" dirty="0">
                <a:latin typeface="Arial" panose="020B0604020202020204" pitchFamily="34" charset="0"/>
                <a:cs typeface="Arial" panose="020B0604020202020204" pitchFamily="34" charset="0"/>
              </a:rPr>
              <a:t> La crisis económica del país es la principal causa del desempleo en el país, y dado que esto es un problema social en el país, las medidas y acciones que deben tomarse para reducir estos índices deben ser una labor coordinada de todo el gobierno.</a:t>
            </a:r>
          </a:p>
          <a:p>
            <a:pPr marL="0" indent="0">
              <a:buNone/>
            </a:pPr>
            <a:endParaRPr lang="es-US" sz="1500" dirty="0">
              <a:latin typeface="Arial" panose="020B0604020202020204" pitchFamily="34" charset="0"/>
              <a:cs typeface="Arial" panose="020B0604020202020204" pitchFamily="34" charset="0"/>
            </a:endParaRPr>
          </a:p>
          <a:p>
            <a:pPr marL="457200" indent="-457200">
              <a:buFont typeface="+mj-lt"/>
              <a:buAutoNum type="alphaLcParenR"/>
            </a:pPr>
            <a:endParaRPr lang="es-US" sz="1500" dirty="0">
              <a:latin typeface="Arial" panose="020B0604020202020204" pitchFamily="34" charset="0"/>
              <a:cs typeface="Arial" panose="020B0604020202020204" pitchFamily="34" charset="0"/>
            </a:endParaRPr>
          </a:p>
          <a:p>
            <a:pPr marL="457200" indent="-457200">
              <a:buFont typeface="+mj-lt"/>
              <a:buAutoNum type="alphaLcParenR"/>
            </a:pPr>
            <a:endParaRPr lang="es-US" dirty="0"/>
          </a:p>
          <a:p>
            <a:pPr marL="457200" indent="-457200">
              <a:buFont typeface="+mj-lt"/>
              <a:buAutoNum type="alphaLcParenR"/>
            </a:pPr>
            <a:endParaRPr lang="es-US" dirty="0"/>
          </a:p>
          <a:p>
            <a:pPr marL="457200" indent="-457200">
              <a:buFont typeface="+mj-lt"/>
              <a:buAutoNum type="alphaLcParenR"/>
            </a:pPr>
            <a:endParaRPr lang="es-US" dirty="0"/>
          </a:p>
        </p:txBody>
      </p:sp>
    </p:spTree>
    <p:extLst>
      <p:ext uri="{BB962C8B-B14F-4D97-AF65-F5344CB8AC3E}">
        <p14:creationId xmlns:p14="http://schemas.microsoft.com/office/powerpoint/2010/main" val="419393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FEFC0F-E3D8-4F4F-BE2F-C705951F73CC}"/>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Agradecimientos</a:t>
            </a:r>
          </a:p>
        </p:txBody>
      </p:sp>
      <p:sp>
        <p:nvSpPr>
          <p:cNvPr id="3" name="Marcador de contenido 2">
            <a:extLst>
              <a:ext uri="{FF2B5EF4-FFF2-40B4-BE49-F238E27FC236}">
                <a16:creationId xmlns:a16="http://schemas.microsoft.com/office/drawing/2014/main" id="{3FDFF26F-3F5C-4011-9F8E-26B73B28756A}"/>
              </a:ext>
            </a:extLst>
          </p:cNvPr>
          <p:cNvSpPr>
            <a:spLocks noGrp="1"/>
          </p:cNvSpPr>
          <p:nvPr>
            <p:ph idx="1"/>
          </p:nvPr>
        </p:nvSpPr>
        <p:spPr>
          <a:xfrm>
            <a:off x="1451579" y="2015733"/>
            <a:ext cx="9603275" cy="2375646"/>
          </a:xfrm>
        </p:spPr>
        <p:txBody>
          <a:bodyPr>
            <a:normAutofit/>
          </a:bodyPr>
          <a:lstStyle/>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Primeramente a Dios por permitirme salud y darme la sabiduría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Al Doctor Fredy Antonio Vides Romero por orientarme en los temas de mi proyecto del seminario y aclararme ideas en los conceptos de análisis para poder llevar a cabo la investigación de una buena manera.   </a:t>
            </a:r>
          </a:p>
          <a:p>
            <a:pPr>
              <a:buFont typeface="Wingdings" panose="05000000000000000000" pitchFamily="2" charset="2"/>
              <a:buChar char="ü"/>
            </a:pPr>
            <a:r>
              <a:rPr lang="es-US" sz="1600" dirty="0">
                <a:latin typeface="Arial" panose="020B0604020202020204" pitchFamily="34" charset="0"/>
                <a:cs typeface="Arial" panose="020B0604020202020204" pitchFamily="34" charset="0"/>
              </a:rPr>
              <a:t> Ruth Núñez una excompañera de la carrera de matemáticas que me proporciono las bases de Datos del INE : Instituto Nacional de Estadística. https://www.ine.gob.hn</a:t>
            </a:r>
          </a:p>
        </p:txBody>
      </p:sp>
    </p:spTree>
    <p:extLst>
      <p:ext uri="{BB962C8B-B14F-4D97-AF65-F5344CB8AC3E}">
        <p14:creationId xmlns:p14="http://schemas.microsoft.com/office/powerpoint/2010/main" val="186857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F2202-05B3-4EF2-8FD2-FC77E2AC052E}"/>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Bibliografía </a:t>
            </a:r>
          </a:p>
        </p:txBody>
      </p:sp>
      <p:sp>
        <p:nvSpPr>
          <p:cNvPr id="3" name="Marcador de contenido 2">
            <a:extLst>
              <a:ext uri="{FF2B5EF4-FFF2-40B4-BE49-F238E27FC236}">
                <a16:creationId xmlns:a16="http://schemas.microsoft.com/office/drawing/2014/main" id="{795B93E6-FD36-4585-9F84-3B3095563523}"/>
              </a:ext>
            </a:extLst>
          </p:cNvPr>
          <p:cNvSpPr>
            <a:spLocks noGrp="1"/>
          </p:cNvSpPr>
          <p:nvPr>
            <p:ph idx="1"/>
          </p:nvPr>
        </p:nvSpPr>
        <p:spPr/>
        <p:txBody>
          <a:bodyPr>
            <a:normAutofit fontScale="25000" lnSpcReduction="20000"/>
          </a:bodyPr>
          <a:lstStyle/>
          <a:p>
            <a:pPr>
              <a:buFont typeface="Wingdings" panose="05000000000000000000" pitchFamily="2" charset="2"/>
              <a:buChar char="v"/>
            </a:pPr>
            <a:r>
              <a:rPr lang="es-US" sz="5600" dirty="0">
                <a:latin typeface="Arial" panose="020B0604020202020204" pitchFamily="34" charset="0"/>
                <a:cs typeface="Arial" panose="020B0604020202020204" pitchFamily="34" charset="0"/>
              </a:rPr>
              <a:t> </a:t>
            </a:r>
            <a:r>
              <a:rPr lang="es-US" sz="6400" dirty="0">
                <a:latin typeface="Arial" panose="020B0604020202020204" pitchFamily="34" charset="0"/>
                <a:cs typeface="Arial" panose="020B0604020202020204" pitchFamily="34" charset="0"/>
                <a:hlinkClick r:id="rId2"/>
              </a:rPr>
              <a:t>https://github.com/Jinestroz/Proyectoinvestigacionseminario</a:t>
            </a:r>
            <a:endParaRPr lang="es-US" sz="6400" dirty="0">
              <a:latin typeface="Arial" panose="020B0604020202020204" pitchFamily="34" charset="0"/>
              <a:cs typeface="Arial" panose="020B0604020202020204" pitchFamily="34" charset="0"/>
            </a:endParaRPr>
          </a:p>
          <a:p>
            <a:pPr>
              <a:buFont typeface="Wingdings" panose="05000000000000000000" pitchFamily="2" charset="2"/>
              <a:buChar char="v"/>
            </a:pPr>
            <a:r>
              <a:rPr lang="es-US" sz="6400" dirty="0">
                <a:latin typeface="Arial" panose="020B0604020202020204" pitchFamily="34" charset="0"/>
                <a:cs typeface="Arial" panose="020B0604020202020204" pitchFamily="34" charset="0"/>
              </a:rPr>
              <a:t> https://vitalflux.com/autoregressive-ar-models-with-python-examples/Autoregressive  (AR)  models  with  Python  examples  -  Data  AnalyticsData   Science,   Machine   Learning,   Deep   Learning,   Data   Analytics,Python,  R,  Tutorials,  Tests,  Interviews,  News,  AI,  Cloud  Computing,Web, Mobile</a:t>
            </a:r>
          </a:p>
          <a:p>
            <a:pPr>
              <a:buFont typeface="Wingdings" panose="05000000000000000000" pitchFamily="2" charset="2"/>
              <a:buChar char="v"/>
            </a:pPr>
            <a:r>
              <a:rPr lang="fi-FI" sz="6400" dirty="0">
                <a:latin typeface="Arial" panose="020B0604020202020204" pitchFamily="34" charset="0"/>
                <a:cs typeface="Arial" panose="020B0604020202020204" pitchFamily="34" charset="0"/>
              </a:rPr>
              <a:t>http://ri.uaemex.mx/bitstream/handle/20.500.11799/109156/TESIS  UNI</a:t>
            </a:r>
            <a:r>
              <a:rPr lang="es-US" sz="6400" dirty="0">
                <a:latin typeface="Arial" panose="020B0604020202020204" pitchFamily="34" charset="0"/>
                <a:cs typeface="Arial" panose="020B0604020202020204" pitchFamily="34" charset="0"/>
              </a:rPr>
              <a:t>VERSIDAD  AUTONOMA  DEL  ESTADO  DE  MEXICO  FACULTADDE ECONOMIA AUTOR DE TESIS JULIO TONATIUH BALCAZARLOPEZ  </a:t>
            </a:r>
          </a:p>
          <a:p>
            <a:pPr>
              <a:buFont typeface="Wingdings" panose="05000000000000000000" pitchFamily="2" charset="2"/>
              <a:buChar char="v"/>
            </a:pPr>
            <a:r>
              <a:rPr lang="es-US" sz="6400" dirty="0">
                <a:latin typeface="Arial" panose="020B0604020202020204" pitchFamily="34" charset="0"/>
                <a:cs typeface="Arial" panose="020B0604020202020204" pitchFamily="34" charset="0"/>
              </a:rPr>
              <a:t>Econometria-damodar-n-gujarati-5ta-edición  </a:t>
            </a:r>
          </a:p>
          <a:p>
            <a:pPr>
              <a:buFont typeface="Wingdings" panose="05000000000000000000" pitchFamily="2" charset="2"/>
              <a:buChar char="v"/>
            </a:pPr>
            <a:r>
              <a:rPr lang="es-US" sz="6400" dirty="0">
                <a:latin typeface="Arial" panose="020B0604020202020204" pitchFamily="34" charset="0"/>
                <a:cs typeface="Arial" panose="020B0604020202020204" pitchFamily="34" charset="0"/>
                <a:hlinkClick r:id="rId3"/>
              </a:rPr>
              <a:t>https://economia.unmsm.edu.pe/data/apucla/ApuntesdeClaseOBGNro4Bustamante.pdf</a:t>
            </a:r>
            <a:r>
              <a:rPr lang="es-US" sz="6400" dirty="0">
                <a:latin typeface="Arial" panose="020B0604020202020204" pitchFamily="34" charset="0"/>
                <a:cs typeface="Arial" panose="020B0604020202020204" pitchFamily="34" charset="0"/>
              </a:rPr>
              <a:t>   </a:t>
            </a:r>
          </a:p>
          <a:p>
            <a:pPr>
              <a:buFont typeface="Wingdings" panose="05000000000000000000" pitchFamily="2" charset="2"/>
              <a:buChar char="v"/>
            </a:pPr>
            <a:r>
              <a:rPr lang="es-US" sz="6400" dirty="0">
                <a:latin typeface="Arial" panose="020B0604020202020204" pitchFamily="34" charset="0"/>
                <a:cs typeface="Arial" panose="020B0604020202020204" pitchFamily="34" charset="0"/>
              </a:rPr>
              <a:t>https://www.ine.gob.hn/publicaciones/Censos/Censo_2013/07Tomo-VII-Mercado-Laboral/definiciones.html</a:t>
            </a:r>
          </a:p>
          <a:p>
            <a:pPr marL="0" indent="0">
              <a:buNone/>
            </a:pPr>
            <a:endParaRPr lang="es-US" sz="64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s-US" sz="1400" dirty="0"/>
          </a:p>
          <a:p>
            <a:pPr marL="0" indent="0">
              <a:buNone/>
            </a:pPr>
            <a:endParaRPr lang="es-US" sz="1400" dirty="0"/>
          </a:p>
          <a:p>
            <a:pPr marL="0" indent="0">
              <a:buNone/>
            </a:pPr>
            <a:r>
              <a:rPr lang="es-US" sz="1400" dirty="0"/>
              <a:t>   </a:t>
            </a:r>
          </a:p>
        </p:txBody>
      </p:sp>
    </p:spTree>
    <p:extLst>
      <p:ext uri="{BB962C8B-B14F-4D97-AF65-F5344CB8AC3E}">
        <p14:creationId xmlns:p14="http://schemas.microsoft.com/office/powerpoint/2010/main" val="84365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880FF-AB9D-419B-853D-22843E08A0DB}"/>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Resumen</a:t>
            </a:r>
          </a:p>
        </p:txBody>
      </p:sp>
      <p:sp>
        <p:nvSpPr>
          <p:cNvPr id="3" name="Marcador de contenido 2">
            <a:extLst>
              <a:ext uri="{FF2B5EF4-FFF2-40B4-BE49-F238E27FC236}">
                <a16:creationId xmlns:a16="http://schemas.microsoft.com/office/drawing/2014/main" id="{983271E4-BBAF-47FD-AF10-4FB044CE2E64}"/>
              </a:ext>
            </a:extLst>
          </p:cNvPr>
          <p:cNvSpPr>
            <a:spLocks noGrp="1"/>
          </p:cNvSpPr>
          <p:nvPr>
            <p:ph idx="1"/>
          </p:nvPr>
        </p:nvSpPr>
        <p:spPr>
          <a:xfrm>
            <a:off x="1451579" y="2015733"/>
            <a:ext cx="9603275" cy="1495111"/>
          </a:xfrm>
        </p:spPr>
        <p:txBody>
          <a:bodyPr>
            <a:normAutofit/>
          </a:bodyPr>
          <a:lstStyle/>
          <a:p>
            <a:pPr marL="0" indent="0" algn="l">
              <a:buNone/>
            </a:pPr>
            <a:r>
              <a:rPr lang="es-US" sz="1600" b="0" i="0" u="none" strike="noStrike" baseline="0" dirty="0">
                <a:latin typeface="Arial" panose="020B0604020202020204" pitchFamily="34" charset="0"/>
                <a:cs typeface="Arial" panose="020B0604020202020204" pitchFamily="34" charset="0"/>
              </a:rPr>
              <a:t>Además podemos decir que el desempleo se deriva en: Una perdida de ingresos y producción Una perdida de capital humano. La perdida del ingreso es devastadora para quienes deben asumirla. El desempleo prolongado da</a:t>
            </a:r>
            <a:r>
              <a:rPr lang="es-US" sz="1600" dirty="0">
                <a:latin typeface="Arial" panose="020B0604020202020204" pitchFamily="34" charset="0"/>
                <a:cs typeface="Arial" panose="020B0604020202020204" pitchFamily="34" charset="0"/>
              </a:rPr>
              <a:t>ñ</a:t>
            </a:r>
            <a:r>
              <a:rPr lang="es-US" sz="1600" b="0" i="0" u="none" strike="noStrike" baseline="0" dirty="0">
                <a:latin typeface="Arial" panose="020B0604020202020204" pitchFamily="34" charset="0"/>
                <a:cs typeface="Arial" panose="020B0604020202020204" pitchFamily="34" charset="0"/>
              </a:rPr>
              <a:t>a permanentemente los prospectos de la gente, ya que destruye el capital humano</a:t>
            </a:r>
            <a:r>
              <a:rPr lang="es-US" sz="1400" b="0" i="0" u="none" strike="noStrike" baseline="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3847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83E1E-1E49-4369-A2DC-7E8FB0F2127E}"/>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introduccion</a:t>
            </a:r>
          </a:p>
        </p:txBody>
      </p:sp>
      <p:sp>
        <p:nvSpPr>
          <p:cNvPr id="3" name="Marcador de contenido 2">
            <a:extLst>
              <a:ext uri="{FF2B5EF4-FFF2-40B4-BE49-F238E27FC236}">
                <a16:creationId xmlns:a16="http://schemas.microsoft.com/office/drawing/2014/main" id="{67BC3F88-2B41-4CD3-8B94-7CB75C9CCCE8}"/>
              </a:ext>
            </a:extLst>
          </p:cNvPr>
          <p:cNvSpPr>
            <a:spLocks noGrp="1"/>
          </p:cNvSpPr>
          <p:nvPr>
            <p:ph idx="1"/>
          </p:nvPr>
        </p:nvSpPr>
        <p:spPr/>
        <p:txBody>
          <a:bodyPr/>
          <a:lstStyle/>
          <a:p>
            <a:pPr marL="0" indent="0">
              <a:buNone/>
            </a:pPr>
            <a:r>
              <a:rPr lang="es-US" sz="1600" dirty="0">
                <a:latin typeface="Arial" panose="020B0604020202020204" pitchFamily="34" charset="0"/>
                <a:cs typeface="Arial" panose="020B0604020202020204" pitchFamily="34" charset="0"/>
              </a:rPr>
              <a:t>En este contexto presentamos de forma breve algunos de los siguientes aspectos relacionados con la medición y el análisis del empelo y desempleo:</a:t>
            </a:r>
          </a:p>
          <a:p>
            <a:pPr>
              <a:buFont typeface="Wingdings" panose="05000000000000000000" pitchFamily="2" charset="2"/>
              <a:buChar char="Ø"/>
            </a:pPr>
            <a:r>
              <a:rPr lang="es-US" sz="1600" dirty="0">
                <a:latin typeface="Arial" panose="020B0604020202020204" pitchFamily="34" charset="0"/>
                <a:cs typeface="Arial" panose="020B0604020202020204" pitchFamily="34" charset="0"/>
              </a:rPr>
              <a:t>Los conceptos de población ocupada, desocupada, económicamente activa e inactiva.</a:t>
            </a:r>
          </a:p>
          <a:p>
            <a:pPr>
              <a:buFont typeface="Wingdings" panose="05000000000000000000" pitchFamily="2" charset="2"/>
              <a:buChar char="Ø"/>
            </a:pPr>
            <a:r>
              <a:rPr lang="es-US" sz="1600" dirty="0">
                <a:latin typeface="Arial" panose="020B0604020202020204" pitchFamily="34" charset="0"/>
                <a:cs typeface="Arial" panose="020B0604020202020204" pitchFamily="34" charset="0"/>
              </a:rPr>
              <a:t>El calculo de las denominadas tasas básicas del mercado de trabajo ( actividad, empleo, ocupación) </a:t>
            </a:r>
          </a:p>
          <a:p>
            <a:pPr>
              <a:buFont typeface="Wingdings" panose="05000000000000000000" pitchFamily="2" charset="2"/>
              <a:buChar char="Ø"/>
            </a:pPr>
            <a:r>
              <a:rPr lang="es-US" sz="1600" dirty="0">
                <a:latin typeface="Arial" panose="020B0604020202020204" pitchFamily="34" charset="0"/>
                <a:cs typeface="Arial" panose="020B0604020202020204" pitchFamily="34" charset="0"/>
              </a:rPr>
              <a:t> Análisis de información estadística y conceptos relacionados con los procesos estocásticos </a:t>
            </a:r>
          </a:p>
          <a:p>
            <a:pPr>
              <a:buFont typeface="Wingdings" panose="05000000000000000000" pitchFamily="2" charset="2"/>
              <a:buChar char="Ø"/>
            </a:pPr>
            <a:r>
              <a:rPr lang="es-US" sz="1600" dirty="0">
                <a:latin typeface="Arial" panose="020B0604020202020204" pitchFamily="34" charset="0"/>
                <a:cs typeface="Arial" panose="020B0604020202020204" pitchFamily="34" charset="0"/>
              </a:rPr>
              <a:t>Análisis sobre el modelo Autorregresivo AR(p)</a:t>
            </a:r>
          </a:p>
          <a:p>
            <a:pPr>
              <a:buFont typeface="Wingdings" panose="05000000000000000000" pitchFamily="2" charset="2"/>
              <a:buChar char="Ø"/>
            </a:pPr>
            <a:endParaRPr lang="es-US" sz="1600" dirty="0">
              <a:latin typeface="Arial" panose="020B0604020202020204" pitchFamily="34" charset="0"/>
              <a:cs typeface="Arial" panose="020B0604020202020204" pitchFamily="34" charset="0"/>
            </a:endParaRPr>
          </a:p>
          <a:p>
            <a:pPr marL="0" indent="0">
              <a:buNone/>
            </a:pPr>
            <a:endParaRPr lang="es-US" dirty="0"/>
          </a:p>
        </p:txBody>
      </p:sp>
    </p:spTree>
    <p:extLst>
      <p:ext uri="{BB962C8B-B14F-4D97-AF65-F5344CB8AC3E}">
        <p14:creationId xmlns:p14="http://schemas.microsoft.com/office/powerpoint/2010/main" val="302337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28B0C-BDF6-4ECF-A3F2-1A27119F8FE2}"/>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introduccion</a:t>
            </a:r>
          </a:p>
        </p:txBody>
      </p:sp>
      <p:sp>
        <p:nvSpPr>
          <p:cNvPr id="3" name="Marcador de contenido 2">
            <a:extLst>
              <a:ext uri="{FF2B5EF4-FFF2-40B4-BE49-F238E27FC236}">
                <a16:creationId xmlns:a16="http://schemas.microsoft.com/office/drawing/2014/main" id="{7E91E8A3-B75D-4DB1-9A1C-694897229194}"/>
              </a:ext>
            </a:extLst>
          </p:cNvPr>
          <p:cNvSpPr>
            <a:spLocks noGrp="1"/>
          </p:cNvSpPr>
          <p:nvPr>
            <p:ph idx="1"/>
          </p:nvPr>
        </p:nvSpPr>
        <p:spPr/>
        <p:txBody>
          <a:bodyPr>
            <a:normAutofit lnSpcReduction="10000"/>
          </a:bodyPr>
          <a:lstStyle/>
          <a:p>
            <a:pPr marL="0" indent="0">
              <a:buNone/>
            </a:pPr>
            <a:endParaRPr lang="es-US" sz="16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s-US" sz="1600" dirty="0">
                <a:latin typeface="Arial" panose="020B0604020202020204" pitchFamily="34" charset="0"/>
                <a:cs typeface="Arial" panose="020B0604020202020204" pitchFamily="34" charset="0"/>
              </a:rPr>
              <a:t>Población Ocupada: Son todas las personas de 16 años y más que en la semana anterior a la realización de la encuesta trabajaron una hora, por lo menos, en un empleo, negocio propio o como familiares no remunerados. Son ocupados también las personas que teniendo un empleo, negocio propio o finca propia de los cuales pudieron estar ausentes durante la semana de referencia por razones de: salud, permiso, vacaciones, huelga u otro motivo de fuerza mayor.</a:t>
            </a:r>
          </a:p>
          <a:p>
            <a:pPr>
              <a:buFont typeface="Wingdings" panose="05000000000000000000" pitchFamily="2" charset="2"/>
              <a:buChar char="Ø"/>
            </a:pPr>
            <a:r>
              <a:rPr lang="es-US" sz="1600" dirty="0">
                <a:latin typeface="Arial" panose="020B0604020202020204" pitchFamily="34" charset="0"/>
                <a:cs typeface="Arial" panose="020B0604020202020204" pitchFamily="34" charset="0"/>
              </a:rPr>
              <a:t>Población desocupada: En esta categoría están agrupadas las personas afectadas por el desempleo abierto. Incluye a los cesantes (aquellas que tenían una ocupación, la perdieron por una causa cualquiera y durante la semana de referencia estuvieron activos buscando un empleo nuevo o tratando de establecer un negocio o finca propia) y a los trabajadores nuevos (que buscaron un empleo por primera vez).</a:t>
            </a:r>
          </a:p>
        </p:txBody>
      </p:sp>
    </p:spTree>
    <p:extLst>
      <p:ext uri="{BB962C8B-B14F-4D97-AF65-F5344CB8AC3E}">
        <p14:creationId xmlns:p14="http://schemas.microsoft.com/office/powerpoint/2010/main" val="350249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FDF74-12B5-4356-8FB0-E1975507BB20}"/>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introduccion</a:t>
            </a:r>
          </a:p>
        </p:txBody>
      </p:sp>
      <p:sp>
        <p:nvSpPr>
          <p:cNvPr id="3" name="Marcador de contenido 2">
            <a:extLst>
              <a:ext uri="{FF2B5EF4-FFF2-40B4-BE49-F238E27FC236}">
                <a16:creationId xmlns:a16="http://schemas.microsoft.com/office/drawing/2014/main" id="{1A2D8C4D-7EB2-469A-8DD0-59E8B281FFCB}"/>
              </a:ext>
            </a:extLst>
          </p:cNvPr>
          <p:cNvSpPr>
            <a:spLocks noGrp="1"/>
          </p:cNvSpPr>
          <p:nvPr>
            <p:ph idx="1"/>
          </p:nvPr>
        </p:nvSpPr>
        <p:spPr>
          <a:xfrm>
            <a:off x="1451579" y="2015732"/>
            <a:ext cx="9603275" cy="3199735"/>
          </a:xfrm>
        </p:spPr>
        <p:txBody>
          <a:bodyPr>
            <a:normAutofit fontScale="85000" lnSpcReduction="10000"/>
          </a:bodyPr>
          <a:lstStyle/>
          <a:p>
            <a:pPr>
              <a:buFont typeface="Wingdings" panose="05000000000000000000" pitchFamily="2" charset="2"/>
              <a:buChar char="Ø"/>
            </a:pPr>
            <a:r>
              <a:rPr lang="es-US" dirty="0"/>
              <a:t> </a:t>
            </a:r>
            <a:r>
              <a:rPr lang="es-US" sz="1900" dirty="0">
                <a:latin typeface="Arial" panose="020B0604020202020204" pitchFamily="34" charset="0"/>
                <a:cs typeface="Arial" panose="020B0604020202020204" pitchFamily="34" charset="0"/>
              </a:rPr>
              <a:t>Población Económicamente Activa : Son todas las personas mayores de 16 años que manifiestan tener algún empleo, o bien, no tenerlo pero haber buscado activamente trabajo o buscar por primera vez. La pea está compuesta por ocupados y desocupados</a:t>
            </a:r>
            <a:r>
              <a:rPr lang="es-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s-US" sz="1900" dirty="0">
                <a:latin typeface="Arial" panose="020B0604020202020204" pitchFamily="34" charset="0"/>
                <a:cs typeface="Arial" panose="020B0604020202020204" pitchFamily="34" charset="0"/>
              </a:rPr>
              <a:t>Población Económicamente Inactiva : En el proceso de discriminar la población económicamente activa (pea) de la población en edad de trabajar (pet), queda el gran conjunto de los inactivos, categoría a la cual pertenecen todas las personas de 16 años y más que en la semana de referencia no tenían un empleo ni negocio o finca propia, pero tampoco estuvieron activos en la búsqueda de un empleo ni trataron de establecerse como trabajadores independientes.</a:t>
            </a:r>
          </a:p>
          <a:p>
            <a:pPr marL="0" indent="0">
              <a:buNone/>
            </a:pPr>
            <a:r>
              <a:rPr lang="es-US" sz="1900" dirty="0">
                <a:latin typeface="Arial" panose="020B0604020202020204" pitchFamily="34" charset="0"/>
                <a:cs typeface="Arial" panose="020B0604020202020204" pitchFamily="34" charset="0"/>
              </a:rPr>
              <a:t>  En calidad de inactivos se encuentran: los jubilados, pensionistas, rentistas, estudiantes que no   trabajan, las personas dedicadas a los quehaceres del hogar, los incapacitados y otros.</a:t>
            </a:r>
          </a:p>
          <a:p>
            <a:pPr>
              <a:buFont typeface="Wingdings" panose="05000000000000000000" pitchFamily="2" charset="2"/>
              <a:buChar char="Ø"/>
            </a:pPr>
            <a:endParaRPr lang="es-US" sz="19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s-US" dirty="0"/>
          </a:p>
          <a:p>
            <a:pPr marL="0" indent="0">
              <a:buNone/>
            </a:pPr>
            <a:endParaRPr lang="es-US" dirty="0"/>
          </a:p>
        </p:txBody>
      </p:sp>
    </p:spTree>
    <p:extLst>
      <p:ext uri="{BB962C8B-B14F-4D97-AF65-F5344CB8AC3E}">
        <p14:creationId xmlns:p14="http://schemas.microsoft.com/office/powerpoint/2010/main" val="42700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6ADD1-9A13-40C5-92DA-811557F0B2CB}"/>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Introducción </a:t>
            </a:r>
          </a:p>
        </p:txBody>
      </p:sp>
      <p:sp>
        <p:nvSpPr>
          <p:cNvPr id="3" name="Marcador de contenido 2">
            <a:extLst>
              <a:ext uri="{FF2B5EF4-FFF2-40B4-BE49-F238E27FC236}">
                <a16:creationId xmlns:a16="http://schemas.microsoft.com/office/drawing/2014/main" id="{10735663-BD47-456A-930F-B1E2D3DB4210}"/>
              </a:ext>
            </a:extLst>
          </p:cNvPr>
          <p:cNvSpPr>
            <a:spLocks noGrp="1"/>
          </p:cNvSpPr>
          <p:nvPr>
            <p:ph idx="1"/>
          </p:nvPr>
        </p:nvSpPr>
        <p:spPr>
          <a:xfrm>
            <a:off x="1451579" y="2015732"/>
            <a:ext cx="9603275" cy="4407646"/>
          </a:xfrm>
        </p:spPr>
        <p:txBody>
          <a:bodyPr>
            <a:noAutofit/>
          </a:bodyPr>
          <a:lstStyle/>
          <a:p>
            <a:pPr marL="0" indent="0">
              <a:buNone/>
            </a:pPr>
            <a:r>
              <a:rPr lang="es-US" sz="1600" dirty="0">
                <a:latin typeface="Arial" panose="020B0604020202020204" pitchFamily="34" charset="0"/>
                <a:cs typeface="Arial" panose="020B0604020202020204" pitchFamily="34" charset="0"/>
              </a:rPr>
              <a:t>Algunos resultados sobre estadísticas Relacionadas con las series de tiempo como lo son los Procesos Estocásticos y Podemos obtener algunas de sus  características que describen su comportamiento como lo es :</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La Media</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La Varianza</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La Desviación Estándar</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La Covarianza</a:t>
            </a:r>
          </a:p>
          <a:p>
            <a:pPr marL="0" indent="0">
              <a:buNone/>
            </a:pPr>
            <a:r>
              <a:rPr lang="es-US" sz="1600" dirty="0">
                <a:latin typeface="Arial" panose="020B0604020202020204" pitchFamily="34" charset="0"/>
                <a:cs typeface="Arial" panose="020B0604020202020204" pitchFamily="34" charset="0"/>
              </a:rPr>
              <a:t>Puesto que las características del proceso pueden variar a lo largo de t estas características no serán parámetros sino que serán funciones de t.</a:t>
            </a:r>
          </a:p>
          <a:p>
            <a:pPr marL="0" indent="0">
              <a:buNone/>
            </a:pPr>
            <a:r>
              <a:rPr lang="es-US" sz="1600" dirty="0">
                <a:latin typeface="Arial" panose="020B0604020202020204" pitchFamily="34" charset="0"/>
                <a:cs typeface="Arial" panose="020B0604020202020204" pitchFamily="34" charset="0"/>
              </a:rPr>
              <a:t>Modelo Autorregresivo AR(p) :  Un Modelo autorregresivo establece que la variable de salida depende linealmente de sus valores previos. </a:t>
            </a:r>
          </a:p>
          <a:p>
            <a:pPr marL="0" indent="0">
              <a:buNone/>
            </a:pPr>
            <a:endParaRPr lang="es-US" sz="1200" dirty="0"/>
          </a:p>
        </p:txBody>
      </p:sp>
    </p:spTree>
    <p:extLst>
      <p:ext uri="{BB962C8B-B14F-4D97-AF65-F5344CB8AC3E}">
        <p14:creationId xmlns:p14="http://schemas.microsoft.com/office/powerpoint/2010/main" val="15322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069E4-CF49-4647-A370-9CAD8BBDA56E}"/>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Introducción </a:t>
            </a:r>
          </a:p>
        </p:txBody>
      </p:sp>
      <p:sp>
        <p:nvSpPr>
          <p:cNvPr id="3" name="Marcador de contenido 2">
            <a:extLst>
              <a:ext uri="{FF2B5EF4-FFF2-40B4-BE49-F238E27FC236}">
                <a16:creationId xmlns:a16="http://schemas.microsoft.com/office/drawing/2014/main" id="{E331ECC9-8C23-47C4-A4F6-CE7CB8ECD818}"/>
              </a:ext>
            </a:extLst>
          </p:cNvPr>
          <p:cNvSpPr>
            <a:spLocks noGrp="1"/>
          </p:cNvSpPr>
          <p:nvPr>
            <p:ph idx="1"/>
          </p:nvPr>
        </p:nvSpPr>
        <p:spPr>
          <a:xfrm>
            <a:off x="1451579" y="2015732"/>
            <a:ext cx="9603275" cy="3673868"/>
          </a:xfrm>
        </p:spPr>
        <p:txBody>
          <a:bodyPr>
            <a:normAutofit lnSpcReduction="10000"/>
          </a:bodyPr>
          <a:lstStyle/>
          <a:p>
            <a:pPr marL="0" indent="0">
              <a:buNone/>
            </a:pPr>
            <a:r>
              <a:rPr lang="es-US" sz="1600" dirty="0">
                <a:latin typeface="Arial" panose="020B0604020202020204" pitchFamily="34" charset="0"/>
                <a:cs typeface="Arial" panose="020B0604020202020204" pitchFamily="34" charset="0"/>
              </a:rPr>
              <a:t>Modelo Autorregresivo AR(p) :  Un Modelo autorregresivo establece que la variable de salida depende linealmente de sus valores previos. </a:t>
            </a:r>
          </a:p>
          <a:p>
            <a:pPr marL="0" indent="0">
              <a:buNone/>
            </a:pPr>
            <a:r>
              <a:rPr lang="es-US" sz="1600" dirty="0">
                <a:latin typeface="Arial" panose="020B0604020202020204" pitchFamily="34" charset="0"/>
                <a:cs typeface="Arial" panose="020B0604020202020204" pitchFamily="34" charset="0"/>
              </a:rPr>
              <a:t>Una vez que se ha determinado el numero p el siguiente paso es estimar el modelo. Los cálculos para tener los coeficientes del modelo son demasiado repetitivos para realizarlos manualmente, por eso es mucho mejor utilizar un software para ahorrar tiempo. Es necesario cumplir las siguientes condiciones para poder decir que el modelo estimado es lo suficientemente bueno para detener el proceso de estimación</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 El cambio de los coeficientes del modelo debe ser pequeño.</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 La suma de los errores al cuadrado no cambia demasiado de un modelo.</a:t>
            </a:r>
          </a:p>
          <a:p>
            <a:pPr>
              <a:buFont typeface="Wingdings" panose="05000000000000000000" pitchFamily="2" charset="2"/>
              <a:buChar char="q"/>
            </a:pPr>
            <a:r>
              <a:rPr lang="es-US" sz="1600" dirty="0">
                <a:latin typeface="Arial" panose="020B0604020202020204" pitchFamily="34" charset="0"/>
                <a:cs typeface="Arial" panose="020B0604020202020204" pitchFamily="34" charset="0"/>
              </a:rPr>
              <a:t> Establecer un numero limite de veces que los coeficientes serán revisados. Esto Asegurara, que si por alguna razón la estimación continua, puede ser detenida y se obtengan algunos resultados</a:t>
            </a:r>
          </a:p>
        </p:txBody>
      </p:sp>
    </p:spTree>
    <p:extLst>
      <p:ext uri="{BB962C8B-B14F-4D97-AF65-F5344CB8AC3E}">
        <p14:creationId xmlns:p14="http://schemas.microsoft.com/office/powerpoint/2010/main" val="355984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43BFD-3CA5-4D66-B3ED-8894E4452516}"/>
              </a:ext>
            </a:extLst>
          </p:cNvPr>
          <p:cNvSpPr>
            <a:spLocks noGrp="1"/>
          </p:cNvSpPr>
          <p:nvPr>
            <p:ph type="title"/>
          </p:nvPr>
        </p:nvSpPr>
        <p:spPr/>
        <p:txBody>
          <a:bodyPr>
            <a:normAutofit/>
          </a:bodyPr>
          <a:lstStyle/>
          <a:p>
            <a:pPr algn="ctr"/>
            <a:r>
              <a:rPr lang="es-US" sz="1800" dirty="0">
                <a:latin typeface="Arial" panose="020B0604020202020204" pitchFamily="34" charset="0"/>
                <a:cs typeface="Arial" panose="020B0604020202020204" pitchFamily="34" charset="0"/>
              </a:rPr>
              <a:t>introduccion</a:t>
            </a:r>
          </a:p>
        </p:txBody>
      </p:sp>
      <p:sp>
        <p:nvSpPr>
          <p:cNvPr id="3" name="Marcador de contenido 2">
            <a:extLst>
              <a:ext uri="{FF2B5EF4-FFF2-40B4-BE49-F238E27FC236}">
                <a16:creationId xmlns:a16="http://schemas.microsoft.com/office/drawing/2014/main" id="{AAE9C27D-C7E4-464F-A326-301EF0DB2745}"/>
              </a:ext>
            </a:extLst>
          </p:cNvPr>
          <p:cNvSpPr>
            <a:spLocks noGrp="1"/>
          </p:cNvSpPr>
          <p:nvPr>
            <p:ph idx="1"/>
          </p:nvPr>
        </p:nvSpPr>
        <p:spPr>
          <a:xfrm>
            <a:off x="1451579" y="2015733"/>
            <a:ext cx="9603275" cy="1653156"/>
          </a:xfrm>
        </p:spPr>
        <p:txBody>
          <a:bodyPr>
            <a:normAutofit/>
          </a:bodyPr>
          <a:lstStyle/>
          <a:p>
            <a:pPr marL="0" indent="0">
              <a:buNone/>
            </a:pPr>
            <a:r>
              <a:rPr lang="es-US" sz="1600" dirty="0">
                <a:latin typeface="Arial" panose="020B0604020202020204" pitchFamily="34" charset="0"/>
                <a:cs typeface="Arial" panose="020B0604020202020204" pitchFamily="34" charset="0"/>
              </a:rPr>
              <a:t>Las definiciones operativas de ocupado, desocupado e inactivo tienen en cuenta el denominado periodo de referencia. Es decir, al momento de ser encuestada una persona se le pregunta si trabajó en la semana de referencia (por lo general, la semana anterior a la que comienza el relevamiento). Si no trabajó, se le pregunta si buscó trabajo en el último mes.</a:t>
            </a:r>
          </a:p>
        </p:txBody>
      </p:sp>
    </p:spTree>
    <p:extLst>
      <p:ext uri="{BB962C8B-B14F-4D97-AF65-F5344CB8AC3E}">
        <p14:creationId xmlns:p14="http://schemas.microsoft.com/office/powerpoint/2010/main" val="4085970931"/>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755</TotalTime>
  <Words>3199</Words>
  <Application>Microsoft Office PowerPoint</Application>
  <PresentationFormat>Panorámica</PresentationFormat>
  <Paragraphs>130</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Cambria Math</vt:lpstr>
      <vt:lpstr>Gill Sans MT</vt:lpstr>
      <vt:lpstr>Wingdings</vt:lpstr>
      <vt:lpstr>Galería</vt:lpstr>
      <vt:lpstr>Econometría de series de tiempo aplicadas a la tasa de empleo y desempleo en los años 2001 y 2013  </vt:lpstr>
      <vt:lpstr>Resumen</vt:lpstr>
      <vt:lpstr>Resumen</vt:lpstr>
      <vt:lpstr>introduccion</vt:lpstr>
      <vt:lpstr>introduccion</vt:lpstr>
      <vt:lpstr>introduccion</vt:lpstr>
      <vt:lpstr>Introducción </vt:lpstr>
      <vt:lpstr>Introducción </vt:lpstr>
      <vt:lpstr>introduccion</vt:lpstr>
      <vt:lpstr>Planteamiento del problema</vt:lpstr>
      <vt:lpstr>Planteamiento del problema</vt:lpstr>
      <vt:lpstr>Marco Teórico</vt:lpstr>
      <vt:lpstr>Marco teórico </vt:lpstr>
      <vt:lpstr>Estrategias / metodología de solución  </vt:lpstr>
      <vt:lpstr>Estrategias / metodología de solución</vt:lpstr>
      <vt:lpstr>Estrategias / metodología de solución</vt:lpstr>
      <vt:lpstr>Estrategias / metodología de solución</vt:lpstr>
      <vt:lpstr>Estrategias / metodología de solución</vt:lpstr>
      <vt:lpstr>Estrategias / metodología de solución</vt:lpstr>
      <vt:lpstr>conclusiones</vt:lpstr>
      <vt:lpstr>Agradecimientos</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Econometría de series de tiempo aplicadas a la tasa de empleo y desempleo en los años 2001 y 2013  </dc:title>
  <dc:creator>Jose Alfonzo Inestroza Rodriguez</dc:creator>
  <cp:lastModifiedBy>Jose Alfonzo Inestroza Rodriguez</cp:lastModifiedBy>
  <cp:revision>6</cp:revision>
  <dcterms:created xsi:type="dcterms:W3CDTF">2021-08-07T17:22:10Z</dcterms:created>
  <dcterms:modified xsi:type="dcterms:W3CDTF">2021-08-09T14:43:20Z</dcterms:modified>
</cp:coreProperties>
</file>