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4" r:id="rId3"/>
    <p:sldId id="285" r:id="rId4"/>
    <p:sldId id="289" r:id="rId5"/>
    <p:sldId id="281" r:id="rId6"/>
    <p:sldId id="276" r:id="rId7"/>
    <p:sldId id="277" r:id="rId8"/>
    <p:sldId id="278" r:id="rId9"/>
    <p:sldId id="279" r:id="rId10"/>
    <p:sldId id="280" r:id="rId11"/>
    <p:sldId id="290" r:id="rId12"/>
    <p:sldId id="291" r:id="rId13"/>
    <p:sldId id="292" r:id="rId14"/>
    <p:sldId id="293" r:id="rId15"/>
    <p:sldId id="294" r:id="rId16"/>
    <p:sldId id="299" r:id="rId17"/>
    <p:sldId id="295" r:id="rId18"/>
    <p:sldId id="300" r:id="rId19"/>
    <p:sldId id="301" r:id="rId20"/>
    <p:sldId id="298" r:id="rId21"/>
    <p:sldId id="296" r:id="rId22"/>
    <p:sldId id="297" r:id="rId23"/>
    <p:sldId id="286" r:id="rId24"/>
    <p:sldId id="283"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85" d="100"/>
          <a:sy n="85"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8/12/2021</a:t>
            </a:fld>
            <a:endParaRPr lang="es-US"/>
          </a:p>
        </p:txBody>
      </p:sp>
      <p:sp>
        <p:nvSpPr>
          <p:cNvPr id="5" name="Footer Placeholder 4"/>
          <p:cNvSpPr>
            <a:spLocks noGrp="1"/>
          </p:cNvSpPr>
          <p:nvPr>
            <p:ph type="ftr" sz="quarter" idx="11"/>
          </p:nvPr>
        </p:nvSpPr>
        <p:spPr>
          <a:xfrm>
            <a:off x="2416500" y="329307"/>
            <a:ext cx="4973915" cy="309201"/>
          </a:xfrm>
        </p:spPr>
        <p:txBody>
          <a:bodyPr/>
          <a:lstStyle/>
          <a:p>
            <a:endParaRPr lang="es-US"/>
          </a:p>
        </p:txBody>
      </p:sp>
      <p:sp>
        <p:nvSpPr>
          <p:cNvPr id="6" name="Slide Number Placeholder 5"/>
          <p:cNvSpPr>
            <a:spLocks noGrp="1"/>
          </p:cNvSpPr>
          <p:nvPr>
            <p:ph type="sldNum" sz="quarter" idx="12"/>
          </p:nvPr>
        </p:nvSpPr>
        <p:spPr>
          <a:xfrm>
            <a:off x="1437664" y="798973"/>
            <a:ext cx="811019" cy="503578"/>
          </a:xfrm>
        </p:spPr>
        <p:txBody>
          <a:bodyPr/>
          <a:lstStyle/>
          <a:p>
            <a:fld id="{32AB7121-6D0F-44B1-9521-97C6BD8462F9}" type="slidenum">
              <a:rPr lang="es-US" smtClean="0"/>
              <a:t>‹Nº›</a:t>
            </a:fld>
            <a:endParaRPr lang="es-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88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8/12/2021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8/12/2021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7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8/12/2021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3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45E15C1-AC97-4998-8B96-DA745E19CEDF}" type="datetimeFigureOut">
              <a:rPr lang="es-US" smtClean="0"/>
              <a:t>8/12/2021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5E15C1-AC97-4998-8B96-DA745E19CEDF}" type="datetimeFigureOut">
              <a:rPr lang="es-US" smtClean="0"/>
              <a:t>8/12/2021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32AB7121-6D0F-44B1-9521-97C6BD8462F9}" type="slidenum">
              <a:rPr lang="es-US" smtClean="0"/>
              <a:t>‹Nº›</a:t>
            </a:fld>
            <a:endParaRPr lang="es-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71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5E15C1-AC97-4998-8B96-DA745E19CEDF}" type="datetimeFigureOut">
              <a:rPr lang="es-US" smtClean="0"/>
              <a:t>8/12/2021</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32AB7121-6D0F-44B1-9521-97C6BD8462F9}" type="slidenum">
              <a:rPr lang="es-US" smtClean="0"/>
              <a:t>‹Nº›</a:t>
            </a:fld>
            <a:endParaRPr lang="es-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07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5E15C1-AC97-4998-8B96-DA745E19CEDF}" type="datetimeFigureOut">
              <a:rPr lang="es-US" smtClean="0"/>
              <a:t>8/12/2021</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32AB7121-6D0F-44B1-9521-97C6BD8462F9}" type="slidenum">
              <a:rPr lang="es-US" smtClean="0"/>
              <a:t>‹Nº›</a:t>
            </a:fld>
            <a:endParaRPr lang="es-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62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E15C1-AC97-4998-8B96-DA745E19CEDF}" type="datetimeFigureOut">
              <a:rPr lang="es-US" smtClean="0"/>
              <a:t>8/12/2021</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32AB7121-6D0F-44B1-9521-97C6BD8462F9}" type="slidenum">
              <a:rPr lang="es-US" smtClean="0"/>
              <a:t>‹Nº›</a:t>
            </a:fld>
            <a:endParaRPr lang="es-US"/>
          </a:p>
        </p:txBody>
      </p:sp>
    </p:spTree>
    <p:extLst>
      <p:ext uri="{BB962C8B-B14F-4D97-AF65-F5344CB8AC3E}">
        <p14:creationId xmlns:p14="http://schemas.microsoft.com/office/powerpoint/2010/main" val="269684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5E15C1-AC97-4998-8B96-DA745E19CEDF}" type="datetimeFigureOut">
              <a:rPr lang="es-US" smtClean="0"/>
              <a:t>8/12/2021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32AB7121-6D0F-44B1-9521-97C6BD8462F9}" type="slidenum">
              <a:rPr lang="es-US" smtClean="0"/>
              <a:t>‹Nº›</a:t>
            </a:fld>
            <a:endParaRPr lang="es-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319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5E15C1-AC97-4998-8B96-DA745E19CEDF}" type="datetimeFigureOut">
              <a:rPr lang="es-US" smtClean="0"/>
              <a:t>8/12/2021</a:t>
            </a:fld>
            <a:endParaRPr lang="es-US"/>
          </a:p>
        </p:txBody>
      </p:sp>
      <p:sp>
        <p:nvSpPr>
          <p:cNvPr id="6" name="Footer Placeholder 5"/>
          <p:cNvSpPr>
            <a:spLocks noGrp="1"/>
          </p:cNvSpPr>
          <p:nvPr>
            <p:ph type="ftr" sz="quarter" idx="11"/>
          </p:nvPr>
        </p:nvSpPr>
        <p:spPr>
          <a:xfrm>
            <a:off x="1447382" y="318640"/>
            <a:ext cx="5541004" cy="320931"/>
          </a:xfrm>
        </p:spPr>
        <p:txBody>
          <a:bodyPr/>
          <a:lstStyle/>
          <a:p>
            <a:endParaRPr lang="es-US"/>
          </a:p>
        </p:txBody>
      </p:sp>
      <p:sp>
        <p:nvSpPr>
          <p:cNvPr id="7" name="Slide Number Placeholder 6"/>
          <p:cNvSpPr>
            <a:spLocks noGrp="1"/>
          </p:cNvSpPr>
          <p:nvPr>
            <p:ph type="sldNum" sz="quarter" idx="12"/>
          </p:nvPr>
        </p:nvSpPr>
        <p:spPr/>
        <p:txBody>
          <a:bodyPr/>
          <a:lstStyle/>
          <a:p>
            <a:fld id="{32AB7121-6D0F-44B1-9521-97C6BD8462F9}" type="slidenum">
              <a:rPr lang="es-US" smtClean="0"/>
              <a:t>‹Nº›</a:t>
            </a:fld>
            <a:endParaRPr lang="es-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1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5E15C1-AC97-4998-8B96-DA745E19CEDF}" type="datetimeFigureOut">
              <a:rPr lang="es-US" smtClean="0"/>
              <a:t>8/12/2021</a:t>
            </a:fld>
            <a:endParaRPr lang="es-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AB7121-6D0F-44B1-9521-97C6BD8462F9}" type="slidenum">
              <a:rPr lang="es-US" smtClean="0"/>
              <a:t>‹Nº›</a:t>
            </a:fld>
            <a:endParaRPr lang="es-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3992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cm.es/data/cont/docs/518-2013-11-11-JAM-IAST-Libro.pdf" TargetMode="External"/><Relationship Id="rId2" Type="http://schemas.openxmlformats.org/officeDocument/2006/relationships/hyperlink" Target="https://github.com/Jinestroz/Proyectoinvestigacionseminario" TargetMode="External"/><Relationship Id="rId1" Type="http://schemas.openxmlformats.org/officeDocument/2006/relationships/slideLayout" Target="../slideLayouts/slideLayout2.xml"/><Relationship Id="rId4" Type="http://schemas.openxmlformats.org/officeDocument/2006/relationships/hyperlink" Target="https://www.ine.gob.hn/publicaciones/Censos/Censo_2013/07Tomo-VII-Mercado-Laboral/definicion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23883-E616-4587-977C-418EEACCCD5F}"/>
              </a:ext>
            </a:extLst>
          </p:cNvPr>
          <p:cNvSpPr>
            <a:spLocks noGrp="1"/>
          </p:cNvSpPr>
          <p:nvPr>
            <p:ph type="ctrTitle"/>
          </p:nvPr>
        </p:nvSpPr>
        <p:spPr>
          <a:xfrm>
            <a:off x="2417779" y="1546578"/>
            <a:ext cx="8637073" cy="1797151"/>
          </a:xfrm>
        </p:spPr>
        <p:txBody>
          <a:bodyPr>
            <a:normAutofit/>
          </a:bodyPr>
          <a:lstStyle/>
          <a:p>
            <a:pPr algn="ctr"/>
            <a:r>
              <a:rPr kumimoji="0" lang="es-US" sz="1800" b="0" i="0" u="none" strike="noStrike" kern="1200" cap="all" spc="0" normalizeH="0" baseline="0" noProof="0" dirty="0">
                <a:ln>
                  <a:noFill/>
                </a:ln>
                <a:solidFill>
                  <a:prstClr val="black"/>
                </a:solidFill>
                <a:effectLst/>
                <a:uLnTx/>
                <a:uFillTx/>
                <a:latin typeface="Arial" panose="020B0604020202020204" pitchFamily="34" charset="0"/>
                <a:cs typeface="Arial" panose="020B0604020202020204" pitchFamily="34" charset="0"/>
              </a:rPr>
              <a:t>Econometría de series de tiempo aplicadas a la tasa de empleo y desempleo en los años 2001 y 2013</a:t>
            </a:r>
            <a:br>
              <a:rPr kumimoji="0" lang="es-US" sz="1800" b="0" i="0" u="none" strike="noStrike" kern="1200" cap="all" spc="0" normalizeH="0" baseline="0" noProof="0" dirty="0">
                <a:ln>
                  <a:noFill/>
                </a:ln>
                <a:solidFill>
                  <a:prstClr val="black"/>
                </a:solidFill>
                <a:effectLst/>
                <a:uLnTx/>
                <a:uFillTx/>
                <a:latin typeface="Arial" panose="020B0604020202020204" pitchFamily="34" charset="0"/>
                <a:cs typeface="Arial" panose="020B0604020202020204" pitchFamily="34" charset="0"/>
              </a:rPr>
            </a:br>
            <a:br>
              <a:rPr kumimoji="0" lang="es-US" sz="1800" b="0" i="0" u="none" strike="noStrike" kern="1200" cap="all" spc="0" normalizeH="0" baseline="0" noProof="0" dirty="0">
                <a:ln>
                  <a:noFill/>
                </a:ln>
                <a:solidFill>
                  <a:prstClr val="black"/>
                </a:solidFill>
                <a:effectLst/>
                <a:uLnTx/>
                <a:uFillTx/>
                <a:latin typeface="Arial" panose="020B0604020202020204" pitchFamily="34" charset="0"/>
                <a:cs typeface="Arial" panose="020B0604020202020204" pitchFamily="34" charset="0"/>
              </a:rPr>
            </a:br>
            <a:endParaRPr lang="es-US" sz="18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10FA45A2-8D8E-4A55-9BF5-ECEC36BCF497}"/>
              </a:ext>
            </a:extLst>
          </p:cNvPr>
          <p:cNvSpPr>
            <a:spLocks noGrp="1"/>
          </p:cNvSpPr>
          <p:nvPr>
            <p:ph type="subTitle" idx="1"/>
          </p:nvPr>
        </p:nvSpPr>
        <p:spPr>
          <a:xfrm>
            <a:off x="2417780" y="3531204"/>
            <a:ext cx="8637072" cy="2045507"/>
          </a:xfrm>
        </p:spPr>
        <p:txBody>
          <a:bodyPr>
            <a:noAutofit/>
          </a:bodyPr>
          <a:lstStyle/>
          <a:p>
            <a:pPr algn="ct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Universidad Nacional Autónoma de Honduras </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Nombre: José Alfonzo Inestroza Rodríguez</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no cuenta: 2009-1012-025</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Lunes 9 Agosto 2021</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endParaRPr lang="es-US" sz="1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0657E80-B039-46B8-B416-69991B45B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0"/>
            <a:ext cx="1952978" cy="2506133"/>
          </a:xfrm>
          <a:prstGeom prst="rect">
            <a:avLst/>
          </a:prstGeom>
        </p:spPr>
      </p:pic>
      <p:pic>
        <p:nvPicPr>
          <p:cNvPr id="7" name="Imagen 6">
            <a:extLst>
              <a:ext uri="{FF2B5EF4-FFF2-40B4-BE49-F238E27FC236}">
                <a16:creationId xmlns:a16="http://schemas.microsoft.com/office/drawing/2014/main" id="{8FAAE4FD-501E-47F7-A892-758E5ED7E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4221" y="111830"/>
            <a:ext cx="2291645" cy="2247548"/>
          </a:xfrm>
          <a:prstGeom prst="rect">
            <a:avLst/>
          </a:prstGeom>
        </p:spPr>
      </p:pic>
    </p:spTree>
    <p:extLst>
      <p:ext uri="{BB962C8B-B14F-4D97-AF65-F5344CB8AC3E}">
        <p14:creationId xmlns:p14="http://schemas.microsoft.com/office/powerpoint/2010/main" val="405885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BCE8D-59B9-46E8-A999-3EFE31273FC8}"/>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8930AA64-D32E-4F56-96E9-74E807AAA740}"/>
              </a:ext>
            </a:extLst>
          </p:cNvPr>
          <p:cNvSpPr>
            <a:spLocks noGrp="1"/>
          </p:cNvSpPr>
          <p:nvPr>
            <p:ph idx="1"/>
          </p:nvPr>
        </p:nvSpPr>
        <p:spPr>
          <a:xfrm>
            <a:off x="1451579" y="2015733"/>
            <a:ext cx="9603275" cy="2511112"/>
          </a:xfrm>
        </p:spPr>
        <p:txBody>
          <a:bodyPr>
            <a:normAutofit/>
          </a:bodyPr>
          <a:lstStyle/>
          <a:p>
            <a:pPr marL="0" indent="0">
              <a:buNone/>
            </a:pPr>
            <a:r>
              <a:rPr lang="es-US" sz="1600" dirty="0">
                <a:latin typeface="Arial" panose="020B0604020202020204" pitchFamily="34" charset="0"/>
                <a:cs typeface="Arial" panose="020B0604020202020204" pitchFamily="34" charset="0"/>
              </a:rPr>
              <a:t>Si comparamos el AIC y el BIC vemos que la diferencia básica entre ambos criterios radica en que este ultimo penaliza mas los modelos con un numero mayor de parámetros estimados </a:t>
            </a:r>
          </a:p>
          <a:p>
            <a:pPr marL="0" indent="0">
              <a:buNone/>
            </a:pPr>
            <a:r>
              <a:rPr lang="es-US" sz="1600" b="1" dirty="0">
                <a:latin typeface="Arial" panose="020B0604020202020204" pitchFamily="34" charset="0"/>
                <a:cs typeface="Arial" panose="020B0604020202020204" pitchFamily="34" charset="0"/>
              </a:rPr>
              <a:t>3. Definición del HQIC : </a:t>
            </a:r>
            <a:r>
              <a:rPr lang="es-US" sz="1600" dirty="0">
                <a:latin typeface="Arial" panose="020B0604020202020204" pitchFamily="34" charset="0"/>
                <a:cs typeface="Arial" panose="020B0604020202020204" pitchFamily="34" charset="0"/>
              </a:rPr>
              <a:t>El HQC introduce un termino de penalización para el numero de parámetros en el modelo, pero la pena es mayor que 1 en el AIC. </a:t>
            </a:r>
          </a:p>
          <a:p>
            <a:pPr marL="0" indent="0">
              <a:buNone/>
            </a:pPr>
            <a:r>
              <a:rPr lang="es-US" sz="1600" dirty="0">
                <a:latin typeface="Arial" panose="020B0604020202020204" pitchFamily="34" charset="0"/>
                <a:cs typeface="Arial" panose="020B0604020202020204" pitchFamily="34" charset="0"/>
              </a:rPr>
              <a:t>En manera de Resumen dados dos modelos estimados, el modelo con el menor valor HQC es preferido un menor HQC implica un numero menor de variables explicativas, mejor ajuste.</a:t>
            </a:r>
          </a:p>
        </p:txBody>
      </p:sp>
    </p:spTree>
    <p:extLst>
      <p:ext uri="{BB962C8B-B14F-4D97-AF65-F5344CB8AC3E}">
        <p14:creationId xmlns:p14="http://schemas.microsoft.com/office/powerpoint/2010/main" val="324827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9E59E-64EE-4D6D-B1BE-8529A6F0C57D}"/>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C67B4B81-64AA-4534-9BFF-E6BFF8003F45}"/>
              </a:ext>
            </a:extLst>
          </p:cNvPr>
          <p:cNvSpPr>
            <a:spLocks noGrp="1"/>
          </p:cNvSpPr>
          <p:nvPr>
            <p:ph idx="1"/>
          </p:nvPr>
        </p:nvSpPr>
        <p:spPr/>
        <p:txBody>
          <a:bodyPr/>
          <a:lstStyle/>
          <a:p>
            <a:pPr marL="0" indent="0">
              <a:buNone/>
            </a:pPr>
            <a:r>
              <a:rPr lang="es-US" dirty="0"/>
              <a:t>Tabla 1  </a:t>
            </a:r>
          </a:p>
          <a:p>
            <a:pPr marL="0" indent="0">
              <a:buNone/>
            </a:pPr>
            <a:endParaRPr lang="es-US" dirty="0"/>
          </a:p>
        </p:txBody>
      </p:sp>
      <p:pic>
        <p:nvPicPr>
          <p:cNvPr id="5" name="Imagen 4">
            <a:extLst>
              <a:ext uri="{FF2B5EF4-FFF2-40B4-BE49-F238E27FC236}">
                <a16:creationId xmlns:a16="http://schemas.microsoft.com/office/drawing/2014/main" id="{6C8131BE-4324-47DE-84FF-0BD2F848ABF2}"/>
              </a:ext>
            </a:extLst>
          </p:cNvPr>
          <p:cNvPicPr>
            <a:picLocks noChangeAspect="1"/>
          </p:cNvPicPr>
          <p:nvPr/>
        </p:nvPicPr>
        <p:blipFill>
          <a:blip r:embed="rId2"/>
          <a:stretch>
            <a:fillRect/>
          </a:stretch>
        </p:blipFill>
        <p:spPr>
          <a:xfrm>
            <a:off x="1451579" y="2417388"/>
            <a:ext cx="8138865" cy="2926334"/>
          </a:xfrm>
          <a:prstGeom prst="rect">
            <a:avLst/>
          </a:prstGeom>
        </p:spPr>
      </p:pic>
    </p:spTree>
    <p:extLst>
      <p:ext uri="{BB962C8B-B14F-4D97-AF65-F5344CB8AC3E}">
        <p14:creationId xmlns:p14="http://schemas.microsoft.com/office/powerpoint/2010/main" val="36094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892B2-C553-4ECC-B21F-5D9EB90D5CF0}"/>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4DEF8673-4EFD-49EF-A0DC-6DEB7DE45ACA}"/>
              </a:ext>
            </a:extLst>
          </p:cNvPr>
          <p:cNvSpPr>
            <a:spLocks noGrp="1"/>
          </p:cNvSpPr>
          <p:nvPr>
            <p:ph idx="1"/>
          </p:nvPr>
        </p:nvSpPr>
        <p:spPr/>
        <p:txBody>
          <a:bodyPr/>
          <a:lstStyle/>
          <a:p>
            <a:pPr marL="0" indent="0">
              <a:buNone/>
            </a:pPr>
            <a:r>
              <a:rPr lang="es-US" dirty="0"/>
              <a:t>Tabla 2</a:t>
            </a:r>
          </a:p>
          <a:p>
            <a:pPr marL="0" indent="0">
              <a:buNone/>
            </a:pPr>
            <a:endParaRPr lang="es-US" dirty="0"/>
          </a:p>
        </p:txBody>
      </p:sp>
      <p:pic>
        <p:nvPicPr>
          <p:cNvPr id="5" name="Imagen 4">
            <a:extLst>
              <a:ext uri="{FF2B5EF4-FFF2-40B4-BE49-F238E27FC236}">
                <a16:creationId xmlns:a16="http://schemas.microsoft.com/office/drawing/2014/main" id="{660B6B53-A298-4858-9FB9-03CC6346DD8C}"/>
              </a:ext>
            </a:extLst>
          </p:cNvPr>
          <p:cNvPicPr>
            <a:picLocks noChangeAspect="1"/>
          </p:cNvPicPr>
          <p:nvPr/>
        </p:nvPicPr>
        <p:blipFill>
          <a:blip r:embed="rId2"/>
          <a:stretch>
            <a:fillRect/>
          </a:stretch>
        </p:blipFill>
        <p:spPr>
          <a:xfrm>
            <a:off x="1337041" y="2431726"/>
            <a:ext cx="8163252" cy="2920237"/>
          </a:xfrm>
          <a:prstGeom prst="rect">
            <a:avLst/>
          </a:prstGeom>
        </p:spPr>
      </p:pic>
    </p:spTree>
    <p:extLst>
      <p:ext uri="{BB962C8B-B14F-4D97-AF65-F5344CB8AC3E}">
        <p14:creationId xmlns:p14="http://schemas.microsoft.com/office/powerpoint/2010/main" val="85892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5B7C9-C303-4B6B-84AB-2F7FAB5C7E39}"/>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B37A7B0D-E098-4042-B9A6-4E1739985C98}"/>
              </a:ext>
            </a:extLst>
          </p:cNvPr>
          <p:cNvSpPr>
            <a:spLocks noGrp="1"/>
          </p:cNvSpPr>
          <p:nvPr>
            <p:ph idx="1"/>
          </p:nvPr>
        </p:nvSpPr>
        <p:spPr>
          <a:xfrm>
            <a:off x="1451579" y="2015732"/>
            <a:ext cx="9907691" cy="3450613"/>
          </a:xfrm>
        </p:spPr>
        <p:txBody>
          <a:bodyPr/>
          <a:lstStyle/>
          <a:p>
            <a:pPr marL="0" indent="0">
              <a:buNone/>
            </a:pPr>
            <a:r>
              <a:rPr lang="es-US" dirty="0"/>
              <a:t>Tabla 1 año 2001                                                               Tabla 1 año 2013  </a:t>
            </a:r>
          </a:p>
        </p:txBody>
      </p:sp>
      <p:pic>
        <p:nvPicPr>
          <p:cNvPr id="4" name="Imagen 3">
            <a:extLst>
              <a:ext uri="{FF2B5EF4-FFF2-40B4-BE49-F238E27FC236}">
                <a16:creationId xmlns:a16="http://schemas.microsoft.com/office/drawing/2014/main" id="{2D16B4FD-8CC6-4E02-B1E6-56B477B07C11}"/>
              </a:ext>
            </a:extLst>
          </p:cNvPr>
          <p:cNvPicPr>
            <a:picLocks noChangeAspect="1"/>
          </p:cNvPicPr>
          <p:nvPr/>
        </p:nvPicPr>
        <p:blipFill>
          <a:blip r:embed="rId2"/>
          <a:stretch>
            <a:fillRect/>
          </a:stretch>
        </p:blipFill>
        <p:spPr>
          <a:xfrm>
            <a:off x="1622698" y="2503442"/>
            <a:ext cx="4834547" cy="2475191"/>
          </a:xfrm>
          <a:prstGeom prst="rect">
            <a:avLst/>
          </a:prstGeom>
        </p:spPr>
      </p:pic>
      <p:pic>
        <p:nvPicPr>
          <p:cNvPr id="5" name="Imagen 4">
            <a:extLst>
              <a:ext uri="{FF2B5EF4-FFF2-40B4-BE49-F238E27FC236}">
                <a16:creationId xmlns:a16="http://schemas.microsoft.com/office/drawing/2014/main" id="{ECC1ADEB-6A7E-4F01-8857-303FCAC4C82B}"/>
              </a:ext>
            </a:extLst>
          </p:cNvPr>
          <p:cNvPicPr>
            <a:picLocks noChangeAspect="1"/>
          </p:cNvPicPr>
          <p:nvPr/>
        </p:nvPicPr>
        <p:blipFill>
          <a:blip r:embed="rId3"/>
          <a:stretch>
            <a:fillRect/>
          </a:stretch>
        </p:blipFill>
        <p:spPr>
          <a:xfrm>
            <a:off x="6542804" y="2509539"/>
            <a:ext cx="4730906" cy="2469094"/>
          </a:xfrm>
          <a:prstGeom prst="rect">
            <a:avLst/>
          </a:prstGeom>
        </p:spPr>
      </p:pic>
    </p:spTree>
    <p:extLst>
      <p:ext uri="{BB962C8B-B14F-4D97-AF65-F5344CB8AC3E}">
        <p14:creationId xmlns:p14="http://schemas.microsoft.com/office/powerpoint/2010/main" val="20157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F6F86-BBD3-41EE-A1B7-071B27995D08}"/>
              </a:ext>
            </a:extLst>
          </p:cNvPr>
          <p:cNvSpPr>
            <a:spLocks noGrp="1"/>
          </p:cNvSpPr>
          <p:nvPr>
            <p:ph type="title"/>
          </p:nvPr>
        </p:nvSpPr>
        <p:spPr/>
        <p:txBody>
          <a:bodyPr/>
          <a:lstStyle/>
          <a:p>
            <a:pPr algn="ctr"/>
            <a:r>
              <a:rPr lang="es-US" sz="1800" dirty="0">
                <a:latin typeface="Arial" panose="020B0604020202020204" pitchFamily="34" charset="0"/>
                <a:cs typeface="Arial" panose="020B0604020202020204" pitchFamily="34" charset="0"/>
              </a:rPr>
              <a:t>Resultados</a:t>
            </a:r>
            <a:r>
              <a:rPr lang="es-US" dirty="0">
                <a:latin typeface="Arial" panose="020B0604020202020204" pitchFamily="34" charset="0"/>
                <a:cs typeface="Arial" panose="020B0604020202020204" pitchFamily="34" charset="0"/>
              </a:rPr>
              <a:t> </a:t>
            </a:r>
          </a:p>
        </p:txBody>
      </p:sp>
      <p:sp>
        <p:nvSpPr>
          <p:cNvPr id="3" name="Marcador de contenido 2">
            <a:extLst>
              <a:ext uri="{FF2B5EF4-FFF2-40B4-BE49-F238E27FC236}">
                <a16:creationId xmlns:a16="http://schemas.microsoft.com/office/drawing/2014/main" id="{DAEC500A-9807-427F-B754-268B028D179D}"/>
              </a:ext>
            </a:extLst>
          </p:cNvPr>
          <p:cNvSpPr>
            <a:spLocks noGrp="1"/>
          </p:cNvSpPr>
          <p:nvPr>
            <p:ph idx="1"/>
          </p:nvPr>
        </p:nvSpPr>
        <p:spPr>
          <a:xfrm>
            <a:off x="1207911" y="2015732"/>
            <a:ext cx="10374489" cy="3450613"/>
          </a:xfrm>
        </p:spPr>
        <p:txBody>
          <a:bodyPr/>
          <a:lstStyle/>
          <a:p>
            <a:pPr marL="0" indent="0">
              <a:buNone/>
            </a:pPr>
            <a:r>
              <a:rPr lang="es-US" dirty="0"/>
              <a:t>Tabla 1 año 2001                                                              Tabla 1 año 2013</a:t>
            </a:r>
          </a:p>
        </p:txBody>
      </p:sp>
      <p:pic>
        <p:nvPicPr>
          <p:cNvPr id="5" name="Imagen 4">
            <a:extLst>
              <a:ext uri="{FF2B5EF4-FFF2-40B4-BE49-F238E27FC236}">
                <a16:creationId xmlns:a16="http://schemas.microsoft.com/office/drawing/2014/main" id="{A809B498-3676-440D-ACA8-D56815154CAC}"/>
              </a:ext>
            </a:extLst>
          </p:cNvPr>
          <p:cNvPicPr>
            <a:picLocks noChangeAspect="1"/>
          </p:cNvPicPr>
          <p:nvPr/>
        </p:nvPicPr>
        <p:blipFill>
          <a:blip r:embed="rId2"/>
          <a:stretch>
            <a:fillRect/>
          </a:stretch>
        </p:blipFill>
        <p:spPr>
          <a:xfrm>
            <a:off x="1451579" y="2552214"/>
            <a:ext cx="4968671" cy="2629385"/>
          </a:xfrm>
          <a:prstGeom prst="rect">
            <a:avLst/>
          </a:prstGeom>
        </p:spPr>
      </p:pic>
      <p:pic>
        <p:nvPicPr>
          <p:cNvPr id="6" name="Imagen 5">
            <a:extLst>
              <a:ext uri="{FF2B5EF4-FFF2-40B4-BE49-F238E27FC236}">
                <a16:creationId xmlns:a16="http://schemas.microsoft.com/office/drawing/2014/main" id="{F0D92B84-B1B7-428C-ABF1-8C03F0CA2D61}"/>
              </a:ext>
            </a:extLst>
          </p:cNvPr>
          <p:cNvPicPr>
            <a:picLocks noChangeAspect="1"/>
          </p:cNvPicPr>
          <p:nvPr/>
        </p:nvPicPr>
        <p:blipFill>
          <a:blip r:embed="rId3"/>
          <a:stretch>
            <a:fillRect/>
          </a:stretch>
        </p:blipFill>
        <p:spPr>
          <a:xfrm>
            <a:off x="6622646" y="2571732"/>
            <a:ext cx="4749196" cy="2609867"/>
          </a:xfrm>
          <a:prstGeom prst="rect">
            <a:avLst/>
          </a:prstGeom>
        </p:spPr>
      </p:pic>
    </p:spTree>
    <p:extLst>
      <p:ext uri="{BB962C8B-B14F-4D97-AF65-F5344CB8AC3E}">
        <p14:creationId xmlns:p14="http://schemas.microsoft.com/office/powerpoint/2010/main" val="274273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DA28B-A710-41DA-9537-944328881EB8}"/>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9F6B45E8-CDF9-4B5E-9327-6774BFB9E781}"/>
              </a:ext>
            </a:extLst>
          </p:cNvPr>
          <p:cNvSpPr>
            <a:spLocks noGrp="1"/>
          </p:cNvSpPr>
          <p:nvPr>
            <p:ph idx="1"/>
          </p:nvPr>
        </p:nvSpPr>
        <p:spPr/>
        <p:txBody>
          <a:bodyPr/>
          <a:lstStyle/>
          <a:p>
            <a:pPr marL="0" indent="0">
              <a:buNone/>
            </a:pPr>
            <a:r>
              <a:rPr lang="es-US" dirty="0"/>
              <a:t>Resultados del modelo AR(1) Ocupados Hombres</a:t>
            </a:r>
          </a:p>
          <a:p>
            <a:pPr marL="0" indent="0">
              <a:buNone/>
            </a:pPr>
            <a:endParaRPr lang="es-US" dirty="0"/>
          </a:p>
        </p:txBody>
      </p:sp>
      <p:pic>
        <p:nvPicPr>
          <p:cNvPr id="5" name="Imagen 4">
            <a:extLst>
              <a:ext uri="{FF2B5EF4-FFF2-40B4-BE49-F238E27FC236}">
                <a16:creationId xmlns:a16="http://schemas.microsoft.com/office/drawing/2014/main" id="{95A0DF85-9FBD-4E4A-89FE-F6BACDA1AA14}"/>
              </a:ext>
            </a:extLst>
          </p:cNvPr>
          <p:cNvPicPr>
            <a:picLocks noChangeAspect="1"/>
          </p:cNvPicPr>
          <p:nvPr/>
        </p:nvPicPr>
        <p:blipFill>
          <a:blip r:embed="rId2"/>
          <a:stretch>
            <a:fillRect/>
          </a:stretch>
        </p:blipFill>
        <p:spPr>
          <a:xfrm>
            <a:off x="1451579" y="2556034"/>
            <a:ext cx="10132430" cy="2871465"/>
          </a:xfrm>
          <a:prstGeom prst="rect">
            <a:avLst/>
          </a:prstGeom>
        </p:spPr>
      </p:pic>
    </p:spTree>
    <p:extLst>
      <p:ext uri="{BB962C8B-B14F-4D97-AF65-F5344CB8AC3E}">
        <p14:creationId xmlns:p14="http://schemas.microsoft.com/office/powerpoint/2010/main" val="123408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1491D-425B-4D0A-8FDD-15BCFC73F5C8}"/>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F9682DD4-6F28-48A2-8B48-834CA2CF64CA}"/>
              </a:ext>
            </a:extLst>
          </p:cNvPr>
          <p:cNvSpPr>
            <a:spLocks noGrp="1"/>
          </p:cNvSpPr>
          <p:nvPr>
            <p:ph idx="1"/>
          </p:nvPr>
        </p:nvSpPr>
        <p:spPr/>
        <p:txBody>
          <a:bodyPr/>
          <a:lstStyle/>
          <a:p>
            <a:pPr marL="0" indent="0">
              <a:buNone/>
            </a:pPr>
            <a:r>
              <a:rPr lang="es-US" dirty="0"/>
              <a:t>Seguimiento del Modelo AR1</a:t>
            </a:r>
          </a:p>
          <a:p>
            <a:pPr marL="0" indent="0">
              <a:buNone/>
            </a:pPr>
            <a:endParaRPr lang="es-US" dirty="0"/>
          </a:p>
        </p:txBody>
      </p:sp>
      <p:pic>
        <p:nvPicPr>
          <p:cNvPr id="5" name="Imagen 4">
            <a:extLst>
              <a:ext uri="{FF2B5EF4-FFF2-40B4-BE49-F238E27FC236}">
                <a16:creationId xmlns:a16="http://schemas.microsoft.com/office/drawing/2014/main" id="{03450742-A917-4638-A5F0-01587018CB7A}"/>
              </a:ext>
            </a:extLst>
          </p:cNvPr>
          <p:cNvPicPr>
            <a:picLocks noChangeAspect="1"/>
          </p:cNvPicPr>
          <p:nvPr/>
        </p:nvPicPr>
        <p:blipFill>
          <a:blip r:embed="rId2"/>
          <a:stretch>
            <a:fillRect/>
          </a:stretch>
        </p:blipFill>
        <p:spPr>
          <a:xfrm>
            <a:off x="1591733" y="2426895"/>
            <a:ext cx="9463122" cy="2765994"/>
          </a:xfrm>
          <a:prstGeom prst="rect">
            <a:avLst/>
          </a:prstGeom>
        </p:spPr>
      </p:pic>
    </p:spTree>
    <p:extLst>
      <p:ext uri="{BB962C8B-B14F-4D97-AF65-F5344CB8AC3E}">
        <p14:creationId xmlns:p14="http://schemas.microsoft.com/office/powerpoint/2010/main" val="337461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1FE0C-D862-40BB-A714-4973FB248F88}"/>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75F0A1C6-5156-4641-A83A-7B97564D2C19}"/>
              </a:ext>
            </a:extLst>
          </p:cNvPr>
          <p:cNvSpPr>
            <a:spLocks noGrp="1"/>
          </p:cNvSpPr>
          <p:nvPr>
            <p:ph idx="1"/>
          </p:nvPr>
        </p:nvSpPr>
        <p:spPr/>
        <p:txBody>
          <a:bodyPr/>
          <a:lstStyle/>
          <a:p>
            <a:pPr marL="0" indent="0">
              <a:buNone/>
            </a:pPr>
            <a:r>
              <a:rPr lang="es-US" dirty="0"/>
              <a:t>Resultados del modelo AR(1) Ocupados Mujeres</a:t>
            </a:r>
          </a:p>
          <a:p>
            <a:pPr marL="0" indent="0">
              <a:buNone/>
            </a:pPr>
            <a:endParaRPr lang="es-US" dirty="0"/>
          </a:p>
        </p:txBody>
      </p:sp>
      <p:pic>
        <p:nvPicPr>
          <p:cNvPr id="7" name="Imagen 6">
            <a:extLst>
              <a:ext uri="{FF2B5EF4-FFF2-40B4-BE49-F238E27FC236}">
                <a16:creationId xmlns:a16="http://schemas.microsoft.com/office/drawing/2014/main" id="{19D8941B-8288-4BE7-80C7-092A5071E21E}"/>
              </a:ext>
            </a:extLst>
          </p:cNvPr>
          <p:cNvPicPr>
            <a:picLocks noChangeAspect="1"/>
          </p:cNvPicPr>
          <p:nvPr/>
        </p:nvPicPr>
        <p:blipFill>
          <a:blip r:embed="rId2"/>
          <a:stretch>
            <a:fillRect/>
          </a:stretch>
        </p:blipFill>
        <p:spPr>
          <a:xfrm>
            <a:off x="1507068" y="2485143"/>
            <a:ext cx="9492295" cy="2981202"/>
          </a:xfrm>
          <a:prstGeom prst="rect">
            <a:avLst/>
          </a:prstGeom>
        </p:spPr>
      </p:pic>
    </p:spTree>
    <p:extLst>
      <p:ext uri="{BB962C8B-B14F-4D97-AF65-F5344CB8AC3E}">
        <p14:creationId xmlns:p14="http://schemas.microsoft.com/office/powerpoint/2010/main" val="232604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C05D4-076B-4BD5-9C08-9FDA4AF33A21}"/>
              </a:ext>
            </a:extLst>
          </p:cNvPr>
          <p:cNvSpPr>
            <a:spLocks noGrp="1"/>
          </p:cNvSpPr>
          <p:nvPr>
            <p:ph type="title"/>
          </p:nvPr>
        </p:nvSpPr>
        <p:spPr/>
        <p:txBody>
          <a:bodyPr/>
          <a:lstStyle/>
          <a:p>
            <a:pPr algn="ctr"/>
            <a:r>
              <a:rPr lang="es-US" sz="1800" dirty="0">
                <a:latin typeface="Arial" panose="020B0604020202020204" pitchFamily="34" charset="0"/>
                <a:cs typeface="Arial" panose="020B0604020202020204" pitchFamily="34" charset="0"/>
              </a:rPr>
              <a:t>Resultados</a:t>
            </a:r>
            <a:r>
              <a:rPr lang="es-US" dirty="0"/>
              <a:t> </a:t>
            </a:r>
          </a:p>
        </p:txBody>
      </p:sp>
      <p:sp>
        <p:nvSpPr>
          <p:cNvPr id="3" name="Marcador de contenido 2">
            <a:extLst>
              <a:ext uri="{FF2B5EF4-FFF2-40B4-BE49-F238E27FC236}">
                <a16:creationId xmlns:a16="http://schemas.microsoft.com/office/drawing/2014/main" id="{4D246A8A-F88D-495E-AF75-0E4C2A93C62F}"/>
              </a:ext>
            </a:extLst>
          </p:cNvPr>
          <p:cNvSpPr>
            <a:spLocks noGrp="1"/>
          </p:cNvSpPr>
          <p:nvPr>
            <p:ph idx="1"/>
          </p:nvPr>
        </p:nvSpPr>
        <p:spPr>
          <a:xfrm>
            <a:off x="1451579" y="2015732"/>
            <a:ext cx="10209843" cy="3450613"/>
          </a:xfrm>
        </p:spPr>
        <p:txBody>
          <a:bodyPr/>
          <a:lstStyle/>
          <a:p>
            <a:pPr marL="0" indent="0">
              <a:buNone/>
            </a:pPr>
            <a:r>
              <a:rPr lang="es-US" dirty="0"/>
              <a:t>Seguimiento del modelo AR1 Ocupados Mujeres </a:t>
            </a:r>
          </a:p>
          <a:p>
            <a:pPr marL="0" indent="0">
              <a:buNone/>
            </a:pPr>
            <a:endParaRPr lang="es-US" dirty="0"/>
          </a:p>
          <a:p>
            <a:pPr marL="0" indent="0">
              <a:buNone/>
            </a:pPr>
            <a:endParaRPr lang="es-US" dirty="0"/>
          </a:p>
        </p:txBody>
      </p:sp>
      <p:pic>
        <p:nvPicPr>
          <p:cNvPr id="5" name="Imagen 4">
            <a:extLst>
              <a:ext uri="{FF2B5EF4-FFF2-40B4-BE49-F238E27FC236}">
                <a16:creationId xmlns:a16="http://schemas.microsoft.com/office/drawing/2014/main" id="{DEF1D952-FF0A-4D6A-9CD4-9E3D5958FF53}"/>
              </a:ext>
            </a:extLst>
          </p:cNvPr>
          <p:cNvPicPr>
            <a:picLocks noChangeAspect="1"/>
          </p:cNvPicPr>
          <p:nvPr/>
        </p:nvPicPr>
        <p:blipFill>
          <a:blip r:embed="rId2"/>
          <a:stretch>
            <a:fillRect/>
          </a:stretch>
        </p:blipFill>
        <p:spPr>
          <a:xfrm>
            <a:off x="1575837" y="2430284"/>
            <a:ext cx="9943438" cy="2621507"/>
          </a:xfrm>
          <a:prstGeom prst="rect">
            <a:avLst/>
          </a:prstGeom>
        </p:spPr>
      </p:pic>
    </p:spTree>
    <p:extLst>
      <p:ext uri="{BB962C8B-B14F-4D97-AF65-F5344CB8AC3E}">
        <p14:creationId xmlns:p14="http://schemas.microsoft.com/office/powerpoint/2010/main" val="1655657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C62EB-20A2-440E-9A7E-6915009B8DE7}"/>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9FEFB977-8ABA-4FB0-A87E-9650EFA4748F}"/>
              </a:ext>
            </a:extLst>
          </p:cNvPr>
          <p:cNvSpPr>
            <a:spLocks noGrp="1"/>
          </p:cNvSpPr>
          <p:nvPr>
            <p:ph idx="1"/>
          </p:nvPr>
        </p:nvSpPr>
        <p:spPr/>
        <p:txBody>
          <a:bodyPr>
            <a:normAutofit/>
          </a:bodyPr>
          <a:lstStyle/>
          <a:p>
            <a:pPr marL="0" indent="0">
              <a:buNone/>
            </a:pPr>
            <a:r>
              <a:rPr lang="es-US" sz="1600" dirty="0">
                <a:latin typeface="Arial" panose="020B0604020202020204" pitchFamily="34" charset="0"/>
                <a:cs typeface="Arial" panose="020B0604020202020204" pitchFamily="34" charset="0"/>
              </a:rPr>
              <a:t>En conclusión sobre el modelo AR.1y el AR.2 si hacemos un comparativo sobre las dos muestras que tomamos en consideración sobre los ocupados Hombres con los ocupados Mujeres podemos concluir que para el AR.1 sobre Ocupados_H estimamos un valor del -331.521 y para Ocupados_M pues estimamos un valor del -269.372 siendo este valor mayor a la Población en Ocupados_H siendo asi que la población empleada en las mujeres pues fue mayor en comparación con los Ocupados_H, de igual manera para un modelo AR.2 en Ocupados_H estimamos un valor del -0.690 que es un valor mayor que el AR.1 en Ocupados_H por tanto nos conviene mejor estimar un valor del Modelo AR.2.</a:t>
            </a:r>
          </a:p>
          <a:p>
            <a:pPr marL="0" indent="0">
              <a:buNone/>
            </a:pPr>
            <a:r>
              <a:rPr lang="es-US" sz="1600" dirty="0">
                <a:latin typeface="Arial" panose="020B0604020202020204" pitchFamily="34" charset="0"/>
                <a:cs typeface="Arial" panose="020B0604020202020204" pitchFamily="34" charset="0"/>
              </a:rPr>
              <a:t>Y para un modelo AR.2 en los Ocupados_M pues estimamos un valor del AR.2 de -8.022 en comparación con el modelo AR.1 en Ocupados_M pues este valor es mayor que el AR.1 en los Ocupados_M por tanto nos conviene aplicar un modelo AR.2 para las muestras en estudio. </a:t>
            </a:r>
          </a:p>
        </p:txBody>
      </p:sp>
    </p:spTree>
    <p:extLst>
      <p:ext uri="{BB962C8B-B14F-4D97-AF65-F5344CB8AC3E}">
        <p14:creationId xmlns:p14="http://schemas.microsoft.com/office/powerpoint/2010/main" val="189422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40E07-1893-45E3-8EC2-0C2D972A54E4}"/>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Planteamiento del problema</a:t>
            </a:r>
          </a:p>
        </p:txBody>
      </p:sp>
      <p:sp>
        <p:nvSpPr>
          <p:cNvPr id="3" name="Marcador de contenido 2">
            <a:extLst>
              <a:ext uri="{FF2B5EF4-FFF2-40B4-BE49-F238E27FC236}">
                <a16:creationId xmlns:a16="http://schemas.microsoft.com/office/drawing/2014/main" id="{6ADEEEE9-9906-4F94-B009-BFA64EF48C99}"/>
              </a:ext>
            </a:extLst>
          </p:cNvPr>
          <p:cNvSpPr>
            <a:spLocks noGrp="1"/>
          </p:cNvSpPr>
          <p:nvPr>
            <p:ph idx="1"/>
          </p:nvPr>
        </p:nvSpPr>
        <p:spPr>
          <a:xfrm>
            <a:off x="1451579" y="2015732"/>
            <a:ext cx="9603275" cy="3662579"/>
          </a:xfrm>
        </p:spPr>
        <p:txBody>
          <a:bodyPr>
            <a:normAutofit/>
          </a:bodyPr>
          <a:lstStyle/>
          <a:p>
            <a:pPr marL="0" indent="0">
              <a:buNone/>
            </a:pPr>
            <a:r>
              <a:rPr lang="es-US" sz="1600" dirty="0">
                <a:latin typeface="Arial" panose="020B0604020202020204" pitchFamily="34" charset="0"/>
                <a:cs typeface="Arial" panose="020B0604020202020204" pitchFamily="34" charset="0"/>
              </a:rPr>
              <a:t>Con las series de tiempo se analizaran las variables de tipo económica sobre la tasa de empleo y desempleo :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PET: Población en Edad de Trabajar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PA: Población Activa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PI: Población Inactiva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PET: PA+PI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PO: Población Ocupada</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PD: Población Desempleada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PA: PO+PD </a:t>
            </a:r>
          </a:p>
          <a:p>
            <a:pPr marL="0" indent="0">
              <a:buNone/>
            </a:pPr>
            <a:endParaRPr lang="es-US" dirty="0"/>
          </a:p>
        </p:txBody>
      </p:sp>
    </p:spTree>
    <p:extLst>
      <p:ext uri="{BB962C8B-B14F-4D97-AF65-F5344CB8AC3E}">
        <p14:creationId xmlns:p14="http://schemas.microsoft.com/office/powerpoint/2010/main" val="376353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0E41F-B56A-4C0F-9233-ECF3CEEBBF4B}"/>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6CA3EC58-095E-4FBE-A0A1-05085B80482A}"/>
              </a:ext>
            </a:extLst>
          </p:cNvPr>
          <p:cNvSpPr>
            <a:spLocks noGrp="1"/>
          </p:cNvSpPr>
          <p:nvPr>
            <p:ph idx="1"/>
          </p:nvPr>
        </p:nvSpPr>
        <p:spPr>
          <a:xfrm>
            <a:off x="1451579" y="2015732"/>
            <a:ext cx="9603275" cy="3606135"/>
          </a:xfrm>
        </p:spPr>
        <p:txBody>
          <a:bodyPr>
            <a:normAutofit lnSpcReduction="10000"/>
          </a:bodyPr>
          <a:lstStyle/>
          <a:p>
            <a:pPr marL="0" indent="0">
              <a:buNone/>
            </a:pPr>
            <a:r>
              <a:rPr lang="es-US" sz="1600" dirty="0">
                <a:latin typeface="Arial" panose="020B0604020202020204" pitchFamily="34" charset="0"/>
                <a:cs typeface="Arial" panose="020B0604020202020204" pitchFamily="34" charset="0"/>
              </a:rPr>
              <a:t>Análisis de Auto covarianza de Orden 1 Muestra Población Ocupada Hombres para los dos años 2001 y 2013</a:t>
            </a:r>
          </a:p>
          <a:p>
            <a:pPr marL="0" indent="0">
              <a:buNone/>
            </a:pPr>
            <a:r>
              <a:rPr lang="es-US" sz="1600" dirty="0">
                <a:latin typeface="Arial" panose="020B0604020202020204" pitchFamily="34" charset="0"/>
                <a:cs typeface="Arial" panose="020B0604020202020204" pitchFamily="34" charset="0"/>
              </a:rPr>
              <a:t>La ecuación </a:t>
            </a:r>
            <a:r>
              <a:rPr lang="el-GR" sz="1600" dirty="0">
                <a:latin typeface="Arial" panose="020B0604020202020204" pitchFamily="34" charset="0"/>
                <a:cs typeface="Arial" panose="020B0604020202020204" pitchFamily="34" charset="0"/>
              </a:rPr>
              <a:t>ϒ</a:t>
            </a:r>
            <a:r>
              <a:rPr lang="es-US" sz="1600" dirty="0">
                <a:latin typeface="Arial" panose="020B0604020202020204" pitchFamily="34" charset="0"/>
                <a:cs typeface="Arial" panose="020B0604020202020204" pitchFamily="34" charset="0"/>
              </a:rPr>
              <a:t>1 = E[Yt, Yt-1] = E((φ1*Y-1 + </a:t>
            </a:r>
            <a:r>
              <a:rPr lang="el-GR" sz="1600" dirty="0">
                <a:latin typeface="Arial" panose="020B0604020202020204" pitchFamily="34" charset="0"/>
                <a:cs typeface="Arial" panose="020B0604020202020204" pitchFamily="34" charset="0"/>
              </a:rPr>
              <a:t>ε</a:t>
            </a:r>
            <a:r>
              <a:rPr lang="es-US" sz="1600" dirty="0">
                <a:latin typeface="Arial" panose="020B0604020202020204" pitchFamily="34" charset="0"/>
                <a:cs typeface="Arial" panose="020B0604020202020204" pitchFamily="34" charset="0"/>
              </a:rPr>
              <a:t>t), Yt-1) = </a:t>
            </a:r>
            <a:r>
              <a:rPr lang="el-GR" sz="1600" dirty="0">
                <a:latin typeface="Arial" panose="020B0604020202020204" pitchFamily="34" charset="0"/>
                <a:cs typeface="Arial" panose="020B0604020202020204" pitchFamily="34" charset="0"/>
              </a:rPr>
              <a:t>φ1</a:t>
            </a:r>
            <a:r>
              <a:rPr lang="es-US" sz="1600" dirty="0">
                <a:latin typeface="Arial" panose="020B0604020202020204" pitchFamily="34" charset="0"/>
                <a:cs typeface="Arial" panose="020B0604020202020204" pitchFamily="34" charset="0"/>
              </a:rPr>
              <a:t> * E[Yt, Yt-1] = E((</a:t>
            </a:r>
            <a:r>
              <a:rPr lang="el-GR" sz="1600" dirty="0">
                <a:latin typeface="Arial" panose="020B0604020202020204" pitchFamily="34" charset="0"/>
                <a:cs typeface="Arial" panose="020B0604020202020204" pitchFamily="34" charset="0"/>
              </a:rPr>
              <a:t>ε</a:t>
            </a:r>
            <a:r>
              <a:rPr lang="es-US" sz="1600" dirty="0">
                <a:latin typeface="Arial" panose="020B0604020202020204" pitchFamily="34" charset="0"/>
                <a:cs typeface="Arial" panose="020B0604020202020204" pitchFamily="34" charset="0"/>
              </a:rPr>
              <a:t>tYt-1)) = </a:t>
            </a:r>
            <a:r>
              <a:rPr lang="el-GR" sz="1600" dirty="0">
                <a:latin typeface="Arial" panose="020B0604020202020204" pitchFamily="34" charset="0"/>
                <a:cs typeface="Arial" panose="020B0604020202020204" pitchFamily="34" charset="0"/>
              </a:rPr>
              <a:t>φ1</a:t>
            </a:r>
            <a:r>
              <a:rPr lang="es-US" sz="1600" dirty="0">
                <a:latin typeface="Arial" panose="020B0604020202020204" pitchFamily="34" charset="0"/>
                <a:cs typeface="Arial" panose="020B0604020202020204" pitchFamily="34" charset="0"/>
              </a:rPr>
              <a:t>* </a:t>
            </a: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a:t>
            </a:r>
            <a:r>
              <a:rPr lang="es-US" sz="1600" dirty="0">
                <a:latin typeface="Arial" panose="020B0604020202020204" pitchFamily="34" charset="0"/>
                <a:cs typeface="Arial" panose="020B0604020202020204" pitchFamily="34" charset="0"/>
              </a:rPr>
              <a:t>  </a:t>
            </a:r>
          </a:p>
          <a:p>
            <a:pPr marL="0" indent="0">
              <a:buNone/>
            </a:pP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 = 65,787.36 = E[Yt, Yt-1] = </a:t>
            </a:r>
            <a:r>
              <a:rPr lang="el-GR" sz="1600" dirty="0">
                <a:latin typeface="Arial" panose="020B0604020202020204" pitchFamily="34" charset="0"/>
                <a:cs typeface="Arial" panose="020B0604020202020204" pitchFamily="34" charset="0"/>
              </a:rPr>
              <a:t>φ1</a:t>
            </a:r>
            <a:r>
              <a:rPr lang="es-US" sz="1600" dirty="0">
                <a:latin typeface="Arial" panose="020B0604020202020204" pitchFamily="34" charset="0"/>
                <a:cs typeface="Arial" panose="020B0604020202020204" pitchFamily="34" charset="0"/>
              </a:rPr>
              <a:t>*</a:t>
            </a: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a:t>
            </a:r>
            <a:endParaRPr lang="es-US" sz="1600" dirty="0">
              <a:latin typeface="Arial" panose="020B0604020202020204" pitchFamily="34" charset="0"/>
              <a:cs typeface="Arial" panose="020B0604020202020204" pitchFamily="34" charset="0"/>
            </a:endParaRPr>
          </a:p>
          <a:p>
            <a:pPr marL="0" indent="0">
              <a:buNone/>
            </a:pPr>
            <a:r>
              <a:rPr lang="es-US" sz="1600" dirty="0">
                <a:latin typeface="Arial" panose="020B0604020202020204" pitchFamily="34" charset="0"/>
                <a:cs typeface="Arial" panose="020B0604020202020204" pitchFamily="34" charset="0"/>
              </a:rPr>
              <a:t>Procediendo de forma análoga, se deduce la función de auto covarianza de un modelo AR1 es: </a:t>
            </a:r>
          </a:p>
          <a:p>
            <a:pPr marL="0" indent="0">
              <a:buNone/>
            </a:pP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 = </a:t>
            </a:r>
            <a:r>
              <a:rPr lang="es-US" sz="1600" dirty="0">
                <a:latin typeface="Arial" panose="020B0604020202020204" pitchFamily="34" charset="0"/>
                <a:cs typeface="Arial" panose="020B0604020202020204" pitchFamily="34" charset="0"/>
              </a:rPr>
              <a:t>φ1 * </a:t>
            </a: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t-1 = (</a:t>
            </a:r>
            <a:r>
              <a:rPr lang="es-US" sz="1600" dirty="0">
                <a:latin typeface="Arial" panose="020B0604020202020204" pitchFamily="34" charset="0"/>
                <a:cs typeface="Arial" panose="020B0604020202020204" pitchFamily="34" charset="0"/>
              </a:rPr>
              <a:t>φ1)^</a:t>
            </a:r>
            <a:r>
              <a:rPr lang="el-GR" sz="1600" b="0" i="0" dirty="0">
                <a:effectLst/>
                <a:latin typeface="Arial" panose="020B0604020202020204" pitchFamily="34" charset="0"/>
                <a:cs typeface="Arial" panose="020B0604020202020204" pitchFamily="34" charset="0"/>
              </a:rPr>
              <a:t> τ</a:t>
            </a:r>
            <a:r>
              <a:rPr lang="es-US" sz="1600" b="0" i="0" dirty="0">
                <a:effectLst/>
                <a:latin typeface="Arial" panose="020B0604020202020204" pitchFamily="34" charset="0"/>
                <a:cs typeface="Arial" panose="020B0604020202020204" pitchFamily="34" charset="0"/>
              </a:rPr>
              <a:t> * </a:t>
            </a: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 para todo </a:t>
            </a:r>
            <a:r>
              <a:rPr lang="el-GR" sz="1600" b="0" i="0" dirty="0">
                <a:effectLst/>
                <a:latin typeface="Arial" panose="020B0604020202020204" pitchFamily="34" charset="0"/>
                <a:cs typeface="Arial" panose="020B0604020202020204" pitchFamily="34" charset="0"/>
              </a:rPr>
              <a:t>τ</a:t>
            </a:r>
            <a:r>
              <a:rPr lang="es-US" sz="1600" dirty="0">
                <a:latin typeface="Arial" panose="020B0604020202020204" pitchFamily="34" charset="0"/>
                <a:cs typeface="Arial" panose="020B0604020202020204" pitchFamily="34" charset="0"/>
              </a:rPr>
              <a:t>&gt;1 </a:t>
            </a:r>
          </a:p>
          <a:p>
            <a:pPr marL="0" indent="0">
              <a:buNone/>
            </a:pPr>
            <a:r>
              <a:rPr lang="es-US" sz="1600" dirty="0">
                <a:latin typeface="Arial" panose="020B0604020202020204" pitchFamily="34" charset="0"/>
                <a:cs typeface="Arial" panose="020B0604020202020204" pitchFamily="34" charset="0"/>
              </a:rPr>
              <a:t>De manera similar el Análisis de Auto covarianza de Orden 1 Muestra Población Ocupada Mujeres para los dos años 2001 y 2013 nos dio un valor del </a:t>
            </a:r>
          </a:p>
          <a:p>
            <a:pPr marL="0" indent="0">
              <a:buNone/>
            </a:pP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 = 16, 635.972 = E[Yt, Yt-1] = </a:t>
            </a:r>
            <a:r>
              <a:rPr lang="el-GR" sz="1600" dirty="0">
                <a:latin typeface="Arial" panose="020B0604020202020204" pitchFamily="34" charset="0"/>
                <a:cs typeface="Arial" panose="020B0604020202020204" pitchFamily="34" charset="0"/>
              </a:rPr>
              <a:t>φ1</a:t>
            </a:r>
            <a:r>
              <a:rPr lang="es-US" sz="1600" dirty="0">
                <a:latin typeface="Arial" panose="020B0604020202020204" pitchFamily="34" charset="0"/>
                <a:cs typeface="Arial" panose="020B0604020202020204" pitchFamily="34" charset="0"/>
              </a:rPr>
              <a:t>*</a:t>
            </a:r>
            <a:r>
              <a:rPr kumimoji="0" lang="el-GR"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ϒ</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 siendo este valor menor en comparación con la Población Ocupada de Hombres</a:t>
            </a:r>
            <a:endParaRPr lang="es-US" sz="1600" dirty="0">
              <a:latin typeface="Arial" panose="020B0604020202020204" pitchFamily="34" charset="0"/>
              <a:cs typeface="Arial" panose="020B0604020202020204" pitchFamily="34" charset="0"/>
            </a:endParaRPr>
          </a:p>
          <a:p>
            <a:pPr marL="0" indent="0">
              <a:buNone/>
            </a:pPr>
            <a:endParaRPr lang="es-US" sz="1600" dirty="0">
              <a:latin typeface="Arial" panose="020B0604020202020204" pitchFamily="34" charset="0"/>
              <a:cs typeface="Arial" panose="020B0604020202020204" pitchFamily="34" charset="0"/>
            </a:endParaRPr>
          </a:p>
          <a:p>
            <a:pPr marL="0" indent="0">
              <a:buNone/>
            </a:pPr>
            <a:endParaRPr lang="es-US" sz="4800" dirty="0">
              <a:latin typeface="Arial" panose="020B0604020202020204" pitchFamily="34" charset="0"/>
              <a:cs typeface="Arial" panose="020B0604020202020204" pitchFamily="34" charset="0"/>
            </a:endParaRPr>
          </a:p>
          <a:p>
            <a:pPr marL="0" indent="0">
              <a:buNone/>
            </a:pPr>
            <a:endParaRPr lang="es-US" dirty="0"/>
          </a:p>
        </p:txBody>
      </p:sp>
    </p:spTree>
    <p:extLst>
      <p:ext uri="{BB962C8B-B14F-4D97-AF65-F5344CB8AC3E}">
        <p14:creationId xmlns:p14="http://schemas.microsoft.com/office/powerpoint/2010/main" val="18375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C3095-8DF0-490B-9BE0-DAD09EFD9D82}"/>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9D37EE01-B736-467B-879F-4DF1F0627C49}"/>
              </a:ext>
            </a:extLst>
          </p:cNvPr>
          <p:cNvSpPr>
            <a:spLocks noGrp="1"/>
          </p:cNvSpPr>
          <p:nvPr>
            <p:ph idx="1"/>
          </p:nvPr>
        </p:nvSpPr>
        <p:spPr/>
        <p:txBody>
          <a:bodyPr/>
          <a:lstStyle/>
          <a:p>
            <a:pPr marL="0" indent="0">
              <a:buNone/>
            </a:pPr>
            <a:r>
              <a:rPr lang="es-US" sz="1600" dirty="0">
                <a:latin typeface="Arial" panose="020B0604020202020204" pitchFamily="34" charset="0"/>
                <a:cs typeface="Arial" panose="020B0604020202020204" pitchFamily="34" charset="0"/>
              </a:rPr>
              <a:t>Esta es una prueba Dickey-Fuller Población Ocupados Hombres año 2013</a:t>
            </a:r>
          </a:p>
          <a:p>
            <a:pPr marL="0" indent="0">
              <a:buNone/>
            </a:pPr>
            <a:endParaRPr lang="es-US" dirty="0"/>
          </a:p>
        </p:txBody>
      </p:sp>
      <p:pic>
        <p:nvPicPr>
          <p:cNvPr id="4" name="Imagen 3">
            <a:extLst>
              <a:ext uri="{FF2B5EF4-FFF2-40B4-BE49-F238E27FC236}">
                <a16:creationId xmlns:a16="http://schemas.microsoft.com/office/drawing/2014/main" id="{1CCCE3FD-8090-4A2F-94A0-F70B0DD9D305}"/>
              </a:ext>
            </a:extLst>
          </p:cNvPr>
          <p:cNvPicPr>
            <a:picLocks noChangeAspect="1"/>
          </p:cNvPicPr>
          <p:nvPr/>
        </p:nvPicPr>
        <p:blipFill>
          <a:blip r:embed="rId2"/>
          <a:stretch>
            <a:fillRect/>
          </a:stretch>
        </p:blipFill>
        <p:spPr>
          <a:xfrm>
            <a:off x="1648017" y="2481944"/>
            <a:ext cx="6322100" cy="3316511"/>
          </a:xfrm>
          <a:prstGeom prst="rect">
            <a:avLst/>
          </a:prstGeom>
        </p:spPr>
      </p:pic>
    </p:spTree>
    <p:extLst>
      <p:ext uri="{BB962C8B-B14F-4D97-AF65-F5344CB8AC3E}">
        <p14:creationId xmlns:p14="http://schemas.microsoft.com/office/powerpoint/2010/main" val="109154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78AF0-AC18-41DC-81AE-AE07004F79ED}"/>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1C975566-6DBE-47F8-B888-880B7C3F049B}"/>
              </a:ext>
            </a:extLst>
          </p:cNvPr>
          <p:cNvSpPr>
            <a:spLocks noGrp="1"/>
          </p:cNvSpPr>
          <p:nvPr>
            <p:ph idx="1"/>
          </p:nvPr>
        </p:nvSpPr>
        <p:spPr/>
        <p:txBody>
          <a:bodyPr/>
          <a:lstStyle/>
          <a:p>
            <a:pPr marL="0" indent="0">
              <a:buNone/>
            </a:pPr>
            <a:r>
              <a:rPr lang="es-US" sz="1600" dirty="0">
                <a:latin typeface="Arial" panose="020B0604020202020204" pitchFamily="34" charset="0"/>
                <a:cs typeface="Arial" panose="020B0604020202020204" pitchFamily="34" charset="0"/>
              </a:rPr>
              <a:t>Región de rechazo Ho                                             Región de no rechazo Ho     </a:t>
            </a:r>
          </a:p>
          <a:p>
            <a:pPr marL="0" indent="0">
              <a:buNone/>
            </a:pPr>
            <a:endParaRPr lang="es-US" dirty="0">
              <a:latin typeface="Arial" panose="020B0604020202020204" pitchFamily="34" charset="0"/>
              <a:cs typeface="Arial" panose="020B0604020202020204" pitchFamily="34" charset="0"/>
            </a:endParaRPr>
          </a:p>
          <a:p>
            <a:pPr marL="0" indent="0">
              <a:buNone/>
            </a:pPr>
            <a:endParaRPr lang="es-US" dirty="0"/>
          </a:p>
          <a:p>
            <a:pPr marL="0" indent="0">
              <a:buNone/>
            </a:pPr>
            <a:r>
              <a:rPr lang="es-US" dirty="0"/>
              <a:t>		-3.155                                         	 </a:t>
            </a:r>
            <a:r>
              <a:rPr lang="es-US" sz="1600" dirty="0">
                <a:latin typeface="Arial" panose="020B0604020202020204" pitchFamily="34" charset="0"/>
                <a:cs typeface="Arial" panose="020B0604020202020204" pitchFamily="34" charset="0"/>
              </a:rPr>
              <a:t>-2.255201 estadístico de prueba</a:t>
            </a:r>
            <a:r>
              <a:rPr lang="es-US" dirty="0"/>
              <a:t>   </a:t>
            </a:r>
          </a:p>
          <a:p>
            <a:pPr marL="0" indent="0">
              <a:buNone/>
            </a:pPr>
            <a:endParaRPr lang="es-US" dirty="0"/>
          </a:p>
          <a:p>
            <a:pPr marL="0" indent="0">
              <a:buNone/>
            </a:pPr>
            <a:r>
              <a:rPr lang="es-US" dirty="0"/>
              <a:t>	</a:t>
            </a:r>
            <a:r>
              <a:rPr lang="es-US" sz="1600" dirty="0">
                <a:latin typeface="Arial" panose="020B0604020202020204" pitchFamily="34" charset="0"/>
                <a:cs typeface="Arial" panose="020B0604020202020204" pitchFamily="34" charset="0"/>
              </a:rPr>
              <a:t>valor critico para el 5% de confianza </a:t>
            </a:r>
          </a:p>
        </p:txBody>
      </p:sp>
      <p:cxnSp>
        <p:nvCxnSpPr>
          <p:cNvPr id="5" name="Conector recto 4">
            <a:extLst>
              <a:ext uri="{FF2B5EF4-FFF2-40B4-BE49-F238E27FC236}">
                <a16:creationId xmlns:a16="http://schemas.microsoft.com/office/drawing/2014/main" id="{1A1A725E-DDC3-4B43-96F0-FF980EBCF227}"/>
              </a:ext>
            </a:extLst>
          </p:cNvPr>
          <p:cNvCxnSpPr>
            <a:cxnSpLocks/>
          </p:cNvCxnSpPr>
          <p:nvPr/>
        </p:nvCxnSpPr>
        <p:spPr>
          <a:xfrm>
            <a:off x="2968978" y="4199467"/>
            <a:ext cx="6028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1FA8C939-DAD0-4444-A3C2-950626EE87B9}"/>
              </a:ext>
            </a:extLst>
          </p:cNvPr>
          <p:cNvCxnSpPr>
            <a:cxnSpLocks/>
          </p:cNvCxnSpPr>
          <p:nvPr/>
        </p:nvCxnSpPr>
        <p:spPr>
          <a:xfrm>
            <a:off x="5791200" y="2585156"/>
            <a:ext cx="0" cy="1614311"/>
          </a:xfrm>
          <a:prstGeom prst="line">
            <a:avLst/>
          </a:prstGeom>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1768AC91-503E-427B-B9C2-AA093E06106A}"/>
              </a:ext>
            </a:extLst>
          </p:cNvPr>
          <p:cNvSpPr/>
          <p:nvPr/>
        </p:nvSpPr>
        <p:spPr>
          <a:xfrm>
            <a:off x="3815645" y="4130323"/>
            <a:ext cx="112888" cy="138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3" name="Elipse 12">
            <a:extLst>
              <a:ext uri="{FF2B5EF4-FFF2-40B4-BE49-F238E27FC236}">
                <a16:creationId xmlns:a16="http://schemas.microsoft.com/office/drawing/2014/main" id="{5308ECB4-7CE2-46EA-97D4-36EC0AF74BCC}"/>
              </a:ext>
            </a:extLst>
          </p:cNvPr>
          <p:cNvSpPr/>
          <p:nvPr/>
        </p:nvSpPr>
        <p:spPr>
          <a:xfrm>
            <a:off x="7879645" y="4143021"/>
            <a:ext cx="112888" cy="112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224700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C7392-DB56-48E0-9FD8-F5FA71286B5A}"/>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conclusiones</a:t>
            </a:r>
          </a:p>
        </p:txBody>
      </p:sp>
      <p:sp>
        <p:nvSpPr>
          <p:cNvPr id="3" name="Marcador de contenido 2">
            <a:extLst>
              <a:ext uri="{FF2B5EF4-FFF2-40B4-BE49-F238E27FC236}">
                <a16:creationId xmlns:a16="http://schemas.microsoft.com/office/drawing/2014/main" id="{1CCB79E3-D604-4B26-A016-4D8088AECADE}"/>
              </a:ext>
            </a:extLst>
          </p:cNvPr>
          <p:cNvSpPr>
            <a:spLocks noGrp="1"/>
          </p:cNvSpPr>
          <p:nvPr>
            <p:ph idx="1"/>
          </p:nvPr>
        </p:nvSpPr>
        <p:spPr>
          <a:xfrm>
            <a:off x="1451579" y="2015732"/>
            <a:ext cx="9603275" cy="3707735"/>
          </a:xfrm>
        </p:spPr>
        <p:txBody>
          <a:bodyPr>
            <a:normAutofit lnSpcReduction="10000"/>
          </a:bodyPr>
          <a:lstStyle/>
          <a:p>
            <a:pPr marL="457200" indent="-457200">
              <a:buFont typeface="+mj-lt"/>
              <a:buAutoNum type="alphaLcParenR"/>
            </a:pPr>
            <a:r>
              <a:rPr lang="es-US" sz="1600" dirty="0">
                <a:latin typeface="Arial" panose="020B0604020202020204" pitchFamily="34" charset="0"/>
                <a:cs typeface="Arial" panose="020B0604020202020204" pitchFamily="34" charset="0"/>
              </a:rPr>
              <a:t>Con las series de tiempo para poder estimar una muestra de la base de datos utilice un modelo AR(p) donde p es el orden del modelo</a:t>
            </a:r>
            <a:r>
              <a:rPr lang="es-US" sz="1600" b="0" i="0" u="none" strike="noStrike" baseline="0" dirty="0">
                <a:latin typeface="CMR10"/>
              </a:rPr>
              <a:t>,</a:t>
            </a:r>
            <a:r>
              <a:rPr lang="es-US" sz="1600" dirty="0">
                <a:latin typeface="Arial" panose="020B0604020202020204" pitchFamily="34" charset="0"/>
                <a:cs typeface="Arial" panose="020B0604020202020204" pitchFamily="34" charset="0"/>
              </a:rPr>
              <a:t> y así  predecir o ver cual es el valor del rezago que nos conviene para hacer una comparación sobre una muestra dentro de la variable ocupados Hombres u ocupados Mujeres Comparamos las muestras sobre los datos y se desarrollo el estudio aplicando el modelo de orden 1  a las muestras y observamos la diferencia que existe en las muestras de la población, y con el modelo AR(1) en los Ocupados Hombres obtuvimos un valor del AR(1) = -331.521 utilizando el Log -Likelihood  para estimar los parámetros de la regresión del termino de error del AR(1) en comparación con el AR(1) de ocupados Mujeres AR(1)= -269.372 siendo este valor mayor que el AR1 en los Ocupados H, en conclusión en la practica sobre este modelo AR(p) para p=2 pues estimamos un valor que mas conviene hacer para este estudio; el valor del rezago del modelo AR1 es un modelo autorregresivo que esta construido únicamente sobre un retardo, en otras palabras, la auto regresión de primer orden, AR1, retrocede la auto regresión en un periodo de tiempo. </a:t>
            </a:r>
          </a:p>
          <a:p>
            <a:pPr marL="0" indent="0">
              <a:buNone/>
            </a:pPr>
            <a:endParaRPr lang="es-US" sz="1600" dirty="0">
              <a:latin typeface="Arial" panose="020B0604020202020204" pitchFamily="34" charset="0"/>
              <a:cs typeface="Arial" panose="020B0604020202020204" pitchFamily="34" charset="0"/>
            </a:endParaRPr>
          </a:p>
          <a:p>
            <a:pPr marL="457200" indent="-457200">
              <a:buFont typeface="+mj-lt"/>
              <a:buAutoNum type="alphaLcParenR"/>
            </a:pPr>
            <a:endParaRPr lang="es-US" dirty="0"/>
          </a:p>
          <a:p>
            <a:pPr marL="457200" indent="-457200">
              <a:buFont typeface="+mj-lt"/>
              <a:buAutoNum type="alphaLcParenR"/>
            </a:pPr>
            <a:endParaRPr lang="es-US" dirty="0"/>
          </a:p>
          <a:p>
            <a:pPr marL="457200" indent="-457200">
              <a:buFont typeface="+mj-lt"/>
              <a:buAutoNum type="alphaLcParenR"/>
            </a:pPr>
            <a:endParaRPr lang="es-US" dirty="0"/>
          </a:p>
        </p:txBody>
      </p:sp>
    </p:spTree>
    <p:extLst>
      <p:ext uri="{BB962C8B-B14F-4D97-AF65-F5344CB8AC3E}">
        <p14:creationId xmlns:p14="http://schemas.microsoft.com/office/powerpoint/2010/main" val="41939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EFC0F-E3D8-4F4F-BE2F-C705951F73CC}"/>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Agradecimientos</a:t>
            </a:r>
          </a:p>
        </p:txBody>
      </p:sp>
      <p:sp>
        <p:nvSpPr>
          <p:cNvPr id="3" name="Marcador de contenido 2">
            <a:extLst>
              <a:ext uri="{FF2B5EF4-FFF2-40B4-BE49-F238E27FC236}">
                <a16:creationId xmlns:a16="http://schemas.microsoft.com/office/drawing/2014/main" id="{3FDFF26F-3F5C-4011-9F8E-26B73B28756A}"/>
              </a:ext>
            </a:extLst>
          </p:cNvPr>
          <p:cNvSpPr>
            <a:spLocks noGrp="1"/>
          </p:cNvSpPr>
          <p:nvPr>
            <p:ph idx="1"/>
          </p:nvPr>
        </p:nvSpPr>
        <p:spPr>
          <a:xfrm>
            <a:off x="1451579" y="2015732"/>
            <a:ext cx="9603275" cy="3436801"/>
          </a:xfrm>
        </p:spPr>
        <p:txBody>
          <a:bodyPr>
            <a:normAutofit fontScale="77500" lnSpcReduction="20000"/>
          </a:bodyPr>
          <a:lstStyle/>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a:t>
            </a:r>
            <a:r>
              <a:rPr lang="es-US" sz="2100" dirty="0">
                <a:latin typeface="Arial" panose="020B0604020202020204" pitchFamily="34" charset="0"/>
                <a:cs typeface="Arial" panose="020B0604020202020204" pitchFamily="34" charset="0"/>
              </a:rPr>
              <a:t>Primeramente a Dios por permitirme salud y darme la sabiduría </a:t>
            </a:r>
          </a:p>
          <a:p>
            <a:pPr>
              <a:buFont typeface="Wingdings" panose="05000000000000000000" pitchFamily="2" charset="2"/>
              <a:buChar char="ü"/>
            </a:pPr>
            <a:r>
              <a:rPr lang="es-US" sz="2100" dirty="0">
                <a:latin typeface="Arial" panose="020B0604020202020204" pitchFamily="34" charset="0"/>
                <a:cs typeface="Arial" panose="020B0604020202020204" pitchFamily="34" charset="0"/>
              </a:rPr>
              <a:t> Al Doctor Fredy Antonio Vides Romero por orientarme en los temas de mi proyecto del seminario y aclararme ideas en los conceptos de análisis para poder llevar a cabo la investigación de una buena manera.   </a:t>
            </a:r>
          </a:p>
          <a:p>
            <a:pPr>
              <a:buFont typeface="Wingdings" panose="05000000000000000000" pitchFamily="2" charset="2"/>
              <a:buChar char="ü"/>
            </a:pPr>
            <a:r>
              <a:rPr lang="es-US" sz="2100" dirty="0">
                <a:latin typeface="Arial" panose="020B0604020202020204" pitchFamily="34" charset="0"/>
                <a:cs typeface="Arial" panose="020B0604020202020204" pitchFamily="34" charset="0"/>
              </a:rPr>
              <a:t> A mis padres por brindarme el apoyo necesario que con esfuerzo y sacrificio me han apoyado en todo este proceso de estudio para poder ser una persona de bien y servir a la sociedad.</a:t>
            </a:r>
          </a:p>
          <a:p>
            <a:pPr>
              <a:buFont typeface="Wingdings" panose="05000000000000000000" pitchFamily="2" charset="2"/>
              <a:buChar char="ü"/>
            </a:pPr>
            <a:r>
              <a:rPr lang="es-US" sz="2100" dirty="0">
                <a:latin typeface="Arial" panose="020B0604020202020204" pitchFamily="34" charset="0"/>
                <a:cs typeface="Arial" panose="020B0604020202020204" pitchFamily="34" charset="0"/>
              </a:rPr>
              <a:t> A la Universidad Nacional Autónoma de Honduras por abrirme las puertas de estudio y a la carrera de Matemáticas por enseñarme las estrategias y metodologías de estudio sobre esta bella ciencia como lo es la Matemática.</a:t>
            </a:r>
          </a:p>
          <a:p>
            <a:pPr>
              <a:buFont typeface="Wingdings" panose="05000000000000000000" pitchFamily="2" charset="2"/>
              <a:buChar char="ü"/>
            </a:pPr>
            <a:r>
              <a:rPr lang="es-US" sz="2100" dirty="0">
                <a:latin typeface="Arial" panose="020B0604020202020204" pitchFamily="34" charset="0"/>
                <a:cs typeface="Arial" panose="020B0604020202020204" pitchFamily="34" charset="0"/>
              </a:rPr>
              <a:t> A Ruth Núñez una excompañera de la carrera de matemáticas que me proporciono las bases de Datos del INE : Instituto Nacional de Estadística. https://www.ine.gob.hn</a:t>
            </a:r>
          </a:p>
        </p:txBody>
      </p:sp>
    </p:spTree>
    <p:extLst>
      <p:ext uri="{BB962C8B-B14F-4D97-AF65-F5344CB8AC3E}">
        <p14:creationId xmlns:p14="http://schemas.microsoft.com/office/powerpoint/2010/main" val="186857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F2202-05B3-4EF2-8FD2-FC77E2AC052E}"/>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Bibliografía </a:t>
            </a:r>
          </a:p>
        </p:txBody>
      </p:sp>
      <p:sp>
        <p:nvSpPr>
          <p:cNvPr id="3" name="Marcador de contenido 2">
            <a:extLst>
              <a:ext uri="{FF2B5EF4-FFF2-40B4-BE49-F238E27FC236}">
                <a16:creationId xmlns:a16="http://schemas.microsoft.com/office/drawing/2014/main" id="{795B93E6-FD36-4585-9F84-3B3095563523}"/>
              </a:ext>
            </a:extLst>
          </p:cNvPr>
          <p:cNvSpPr>
            <a:spLocks noGrp="1"/>
          </p:cNvSpPr>
          <p:nvPr>
            <p:ph idx="1"/>
          </p:nvPr>
        </p:nvSpPr>
        <p:spPr>
          <a:xfrm>
            <a:off x="1451579" y="2015732"/>
            <a:ext cx="9603275" cy="3380357"/>
          </a:xfrm>
        </p:spPr>
        <p:txBody>
          <a:bodyPr>
            <a:normAutofit fontScale="25000" lnSpcReduction="20000"/>
          </a:bodyPr>
          <a:lstStyle/>
          <a:p>
            <a:pPr>
              <a:buFont typeface="Wingdings" panose="05000000000000000000" pitchFamily="2" charset="2"/>
              <a:buChar char="v"/>
            </a:pPr>
            <a:r>
              <a:rPr lang="es-US" sz="4800" dirty="0">
                <a:latin typeface="Arial" panose="020B0604020202020204" pitchFamily="34" charset="0"/>
                <a:cs typeface="Arial" panose="020B0604020202020204" pitchFamily="34" charset="0"/>
              </a:rPr>
              <a:t> </a:t>
            </a:r>
            <a:r>
              <a:rPr lang="es-US" sz="5600" dirty="0">
                <a:latin typeface="Arial" panose="020B0604020202020204" pitchFamily="34" charset="0"/>
                <a:cs typeface="Arial" panose="020B0604020202020204" pitchFamily="34" charset="0"/>
                <a:hlinkClick r:id="rId2"/>
              </a:rPr>
              <a:t>https://github.com/Jinestroz/Proyectoinvestigacionseminario</a:t>
            </a:r>
            <a:endParaRPr lang="es-US" sz="5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s-US" sz="5600" dirty="0">
                <a:latin typeface="Arial" panose="020B0604020202020204" pitchFamily="34" charset="0"/>
                <a:cs typeface="Arial" panose="020B0604020202020204" pitchFamily="34" charset="0"/>
              </a:rPr>
              <a:t>  https://vitalflux.com/autoregressive-ar-models-with-python-examples/    % </a:t>
            </a:r>
            <a:r>
              <a:rPr lang="es-US" sz="5600" dirty="0" err="1">
                <a:latin typeface="Arial" panose="020B0604020202020204" pitchFamily="34" charset="0"/>
                <a:cs typeface="Arial" panose="020B0604020202020204" pitchFamily="34" charset="0"/>
              </a:rPr>
              <a:t>Direccion</a:t>
            </a:r>
            <a:r>
              <a:rPr lang="es-US" sz="5600" dirty="0">
                <a:latin typeface="Arial" panose="020B0604020202020204" pitchFamily="34" charset="0"/>
                <a:cs typeface="Arial" panose="020B0604020202020204" pitchFamily="34" charset="0"/>
              </a:rPr>
              <a:t> del </a:t>
            </a:r>
            <a:r>
              <a:rPr lang="es-US" sz="5600" dirty="0" err="1">
                <a:latin typeface="Arial" panose="020B0604020202020204" pitchFamily="34" charset="0"/>
                <a:cs typeface="Arial" panose="020B0604020202020204" pitchFamily="34" charset="0"/>
              </a:rPr>
              <a:t>codigo</a:t>
            </a:r>
            <a:r>
              <a:rPr lang="es-US" sz="5600" dirty="0">
                <a:latin typeface="Arial" panose="020B0604020202020204" pitchFamily="34" charset="0"/>
                <a:cs typeface="Arial" panose="020B0604020202020204" pitchFamily="34" charset="0"/>
              </a:rPr>
              <a:t> del modelo AR(p)</a:t>
            </a:r>
          </a:p>
          <a:p>
            <a:pPr>
              <a:buFont typeface="Wingdings" panose="05000000000000000000" pitchFamily="2" charset="2"/>
              <a:buChar char="v"/>
            </a:pPr>
            <a:r>
              <a:rPr lang="fi-FI" sz="5600" dirty="0">
                <a:latin typeface="Arial" panose="020B0604020202020204" pitchFamily="34" charset="0"/>
                <a:cs typeface="Arial" panose="020B0604020202020204" pitchFamily="34" charset="0"/>
              </a:rPr>
              <a:t>http://ri.uaemex.mx/bitstream/handle/20.500.11799/109156/TESIS  UNI</a:t>
            </a:r>
            <a:r>
              <a:rPr lang="es-US" sz="5600" dirty="0">
                <a:latin typeface="Arial" panose="020B0604020202020204" pitchFamily="34" charset="0"/>
                <a:cs typeface="Arial" panose="020B0604020202020204" pitchFamily="34" charset="0"/>
              </a:rPr>
              <a:t>VERSIDAD  AUTONOMA  DEL  ESTADO  DE  MEXICO  FACULTADDE ECONOMIA AUTOR DE TESIS JULIO TONATIUH BALCAZAR LOPEZ  </a:t>
            </a:r>
          </a:p>
          <a:p>
            <a:pPr>
              <a:buFont typeface="Wingdings" panose="05000000000000000000" pitchFamily="2" charset="2"/>
              <a:buChar char="v"/>
            </a:pPr>
            <a:r>
              <a:rPr lang="es-US" sz="5600" dirty="0">
                <a:latin typeface="Arial" panose="020B0604020202020204" pitchFamily="34" charset="0"/>
                <a:cs typeface="Arial" panose="020B0604020202020204" pitchFamily="34" charset="0"/>
              </a:rPr>
              <a:t>  https://fvela.files.wordpress.com/2012/10/econometria-damodar-n-gujarati-5ta-ed.pdf </a:t>
            </a:r>
          </a:p>
          <a:p>
            <a:pPr>
              <a:buFont typeface="Wingdings" panose="05000000000000000000" pitchFamily="2" charset="2"/>
              <a:buChar char="v"/>
            </a:pPr>
            <a:r>
              <a:rPr lang="es-US" sz="5600" dirty="0">
                <a:latin typeface="Arial" panose="020B0604020202020204" pitchFamily="34" charset="0"/>
                <a:cs typeface="Arial" panose="020B0604020202020204" pitchFamily="34" charset="0"/>
              </a:rPr>
              <a:t> </a:t>
            </a:r>
            <a:r>
              <a:rPr lang="es-US" sz="5600" dirty="0">
                <a:latin typeface="Arial" panose="020B0604020202020204" pitchFamily="34" charset="0"/>
                <a:cs typeface="Arial" panose="020B0604020202020204" pitchFamily="34" charset="0"/>
                <a:hlinkClick r:id="rId3"/>
              </a:rPr>
              <a:t>https://www.ucm.es/data/cont/docs/518-2013-11-11-JAM-IAST-Libro.pdf</a:t>
            </a:r>
            <a:r>
              <a:rPr lang="es-US" sz="56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es-US" sz="5600" dirty="0">
                <a:latin typeface="Arial" panose="020B0604020202020204" pitchFamily="34" charset="0"/>
                <a:cs typeface="Arial" panose="020B0604020202020204" pitchFamily="34" charset="0"/>
              </a:rPr>
              <a:t> http://ri.uaemex.mx/bitstream/handle/20.500.11799/109156/TESIS%20PRONOSTICO%20DE%20LA%20TASA.pdf?sequence=1&amp;isAllowed=y </a:t>
            </a:r>
          </a:p>
          <a:p>
            <a:pPr>
              <a:buFont typeface="Wingdings" panose="05000000000000000000" pitchFamily="2" charset="2"/>
              <a:buChar char="v"/>
            </a:pPr>
            <a:r>
              <a:rPr lang="es-US" sz="5600" dirty="0">
                <a:latin typeface="Arial" panose="020B0604020202020204" pitchFamily="34" charset="0"/>
                <a:cs typeface="Arial" panose="020B0604020202020204" pitchFamily="34" charset="0"/>
                <a:hlinkClick r:id="rId4"/>
              </a:rPr>
              <a:t>https://www.ine.gob.hn/publicaciones/Censos/Censo_2013/07Tomo-VII-Mercado-Laboral/definiciones.html</a:t>
            </a:r>
            <a:r>
              <a:rPr lang="es-US" sz="5600" dirty="0">
                <a:latin typeface="Arial" panose="020B0604020202020204" pitchFamily="34" charset="0"/>
                <a:cs typeface="Arial" panose="020B0604020202020204" pitchFamily="34" charset="0"/>
              </a:rPr>
              <a:t>  </a:t>
            </a:r>
          </a:p>
          <a:p>
            <a:pPr>
              <a:buFont typeface="Wingdings" panose="05000000000000000000" pitchFamily="2" charset="2"/>
              <a:buChar char="v"/>
            </a:pPr>
            <a:endParaRPr lang="es-US" sz="5600" dirty="0">
              <a:latin typeface="Arial" panose="020B0604020202020204" pitchFamily="34" charset="0"/>
              <a:cs typeface="Arial" panose="020B0604020202020204" pitchFamily="34" charset="0"/>
            </a:endParaRPr>
          </a:p>
          <a:p>
            <a:pPr marL="0" indent="0">
              <a:buNone/>
            </a:pPr>
            <a:endParaRPr lang="es-US" sz="64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s-US" sz="1400" dirty="0"/>
          </a:p>
          <a:p>
            <a:pPr marL="0" indent="0">
              <a:buNone/>
            </a:pPr>
            <a:endParaRPr lang="es-US" sz="1400" dirty="0"/>
          </a:p>
          <a:p>
            <a:pPr marL="0" indent="0">
              <a:buNone/>
            </a:pPr>
            <a:r>
              <a:rPr lang="es-US" sz="1400" dirty="0"/>
              <a:t>   </a:t>
            </a:r>
          </a:p>
        </p:txBody>
      </p:sp>
    </p:spTree>
    <p:extLst>
      <p:ext uri="{BB962C8B-B14F-4D97-AF65-F5344CB8AC3E}">
        <p14:creationId xmlns:p14="http://schemas.microsoft.com/office/powerpoint/2010/main" val="84365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9F227-22AB-4388-AB0D-AF0AB71F03E0}"/>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Planteamiento del problema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4091965-9A0E-4E58-AE49-0FC7A11F4E6E}"/>
                  </a:ext>
                </a:extLst>
              </p:cNvPr>
              <p:cNvSpPr>
                <a:spLocks noGrp="1"/>
              </p:cNvSpPr>
              <p:nvPr>
                <p:ph idx="1"/>
              </p:nvPr>
            </p:nvSpPr>
            <p:spPr/>
            <p:txBody>
              <a:bodyPr>
                <a:normAutofit/>
              </a:bodyPr>
              <a:lstStyle/>
              <a:p>
                <a:pPr marL="0" indent="0">
                  <a:buNone/>
                </a:pPr>
                <a:r>
                  <a:rPr lang="es-US" sz="1600" dirty="0">
                    <a:latin typeface="Arial" panose="020B0604020202020204" pitchFamily="34" charset="0"/>
                    <a:cs typeface="Arial" panose="020B0604020202020204" pitchFamily="34" charset="0"/>
                  </a:rPr>
                  <a:t>Luego tomo en consideración los indicadores económicos los cuales nos ayudaran a tener un mayor conocimiento en el mercado de trabajo.  </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lang="es-US" sz="1600" dirty="0">
                    <a:latin typeface="Arial" panose="020B0604020202020204" pitchFamily="34" charset="0"/>
                    <a:cs typeface="Arial" panose="020B0604020202020204" pitchFamily="34" charset="0"/>
                  </a:rPr>
                  <a:t> </a:t>
                </a:r>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Tasa de actividad (TA)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s-US" sz="1600" b="0" i="1" u="none" strike="noStrike" kern="1200" cap="none" spc="0" normalizeH="0" baseline="0" noProof="0" smtClean="0">
                            <a:ln>
                              <a:noFill/>
                            </a:ln>
                            <a:solidFill>
                              <a:prstClr val="black"/>
                            </a:solidFill>
                            <a:effectLst/>
                            <a:uLnTx/>
                            <a:uFillTx/>
                            <a:latin typeface="Cambria Math" panose="02040503050406030204" pitchFamily="18" charset="0"/>
                          </a:rPr>
                          <m:t>𝑃𝑎</m:t>
                        </m:r>
                      </m:num>
                      <m:den>
                        <m:r>
                          <a:rPr kumimoji="0" lang="es-US" sz="1600" b="0" i="1" u="none" strike="noStrike" kern="1200" cap="none" spc="0" normalizeH="0" baseline="0" noProof="0" smtClean="0">
                            <a:ln>
                              <a:noFill/>
                            </a:ln>
                            <a:solidFill>
                              <a:prstClr val="black"/>
                            </a:solidFill>
                            <a:effectLst/>
                            <a:uLnTx/>
                            <a:uFillTx/>
                            <a:latin typeface="Cambria Math" panose="02040503050406030204" pitchFamily="18" charset="0"/>
                          </a:rPr>
                          <m:t>𝑃𝑒𝑡</m:t>
                        </m:r>
                      </m:den>
                    </m:f>
                    <m:r>
                      <a:rPr kumimoji="0" lang="es-US" sz="1600" b="0" i="0" u="none" strike="noStrike" kern="1200" cap="none" spc="0" normalizeH="0" baseline="0" noProof="0" smtClean="0">
                        <a:ln>
                          <a:noFill/>
                        </a:ln>
                        <a:solidFill>
                          <a:prstClr val="black"/>
                        </a:solidFill>
                        <a:effectLst/>
                        <a:uLnTx/>
                        <a:uFillTx/>
                        <a:latin typeface="Cambria Math" panose="02040503050406030204" pitchFamily="18" charset="0"/>
                      </a:rPr>
                      <m:t> ∗100</m:t>
                    </m:r>
                  </m:oMath>
                </a14:m>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p>
              <a:p>
                <a:pPr>
                  <a:buClr>
                    <a:srgbClr val="B71E42"/>
                  </a:buClr>
                  <a:buFont typeface="Wingdings" panose="05000000000000000000" pitchFamily="2" charset="2"/>
                  <a:buChar char="Ø"/>
                  <a:defRPr/>
                </a:pPr>
                <a:r>
                  <a:rPr lang="es-US" sz="1600" dirty="0">
                    <a:latin typeface="Arial" panose="020B0604020202020204" pitchFamily="34" charset="0"/>
                    <a:cs typeface="Arial" panose="020B0604020202020204" pitchFamily="34" charset="0"/>
                  </a:rPr>
                  <a:t>Tasa de desempleo o de paro (TD)</a:t>
                </a:r>
                <a14:m>
                  <m:oMath xmlns:m="http://schemas.openxmlformats.org/officeDocument/2006/math">
                    <m:r>
                      <a:rPr lang="en-US" sz="1600" i="1" smtClean="0">
                        <a:latin typeface="Cambria Math" panose="02040503050406030204" pitchFamily="18" charset="0"/>
                      </a:rPr>
                      <m:t>=</m:t>
                    </m:r>
                    <m:f>
                      <m:fPr>
                        <m:ctrlPr>
                          <a:rPr lang="en-US" sz="1600" i="1" smtClean="0">
                            <a:latin typeface="Cambria Math" panose="02040503050406030204" pitchFamily="18" charset="0"/>
                          </a:rPr>
                        </m:ctrlPr>
                      </m:fPr>
                      <m:num>
                        <m:r>
                          <a:rPr lang="es-US" sz="1600" b="0" i="1" smtClean="0">
                            <a:latin typeface="Cambria Math" panose="02040503050406030204" pitchFamily="18" charset="0"/>
                          </a:rPr>
                          <m:t>𝑃𝑑</m:t>
                        </m:r>
                      </m:num>
                      <m:den>
                        <m:r>
                          <a:rPr lang="es-US" sz="1600" b="0" i="1" smtClean="0">
                            <a:latin typeface="Cambria Math" panose="02040503050406030204" pitchFamily="18" charset="0"/>
                          </a:rPr>
                          <m:t>𝑃𝑎</m:t>
                        </m:r>
                      </m:den>
                    </m:f>
                    <m:r>
                      <a:rPr lang="es-US" sz="1600" b="0" i="0" smtClean="0">
                        <a:latin typeface="Cambria Math" panose="02040503050406030204" pitchFamily="18" charset="0"/>
                      </a:rPr>
                      <m:t> ∗100</m:t>
                    </m:r>
                  </m:oMath>
                </a14:m>
                <a:endParaRPr lang="es-US" sz="16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lang="es-US" sz="1600" dirty="0">
                    <a:solidFill>
                      <a:prstClr val="black"/>
                    </a:solidFill>
                    <a:latin typeface="Arial" panose="020B0604020202020204" pitchFamily="34" charset="0"/>
                    <a:cs typeface="Arial" panose="020B0604020202020204" pitchFamily="34" charset="0"/>
                  </a:rPr>
                  <a:t> Tasa de Ocupación (TO)</a:t>
                </a:r>
                <a14:m>
                  <m:oMath xmlns:m="http://schemas.openxmlformats.org/officeDocument/2006/math">
                    <m:r>
                      <a:rPr lang="en-US" sz="1600" i="1" smtClean="0">
                        <a:solidFill>
                          <a:prstClr val="black"/>
                        </a:solidFill>
                        <a:latin typeface="Cambria Math" panose="02040503050406030204" pitchFamily="18" charset="0"/>
                      </a:rPr>
                      <m:t>=</m:t>
                    </m:r>
                    <m:f>
                      <m:fPr>
                        <m:ctrlPr>
                          <a:rPr lang="en-US" sz="1600" i="1" smtClean="0">
                            <a:solidFill>
                              <a:prstClr val="black"/>
                            </a:solidFill>
                            <a:latin typeface="Cambria Math" panose="02040503050406030204" pitchFamily="18" charset="0"/>
                          </a:rPr>
                        </m:ctrlPr>
                      </m:fPr>
                      <m:num>
                        <m:r>
                          <a:rPr lang="es-US" sz="1600" b="0" i="1" smtClean="0">
                            <a:solidFill>
                              <a:prstClr val="black"/>
                            </a:solidFill>
                            <a:latin typeface="Cambria Math" panose="02040503050406030204" pitchFamily="18" charset="0"/>
                          </a:rPr>
                          <m:t>𝑃𝑜</m:t>
                        </m:r>
                      </m:num>
                      <m:den>
                        <m:r>
                          <a:rPr lang="es-US" sz="1600" b="0" i="1" smtClean="0">
                            <a:solidFill>
                              <a:prstClr val="black"/>
                            </a:solidFill>
                            <a:latin typeface="Cambria Math" panose="02040503050406030204" pitchFamily="18" charset="0"/>
                          </a:rPr>
                          <m:t>𝑃𝑎</m:t>
                        </m:r>
                      </m:den>
                    </m:f>
                  </m:oMath>
                </a14:m>
                <a:r>
                  <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s-US" sz="1600" b="0" i="0" u="none" strike="noStrike" kern="1200" cap="none" spc="0" normalizeH="0" noProof="0" dirty="0">
                    <a:ln>
                      <a:noFill/>
                    </a:ln>
                    <a:solidFill>
                      <a:prstClr val="black"/>
                    </a:solidFill>
                    <a:effectLst/>
                    <a:uLnTx/>
                    <a:uFillTx/>
                    <a:latin typeface="Arial" panose="020B0604020202020204" pitchFamily="34" charset="0"/>
                    <a:cs typeface="Arial" panose="020B0604020202020204" pitchFamily="34" charset="0"/>
                  </a:rPr>
                  <a:t> * 100 </a:t>
                </a:r>
                <a:endParaRPr kumimoji="0" lang="es-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mc:Choice>
        <mc:Fallback xmlns="">
          <p:sp>
            <p:nvSpPr>
              <p:cNvPr id="3" name="Marcador de contenido 2">
                <a:extLst>
                  <a:ext uri="{FF2B5EF4-FFF2-40B4-BE49-F238E27FC236}">
                    <a16:creationId xmlns:a16="http://schemas.microsoft.com/office/drawing/2014/main" id="{14091965-9A0E-4E58-AE49-0FC7A11F4E6E}"/>
                  </a:ext>
                </a:extLst>
              </p:cNvPr>
              <p:cNvSpPr>
                <a:spLocks noGrp="1" noRot="1" noChangeAspect="1" noMove="1" noResize="1" noEditPoints="1" noAdjustHandles="1" noChangeArrowheads="1" noChangeShapeType="1" noTextEdit="1"/>
              </p:cNvSpPr>
              <p:nvPr>
                <p:ph idx="1"/>
              </p:nvPr>
            </p:nvSpPr>
            <p:spPr>
              <a:blipFill>
                <a:blip r:embed="rId2"/>
                <a:stretch>
                  <a:fillRect l="-317"/>
                </a:stretch>
              </a:blipFill>
            </p:spPr>
            <p:txBody>
              <a:bodyPr/>
              <a:lstStyle/>
              <a:p>
                <a:r>
                  <a:rPr lang="es-US">
                    <a:noFill/>
                  </a:rPr>
                  <a:t> </a:t>
                </a:r>
              </a:p>
            </p:txBody>
          </p:sp>
        </mc:Fallback>
      </mc:AlternateContent>
    </p:spTree>
    <p:extLst>
      <p:ext uri="{BB962C8B-B14F-4D97-AF65-F5344CB8AC3E}">
        <p14:creationId xmlns:p14="http://schemas.microsoft.com/office/powerpoint/2010/main" val="398994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E0A26-C198-4744-BE85-9B112FA9E07B}"/>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metodológicas</a:t>
            </a:r>
          </a:p>
        </p:txBody>
      </p:sp>
      <p:sp>
        <p:nvSpPr>
          <p:cNvPr id="3" name="Marcador de contenido 2">
            <a:extLst>
              <a:ext uri="{FF2B5EF4-FFF2-40B4-BE49-F238E27FC236}">
                <a16:creationId xmlns:a16="http://schemas.microsoft.com/office/drawing/2014/main" id="{D3C70839-07E6-490F-89EC-8C4F8843D40B}"/>
              </a:ext>
            </a:extLst>
          </p:cNvPr>
          <p:cNvSpPr>
            <a:spLocks noGrp="1"/>
          </p:cNvSpPr>
          <p:nvPr>
            <p:ph idx="1"/>
          </p:nvPr>
        </p:nvSpPr>
        <p:spPr>
          <a:xfrm>
            <a:off x="1451579" y="2015732"/>
            <a:ext cx="9603275" cy="3606135"/>
          </a:xfrm>
        </p:spPr>
        <p:txBody>
          <a:bodyPr>
            <a:normAutofit fontScale="85000" lnSpcReduction="20000"/>
          </a:bodyPr>
          <a:lstStyle/>
          <a:p>
            <a:pPr marL="0" indent="0">
              <a:buNone/>
            </a:pPr>
            <a:r>
              <a:rPr lang="es-US" sz="1500" dirty="0">
                <a:latin typeface="Arial" panose="020B0604020202020204" pitchFamily="34" charset="0"/>
                <a:cs typeface="Arial" panose="020B0604020202020204" pitchFamily="34" charset="0"/>
              </a:rPr>
              <a:t>Herramientas computacionales:</a:t>
            </a:r>
          </a:p>
          <a:p>
            <a:pPr>
              <a:buFont typeface="Wingdings" panose="05000000000000000000" pitchFamily="2" charset="2"/>
              <a:buChar char="q"/>
            </a:pPr>
            <a:r>
              <a:rPr lang="es-US" sz="1500" dirty="0">
                <a:latin typeface="Arial" panose="020B0604020202020204" pitchFamily="34" charset="0"/>
                <a:cs typeface="Arial" panose="020B0604020202020204" pitchFamily="34" charset="0"/>
              </a:rPr>
              <a:t> Excel</a:t>
            </a:r>
          </a:p>
          <a:p>
            <a:pPr>
              <a:buFont typeface="Wingdings" panose="05000000000000000000" pitchFamily="2" charset="2"/>
              <a:buChar char="q"/>
            </a:pPr>
            <a:r>
              <a:rPr lang="es-US" sz="1500" dirty="0">
                <a:latin typeface="Arial" panose="020B0604020202020204" pitchFamily="34" charset="0"/>
                <a:cs typeface="Arial" panose="020B0604020202020204" pitchFamily="34" charset="0"/>
              </a:rPr>
              <a:t> Júpiter Notebook de Python </a:t>
            </a:r>
          </a:p>
          <a:p>
            <a:pPr marL="0" indent="0">
              <a:buNone/>
            </a:pPr>
            <a:r>
              <a:rPr lang="es-US" sz="1500" dirty="0">
                <a:latin typeface="Arial" panose="020B0604020202020204" pitchFamily="34" charset="0"/>
                <a:cs typeface="Arial" panose="020B0604020202020204" pitchFamily="34" charset="0"/>
              </a:rPr>
              <a:t>En Excel se modifico la base de datos sobre las personas empleadas y desempleadas e inactivos por departamentos, se hizo el suavizamiento de la base de datos se hizo también el calculo de algunos estadísticos descriptivos.</a:t>
            </a:r>
          </a:p>
          <a:p>
            <a:pPr marL="0" indent="0">
              <a:buNone/>
            </a:pPr>
            <a:r>
              <a:rPr lang="es-US" sz="1500" dirty="0">
                <a:latin typeface="Arial" panose="020B0604020202020204" pitchFamily="34" charset="0"/>
                <a:cs typeface="Arial" panose="020B0604020202020204" pitchFamily="34" charset="0"/>
              </a:rPr>
              <a:t>En Python se hicieron los cálculos para cada columna o muestra de empleados, desempleados e inactivos; cálculos de la media o promedio, la varianza, covarianza y coeficiente de correlación. </a:t>
            </a:r>
          </a:p>
          <a:p>
            <a:pPr marL="0" indent="0">
              <a:buNone/>
            </a:pPr>
            <a:r>
              <a:rPr lang="es-US" sz="1500" dirty="0">
                <a:latin typeface="Arial" panose="020B0604020202020204" pitchFamily="34" charset="0"/>
                <a:cs typeface="Arial" panose="020B0604020202020204" pitchFamily="34" charset="0"/>
              </a:rPr>
              <a:t>También se hizo el calculo de las variables económicas sobre la tasa de actividad, tasa de paro o de desempleo y la tasa de ocupación. luego se trabajo con los cálculos de algunas pruebas estadísticas como la prueba T - Studends y la prueba F;</a:t>
            </a:r>
          </a:p>
          <a:p>
            <a:pPr marL="0" indent="0">
              <a:buNone/>
            </a:pPr>
            <a:r>
              <a:rPr lang="es-US" sz="1500" dirty="0">
                <a:latin typeface="Arial" panose="020B0604020202020204" pitchFamily="34" charset="0"/>
                <a:cs typeface="Arial" panose="020B0604020202020204" pitchFamily="34" charset="0"/>
              </a:rPr>
              <a:t>También se trabajo con el modelo AR(p) Una  vez  que  se  ha  determinado  el  numero  p  el siguiente  paso  es  estimar  el  modelo considerando el valor o rezago de p que mas conviene utilizar como el modelo AR(1) y AR(2) y algunos estadísticos importantes como el AIC  el BIC y el Log- Likelihood para las diferentes muestras, luego se procedió a hacer el calculo de la estacionariedad de Dickey-Fuller del modelo y algunos cálculos de la Auto varianza y Autocorrelación del modelo AR(1) </a:t>
            </a:r>
          </a:p>
          <a:p>
            <a:pPr marL="0" indent="0">
              <a:buNone/>
            </a:pPr>
            <a:endParaRPr lang="es-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14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2ABBB-941E-4946-84A3-75112D3B5169}"/>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metodológicas </a:t>
            </a:r>
          </a:p>
        </p:txBody>
      </p:sp>
      <p:sp>
        <p:nvSpPr>
          <p:cNvPr id="3" name="Marcador de contenido 2">
            <a:extLst>
              <a:ext uri="{FF2B5EF4-FFF2-40B4-BE49-F238E27FC236}">
                <a16:creationId xmlns:a16="http://schemas.microsoft.com/office/drawing/2014/main" id="{5108BFC0-CEDE-4A75-882A-BDFEF75607F0}"/>
              </a:ext>
            </a:extLst>
          </p:cNvPr>
          <p:cNvSpPr>
            <a:spLocks noGrp="1"/>
          </p:cNvSpPr>
          <p:nvPr>
            <p:ph idx="1"/>
          </p:nvPr>
        </p:nvSpPr>
        <p:spPr>
          <a:xfrm>
            <a:off x="1451579" y="2004443"/>
            <a:ext cx="9603275" cy="2432089"/>
          </a:xfrm>
        </p:spPr>
        <p:txBody>
          <a:bodyPr>
            <a:noAutofit/>
          </a:bodyPr>
          <a:lstStyle/>
          <a:p>
            <a:pPr marL="0" indent="0">
              <a:buNone/>
            </a:pPr>
            <a:r>
              <a:rPr lang="es-US" sz="1600" dirty="0">
                <a:latin typeface="Arial" panose="020B0604020202020204" pitchFamily="34" charset="0"/>
                <a:cs typeface="Arial" panose="020B0604020202020204" pitchFamily="34" charset="0"/>
              </a:rPr>
              <a:t>Utilizamos el software Python utilizando las librerías import pandas as pd # tratamiento de datos</a:t>
            </a:r>
          </a:p>
          <a:p>
            <a:pPr marL="0" indent="0">
              <a:buNone/>
            </a:pPr>
            <a:r>
              <a:rPr lang="es-US" sz="1600" dirty="0">
                <a:latin typeface="Arial" panose="020B0604020202020204" pitchFamily="34" charset="0"/>
                <a:cs typeface="Arial" panose="020B0604020202020204" pitchFamily="34" charset="0"/>
              </a:rPr>
              <a:t>Import numpy as np # funciones matemáticas: algoritmos, matrices, algebra etc.</a:t>
            </a:r>
          </a:p>
          <a:p>
            <a:pPr marL="0" indent="0">
              <a:buNone/>
            </a:pPr>
            <a:r>
              <a:rPr lang="es-US" sz="1600" dirty="0">
                <a:latin typeface="Arial" panose="020B0604020202020204" pitchFamily="34" charset="0"/>
                <a:cs typeface="Arial" panose="020B0604020202020204" pitchFamily="34" charset="0"/>
              </a:rPr>
              <a:t> from statsmodels.tsa.ar_model import AutoReg, from statsmodels.tsa.ar_model import AR</a:t>
            </a:r>
          </a:p>
          <a:p>
            <a:pPr marL="0" indent="0">
              <a:buNone/>
            </a:pPr>
            <a:r>
              <a:rPr lang="es-US" sz="1600" dirty="0">
                <a:latin typeface="Arial" panose="020B0604020202020204" pitchFamily="34" charset="0"/>
                <a:cs typeface="Arial" panose="020B0604020202020204" pitchFamily="34" charset="0"/>
              </a:rPr>
              <a:t> from statsmodels.tsa.stattools import adfuller</a:t>
            </a:r>
          </a:p>
          <a:p>
            <a:pPr marL="0" indent="0">
              <a:buNone/>
            </a:pPr>
            <a:r>
              <a:rPr lang="es-US" sz="1600" dirty="0">
                <a:latin typeface="Arial" panose="020B0604020202020204" pitchFamily="34" charset="0"/>
                <a:cs typeface="Arial" panose="020B0604020202020204" pitchFamily="34" charset="0"/>
              </a:rPr>
              <a:t>Finalmente los cálculos se hicieron en el Júpiter Notebook de Anaconda y algunos otros cálculos en el Excel.</a:t>
            </a:r>
          </a:p>
        </p:txBody>
      </p:sp>
    </p:spTree>
    <p:extLst>
      <p:ext uri="{BB962C8B-B14F-4D97-AF65-F5344CB8AC3E}">
        <p14:creationId xmlns:p14="http://schemas.microsoft.com/office/powerpoint/2010/main" val="336598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89802-2B7A-4F39-87DB-655EC84738BA}"/>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 </a:t>
            </a:r>
          </a:p>
        </p:txBody>
      </p:sp>
      <p:sp>
        <p:nvSpPr>
          <p:cNvPr id="3" name="Marcador de contenido 2">
            <a:extLst>
              <a:ext uri="{FF2B5EF4-FFF2-40B4-BE49-F238E27FC236}">
                <a16:creationId xmlns:a16="http://schemas.microsoft.com/office/drawing/2014/main" id="{A1730A7C-95F5-4AA1-AAAC-11B5BC613D52}"/>
              </a:ext>
            </a:extLst>
          </p:cNvPr>
          <p:cNvSpPr>
            <a:spLocks noGrp="1"/>
          </p:cNvSpPr>
          <p:nvPr>
            <p:ph idx="1"/>
          </p:nvPr>
        </p:nvSpPr>
        <p:spPr>
          <a:xfrm>
            <a:off x="1451579" y="2015732"/>
            <a:ext cx="9603275" cy="3956090"/>
          </a:xfrm>
        </p:spPr>
        <p:txBody>
          <a:bodyPr>
            <a:normAutofit lnSpcReduction="10000"/>
          </a:bodyPr>
          <a:lstStyle/>
          <a:p>
            <a:pPr marL="0" indent="0">
              <a:buNone/>
            </a:pPr>
            <a:r>
              <a:rPr lang="es-US" sz="1400" dirty="0">
                <a:latin typeface="Arial" panose="020B0604020202020204" pitchFamily="34" charset="0"/>
                <a:cs typeface="Arial" panose="020B0604020202020204" pitchFamily="34" charset="0"/>
              </a:rPr>
              <a:t>La prueba "t" de Student es un tipo de estadística deductiva. Se utiliza para</a:t>
            </a:r>
          </a:p>
          <a:p>
            <a:pPr marL="0" indent="0">
              <a:buNone/>
            </a:pPr>
            <a:r>
              <a:rPr lang="es-US" sz="1400" dirty="0">
                <a:latin typeface="Arial" panose="020B0604020202020204" pitchFamily="34" charset="0"/>
                <a:cs typeface="Arial" panose="020B0604020202020204" pitchFamily="34" charset="0"/>
              </a:rPr>
              <a:t>determinar si hay una diferencia significativa entre las medias de dos grupos.</a:t>
            </a:r>
          </a:p>
          <a:p>
            <a:pPr marL="0" indent="0">
              <a:buNone/>
            </a:pPr>
            <a:r>
              <a:rPr lang="es-US" sz="1400" dirty="0">
                <a:latin typeface="Arial" panose="020B0604020202020204" pitchFamily="34" charset="0"/>
                <a:cs typeface="Arial" panose="020B0604020202020204" pitchFamily="34" charset="0"/>
              </a:rPr>
              <a:t>Con toda la estadística deductiva, asumimos que las variables dependientes</a:t>
            </a:r>
          </a:p>
          <a:p>
            <a:pPr marL="0" indent="0">
              <a:buNone/>
            </a:pPr>
            <a:r>
              <a:rPr lang="es-US" sz="1400" dirty="0">
                <a:latin typeface="Arial" panose="020B0604020202020204" pitchFamily="34" charset="0"/>
                <a:cs typeface="Arial" panose="020B0604020202020204" pitchFamily="34" charset="0"/>
              </a:rPr>
              <a:t>tienen una distribución normal. Especificamos el nivel de la probabilidad (nivel</a:t>
            </a:r>
          </a:p>
          <a:p>
            <a:pPr marL="0" indent="0">
              <a:buNone/>
            </a:pPr>
            <a:r>
              <a:rPr lang="es-US" sz="1400" dirty="0">
                <a:latin typeface="Arial" panose="020B0604020202020204" pitchFamily="34" charset="0"/>
                <a:cs typeface="Arial" panose="020B0604020202020204" pitchFamily="34" charset="0"/>
              </a:rPr>
              <a:t>de la alfa, nivel de la significación, p) que estamos dispuestos a aceptar antes</a:t>
            </a:r>
          </a:p>
          <a:p>
            <a:pPr marL="0" indent="0">
              <a:buNone/>
            </a:pPr>
            <a:r>
              <a:rPr lang="es-US" sz="1400" dirty="0">
                <a:latin typeface="Arial" panose="020B0604020202020204" pitchFamily="34" charset="0"/>
                <a:cs typeface="Arial" panose="020B0604020202020204" pitchFamily="34" charset="0"/>
              </a:rPr>
              <a:t>de que en los datos (p &lt; .05 es un valor común  que se utiliza ). </a:t>
            </a:r>
          </a:p>
          <a:p>
            <a:pPr marL="0" indent="0">
              <a:buNone/>
            </a:pPr>
            <a:r>
              <a:rPr lang="es-US" sz="1400" dirty="0">
                <a:latin typeface="Arial" panose="020B0604020202020204" pitchFamily="34" charset="0"/>
                <a:cs typeface="Arial" panose="020B0604020202020204" pitchFamily="34" charset="0"/>
              </a:rPr>
              <a:t>Cuando la diferencia entre dos promedios de la población se está investigando,</a:t>
            </a:r>
          </a:p>
          <a:p>
            <a:pPr marL="0" indent="0">
              <a:buNone/>
            </a:pPr>
            <a:r>
              <a:rPr lang="es-US" sz="1400" dirty="0">
                <a:latin typeface="Arial" panose="020B0604020202020204" pitchFamily="34" charset="0"/>
                <a:cs typeface="Arial" panose="020B0604020202020204" pitchFamily="34" charset="0"/>
              </a:rPr>
              <a:t>se utiliza una prueba t .Es decir que se utiliza cuando deseamos comparar dos</a:t>
            </a:r>
          </a:p>
          <a:p>
            <a:pPr marL="0" indent="0">
              <a:buNone/>
            </a:pPr>
            <a:r>
              <a:rPr lang="es-US" sz="1400" dirty="0">
                <a:latin typeface="Arial" panose="020B0604020202020204" pitchFamily="34" charset="0"/>
                <a:cs typeface="Arial" panose="020B0604020202020204" pitchFamily="34" charset="0"/>
              </a:rPr>
              <a:t>medias (las cuentas se deben medir en una escala de intervalo o de cociente).</a:t>
            </a:r>
          </a:p>
          <a:p>
            <a:pPr marL="0" indent="0">
              <a:buNone/>
            </a:pPr>
            <a:r>
              <a:rPr lang="es-US" sz="1400" dirty="0">
                <a:latin typeface="Arial" panose="020B0604020202020204" pitchFamily="34" charset="0"/>
                <a:cs typeface="Arial" panose="020B0604020202020204" pitchFamily="34" charset="0"/>
              </a:rPr>
              <a:t>Utilizaríamos una prueba en este caso para comparar el promedio de mujeres empleadas en las dos muestras sobre la población de mujeres que estuvieron empleadas en el año 2001 y 2013 o la población de Hombres empleados.</a:t>
            </a:r>
          </a:p>
        </p:txBody>
      </p:sp>
    </p:spTree>
    <p:extLst>
      <p:ext uri="{BB962C8B-B14F-4D97-AF65-F5344CB8AC3E}">
        <p14:creationId xmlns:p14="http://schemas.microsoft.com/office/powerpoint/2010/main" val="405050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1AB05-1D6E-4021-BF4D-4FAD90F57B26}"/>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91D93A64-CA58-4B05-B6A9-3A8FB8FED230}"/>
              </a:ext>
            </a:extLst>
          </p:cNvPr>
          <p:cNvSpPr>
            <a:spLocks noGrp="1"/>
          </p:cNvSpPr>
          <p:nvPr>
            <p:ph idx="1"/>
          </p:nvPr>
        </p:nvSpPr>
        <p:spPr>
          <a:xfrm>
            <a:off x="1451579" y="2015732"/>
            <a:ext cx="9603275" cy="3730312"/>
          </a:xfrm>
        </p:spPr>
        <p:txBody>
          <a:bodyPr>
            <a:noAutofit/>
          </a:bodyPr>
          <a:lstStyle/>
          <a:p>
            <a:pPr marL="0" indent="0">
              <a:buNone/>
            </a:pPr>
            <a:r>
              <a:rPr lang="es-US" sz="1400" dirty="0">
                <a:latin typeface="Arial" panose="020B0604020202020204" pitchFamily="34" charset="0"/>
                <a:cs typeface="Arial" panose="020B0604020202020204" pitchFamily="34" charset="0"/>
              </a:rPr>
              <a:t>La prueba estadística para t de Student es el valor t. Conceptualmente, la t-valor representa el número de unidades estándares que están separando las medias de los dos grupos.</a:t>
            </a:r>
          </a:p>
          <a:p>
            <a:pPr marL="0" indent="0">
              <a:buNone/>
            </a:pPr>
            <a:r>
              <a:rPr lang="es-US" sz="1400" dirty="0">
                <a:latin typeface="Arial" panose="020B0604020202020204" pitchFamily="34" charset="0"/>
                <a:cs typeface="Arial" panose="020B0604020202020204" pitchFamily="34" charset="0"/>
              </a:rPr>
              <a:t>dos factores contribuyen para indicar si la diferencia entre dos</a:t>
            </a:r>
          </a:p>
          <a:p>
            <a:pPr marL="0" indent="0">
              <a:buNone/>
            </a:pPr>
            <a:r>
              <a:rPr lang="es-US" sz="1400" dirty="0">
                <a:latin typeface="Arial" panose="020B0604020202020204" pitchFamily="34" charset="0"/>
                <a:cs typeface="Arial" panose="020B0604020202020204" pitchFamily="34" charset="0"/>
              </a:rPr>
              <a:t>medias de los grupos se puede considerar significativa:</a:t>
            </a:r>
          </a:p>
          <a:p>
            <a:pPr marL="0" indent="0">
              <a:buNone/>
            </a:pPr>
            <a:r>
              <a:rPr lang="es-US" sz="1400" dirty="0">
                <a:latin typeface="Arial" panose="020B0604020202020204" pitchFamily="34" charset="0"/>
                <a:cs typeface="Arial" panose="020B0604020202020204" pitchFamily="34" charset="0"/>
              </a:rPr>
              <a:t>1. Cuanto mayor es la diferencia entre las dos medias, mayor es la</a:t>
            </a:r>
          </a:p>
          <a:p>
            <a:pPr marL="0" indent="0">
              <a:buNone/>
            </a:pPr>
            <a:r>
              <a:rPr lang="es-US" sz="1400" dirty="0">
                <a:latin typeface="Arial" panose="020B0604020202020204" pitchFamily="34" charset="0"/>
                <a:cs typeface="Arial" panose="020B0604020202020204" pitchFamily="34" charset="0"/>
              </a:rPr>
              <a:t>probabilidad que una diferencia estadística significativa existe.</a:t>
            </a:r>
          </a:p>
          <a:p>
            <a:pPr marL="0" indent="0">
              <a:buNone/>
            </a:pPr>
            <a:r>
              <a:rPr lang="es-US" sz="1400" dirty="0">
                <a:latin typeface="Arial" panose="020B0604020202020204" pitchFamily="34" charset="0"/>
                <a:cs typeface="Arial" panose="020B0604020202020204" pitchFamily="34" charset="0"/>
              </a:rPr>
              <a:t>2. La cantidad de traslapo que existe entre los grupos (es una función de la</a:t>
            </a:r>
          </a:p>
          <a:p>
            <a:pPr marL="0" indent="0">
              <a:buNone/>
            </a:pPr>
            <a:r>
              <a:rPr lang="es-US" sz="1400" dirty="0">
                <a:latin typeface="Arial" panose="020B0604020202020204" pitchFamily="34" charset="0"/>
                <a:cs typeface="Arial" panose="020B0604020202020204" pitchFamily="34" charset="0"/>
              </a:rPr>
              <a:t>variación dentro de los grupos). Cuantas más pequeñas son las</a:t>
            </a:r>
          </a:p>
          <a:p>
            <a:pPr marL="0" indent="0">
              <a:buNone/>
            </a:pPr>
            <a:r>
              <a:rPr lang="es-US" sz="1400" dirty="0">
                <a:latin typeface="Arial" panose="020B0604020202020204" pitchFamily="34" charset="0"/>
                <a:cs typeface="Arial" panose="020B0604020202020204" pitchFamily="34" charset="0"/>
              </a:rPr>
              <a:t>variaciones que existen entre los dos grupos, mayor es la probabilidad</a:t>
            </a:r>
          </a:p>
          <a:p>
            <a:pPr marL="0" indent="0">
              <a:buNone/>
            </a:pPr>
            <a:r>
              <a:rPr lang="es-US" sz="1400" dirty="0">
                <a:latin typeface="Arial" panose="020B0604020202020204" pitchFamily="34" charset="0"/>
                <a:cs typeface="Arial" panose="020B0604020202020204" pitchFamily="34" charset="0"/>
              </a:rPr>
              <a:t>que una diferencia estadística significativa existe</a:t>
            </a:r>
          </a:p>
        </p:txBody>
      </p:sp>
    </p:spTree>
    <p:extLst>
      <p:ext uri="{BB962C8B-B14F-4D97-AF65-F5344CB8AC3E}">
        <p14:creationId xmlns:p14="http://schemas.microsoft.com/office/powerpoint/2010/main" val="263342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49C77-4E1A-468C-9C22-B361BA9C0B0D}"/>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2361F177-238E-4AED-848E-8B6B6056F5EB}"/>
              </a:ext>
            </a:extLst>
          </p:cNvPr>
          <p:cNvSpPr>
            <a:spLocks noGrp="1"/>
          </p:cNvSpPr>
          <p:nvPr>
            <p:ph idx="1"/>
          </p:nvPr>
        </p:nvSpPr>
        <p:spPr/>
        <p:txBody>
          <a:bodyPr>
            <a:normAutofit/>
          </a:bodyPr>
          <a:lstStyle/>
          <a:p>
            <a:pPr marL="0" indent="0">
              <a:buNone/>
            </a:pPr>
            <a:r>
              <a:rPr lang="es-US" sz="1600" dirty="0">
                <a:latin typeface="Arial" panose="020B0604020202020204" pitchFamily="34" charset="0"/>
                <a:cs typeface="Arial" panose="020B0604020202020204" pitchFamily="34" charset="0"/>
              </a:rPr>
              <a:t>Para el análisis de las varianzas de las dos muestras que tomamos en consideración también aplicamos el estadístico de prueba F. Puesto que la distribución F asume que la hipótesis nula es verdadera, podemos poner el valor F de nuestro estudio en la distribución F para determinar qué tan consistentes son nuestros resultados con la  hipótesis nula y para calcular las probabilidades. </a:t>
            </a:r>
          </a:p>
          <a:p>
            <a:pPr marL="0" indent="0">
              <a:buNone/>
            </a:pPr>
            <a:r>
              <a:rPr lang="es-US" sz="1600" dirty="0">
                <a:latin typeface="Arial" panose="020B0604020202020204" pitchFamily="34" charset="0"/>
                <a:cs typeface="Arial" panose="020B0604020202020204" pitchFamily="34" charset="0"/>
              </a:rPr>
              <a:t>La probabilidad que queremos calcular es la probabilidad de observar una estadística F que sea al menos tan alto como el valor que se obtuvo en nuestro estudio. Esa probabilidad nos permite determinar qué tan común o poco común es nuestro valor F bajo el supuesto de que la hipótesis nula es verdadera. Si la probabilidad es lo suficientemente baja, podemos concluir que nuestros datos son incompatibles con la hipótesis nula. La evidencia de los datos de la muestra es lo suficientemente fuerte como para rechazar la hipótesis nula para toda la población.</a:t>
            </a:r>
          </a:p>
          <a:p>
            <a:pPr marL="0" indent="0">
              <a:buNone/>
            </a:pPr>
            <a:endParaRPr lang="es-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24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08ED-1C4D-4526-807F-1344AFFD6711}"/>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resultados</a:t>
            </a:r>
          </a:p>
        </p:txBody>
      </p:sp>
      <p:sp>
        <p:nvSpPr>
          <p:cNvPr id="3" name="Marcador de contenido 2">
            <a:extLst>
              <a:ext uri="{FF2B5EF4-FFF2-40B4-BE49-F238E27FC236}">
                <a16:creationId xmlns:a16="http://schemas.microsoft.com/office/drawing/2014/main" id="{BE1DF017-7F81-4FE8-952B-D57BD3E08620}"/>
              </a:ext>
            </a:extLst>
          </p:cNvPr>
          <p:cNvSpPr>
            <a:spLocks noGrp="1"/>
          </p:cNvSpPr>
          <p:nvPr>
            <p:ph idx="1"/>
          </p:nvPr>
        </p:nvSpPr>
        <p:spPr/>
        <p:txBody>
          <a:bodyPr>
            <a:normAutofit/>
          </a:bodyPr>
          <a:lstStyle/>
          <a:p>
            <a:pPr marL="0" indent="0">
              <a:buNone/>
            </a:pPr>
            <a:r>
              <a:rPr lang="es-US" sz="1600" dirty="0">
                <a:latin typeface="Arial" panose="020B0604020202020204" pitchFamily="34" charset="0"/>
                <a:cs typeface="Arial" panose="020B0604020202020204" pitchFamily="34" charset="0"/>
              </a:rPr>
              <a:t> </a:t>
            </a:r>
            <a:r>
              <a:rPr lang="es-US" sz="1400" dirty="0">
                <a:latin typeface="Arial" panose="020B0604020202020204" pitchFamily="34" charset="0"/>
                <a:cs typeface="Arial" panose="020B0604020202020204" pitchFamily="34" charset="0"/>
              </a:rPr>
              <a:t>también hicimos un suavizamiento de los datos para poder estimar un modelo Autorregresivo AR(p) y así hacer el análisis correspondiente además se considero el estadístico AIC, BIC , HQIC y el Log- Likelihood que es el logaritmo natural de la verosimilitud, que es igual a la probabilidad de los datos observados, además este método de estimación de máxima verosimilitud (ML) nos ayuda a estimar los parámetros de la regresión del termino de error en el modelo AR(p).</a:t>
            </a:r>
          </a:p>
          <a:p>
            <a:pPr marL="0" indent="0">
              <a:buNone/>
            </a:pPr>
            <a:r>
              <a:rPr lang="es-US" sz="1400" b="1" dirty="0">
                <a:latin typeface="Arial" panose="020B0604020202020204" pitchFamily="34" charset="0"/>
                <a:cs typeface="Arial" panose="020B0604020202020204" pitchFamily="34" charset="0"/>
              </a:rPr>
              <a:t>1. Definición estadístico AIC: </a:t>
            </a:r>
            <a:r>
              <a:rPr lang="es-US" sz="1400" dirty="0">
                <a:latin typeface="Arial" panose="020B0604020202020204" pitchFamily="34" charset="0"/>
                <a:cs typeface="Arial" panose="020B0604020202020204" pitchFamily="34" charset="0"/>
              </a:rPr>
              <a:t>El  criterio  de  información  de  Akaike (AIC) es una medida de la calidad relativa de un  modelo  estadístico,  para  un  conjunto  dado de  datos  AIC  nos  proporciona  una  prueba  de un modelo en el sentido de probar una hipótesis  nula,  es  decir  AIC  no  puede  decir  nada acerca  de  la  calidad  del  modelo  en  el  sentido absoluto.  Este  criterio  se  caracteriza  por  una formulación simple y una fácil aplicación, una vez calculado el AIC para cada modelo se elige aquel cuyo AIC es mínimo.</a:t>
            </a:r>
          </a:p>
          <a:p>
            <a:pPr marL="0" indent="0">
              <a:buNone/>
            </a:pPr>
            <a:r>
              <a:rPr lang="es-US" sz="1400" b="1" dirty="0">
                <a:latin typeface="Arial" panose="020B0604020202020204" pitchFamily="34" charset="0"/>
                <a:cs typeface="Arial" panose="020B0604020202020204" pitchFamily="34" charset="0"/>
              </a:rPr>
              <a:t>2. Definición estadístico BIC : </a:t>
            </a:r>
            <a:r>
              <a:rPr lang="es-US" sz="1400" dirty="0">
                <a:latin typeface="Arial" panose="020B0604020202020204" pitchFamily="34" charset="0"/>
                <a:cs typeface="Arial" panose="020B0604020202020204" pitchFamily="34" charset="0"/>
              </a:rPr>
              <a:t>Criterio de Información Bayesiana.  Este  estadístico se obtiene al introducir en el AIC una modificación de tipo Bayesiano</a:t>
            </a:r>
          </a:p>
        </p:txBody>
      </p:sp>
    </p:spTree>
    <p:extLst>
      <p:ext uri="{BB962C8B-B14F-4D97-AF65-F5344CB8AC3E}">
        <p14:creationId xmlns:p14="http://schemas.microsoft.com/office/powerpoint/2010/main" val="14081049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2199</TotalTime>
  <Words>2267</Words>
  <Application>Microsoft Office PowerPoint</Application>
  <PresentationFormat>Panorámica</PresentationFormat>
  <Paragraphs>122</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Cambria Math</vt:lpstr>
      <vt:lpstr>CMR10</vt:lpstr>
      <vt:lpstr>Gill Sans MT</vt:lpstr>
      <vt:lpstr>Wingdings</vt:lpstr>
      <vt:lpstr>Galería</vt:lpstr>
      <vt:lpstr>Econometría de series de tiempo aplicadas a la tasa de empleo y desempleo en los años 2001 y 2013  </vt:lpstr>
      <vt:lpstr>Planteamiento del problema</vt:lpstr>
      <vt:lpstr>Planteamiento del problema</vt:lpstr>
      <vt:lpstr>Estrategias metodológicas</vt:lpstr>
      <vt:lpstr>Estrategias  metodológicas </vt:lpstr>
      <vt:lpstr>Resultados </vt:lpstr>
      <vt:lpstr>Resultados</vt:lpstr>
      <vt:lpstr>resultados</vt:lpstr>
      <vt:lpstr>resultados</vt:lpstr>
      <vt:lpstr>resultados</vt:lpstr>
      <vt:lpstr>resultados</vt:lpstr>
      <vt:lpstr>Resultados</vt:lpstr>
      <vt:lpstr>Resultados</vt:lpstr>
      <vt:lpstr>Resultados </vt:lpstr>
      <vt:lpstr>Resultados </vt:lpstr>
      <vt:lpstr>Resultados </vt:lpstr>
      <vt:lpstr>Resultados</vt:lpstr>
      <vt:lpstr>Resultados </vt:lpstr>
      <vt:lpstr>Resultados </vt:lpstr>
      <vt:lpstr>Resultados </vt:lpstr>
      <vt:lpstr>Resultados </vt:lpstr>
      <vt:lpstr>Resultados </vt:lpstr>
      <vt:lpstr>conclusiones</vt:lpstr>
      <vt:lpstr>Agradecimientos</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Econometría de series de tiempo aplicadas a la tasa de empleo y desempleo en los años 2001 y 2013</dc:title>
  <dc:creator>Jose Alfonzo Inestroza Rodriguez</dc:creator>
  <cp:lastModifiedBy>Jose Alfonzo Inestroza Rodriguez</cp:lastModifiedBy>
  <cp:revision>15</cp:revision>
  <dcterms:created xsi:type="dcterms:W3CDTF">2021-08-07T17:22:10Z</dcterms:created>
  <dcterms:modified xsi:type="dcterms:W3CDTF">2021-08-12T21:45:39Z</dcterms:modified>
</cp:coreProperties>
</file>