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512" r:id="rId3"/>
    <p:sldId id="513" r:id="rId4"/>
    <p:sldId id="514" r:id="rId5"/>
    <p:sldId id="515" r:id="rId6"/>
    <p:sldId id="534" r:id="rId7"/>
    <p:sldId id="532" r:id="rId8"/>
    <p:sldId id="533" r:id="rId9"/>
    <p:sldId id="518" r:id="rId10"/>
    <p:sldId id="519" r:id="rId11"/>
    <p:sldId id="520" r:id="rId12"/>
    <p:sldId id="535" r:id="rId13"/>
    <p:sldId id="511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1C"/>
    <a:srgbClr val="2D4B2B"/>
    <a:srgbClr val="3D643A"/>
    <a:srgbClr val="F66A81"/>
    <a:srgbClr val="FBB3BF"/>
    <a:srgbClr val="F995A6"/>
    <a:srgbClr val="664E59"/>
    <a:srgbClr val="896977"/>
    <a:srgbClr val="55414A"/>
    <a:srgbClr val="F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23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eWn16pIgF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63172" y="3032628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LED </a:t>
            </a:r>
            <a:r>
              <a:rPr lang="ko-KR" altLang="en-US" sz="25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종합게임보드</a:t>
            </a:r>
            <a:endParaRPr lang="en-US" altLang="ko-KR" sz="25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18F07-1871-445B-9051-38B91DCFC9B6}"/>
              </a:ext>
            </a:extLst>
          </p:cNvPr>
          <p:cNvSpPr txBox="1"/>
          <p:nvPr/>
        </p:nvSpPr>
        <p:spPr>
          <a:xfrm>
            <a:off x="3723216" y="4336798"/>
            <a:ext cx="263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/>
              <a:t>김재혁</a:t>
            </a:r>
            <a:r>
              <a:rPr lang="en-US" altLang="ko-KR" dirty="0"/>
              <a:t>(20201792)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나보영</a:t>
            </a:r>
            <a:r>
              <a:rPr lang="en-US" altLang="ko-KR" dirty="0"/>
              <a:t>(20201795) 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박경식</a:t>
            </a:r>
            <a:r>
              <a:rPr lang="en-US" altLang="ko-KR" dirty="0"/>
              <a:t>(20183421)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BC87D-43C6-4875-818D-A64E9FEA430C}"/>
              </a:ext>
            </a:extLst>
          </p:cNvPr>
          <p:cNvSpPr txBox="1"/>
          <p:nvPr/>
        </p:nvSpPr>
        <p:spPr>
          <a:xfrm>
            <a:off x="3152226" y="447529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r>
              <a:rPr lang="ko-KR" altLang="en-US" sz="20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1524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팀원별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역할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7543" y="829475"/>
            <a:ext cx="1837426" cy="183742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0106" y="962038"/>
            <a:ext cx="1572300" cy="1572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김재혁</a:t>
            </a:r>
          </a:p>
        </p:txBody>
      </p:sp>
      <p:sp>
        <p:nvSpPr>
          <p:cNvPr id="19" name="타원 18"/>
          <p:cNvSpPr/>
          <p:nvPr/>
        </p:nvSpPr>
        <p:spPr>
          <a:xfrm>
            <a:off x="367543" y="2900205"/>
            <a:ext cx="1837426" cy="183742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0106" y="3032768"/>
            <a:ext cx="1572300" cy="1572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나보영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55A24-9FEA-4E62-9EE2-2E2B47CB8CDE}"/>
              </a:ext>
            </a:extLst>
          </p:cNvPr>
          <p:cNvSpPr/>
          <p:nvPr/>
        </p:nvSpPr>
        <p:spPr>
          <a:xfrm>
            <a:off x="367543" y="4977249"/>
            <a:ext cx="1837426" cy="183742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53D0DC-5569-4CBC-B9B2-E5ECA6DF71B6}"/>
              </a:ext>
            </a:extLst>
          </p:cNvPr>
          <p:cNvSpPr/>
          <p:nvPr/>
        </p:nvSpPr>
        <p:spPr>
          <a:xfrm>
            <a:off x="500106" y="5109812"/>
            <a:ext cx="1572300" cy="1572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박경식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634B93-1D02-468C-8CBC-C02F496D0C0C}"/>
              </a:ext>
            </a:extLst>
          </p:cNvPr>
          <p:cNvCxnSpPr/>
          <p:nvPr/>
        </p:nvCxnSpPr>
        <p:spPr>
          <a:xfrm>
            <a:off x="2287957" y="2786983"/>
            <a:ext cx="7059234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155D9-1196-4E7B-9046-C62C26648A7A}"/>
              </a:ext>
            </a:extLst>
          </p:cNvPr>
          <p:cNvCxnSpPr/>
          <p:nvPr/>
        </p:nvCxnSpPr>
        <p:spPr>
          <a:xfrm>
            <a:off x="2287957" y="4839901"/>
            <a:ext cx="7059234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64D65B-94B4-44A8-85DC-9F75507D8EE4}"/>
              </a:ext>
            </a:extLst>
          </p:cNvPr>
          <p:cNvSpPr txBox="1"/>
          <p:nvPr/>
        </p:nvSpPr>
        <p:spPr>
          <a:xfrm>
            <a:off x="2530136" y="1377475"/>
            <a:ext cx="641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레이싱 게임을 처음부터 코딩</a:t>
            </a:r>
            <a:r>
              <a:rPr lang="en-US" altLang="ko-KR" dirty="0"/>
              <a:t>, 3D</a:t>
            </a:r>
            <a:r>
              <a:rPr lang="ko-KR" altLang="en-US" dirty="0"/>
              <a:t>프린터로 </a:t>
            </a:r>
            <a:r>
              <a:rPr lang="ko-KR" altLang="en-US" dirty="0" err="1"/>
              <a:t>레이싱휠을</a:t>
            </a:r>
            <a:r>
              <a:rPr lang="ko-KR" altLang="en-US" dirty="0"/>
              <a:t> 모델링 및 출력함</a:t>
            </a:r>
            <a:r>
              <a:rPr lang="en-US" altLang="ko-KR" dirty="0"/>
              <a:t>, </a:t>
            </a:r>
            <a:r>
              <a:rPr lang="ko-KR" altLang="en-US" dirty="0" err="1"/>
              <a:t>스네이크</a:t>
            </a:r>
            <a:r>
              <a:rPr lang="ko-KR" altLang="en-US" dirty="0"/>
              <a:t> 게임 오픈소스를 수정하여 </a:t>
            </a:r>
            <a:r>
              <a:rPr lang="en-US" altLang="ko-KR" dirty="0"/>
              <a:t>LED</a:t>
            </a:r>
            <a:r>
              <a:rPr lang="ko-KR" altLang="en-US" dirty="0"/>
              <a:t>화면에 표시하게 함</a:t>
            </a:r>
            <a:r>
              <a:rPr lang="en-US" altLang="ko-KR" dirty="0"/>
              <a:t>, </a:t>
            </a:r>
            <a:r>
              <a:rPr lang="ko-KR" altLang="en-US" dirty="0"/>
              <a:t>줌 회의 설정 및 교수님 질의</a:t>
            </a:r>
            <a:r>
              <a:rPr lang="en-US" altLang="ko-KR" dirty="0"/>
              <a:t>,</a:t>
            </a:r>
            <a:r>
              <a:rPr lang="ko-KR" altLang="en-US" dirty="0"/>
              <a:t>  유튜브 영상 촬영</a:t>
            </a:r>
            <a:r>
              <a:rPr lang="en-US" altLang="ko-KR" dirty="0"/>
              <a:t>,</a:t>
            </a:r>
            <a:r>
              <a:rPr lang="ko-KR" altLang="en-US" dirty="0"/>
              <a:t> 편집 및 코드 합병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400E4-42EE-4927-ADA0-CC2FD0408231}"/>
              </a:ext>
            </a:extLst>
          </p:cNvPr>
          <p:cNvSpPr txBox="1"/>
          <p:nvPr/>
        </p:nvSpPr>
        <p:spPr>
          <a:xfrm>
            <a:off x="2530135" y="2926933"/>
            <a:ext cx="641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윷놀이 게임의 오픈 소스를 수정하였고 수정한 코드가 </a:t>
            </a:r>
            <a:r>
              <a:rPr lang="en-US" altLang="ko-KR" dirty="0"/>
              <a:t>LED</a:t>
            </a:r>
            <a:r>
              <a:rPr lang="ko-KR" altLang="en-US" dirty="0"/>
              <a:t>에 나타나도록 코드를 수정함</a:t>
            </a:r>
            <a:r>
              <a:rPr lang="en-US" altLang="ko-KR" dirty="0"/>
              <a:t>, </a:t>
            </a:r>
            <a:r>
              <a:rPr lang="ko-KR" altLang="en-US" dirty="0"/>
              <a:t>두더지 잡기 게임을 </a:t>
            </a:r>
            <a:r>
              <a:rPr lang="en-US" altLang="ko-KR" dirty="0"/>
              <a:t>PYGAME</a:t>
            </a:r>
            <a:r>
              <a:rPr lang="ko-KR" altLang="en-US" dirty="0"/>
              <a:t>을 활용하여 코드를 만들었고 </a:t>
            </a:r>
            <a:r>
              <a:rPr lang="en-US" altLang="ko-KR" dirty="0"/>
              <a:t>1</a:t>
            </a:r>
            <a:r>
              <a:rPr lang="ko-KR" altLang="en-US" dirty="0"/>
              <a:t>차적으로 모니터 화면에 뜨도록 수정하고 </a:t>
            </a:r>
            <a:r>
              <a:rPr lang="en-US" altLang="ko-KR" dirty="0"/>
              <a:t>LED</a:t>
            </a:r>
            <a:r>
              <a:rPr lang="ko-KR" altLang="en-US" dirty="0"/>
              <a:t>에 나타나도록 코드를 수정하여 구현함</a:t>
            </a:r>
            <a:r>
              <a:rPr lang="en-US" altLang="ko-KR" dirty="0"/>
              <a:t>. README.md </a:t>
            </a:r>
            <a:r>
              <a:rPr lang="ko-KR" altLang="en-US" dirty="0"/>
              <a:t>윷놀이</a:t>
            </a:r>
            <a:r>
              <a:rPr lang="en-US" altLang="ko-KR" dirty="0"/>
              <a:t>, </a:t>
            </a:r>
            <a:r>
              <a:rPr lang="ko-KR" altLang="en-US" dirty="0"/>
              <a:t>두더지잡기 실행방법 작성</a:t>
            </a:r>
            <a:r>
              <a:rPr lang="en-US" altLang="ko-KR" dirty="0"/>
              <a:t>, </a:t>
            </a:r>
            <a:r>
              <a:rPr lang="ko-KR" altLang="en-US" dirty="0"/>
              <a:t>줌 회의록 작성</a:t>
            </a:r>
            <a:r>
              <a:rPr lang="en-US" altLang="ko-KR" dirty="0"/>
              <a:t>,  </a:t>
            </a:r>
            <a:r>
              <a:rPr lang="ko-KR" altLang="en-US" dirty="0"/>
              <a:t>최종 </a:t>
            </a:r>
            <a:r>
              <a:rPr lang="en-US" altLang="ko-KR" dirty="0"/>
              <a:t>PPT </a:t>
            </a:r>
            <a:r>
              <a:rPr lang="ko-KR" altLang="en-US" dirty="0"/>
              <a:t>도안 작성</a:t>
            </a:r>
            <a:r>
              <a:rPr lang="en-US" altLang="ko-KR" dirty="0"/>
              <a:t>(ppt</a:t>
            </a:r>
            <a:r>
              <a:rPr lang="ko-KR" altLang="en-US" dirty="0"/>
              <a:t>의 틀과 두더지잡기</a:t>
            </a:r>
            <a:r>
              <a:rPr lang="en-US" altLang="ko-KR" dirty="0"/>
              <a:t>, </a:t>
            </a:r>
            <a:r>
              <a:rPr lang="ko-KR" altLang="en-US" dirty="0"/>
              <a:t>윷놀이게임 부분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1AD7D-63F2-4A34-8944-7E38042517BD}"/>
              </a:ext>
            </a:extLst>
          </p:cNvPr>
          <p:cNvSpPr txBox="1"/>
          <p:nvPr/>
        </p:nvSpPr>
        <p:spPr>
          <a:xfrm>
            <a:off x="2608296" y="4998544"/>
            <a:ext cx="658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게임의 오픈소스에 점수</a:t>
            </a:r>
            <a:r>
              <a:rPr lang="en-US" altLang="ko-KR" dirty="0"/>
              <a:t>,</a:t>
            </a:r>
            <a:r>
              <a:rPr lang="ko-KR" altLang="en-US" dirty="0"/>
              <a:t> 시간 측정</a:t>
            </a:r>
            <a:r>
              <a:rPr lang="en-US" altLang="ko-KR" dirty="0"/>
              <a:t>, </a:t>
            </a:r>
            <a:r>
              <a:rPr lang="ko-KR" altLang="en-US" dirty="0"/>
              <a:t>줄 지우기 함수 등의 기능들이 동작되도록 하여 </a:t>
            </a:r>
            <a:r>
              <a:rPr lang="en-US" altLang="ko-KR" dirty="0"/>
              <a:t>1</a:t>
            </a:r>
            <a:r>
              <a:rPr lang="ko-KR" altLang="en-US" dirty="0"/>
              <a:t>차적으로는 모니터 화면에 </a:t>
            </a:r>
            <a:r>
              <a:rPr lang="en-US" altLang="ko-KR" dirty="0"/>
              <a:t>2</a:t>
            </a:r>
            <a:r>
              <a:rPr lang="ko-KR" altLang="en-US" dirty="0"/>
              <a:t>차적으로는 </a:t>
            </a:r>
            <a:r>
              <a:rPr lang="en-US" altLang="ko-KR" dirty="0"/>
              <a:t>LED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나타나도록 코드를 수정하여 구현함</a:t>
            </a:r>
            <a:r>
              <a:rPr lang="en-US" altLang="ko-KR" dirty="0"/>
              <a:t>. README.md </a:t>
            </a:r>
            <a:r>
              <a:rPr lang="ko-KR" altLang="en-US" dirty="0" err="1"/>
              <a:t>테트리스</a:t>
            </a:r>
            <a:r>
              <a:rPr lang="ko-KR" altLang="en-US" dirty="0"/>
              <a:t> 실행 방법 작성</a:t>
            </a:r>
            <a:r>
              <a:rPr lang="en-US" altLang="ko-KR" dirty="0"/>
              <a:t>, </a:t>
            </a:r>
            <a:r>
              <a:rPr lang="ko-KR" altLang="en-US" dirty="0"/>
              <a:t>프로젝트 기획 </a:t>
            </a:r>
            <a:r>
              <a:rPr lang="en-US" altLang="ko-KR" dirty="0"/>
              <a:t>PPT </a:t>
            </a:r>
            <a:r>
              <a:rPr lang="ko-KR" altLang="en-US" dirty="0"/>
              <a:t>작성 및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en-US" altLang="ko-KR" dirty="0"/>
              <a:t>PPT </a:t>
            </a:r>
            <a:r>
              <a:rPr lang="ko-KR" altLang="en-US" dirty="0"/>
              <a:t>내용 작성</a:t>
            </a:r>
            <a:r>
              <a:rPr lang="en-US" altLang="ko-KR" dirty="0"/>
              <a:t>(</a:t>
            </a:r>
            <a:r>
              <a:rPr lang="ko-KR" altLang="en-US" dirty="0"/>
              <a:t>게임 설명 부분을 제외한 전체적인 부분 </a:t>
            </a:r>
            <a:r>
              <a:rPr lang="en-US" altLang="ko-KR" dirty="0"/>
              <a:t>+ </a:t>
            </a:r>
            <a:r>
              <a:rPr lang="ko-KR" altLang="en-US" dirty="0" err="1"/>
              <a:t>테트리스</a:t>
            </a:r>
            <a:r>
              <a:rPr lang="ko-KR" altLang="en-US" dirty="0"/>
              <a:t>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68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8AD93-59BF-4983-8F35-C7D205A22ADC}"/>
              </a:ext>
            </a:extLst>
          </p:cNvPr>
          <p:cNvSpPr txBox="1"/>
          <p:nvPr/>
        </p:nvSpPr>
        <p:spPr>
          <a:xfrm>
            <a:off x="1164281" y="279724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보완점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9EF34-2D83-422F-A243-3EC68B3F3B76}"/>
              </a:ext>
            </a:extLst>
          </p:cNvPr>
          <p:cNvSpPr txBox="1"/>
          <p:nvPr/>
        </p:nvSpPr>
        <p:spPr>
          <a:xfrm>
            <a:off x="4308764" y="1904695"/>
            <a:ext cx="5140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당초 사용하기로 했던 오픈소스들 중 </a:t>
            </a:r>
            <a:r>
              <a:rPr lang="ko-KR" altLang="en-US" sz="2000" dirty="0" err="1"/>
              <a:t>라즈베리나</a:t>
            </a:r>
            <a:r>
              <a:rPr lang="ko-KR" altLang="en-US" sz="2000" dirty="0"/>
              <a:t> </a:t>
            </a:r>
            <a:r>
              <a:rPr lang="en-US" altLang="ko-KR" sz="2000" dirty="0"/>
              <a:t>LED </a:t>
            </a:r>
            <a:r>
              <a:rPr lang="ko-KR" altLang="en-US" sz="2000" dirty="0"/>
              <a:t>출력에 있어 구현이 적합하지 않았던 부분들이 있어 계획했던 대로 되지 않음</a:t>
            </a:r>
            <a:r>
              <a:rPr lang="en-US" altLang="ko-KR" sz="2000" dirty="0"/>
              <a:t>, </a:t>
            </a:r>
            <a:r>
              <a:rPr lang="ko-KR" altLang="en-US" sz="2000" dirty="0"/>
              <a:t>더 면밀한 사전조사의 필요성을 실감함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시간 부족으로 당초 계획했던 </a:t>
            </a:r>
            <a:r>
              <a:rPr lang="ko-KR" altLang="en-US" sz="2000" dirty="0" err="1"/>
              <a:t>퀼리티만큼의</a:t>
            </a:r>
            <a:r>
              <a:rPr lang="ko-KR" altLang="en-US" sz="2000" dirty="0"/>
              <a:t> 성과를 보이지 못함</a:t>
            </a:r>
            <a:r>
              <a:rPr lang="en-US" altLang="ko-KR" sz="2000" dirty="0"/>
              <a:t>, </a:t>
            </a:r>
            <a:r>
              <a:rPr lang="ko-KR" altLang="en-US" sz="2000" dirty="0"/>
              <a:t>구체적인 계획의 중요성을 깨달음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78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8AD93-59BF-4983-8F35-C7D205A22ADC}"/>
              </a:ext>
            </a:extLst>
          </p:cNvPr>
          <p:cNvSpPr txBox="1"/>
          <p:nvPr/>
        </p:nvSpPr>
        <p:spPr>
          <a:xfrm>
            <a:off x="1164281" y="279724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학습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9EF34-2D83-422F-A243-3EC68B3F3B76}"/>
              </a:ext>
            </a:extLst>
          </p:cNvPr>
          <p:cNvSpPr txBox="1"/>
          <p:nvPr/>
        </p:nvSpPr>
        <p:spPr>
          <a:xfrm>
            <a:off x="4294909" y="1599664"/>
            <a:ext cx="5140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오픈소스를 통한 파이썬 코딩과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깃허브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사용법에 대한 이해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라즈베리 파이부터 </a:t>
            </a:r>
            <a:r>
              <a:rPr lang="en-US" altLang="ko-KR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LED Matrix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이르기까지의 과정을 통한 하드웨어 제어 이해 </a:t>
            </a:r>
            <a:endParaRPr lang="en-US" altLang="ko-KR" sz="2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클래스와 같은 방법적인 부분을 통해 유연한 개발 방법 학습</a:t>
            </a:r>
            <a:endParaRPr lang="en-US" altLang="ko-KR" sz="2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새로운 입력 장치를 사용함으로써 새로운 방식의 시스템 및 원리 이해</a:t>
            </a:r>
            <a:endParaRPr lang="en-US" altLang="ko-KR" sz="2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팀원 간 역할 분배를 통한 프로젝트 개발 및 </a:t>
            </a:r>
            <a:r>
              <a:rPr lang="ko-KR" altLang="en-US" sz="2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언택트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시대에 맞춘 원격 회의 및 코딩 경험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7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6174B-BBDE-4529-999A-FB70DFD588F7}"/>
              </a:ext>
            </a:extLst>
          </p:cNvPr>
          <p:cNvSpPr txBox="1"/>
          <p:nvPr/>
        </p:nvSpPr>
        <p:spPr>
          <a:xfrm>
            <a:off x="3834745" y="29700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DE0DD-4E4D-417B-B790-581BE57F4868}"/>
              </a:ext>
            </a:extLst>
          </p:cNvPr>
          <p:cNvSpPr txBox="1"/>
          <p:nvPr/>
        </p:nvSpPr>
        <p:spPr>
          <a:xfrm>
            <a:off x="2662518" y="4240305"/>
            <a:ext cx="53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:  https://github.com/JineyKim/osscap2020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D9F7A-997B-45AD-8744-FBD2D58D891A}"/>
              </a:ext>
            </a:extLst>
          </p:cNvPr>
          <p:cNvSpPr txBox="1"/>
          <p:nvPr/>
        </p:nvSpPr>
        <p:spPr>
          <a:xfrm>
            <a:off x="2662518" y="460963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유튜브 영상 주소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14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97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84492" y="2023481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67272" y="2011750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473B2-0BC4-4DE0-9FF9-4946FEB3E568}"/>
              </a:ext>
            </a:extLst>
          </p:cNvPr>
          <p:cNvSpPr txBox="1"/>
          <p:nvPr/>
        </p:nvSpPr>
        <p:spPr>
          <a:xfrm>
            <a:off x="1638106" y="2760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51850-40B5-4C20-B708-4D6FBF350271}"/>
              </a:ext>
            </a:extLst>
          </p:cNvPr>
          <p:cNvSpPr txBox="1"/>
          <p:nvPr/>
        </p:nvSpPr>
        <p:spPr>
          <a:xfrm>
            <a:off x="3258664" y="274278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개별 게임 설명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801C5-3894-41A4-B523-B05819E416E0}"/>
              </a:ext>
            </a:extLst>
          </p:cNvPr>
          <p:cNvSpPr txBox="1"/>
          <p:nvPr/>
        </p:nvSpPr>
        <p:spPr>
          <a:xfrm>
            <a:off x="5547722" y="27427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C28A09-FEAB-4E09-A950-038FE415BA77}"/>
              </a:ext>
            </a:extLst>
          </p:cNvPr>
          <p:cNvSpPr/>
          <p:nvPr/>
        </p:nvSpPr>
        <p:spPr>
          <a:xfrm>
            <a:off x="2120667" y="387591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E29D9-C13A-443A-895E-0F909F6D14DB}"/>
              </a:ext>
            </a:extLst>
          </p:cNvPr>
          <p:cNvSpPr txBox="1"/>
          <p:nvPr/>
        </p:nvSpPr>
        <p:spPr>
          <a:xfrm>
            <a:off x="2341387" y="45367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FC48D-7221-4F86-B6BE-7B61B54A2D6D}"/>
              </a:ext>
            </a:extLst>
          </p:cNvPr>
          <p:cNvSpPr txBox="1"/>
          <p:nvPr/>
        </p:nvSpPr>
        <p:spPr>
          <a:xfrm>
            <a:off x="4635400" y="447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보완점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6041D6-D369-4D7E-A47F-A2A1268388AF}"/>
              </a:ext>
            </a:extLst>
          </p:cNvPr>
          <p:cNvCxnSpPr>
            <a:cxnSpLocks/>
          </p:cNvCxnSpPr>
          <p:nvPr/>
        </p:nvCxnSpPr>
        <p:spPr>
          <a:xfrm>
            <a:off x="1593716" y="2526771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D1309C1-D441-46F2-B0A0-CABEAB505596}"/>
              </a:ext>
            </a:extLst>
          </p:cNvPr>
          <p:cNvSpPr/>
          <p:nvPr/>
        </p:nvSpPr>
        <p:spPr>
          <a:xfrm>
            <a:off x="1172662" y="2039460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B1596F-357F-49A7-B716-F8B3691AD779}"/>
              </a:ext>
            </a:extLst>
          </p:cNvPr>
          <p:cNvSpPr/>
          <p:nvPr/>
        </p:nvSpPr>
        <p:spPr>
          <a:xfrm>
            <a:off x="577692" y="209346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D9EF0D-6D95-4592-B259-AFF139C8B926}"/>
              </a:ext>
            </a:extLst>
          </p:cNvPr>
          <p:cNvCxnSpPr>
            <a:cxnSpLocks/>
          </p:cNvCxnSpPr>
          <p:nvPr/>
        </p:nvCxnSpPr>
        <p:spPr>
          <a:xfrm>
            <a:off x="3699362" y="2508178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0113D2-E0C0-410F-B625-81C0699536C2}"/>
              </a:ext>
            </a:extLst>
          </p:cNvPr>
          <p:cNvSpPr/>
          <p:nvPr/>
        </p:nvSpPr>
        <p:spPr>
          <a:xfrm>
            <a:off x="2638948" y="207487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C8193A-5FB5-4650-93F1-1DA2F9C86630}"/>
              </a:ext>
            </a:extLst>
          </p:cNvPr>
          <p:cNvCxnSpPr>
            <a:cxnSpLocks/>
          </p:cNvCxnSpPr>
          <p:nvPr/>
        </p:nvCxnSpPr>
        <p:spPr>
          <a:xfrm>
            <a:off x="5715449" y="2526771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61E594-0FCD-4592-B538-7975CA3E7475}"/>
              </a:ext>
            </a:extLst>
          </p:cNvPr>
          <p:cNvSpPr/>
          <p:nvPr/>
        </p:nvSpPr>
        <p:spPr>
          <a:xfrm>
            <a:off x="4655035" y="209346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0 3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E60D9B-3FAC-4761-A819-E112722FE1F8}"/>
              </a:ext>
            </a:extLst>
          </p:cNvPr>
          <p:cNvCxnSpPr>
            <a:cxnSpLocks/>
          </p:cNvCxnSpPr>
          <p:nvPr/>
        </p:nvCxnSpPr>
        <p:spPr>
          <a:xfrm>
            <a:off x="2524803" y="4309220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56CB31-25B6-4F59-81BE-0A25F7C40481}"/>
              </a:ext>
            </a:extLst>
          </p:cNvPr>
          <p:cNvSpPr/>
          <p:nvPr/>
        </p:nvSpPr>
        <p:spPr>
          <a:xfrm>
            <a:off x="1464389" y="3875915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0 4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D42289C-BF33-4300-9C0A-BB0405C70D94}"/>
              </a:ext>
            </a:extLst>
          </p:cNvPr>
          <p:cNvCxnSpPr>
            <a:cxnSpLocks/>
          </p:cNvCxnSpPr>
          <p:nvPr/>
        </p:nvCxnSpPr>
        <p:spPr>
          <a:xfrm>
            <a:off x="4718499" y="4289138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8ED896-6D05-40FA-ADFF-879721CCD9F8}"/>
              </a:ext>
            </a:extLst>
          </p:cNvPr>
          <p:cNvSpPr/>
          <p:nvPr/>
        </p:nvSpPr>
        <p:spPr>
          <a:xfrm>
            <a:off x="3658085" y="385583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0 5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E403FD-7BEC-4107-8D96-091D0CEBBE2C}"/>
              </a:ext>
            </a:extLst>
          </p:cNvPr>
          <p:cNvSpPr/>
          <p:nvPr/>
        </p:nvSpPr>
        <p:spPr>
          <a:xfrm>
            <a:off x="6477902" y="3787328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F76948-B33A-4936-B9A3-DBB711AEB923}"/>
              </a:ext>
            </a:extLst>
          </p:cNvPr>
          <p:cNvSpPr txBox="1"/>
          <p:nvPr/>
        </p:nvSpPr>
        <p:spPr>
          <a:xfrm>
            <a:off x="6735910" y="4432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학습효과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541F21-A719-4122-8B6D-751038D7974E}"/>
              </a:ext>
            </a:extLst>
          </p:cNvPr>
          <p:cNvCxnSpPr>
            <a:cxnSpLocks/>
          </p:cNvCxnSpPr>
          <p:nvPr/>
        </p:nvCxnSpPr>
        <p:spPr>
          <a:xfrm>
            <a:off x="6892876" y="4277627"/>
            <a:ext cx="7940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F8410-EAE5-48A8-9884-5DF168C89D15}"/>
              </a:ext>
            </a:extLst>
          </p:cNvPr>
          <p:cNvSpPr/>
          <p:nvPr/>
        </p:nvSpPr>
        <p:spPr>
          <a:xfrm>
            <a:off x="5852397" y="389939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0 6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B0752F-D61A-4266-A10A-FC2067CC1D05}"/>
              </a:ext>
            </a:extLst>
          </p:cNvPr>
          <p:cNvSpPr/>
          <p:nvPr/>
        </p:nvSpPr>
        <p:spPr>
          <a:xfrm>
            <a:off x="4293554" y="3841333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97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F22D1-6AB6-416F-B143-A34ECE937AFA}"/>
              </a:ext>
            </a:extLst>
          </p:cNvPr>
          <p:cNvSpPr txBox="1"/>
          <p:nvPr/>
        </p:nvSpPr>
        <p:spPr>
          <a:xfrm>
            <a:off x="555812" y="67978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종합게임보드란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CF882-322C-43D5-9472-5FD62627C83F}"/>
              </a:ext>
            </a:extLst>
          </p:cNvPr>
          <p:cNvSpPr txBox="1"/>
          <p:nvPr/>
        </p:nvSpPr>
        <p:spPr>
          <a:xfrm>
            <a:off x="80303" y="1322942"/>
            <a:ext cx="507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종의 </a:t>
            </a:r>
            <a:r>
              <a:rPr lang="ko-KR" altLang="en-US" dirty="0" err="1"/>
              <a:t>라즈베리파이</a:t>
            </a:r>
            <a:r>
              <a:rPr lang="ko-KR" altLang="en-US" dirty="0"/>
              <a:t> 파이썬 게임 코드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026" name="Picture 2" descr="32x32 RGB LED 매트릭스 패널 - 4mm Pitch / 32x32 RGB LED Matrix Panel - 4mm Pitch  [607] : Adafruit &gt; BRAND SHOP &gt; 디스플레이 LED/LCD">
            <a:extLst>
              <a:ext uri="{FF2B5EF4-FFF2-40B4-BE49-F238E27FC236}">
                <a16:creationId xmlns:a16="http://schemas.microsoft.com/office/drawing/2014/main" id="{1F659F47-38A1-437C-BE23-D3CF37BC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51" y="4527625"/>
            <a:ext cx="2927764" cy="21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A693E-2949-48AE-899D-539496C21D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7" t="15692" r="19481" b="-1"/>
          <a:stretch/>
        </p:blipFill>
        <p:spPr>
          <a:xfrm>
            <a:off x="5660426" y="1959717"/>
            <a:ext cx="1973549" cy="1904999"/>
          </a:xfrm>
          <a:prstGeom prst="rect">
            <a:avLst/>
          </a:prstGeom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B952A1DF-9BB6-4729-810B-C4FAA4EFF6A2}"/>
              </a:ext>
            </a:extLst>
          </p:cNvPr>
          <p:cNvSpPr/>
          <p:nvPr/>
        </p:nvSpPr>
        <p:spPr>
          <a:xfrm>
            <a:off x="3725266" y="2249052"/>
            <a:ext cx="1427018" cy="16156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993EA-D287-4F5C-8C12-75AFC67E555C}"/>
              </a:ext>
            </a:extLst>
          </p:cNvPr>
          <p:cNvSpPr txBox="1"/>
          <p:nvPr/>
        </p:nvSpPr>
        <p:spPr>
          <a:xfrm>
            <a:off x="5033303" y="1322942"/>
            <a:ext cx="48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키보드 및 핸들 등 다양한 입력장치를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사용한 사용자 상호작용</a:t>
            </a:r>
            <a:endParaRPr lang="en-US" altLang="ko-KR" dirty="0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4386FF3A-6168-4422-962D-C5CB750C4F85}"/>
              </a:ext>
            </a:extLst>
          </p:cNvPr>
          <p:cNvSpPr/>
          <p:nvPr/>
        </p:nvSpPr>
        <p:spPr>
          <a:xfrm>
            <a:off x="2516651" y="3881293"/>
            <a:ext cx="3898663" cy="64633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라즈베리 파이 - 무료 브랜드 및 로고개 아이콘">
            <a:extLst>
              <a:ext uri="{FF2B5EF4-FFF2-40B4-BE49-F238E27FC236}">
                <a16:creationId xmlns:a16="http://schemas.microsoft.com/office/drawing/2014/main" id="{D7574ED9-D644-478F-AEE9-45EC1105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r="21612"/>
          <a:stretch/>
        </p:blipFill>
        <p:spPr bwMode="auto">
          <a:xfrm>
            <a:off x="775284" y="1665000"/>
            <a:ext cx="2393735" cy="221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67DD9-AABC-41E0-B0E3-9E6D8C55524B}"/>
              </a:ext>
            </a:extLst>
          </p:cNvPr>
          <p:cNvSpPr txBox="1"/>
          <p:nvPr/>
        </p:nvSpPr>
        <p:spPr>
          <a:xfrm>
            <a:off x="4953000" y="5133019"/>
            <a:ext cx="330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빠르게 즐길 수 있는 </a:t>
            </a:r>
            <a:endParaRPr lang="en-US" altLang="ko-KR" dirty="0"/>
          </a:p>
          <a:p>
            <a:r>
              <a:rPr lang="en-US" altLang="ko-KR" dirty="0"/>
              <a:t>    5</a:t>
            </a:r>
            <a:r>
              <a:rPr lang="ko-KR" altLang="en-US" dirty="0"/>
              <a:t>종의 </a:t>
            </a:r>
            <a:r>
              <a:rPr lang="en-US" altLang="ko-KR" dirty="0"/>
              <a:t>LED</a:t>
            </a:r>
            <a:r>
              <a:rPr lang="ko-KR" altLang="en-US" dirty="0"/>
              <a:t> 게임이 들어있는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종합게임 보드 출력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1497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두더지게임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3C3E4-CEA4-4302-B459-40C4D7C69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" y="1129552"/>
            <a:ext cx="2952442" cy="4903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F57376-37A0-42FC-9A99-9BFE23E81A97}"/>
              </a:ext>
            </a:extLst>
          </p:cNvPr>
          <p:cNvCxnSpPr>
            <a:cxnSpLocks/>
          </p:cNvCxnSpPr>
          <p:nvPr/>
        </p:nvCxnSpPr>
        <p:spPr>
          <a:xfrm flipV="1">
            <a:off x="1864659" y="3021106"/>
            <a:ext cx="279040" cy="40789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B7D57F-3560-4216-9475-2707FD2038A2}"/>
              </a:ext>
            </a:extLst>
          </p:cNvPr>
          <p:cNvCxnSpPr>
            <a:cxnSpLocks/>
          </p:cNvCxnSpPr>
          <p:nvPr/>
        </p:nvCxnSpPr>
        <p:spPr>
          <a:xfrm flipV="1">
            <a:off x="3061840" y="3021106"/>
            <a:ext cx="558080" cy="2913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4B36C7-BEFE-4759-AE9F-42926E818FEA}"/>
              </a:ext>
            </a:extLst>
          </p:cNvPr>
          <p:cNvSpPr txBox="1"/>
          <p:nvPr/>
        </p:nvSpPr>
        <p:spPr>
          <a:xfrm>
            <a:off x="3711699" y="28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망치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9C945-4329-41D9-A28A-8ED09A4938DE}"/>
              </a:ext>
            </a:extLst>
          </p:cNvPr>
          <p:cNvSpPr txBox="1"/>
          <p:nvPr/>
        </p:nvSpPr>
        <p:spPr>
          <a:xfrm>
            <a:off x="1936376" y="27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두더지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1D4A4-0913-4638-BCE6-C40EAB40F0FC}"/>
              </a:ext>
            </a:extLst>
          </p:cNvPr>
          <p:cNvSpPr txBox="1"/>
          <p:nvPr/>
        </p:nvSpPr>
        <p:spPr>
          <a:xfrm>
            <a:off x="4299841" y="1286060"/>
            <a:ext cx="54094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PYGAME</a:t>
            </a:r>
            <a:r>
              <a:rPr lang="ko-KR" altLang="en-US" sz="1600" dirty="0"/>
              <a:t>을 활용하여 게임을 구현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키보드를 통해 숫자를 입력 받아 두더지를 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고정된 두더지의 위치를 랜덤으로 골라 나오게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망치의 경우 타격상태일때와 대기상태가 모양이 다름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30</a:t>
            </a:r>
            <a:r>
              <a:rPr lang="ko-KR" altLang="en-US" sz="1600" dirty="0"/>
              <a:t>레벨로 구성되어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레벨이 오르면서 시간이 줄어들고 목표 개수가 증가함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두더지를 파란색 정사각형으로 표현함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타이밍에 맞춰 망치로 두더지를 치면 레벨이 오름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0267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1506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윷놀이게임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45DE9-ED13-4DE7-A847-D48324D9A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3" y="1010892"/>
            <a:ext cx="2828721" cy="5156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30C8C15-3F44-4BBC-89EB-8BFBF2D39DF9}"/>
              </a:ext>
            </a:extLst>
          </p:cNvPr>
          <p:cNvSpPr/>
          <p:nvPr/>
        </p:nvSpPr>
        <p:spPr>
          <a:xfrm>
            <a:off x="458177" y="1057475"/>
            <a:ext cx="2492529" cy="2324943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A49F5-47CE-49E5-B798-FD5C9DEE4158}"/>
              </a:ext>
            </a:extLst>
          </p:cNvPr>
          <p:cNvCxnSpPr>
            <a:cxnSpLocks/>
          </p:cNvCxnSpPr>
          <p:nvPr/>
        </p:nvCxnSpPr>
        <p:spPr>
          <a:xfrm flipV="1">
            <a:off x="2772705" y="1129044"/>
            <a:ext cx="804213" cy="46403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611F0-E705-46DF-911C-547028DF0772}"/>
              </a:ext>
            </a:extLst>
          </p:cNvPr>
          <p:cNvSpPr txBox="1"/>
          <p:nvPr/>
        </p:nvSpPr>
        <p:spPr>
          <a:xfrm>
            <a:off x="3576918" y="759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윷판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81E573-A9D0-40B8-AABE-D2C8F7549FDB}"/>
              </a:ext>
            </a:extLst>
          </p:cNvPr>
          <p:cNvSpPr/>
          <p:nvPr/>
        </p:nvSpPr>
        <p:spPr>
          <a:xfrm>
            <a:off x="318241" y="3429000"/>
            <a:ext cx="2927323" cy="981635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CBA399-CA9E-4FCF-AB5F-D1232620E7F9}"/>
              </a:ext>
            </a:extLst>
          </p:cNvPr>
          <p:cNvCxnSpPr>
            <a:cxnSpLocks/>
          </p:cNvCxnSpPr>
          <p:nvPr/>
        </p:nvCxnSpPr>
        <p:spPr>
          <a:xfrm flipV="1">
            <a:off x="3245564" y="2982305"/>
            <a:ext cx="605217" cy="44977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A9CFFB-A7D0-41CC-A8C9-06742B57B3E6}"/>
              </a:ext>
            </a:extLst>
          </p:cNvPr>
          <p:cNvSpPr txBox="1"/>
          <p:nvPr/>
        </p:nvSpPr>
        <p:spPr>
          <a:xfrm>
            <a:off x="3847165" y="27976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윷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91CF25-24F0-4DB9-8D78-52A0DA123AB4}"/>
              </a:ext>
            </a:extLst>
          </p:cNvPr>
          <p:cNvCxnSpPr>
            <a:cxnSpLocks/>
          </p:cNvCxnSpPr>
          <p:nvPr/>
        </p:nvCxnSpPr>
        <p:spPr>
          <a:xfrm flipH="1" flipV="1">
            <a:off x="905435" y="4570460"/>
            <a:ext cx="286871" cy="286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1F97D7-7195-48C6-9D01-0A17AAC8051C}"/>
              </a:ext>
            </a:extLst>
          </p:cNvPr>
          <p:cNvSpPr txBox="1"/>
          <p:nvPr/>
        </p:nvSpPr>
        <p:spPr>
          <a:xfrm>
            <a:off x="1224788" y="4734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순서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F39C0-F9B3-471E-BC92-85B39EAD0B7A}"/>
              </a:ext>
            </a:extLst>
          </p:cNvPr>
          <p:cNvSpPr txBox="1"/>
          <p:nvPr/>
        </p:nvSpPr>
        <p:spPr>
          <a:xfrm>
            <a:off x="4501682" y="858034"/>
            <a:ext cx="519422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오픈소스를 활용하여 윷놀이 게임을 구현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A</a:t>
            </a:r>
            <a:r>
              <a:rPr lang="ko-KR" altLang="en-US" sz="1300" dirty="0"/>
              <a:t>팀</a:t>
            </a:r>
            <a:r>
              <a:rPr lang="en-US" altLang="ko-KR" sz="1300" dirty="0"/>
              <a:t>(</a:t>
            </a:r>
            <a:r>
              <a:rPr lang="ko-KR" altLang="en-US" sz="1300" dirty="0"/>
              <a:t>선공</a:t>
            </a:r>
            <a:r>
              <a:rPr lang="en-US" altLang="ko-KR" sz="1300" dirty="0"/>
              <a:t>)</a:t>
            </a:r>
            <a:r>
              <a:rPr lang="ko-KR" altLang="en-US" sz="1300" dirty="0"/>
              <a:t>은 빨간색</a:t>
            </a:r>
            <a:r>
              <a:rPr lang="en-US" altLang="ko-KR" sz="1300" dirty="0"/>
              <a:t>, B</a:t>
            </a:r>
            <a:r>
              <a:rPr lang="ko-KR" altLang="en-US" sz="1300" dirty="0"/>
              <a:t>팀은 </a:t>
            </a:r>
            <a:r>
              <a:rPr lang="ko-KR" altLang="en-US" sz="1300" dirty="0" err="1"/>
              <a:t>파랑색을</a:t>
            </a:r>
            <a:r>
              <a:rPr lang="ko-KR" altLang="en-US" sz="1300" dirty="0"/>
              <a:t> 나타냄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아래 불이 순서를 나타냄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랜덤으로 윷이 나오며 각 말은 리스트로 저장해 기억하고 수정함</a:t>
            </a:r>
            <a:endParaRPr lang="en-US" altLang="ko-KR" sz="13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C15129-6AB5-4CEC-B817-7C7F9B7B37D0}"/>
              </a:ext>
            </a:extLst>
          </p:cNvPr>
          <p:cNvSpPr/>
          <p:nvPr/>
        </p:nvSpPr>
        <p:spPr>
          <a:xfrm>
            <a:off x="4765896" y="2984712"/>
            <a:ext cx="654424" cy="795412"/>
          </a:xfrm>
          <a:prstGeom prst="rect">
            <a:avLst/>
          </a:prstGeom>
          <a:solidFill>
            <a:srgbClr val="FF0000"/>
          </a:solidFill>
          <a:ln>
            <a:solidFill>
              <a:srgbClr val="1D3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BEB332-3125-4E68-A33B-B4C29DF54E1B}"/>
              </a:ext>
            </a:extLst>
          </p:cNvPr>
          <p:cNvSpPr/>
          <p:nvPr/>
        </p:nvSpPr>
        <p:spPr>
          <a:xfrm>
            <a:off x="4765896" y="4063059"/>
            <a:ext cx="654424" cy="795412"/>
          </a:xfrm>
          <a:prstGeom prst="rect">
            <a:avLst/>
          </a:prstGeom>
          <a:solidFill>
            <a:srgbClr val="FF0000"/>
          </a:solidFill>
          <a:ln>
            <a:solidFill>
              <a:srgbClr val="1D3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AF2071-A152-437E-8610-717C1B9607B9}"/>
              </a:ext>
            </a:extLst>
          </p:cNvPr>
          <p:cNvSpPr/>
          <p:nvPr/>
        </p:nvSpPr>
        <p:spPr>
          <a:xfrm>
            <a:off x="4765896" y="5104172"/>
            <a:ext cx="654424" cy="795412"/>
          </a:xfrm>
          <a:prstGeom prst="rect">
            <a:avLst/>
          </a:prstGeom>
          <a:solidFill>
            <a:srgbClr val="FF0000"/>
          </a:solidFill>
          <a:ln>
            <a:solidFill>
              <a:srgbClr val="1D3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7ED77A-9458-45D2-A5A5-2B5DF40EC611}"/>
              </a:ext>
            </a:extLst>
          </p:cNvPr>
          <p:cNvSpPr txBox="1"/>
          <p:nvPr/>
        </p:nvSpPr>
        <p:spPr>
          <a:xfrm>
            <a:off x="5832656" y="3219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평평한면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CCEB4-1857-47BB-BC85-82404F543D76}"/>
              </a:ext>
            </a:extLst>
          </p:cNvPr>
          <p:cNvSpPr txBox="1"/>
          <p:nvPr/>
        </p:nvSpPr>
        <p:spPr>
          <a:xfrm>
            <a:off x="5788685" y="4276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볼록한면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E7FB8-4BBA-4F49-850F-8C593EB3F2D7}"/>
              </a:ext>
            </a:extLst>
          </p:cNvPr>
          <p:cNvSpPr txBox="1"/>
          <p:nvPr/>
        </p:nvSpPr>
        <p:spPr>
          <a:xfrm>
            <a:off x="5778309" y="5307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빽도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E7BB3D-AB4A-42ED-962E-D30952A82E75}"/>
              </a:ext>
            </a:extLst>
          </p:cNvPr>
          <p:cNvSpPr/>
          <p:nvPr/>
        </p:nvSpPr>
        <p:spPr>
          <a:xfrm>
            <a:off x="5002373" y="4290108"/>
            <a:ext cx="165847" cy="1345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AFDDD7-F163-4761-A261-77E3B9D7AD85}"/>
              </a:ext>
            </a:extLst>
          </p:cNvPr>
          <p:cNvSpPr/>
          <p:nvPr/>
        </p:nvSpPr>
        <p:spPr>
          <a:xfrm>
            <a:off x="5010184" y="4503192"/>
            <a:ext cx="165847" cy="1345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6D27AC0-A304-4D38-AA9C-C1E8067E56BB}"/>
              </a:ext>
            </a:extLst>
          </p:cNvPr>
          <p:cNvSpPr/>
          <p:nvPr/>
        </p:nvSpPr>
        <p:spPr>
          <a:xfrm>
            <a:off x="5010184" y="5305929"/>
            <a:ext cx="165847" cy="1345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C119189-2316-43A0-B3A2-12903DEDBE06}"/>
              </a:ext>
            </a:extLst>
          </p:cNvPr>
          <p:cNvSpPr/>
          <p:nvPr/>
        </p:nvSpPr>
        <p:spPr>
          <a:xfrm>
            <a:off x="5010184" y="5507686"/>
            <a:ext cx="165847" cy="1345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198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테트리스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DF482-E986-4EEE-9C97-84B06AD47167}"/>
              </a:ext>
            </a:extLst>
          </p:cNvPr>
          <p:cNvSpPr txBox="1"/>
          <p:nvPr/>
        </p:nvSpPr>
        <p:spPr>
          <a:xfrm>
            <a:off x="4358030" y="2012620"/>
            <a:ext cx="5476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PYGAME</a:t>
            </a:r>
            <a:r>
              <a:rPr lang="ko-KR" altLang="en-US" dirty="0"/>
              <a:t>과 </a:t>
            </a:r>
            <a:r>
              <a:rPr lang="en-US" altLang="ko-KR" dirty="0"/>
              <a:t>pytet_ver0.2</a:t>
            </a:r>
            <a:r>
              <a:rPr lang="ko-KR" altLang="en-US" dirty="0"/>
              <a:t> 활용하여 게임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 err="1"/>
              <a:t>pytet</a:t>
            </a:r>
            <a:r>
              <a:rPr lang="ko-KR" altLang="en-US" dirty="0"/>
              <a:t>에 게임적인 요소를 추가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DeleteFullFines</a:t>
            </a:r>
            <a:r>
              <a:rPr lang="ko-KR" altLang="en-US" dirty="0"/>
              <a:t>함수 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</a:t>
            </a:r>
            <a:r>
              <a:rPr lang="ko-KR" altLang="en-US" dirty="0" err="1"/>
              <a:t>줄씩</a:t>
            </a:r>
            <a:r>
              <a:rPr lang="ko-KR" altLang="en-US" dirty="0"/>
              <a:t> 없앨 때마다 </a:t>
            </a:r>
            <a:r>
              <a:rPr lang="en-US" altLang="ko-KR" dirty="0"/>
              <a:t>score</a:t>
            </a:r>
            <a:r>
              <a:rPr lang="ko-KR" altLang="en-US" dirty="0"/>
              <a:t>점수 </a:t>
            </a:r>
            <a:r>
              <a:rPr lang="en-US" altLang="ko-KR" dirty="0"/>
              <a:t>1</a:t>
            </a:r>
            <a:r>
              <a:rPr lang="ko-KR" altLang="en-US" dirty="0"/>
              <a:t>점 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점이 되면 얼마나 </a:t>
            </a:r>
            <a:r>
              <a:rPr lang="ko-KR" altLang="en-US" dirty="0" err="1"/>
              <a:t>걸린지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DCBF3-BF81-4FA7-8460-39761DE1C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32781" r="39102" b="15474"/>
          <a:stretch/>
        </p:blipFill>
        <p:spPr>
          <a:xfrm>
            <a:off x="367542" y="1343892"/>
            <a:ext cx="2528057" cy="45862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0A6E64-A4DF-4843-84D3-52E259A20533}"/>
              </a:ext>
            </a:extLst>
          </p:cNvPr>
          <p:cNvSpPr/>
          <p:nvPr/>
        </p:nvSpPr>
        <p:spPr>
          <a:xfrm>
            <a:off x="318242" y="3429000"/>
            <a:ext cx="2715904" cy="2501112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AAEF92-890E-46A3-BE27-91575041F92A}"/>
              </a:ext>
            </a:extLst>
          </p:cNvPr>
          <p:cNvSpPr/>
          <p:nvPr/>
        </p:nvSpPr>
        <p:spPr>
          <a:xfrm>
            <a:off x="970709" y="2012620"/>
            <a:ext cx="802673" cy="739911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5BE330-C41E-4A97-A496-2BCA2CD819CD}"/>
              </a:ext>
            </a:extLst>
          </p:cNvPr>
          <p:cNvCxnSpPr>
            <a:cxnSpLocks/>
          </p:cNvCxnSpPr>
          <p:nvPr/>
        </p:nvCxnSpPr>
        <p:spPr>
          <a:xfrm flipV="1">
            <a:off x="2944899" y="2979221"/>
            <a:ext cx="605217" cy="44977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9F7292-BECC-4633-A523-053CE7798101}"/>
              </a:ext>
            </a:extLst>
          </p:cNvPr>
          <p:cNvCxnSpPr>
            <a:cxnSpLocks/>
          </p:cNvCxnSpPr>
          <p:nvPr/>
        </p:nvCxnSpPr>
        <p:spPr>
          <a:xfrm flipV="1">
            <a:off x="1631570" y="1670352"/>
            <a:ext cx="377339" cy="37209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B9E63-5416-4AA3-B566-13E94409B7D0}"/>
              </a:ext>
            </a:extLst>
          </p:cNvPr>
          <p:cNvSpPr txBox="1"/>
          <p:nvPr/>
        </p:nvSpPr>
        <p:spPr>
          <a:xfrm>
            <a:off x="3498766" y="2752531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쌓이는 </a:t>
            </a:r>
            <a:endParaRPr lang="en-US" altLang="ko-KR" dirty="0"/>
          </a:p>
          <a:p>
            <a:r>
              <a:rPr lang="ko-KR" altLang="en-US" dirty="0"/>
              <a:t>도형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3ED35-DFEB-425D-999F-2BC197A9080E}"/>
              </a:ext>
            </a:extLst>
          </p:cNvPr>
          <p:cNvSpPr txBox="1"/>
          <p:nvPr/>
        </p:nvSpPr>
        <p:spPr>
          <a:xfrm>
            <a:off x="1950753" y="132245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랜덤 도형 객체</a:t>
            </a:r>
          </a:p>
        </p:txBody>
      </p:sp>
    </p:spTree>
    <p:extLst>
      <p:ext uri="{BB962C8B-B14F-4D97-AF65-F5344CB8AC3E}">
        <p14:creationId xmlns:p14="http://schemas.microsoft.com/office/powerpoint/2010/main" val="39804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2393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레이싱자동차게임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82C85-5024-4E8F-BCB3-F69135D57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1" t="9665" r="30520" b="23711"/>
          <a:stretch/>
        </p:blipFill>
        <p:spPr>
          <a:xfrm>
            <a:off x="256233" y="1065127"/>
            <a:ext cx="2393586" cy="4696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837F86-5312-4274-A382-FEAAEB9861B6}"/>
              </a:ext>
            </a:extLst>
          </p:cNvPr>
          <p:cNvSpPr/>
          <p:nvPr/>
        </p:nvSpPr>
        <p:spPr>
          <a:xfrm>
            <a:off x="256233" y="1096182"/>
            <a:ext cx="2393586" cy="2852363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F6FC31-C50E-41EC-AF8C-0A7F60703856}"/>
              </a:ext>
            </a:extLst>
          </p:cNvPr>
          <p:cNvCxnSpPr>
            <a:cxnSpLocks/>
          </p:cNvCxnSpPr>
          <p:nvPr/>
        </p:nvCxnSpPr>
        <p:spPr>
          <a:xfrm flipV="1">
            <a:off x="2649819" y="755603"/>
            <a:ext cx="605217" cy="44977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E962681-5B92-4A47-9503-79331D8ACF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7" t="15692" r="19481" b="-1"/>
          <a:stretch/>
        </p:blipFill>
        <p:spPr>
          <a:xfrm>
            <a:off x="2952427" y="4195489"/>
            <a:ext cx="2198038" cy="219594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7A24A41-4DC0-4D0B-BD98-67A4EC67A568}"/>
              </a:ext>
            </a:extLst>
          </p:cNvPr>
          <p:cNvSpPr/>
          <p:nvPr/>
        </p:nvSpPr>
        <p:spPr>
          <a:xfrm>
            <a:off x="2805181" y="4130989"/>
            <a:ext cx="2492529" cy="2324943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20EC05-1925-4ACA-85D6-A1878963E987}"/>
              </a:ext>
            </a:extLst>
          </p:cNvPr>
          <p:cNvCxnSpPr>
            <a:cxnSpLocks/>
          </p:cNvCxnSpPr>
          <p:nvPr/>
        </p:nvCxnSpPr>
        <p:spPr>
          <a:xfrm flipV="1">
            <a:off x="2199964" y="5941654"/>
            <a:ext cx="605217" cy="44977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30112-283B-4267-9DFC-D3B103FB2FB7}"/>
              </a:ext>
            </a:extLst>
          </p:cNvPr>
          <p:cNvSpPr txBox="1"/>
          <p:nvPr/>
        </p:nvSpPr>
        <p:spPr>
          <a:xfrm>
            <a:off x="1574190" y="622760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73BBD-2A25-4948-BFDD-9010FBC03F98}"/>
              </a:ext>
            </a:extLst>
          </p:cNvPr>
          <p:cNvSpPr txBox="1"/>
          <p:nvPr/>
        </p:nvSpPr>
        <p:spPr>
          <a:xfrm>
            <a:off x="3255036" y="46656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자동차 운행 모사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9D64B-39E1-45F2-8BDE-DC2FC049C85D}"/>
              </a:ext>
            </a:extLst>
          </p:cNvPr>
          <p:cNvSpPr txBox="1"/>
          <p:nvPr/>
        </p:nvSpPr>
        <p:spPr>
          <a:xfrm>
            <a:off x="4051445" y="1229701"/>
            <a:ext cx="5476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입력장치로 키보드나 마우스가 아닌 직접 제작한 레이싱 </a:t>
            </a:r>
            <a:r>
              <a:rPr lang="ko-KR" altLang="en-US" dirty="0" err="1"/>
              <a:t>휠을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레이싱 </a:t>
            </a:r>
            <a:r>
              <a:rPr lang="ko-KR" altLang="en-US" dirty="0" err="1"/>
              <a:t>휠의</a:t>
            </a:r>
            <a:r>
              <a:rPr lang="ko-KR" altLang="en-US" dirty="0"/>
              <a:t> 로직은 핸들 각도가 커질수록 방향키 반복입력이 빨라지는 원리이다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레이싱 </a:t>
            </a:r>
            <a:r>
              <a:rPr lang="ko-KR" altLang="en-US" dirty="0" err="1"/>
              <a:t>휠의</a:t>
            </a:r>
            <a:r>
              <a:rPr lang="ko-KR" altLang="en-US" dirty="0"/>
              <a:t> 메인보드는 </a:t>
            </a:r>
            <a:r>
              <a:rPr lang="ko-KR" altLang="en-US" dirty="0" err="1"/>
              <a:t>아두이노</a:t>
            </a:r>
            <a:r>
              <a:rPr lang="ko-KR" altLang="en-US" dirty="0"/>
              <a:t> 레오나르도를 사용하였다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아두이노</a:t>
            </a:r>
            <a:r>
              <a:rPr lang="en-US" altLang="ko-KR" dirty="0"/>
              <a:t>IDE</a:t>
            </a:r>
            <a:r>
              <a:rPr lang="ko-KR" altLang="en-US" dirty="0"/>
              <a:t>로 코딩하였다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구현 원리는 자율주행에서 쓰이는 소실점에</a:t>
            </a:r>
            <a:r>
              <a:rPr lang="en-US" altLang="ko-KR" dirty="0"/>
              <a:t>		</a:t>
            </a:r>
            <a:r>
              <a:rPr lang="ko-KR" altLang="en-US" dirty="0"/>
              <a:t>서 영감을 얻었다</a:t>
            </a:r>
            <a:r>
              <a:rPr lang="en-US" altLang="ko-KR" dirty="0"/>
              <a:t>. </a:t>
            </a:r>
            <a:r>
              <a:rPr lang="ko-KR" altLang="en-US" dirty="0"/>
              <a:t>꺾이는 코너를 </a:t>
            </a:r>
            <a:r>
              <a:rPr lang="en-US" altLang="ko-KR" dirty="0"/>
              <a:t>		</a:t>
            </a:r>
            <a:r>
              <a:rPr lang="ko-KR" altLang="en-US" dirty="0"/>
              <a:t>소실점이 이동하는 것으로 나타내</a:t>
            </a:r>
            <a:r>
              <a:rPr lang="en-US" altLang="ko-KR" dirty="0"/>
              <a:t>		</a:t>
            </a:r>
            <a:r>
              <a:rPr lang="ko-KR" altLang="en-US" dirty="0" err="1"/>
              <a:t>었다</a:t>
            </a:r>
            <a:r>
              <a:rPr lang="en-US" altLang="ko-KR" dirty="0"/>
              <a:t>. </a:t>
            </a:r>
            <a:r>
              <a:rPr lang="ko-KR" altLang="en-US" dirty="0"/>
              <a:t>꺾이는 정도에 따라 핸들을</a:t>
            </a:r>
            <a:r>
              <a:rPr lang="en-US" altLang="ko-KR" dirty="0"/>
              <a:t>		</a:t>
            </a:r>
            <a:r>
              <a:rPr lang="ko-KR" altLang="en-US" dirty="0"/>
              <a:t> 틀어줘야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4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543" y="146752"/>
            <a:ext cx="2393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스네이크게임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0AA322-7158-46F7-ACD4-FB9CCDFA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3" y="1162946"/>
            <a:ext cx="2666602" cy="453210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9FC045-618D-427C-A6B9-591E187FD873}"/>
              </a:ext>
            </a:extLst>
          </p:cNvPr>
          <p:cNvSpPr/>
          <p:nvPr/>
        </p:nvSpPr>
        <p:spPr>
          <a:xfrm>
            <a:off x="886689" y="1801091"/>
            <a:ext cx="1070401" cy="1330036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2F5A1E-7B2B-4919-B25A-F229C0F315D7}"/>
              </a:ext>
            </a:extLst>
          </p:cNvPr>
          <p:cNvCxnSpPr>
            <a:cxnSpLocks/>
          </p:cNvCxnSpPr>
          <p:nvPr/>
        </p:nvCxnSpPr>
        <p:spPr>
          <a:xfrm flipH="1" flipV="1">
            <a:off x="2530492" y="4113260"/>
            <a:ext cx="230637" cy="2093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254C04-9B59-4B98-A77B-E206010AD0F7}"/>
              </a:ext>
            </a:extLst>
          </p:cNvPr>
          <p:cNvSpPr txBox="1"/>
          <p:nvPr/>
        </p:nvSpPr>
        <p:spPr>
          <a:xfrm>
            <a:off x="2470941" y="4322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먹이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F706F3-6198-4BCD-A47C-ADAF78542ECF}"/>
              </a:ext>
            </a:extLst>
          </p:cNvPr>
          <p:cNvCxnSpPr>
            <a:cxnSpLocks/>
          </p:cNvCxnSpPr>
          <p:nvPr/>
        </p:nvCxnSpPr>
        <p:spPr>
          <a:xfrm flipV="1">
            <a:off x="1119280" y="1268160"/>
            <a:ext cx="605217" cy="44977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96DF77-7527-44A7-BCDC-F94C10755361}"/>
              </a:ext>
            </a:extLst>
          </p:cNvPr>
          <p:cNvSpPr txBox="1"/>
          <p:nvPr/>
        </p:nvSpPr>
        <p:spPr>
          <a:xfrm>
            <a:off x="1403092" y="939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스네이크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A951E-6EB1-4BC3-B85A-B64A45F1B20E}"/>
              </a:ext>
            </a:extLst>
          </p:cNvPr>
          <p:cNvSpPr txBox="1"/>
          <p:nvPr/>
        </p:nvSpPr>
        <p:spPr>
          <a:xfrm>
            <a:off x="4051445" y="1229701"/>
            <a:ext cx="5476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우리가 익히 아는 그 </a:t>
            </a:r>
            <a:r>
              <a:rPr lang="ko-KR" altLang="en-US" dirty="0" err="1"/>
              <a:t>스네이크</a:t>
            </a:r>
            <a:r>
              <a:rPr lang="ko-KR" altLang="en-US" dirty="0"/>
              <a:t>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게임의 목적은 뱀이 사과를 먹어서 몸이 길어지는 것이고</a:t>
            </a:r>
            <a:r>
              <a:rPr lang="en-US" altLang="ko-KR" dirty="0"/>
              <a:t>, </a:t>
            </a:r>
            <a:r>
              <a:rPr lang="ko-KR" altLang="en-US" dirty="0"/>
              <a:t>뱀은 벽이나 자신의 몸에 닿으면 죽는다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입력장치는 키보드를 사용하며</a:t>
            </a:r>
            <a:r>
              <a:rPr lang="en-US" altLang="ko-KR" dirty="0"/>
              <a:t>, </a:t>
            </a:r>
            <a:r>
              <a:rPr lang="ko-KR" altLang="en-US" dirty="0"/>
              <a:t>입력 방법은 방향키이다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먹이는 </a:t>
            </a:r>
            <a:r>
              <a:rPr lang="en-US" altLang="ko-KR" dirty="0"/>
              <a:t>random</a:t>
            </a:r>
            <a:r>
              <a:rPr lang="ko-KR" altLang="en-US" dirty="0"/>
              <a:t>함수를 사용해 </a:t>
            </a:r>
            <a:r>
              <a:rPr lang="ko-KR" altLang="en-US" dirty="0" err="1"/>
              <a:t>랜덤한</a:t>
            </a:r>
            <a:r>
              <a:rPr lang="ko-KR" altLang="en-US" dirty="0"/>
              <a:t> 위치에 나온다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24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19301" y="813216"/>
            <a:ext cx="1837426" cy="1837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시연영상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2515174" y="1627397"/>
            <a:ext cx="266768" cy="209065"/>
          </a:xfrm>
          <a:prstGeom prst="triangl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4A210-AA1C-4566-AD4F-37A091E8976D}"/>
              </a:ext>
            </a:extLst>
          </p:cNvPr>
          <p:cNvSpPr txBox="1"/>
          <p:nvPr/>
        </p:nvSpPr>
        <p:spPr>
          <a:xfrm>
            <a:off x="740208" y="5675452"/>
            <a:ext cx="831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게임 선택 화면에서</a:t>
            </a:r>
            <a:r>
              <a:rPr lang="en-US" altLang="ko-KR" dirty="0"/>
              <a:t>(LED</a:t>
            </a:r>
            <a:r>
              <a:rPr lang="ko-KR" altLang="en-US" dirty="0"/>
              <a:t>화면</a:t>
            </a:r>
            <a:r>
              <a:rPr lang="en-US" altLang="ko-KR" dirty="0"/>
              <a:t>X, </a:t>
            </a:r>
            <a:r>
              <a:rPr lang="ko-KR" altLang="en-US" dirty="0"/>
              <a:t>터미널창</a:t>
            </a:r>
            <a:r>
              <a:rPr lang="en-US" altLang="ko-KR" dirty="0"/>
              <a:t>o) </a:t>
            </a:r>
            <a:r>
              <a:rPr lang="ko-KR" altLang="en-US" dirty="0"/>
              <a:t>키보드 숫자키를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쳐서 게임을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플레이한 후 게임이 오버되면 다시 게임 선택 화면으로 돌아온다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D9D25-B5C0-4E5D-BFCC-FC5A8D86681B}"/>
              </a:ext>
            </a:extLst>
          </p:cNvPr>
          <p:cNvSpPr txBox="1"/>
          <p:nvPr/>
        </p:nvSpPr>
        <p:spPr>
          <a:xfrm>
            <a:off x="2753091" y="1547263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https://youtu.be/geWn16pIgFA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3287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638</Words>
  <Application>Microsoft Office PowerPoint</Application>
  <PresentationFormat>A4 Paper (210x297 mm)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Kim Jaehyuk</cp:lastModifiedBy>
  <cp:revision>635</cp:revision>
  <dcterms:created xsi:type="dcterms:W3CDTF">2017-09-07T10:48:07Z</dcterms:created>
  <dcterms:modified xsi:type="dcterms:W3CDTF">2020-12-03T04:58:17Z</dcterms:modified>
</cp:coreProperties>
</file>