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96" y="5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ffc281a50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ffc281a5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ffc281a5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ffc281a5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ffc281a50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ffc281a50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ffc281a50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ffc281a50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fc281a5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ffc281a5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ffc281a5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ffc281a5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ffc281a5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ffc281a5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71ac96f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71ac96f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730705ba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7730705ba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730705ba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730705ba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ffc281a5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ffc281a5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730705ba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730705ba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730705ba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730705ba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730705ba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730705ba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7ffc281a5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7ffc281a5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ffc281a5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ffc281a5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473d26cbc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473d26cbc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473d26cbc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473d26cbc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ffc281a5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ffc281a5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730705ba8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730705ba8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ffc281a50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ffc281a5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ffc281a50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ffc281a5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0532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180155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000955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0341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77008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40040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920673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251300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25120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5/4/2020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073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smtClean="0"/>
              <a:t>5/4/2020</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73594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47033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smtClean="0"/>
              <a:t>5/4/2020</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120058"/>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toshimelonhead/400000-kickstarter-projects"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582500"/>
            <a:ext cx="8520600" cy="251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Milestone 4 - Group 5</a:t>
            </a:r>
            <a:endParaRPr/>
          </a:p>
          <a:p>
            <a:pPr marL="0" lvl="0" indent="0" algn="ctr" rtl="0">
              <a:spcBef>
                <a:spcPts val="0"/>
              </a:spcBef>
              <a:spcAft>
                <a:spcPts val="0"/>
              </a:spcAft>
              <a:buNone/>
            </a:pPr>
            <a:r>
              <a:rPr lang="en"/>
              <a:t>What Makes A Kickstarter Successful?</a:t>
            </a:r>
            <a:endParaRPr/>
          </a:p>
        </p:txBody>
      </p:sp>
      <p:sp>
        <p:nvSpPr>
          <p:cNvPr id="55" name="Google Shape;55;p13"/>
          <p:cNvSpPr txBox="1">
            <a:spLocks noGrp="1"/>
          </p:cNvSpPr>
          <p:nvPr>
            <p:ph type="subTitle" idx="1"/>
          </p:nvPr>
        </p:nvSpPr>
        <p:spPr>
          <a:xfrm>
            <a:off x="311700" y="3430175"/>
            <a:ext cx="8520600" cy="10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 Zack Brown, Rachel Fluegel, Xiaojing Ge, and Jing Sun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1688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Data Summarize &amp; Visualization - Finding Top 15 Categories</a:t>
            </a:r>
            <a:endParaRPr/>
          </a:p>
          <a:p>
            <a:pPr marL="0" lvl="0" indent="0" algn="l" rtl="0">
              <a:spcBef>
                <a:spcPts val="0"/>
              </a:spcBef>
              <a:spcAft>
                <a:spcPts val="0"/>
              </a:spcAft>
              <a:buNone/>
            </a:pPr>
            <a:endParaRPr/>
          </a:p>
        </p:txBody>
      </p:sp>
      <p:pic>
        <p:nvPicPr>
          <p:cNvPr id="116" name="Google Shape;116;p22"/>
          <p:cNvPicPr preferRelativeResize="0"/>
          <p:nvPr/>
        </p:nvPicPr>
        <p:blipFill>
          <a:blip r:embed="rId3">
            <a:alphaModFix/>
          </a:blip>
          <a:stretch>
            <a:fillRect/>
          </a:stretch>
        </p:blipFill>
        <p:spPr>
          <a:xfrm>
            <a:off x="152400" y="893900"/>
            <a:ext cx="3012908" cy="4097200"/>
          </a:xfrm>
          <a:prstGeom prst="rect">
            <a:avLst/>
          </a:prstGeom>
          <a:noFill/>
          <a:ln>
            <a:noFill/>
          </a:ln>
        </p:spPr>
      </p:pic>
      <p:pic>
        <p:nvPicPr>
          <p:cNvPr id="117" name="Google Shape;117;p22"/>
          <p:cNvPicPr preferRelativeResize="0"/>
          <p:nvPr/>
        </p:nvPicPr>
        <p:blipFill>
          <a:blip r:embed="rId4">
            <a:alphaModFix/>
          </a:blip>
          <a:stretch>
            <a:fillRect/>
          </a:stretch>
        </p:blipFill>
        <p:spPr>
          <a:xfrm>
            <a:off x="5566398" y="1129799"/>
            <a:ext cx="3483150" cy="1960950"/>
          </a:xfrm>
          <a:prstGeom prst="rect">
            <a:avLst/>
          </a:prstGeom>
          <a:noFill/>
          <a:ln>
            <a:noFill/>
          </a:ln>
        </p:spPr>
      </p:pic>
      <p:pic>
        <p:nvPicPr>
          <p:cNvPr id="118" name="Google Shape;118;p22"/>
          <p:cNvPicPr preferRelativeResize="0"/>
          <p:nvPr/>
        </p:nvPicPr>
        <p:blipFill>
          <a:blip r:embed="rId5">
            <a:alphaModFix/>
          </a:blip>
          <a:stretch>
            <a:fillRect/>
          </a:stretch>
        </p:blipFill>
        <p:spPr>
          <a:xfrm>
            <a:off x="3270487" y="2950538"/>
            <a:ext cx="3766999" cy="2124075"/>
          </a:xfrm>
          <a:prstGeom prst="rect">
            <a:avLst/>
          </a:prstGeom>
          <a:noFill/>
          <a:ln>
            <a:noFill/>
          </a:ln>
        </p:spPr>
      </p:pic>
      <p:sp>
        <p:nvSpPr>
          <p:cNvPr id="119" name="Google Shape;119;p22"/>
          <p:cNvSpPr txBox="1"/>
          <p:nvPr/>
        </p:nvSpPr>
        <p:spPr>
          <a:xfrm>
            <a:off x="3527175" y="1419225"/>
            <a:ext cx="1800300" cy="8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Number of Top 15 Most Popular Kickstarter</a:t>
            </a:r>
            <a:endParaRPr/>
          </a:p>
        </p:txBody>
      </p:sp>
      <p:sp>
        <p:nvSpPr>
          <p:cNvPr id="120" name="Google Shape;120;p22"/>
          <p:cNvSpPr txBox="1"/>
          <p:nvPr/>
        </p:nvSpPr>
        <p:spPr>
          <a:xfrm>
            <a:off x="7191300" y="3226575"/>
            <a:ext cx="1800300" cy="107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Percentage of Success of the Top 15 Most Popular Kickstarter</a:t>
            </a:r>
            <a:endParaRPr dirty="0"/>
          </a:p>
        </p:txBody>
      </p:sp>
      <p:cxnSp>
        <p:nvCxnSpPr>
          <p:cNvPr id="122" name="Google Shape;122;p22"/>
          <p:cNvCxnSpPr>
            <a:endCxn id="118" idx="3"/>
          </p:cNvCxnSpPr>
          <p:nvPr/>
        </p:nvCxnSpPr>
        <p:spPr>
          <a:xfrm rot="10800000">
            <a:off x="7037486" y="4012575"/>
            <a:ext cx="585900" cy="290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Summarize &amp; Visualization - Staff_Pick</a:t>
            </a:r>
            <a:endParaRPr/>
          </a:p>
          <a:p>
            <a:pPr marL="0" lvl="0" indent="0" algn="l" rtl="0">
              <a:spcBef>
                <a:spcPts val="0"/>
              </a:spcBef>
              <a:spcAft>
                <a:spcPts val="0"/>
              </a:spcAft>
              <a:buNone/>
            </a:pPr>
            <a:endParaRPr/>
          </a:p>
        </p:txBody>
      </p:sp>
      <p:pic>
        <p:nvPicPr>
          <p:cNvPr id="128" name="Google Shape;128;p23"/>
          <p:cNvPicPr preferRelativeResize="0"/>
          <p:nvPr/>
        </p:nvPicPr>
        <p:blipFill>
          <a:blip r:embed="rId3">
            <a:alphaModFix/>
          </a:blip>
          <a:stretch>
            <a:fillRect/>
          </a:stretch>
        </p:blipFill>
        <p:spPr>
          <a:xfrm>
            <a:off x="0" y="1474925"/>
            <a:ext cx="5570725" cy="3116125"/>
          </a:xfrm>
          <a:prstGeom prst="rect">
            <a:avLst/>
          </a:prstGeom>
          <a:noFill/>
          <a:ln>
            <a:noFill/>
          </a:ln>
        </p:spPr>
      </p:pic>
      <p:pic>
        <p:nvPicPr>
          <p:cNvPr id="129" name="Google Shape;129;p23"/>
          <p:cNvPicPr preferRelativeResize="0"/>
          <p:nvPr/>
        </p:nvPicPr>
        <p:blipFill>
          <a:blip r:embed="rId4">
            <a:alphaModFix/>
          </a:blip>
          <a:stretch>
            <a:fillRect/>
          </a:stretch>
        </p:blipFill>
        <p:spPr>
          <a:xfrm>
            <a:off x="5732650" y="1379675"/>
            <a:ext cx="3268475" cy="904832"/>
          </a:xfrm>
          <a:prstGeom prst="rect">
            <a:avLst/>
          </a:prstGeom>
          <a:noFill/>
          <a:ln>
            <a:noFill/>
          </a:ln>
        </p:spPr>
      </p:pic>
      <p:pic>
        <p:nvPicPr>
          <p:cNvPr id="130" name="Google Shape;130;p23"/>
          <p:cNvPicPr preferRelativeResize="0"/>
          <p:nvPr/>
        </p:nvPicPr>
        <p:blipFill>
          <a:blip r:embed="rId5">
            <a:alphaModFix/>
          </a:blip>
          <a:stretch>
            <a:fillRect/>
          </a:stretch>
        </p:blipFill>
        <p:spPr>
          <a:xfrm>
            <a:off x="4754200" y="2476498"/>
            <a:ext cx="4078101" cy="2473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200" dirty="0"/>
              <a:t>Data Summarize &amp; Visualization - Day_To_Deadline</a:t>
            </a:r>
            <a:endParaRPr sz="3200" dirty="0"/>
          </a:p>
        </p:txBody>
      </p:sp>
      <p:pic>
        <p:nvPicPr>
          <p:cNvPr id="136" name="Google Shape;136;p24"/>
          <p:cNvPicPr preferRelativeResize="0"/>
          <p:nvPr/>
        </p:nvPicPr>
        <p:blipFill>
          <a:blip r:embed="rId3">
            <a:alphaModFix/>
          </a:blip>
          <a:stretch>
            <a:fillRect/>
          </a:stretch>
        </p:blipFill>
        <p:spPr>
          <a:xfrm>
            <a:off x="0" y="1451392"/>
            <a:ext cx="4394722" cy="3060511"/>
          </a:xfrm>
          <a:prstGeom prst="rect">
            <a:avLst/>
          </a:prstGeom>
          <a:noFill/>
          <a:ln>
            <a:noFill/>
          </a:ln>
        </p:spPr>
      </p:pic>
      <p:pic>
        <p:nvPicPr>
          <p:cNvPr id="137" name="Google Shape;137;p24"/>
          <p:cNvPicPr preferRelativeResize="0"/>
          <p:nvPr/>
        </p:nvPicPr>
        <p:blipFill>
          <a:blip r:embed="rId4">
            <a:alphaModFix/>
          </a:blip>
          <a:stretch>
            <a:fillRect/>
          </a:stretch>
        </p:blipFill>
        <p:spPr>
          <a:xfrm>
            <a:off x="4381499" y="1451393"/>
            <a:ext cx="4762501" cy="306051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59325"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Data Summarize &amp; Visualization - Location_Type</a:t>
            </a:r>
            <a:endParaRPr/>
          </a:p>
        </p:txBody>
      </p:sp>
      <p:pic>
        <p:nvPicPr>
          <p:cNvPr id="143" name="Google Shape;143;p25"/>
          <p:cNvPicPr preferRelativeResize="0"/>
          <p:nvPr/>
        </p:nvPicPr>
        <p:blipFill>
          <a:blip r:embed="rId3">
            <a:alphaModFix/>
          </a:blip>
          <a:stretch>
            <a:fillRect/>
          </a:stretch>
        </p:blipFill>
        <p:spPr>
          <a:xfrm>
            <a:off x="87863" y="1511525"/>
            <a:ext cx="3228975" cy="2724150"/>
          </a:xfrm>
          <a:prstGeom prst="rect">
            <a:avLst/>
          </a:prstGeom>
          <a:noFill/>
          <a:ln>
            <a:noFill/>
          </a:ln>
        </p:spPr>
      </p:pic>
      <p:pic>
        <p:nvPicPr>
          <p:cNvPr id="144" name="Google Shape;144;p25"/>
          <p:cNvPicPr preferRelativeResize="0"/>
          <p:nvPr/>
        </p:nvPicPr>
        <p:blipFill>
          <a:blip r:embed="rId4">
            <a:alphaModFix/>
          </a:blip>
          <a:stretch>
            <a:fillRect/>
          </a:stretch>
        </p:blipFill>
        <p:spPr>
          <a:xfrm>
            <a:off x="4292341" y="747701"/>
            <a:ext cx="4260300" cy="2186000"/>
          </a:xfrm>
          <a:prstGeom prst="rect">
            <a:avLst/>
          </a:prstGeom>
          <a:noFill/>
          <a:ln>
            <a:noFill/>
          </a:ln>
        </p:spPr>
      </p:pic>
      <p:pic>
        <p:nvPicPr>
          <p:cNvPr id="145" name="Google Shape;145;p25"/>
          <p:cNvPicPr preferRelativeResize="0"/>
          <p:nvPr/>
        </p:nvPicPr>
        <p:blipFill>
          <a:blip r:embed="rId5">
            <a:alphaModFix/>
          </a:blip>
          <a:stretch>
            <a:fillRect/>
          </a:stretch>
        </p:blipFill>
        <p:spPr>
          <a:xfrm>
            <a:off x="3601115" y="2892277"/>
            <a:ext cx="4667249" cy="218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Regression Analysis</a:t>
            </a:r>
            <a:endParaRPr/>
          </a:p>
        </p:txBody>
      </p:sp>
      <p:sp>
        <p:nvSpPr>
          <p:cNvPr id="151" name="Google Shape;151;p26"/>
          <p:cNvSpPr txBox="1">
            <a:spLocks noGrp="1"/>
          </p:cNvSpPr>
          <p:nvPr>
            <p:ph type="body" idx="1"/>
          </p:nvPr>
        </p:nvSpPr>
        <p:spPr>
          <a:xfrm>
            <a:off x="311700" y="1463039"/>
            <a:ext cx="8520600" cy="310583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Y is new_kickstarter[‘successful’]</a:t>
            </a:r>
            <a:endParaRPr dirty="0"/>
          </a:p>
          <a:p>
            <a:pPr marL="457200" lvl="0" indent="-342900" algn="l" rtl="0">
              <a:spcBef>
                <a:spcPts val="0"/>
              </a:spcBef>
              <a:spcAft>
                <a:spcPts val="0"/>
              </a:spcAft>
              <a:buSzPts val="1800"/>
              <a:buChar char="●"/>
            </a:pPr>
            <a:r>
              <a:rPr lang="en" dirty="0"/>
              <a:t>X is new_kickstarter[['goal_USD', 'usd_pledged', 'staff_pick', 'year', 'days_to_deadline', 'blurb_length', 'location_type']]</a:t>
            </a:r>
            <a:endParaRPr dirty="0"/>
          </a:p>
          <a:p>
            <a:pPr marL="914400" lvl="1" indent="-317500" algn="l" rtl="0">
              <a:spcBef>
                <a:spcPts val="0"/>
              </a:spcBef>
              <a:spcAft>
                <a:spcPts val="0"/>
              </a:spcAft>
              <a:buSzPts val="1400"/>
              <a:buChar char="○"/>
            </a:pPr>
            <a:r>
              <a:rPr lang="en" dirty="0"/>
              <a:t>x = pd.get_dummies(x, prefix='', prefix_sep='', columns=['year', 'location_type'])</a:t>
            </a:r>
            <a:endParaRPr dirty="0"/>
          </a:p>
          <a:p>
            <a:pPr marL="914400" lvl="1" indent="-317500" algn="l" rtl="0">
              <a:spcBef>
                <a:spcPts val="0"/>
              </a:spcBef>
              <a:spcAft>
                <a:spcPts val="0"/>
              </a:spcAft>
              <a:buSzPts val="1400"/>
              <a:buChar char="○"/>
            </a:pPr>
            <a:r>
              <a:rPr lang="en" dirty="0"/>
              <a:t>x = sm.add_constant(x)</a:t>
            </a:r>
            <a:endParaRPr dirty="0"/>
          </a:p>
          <a:p>
            <a:pPr marL="457200" lvl="0" indent="0" algn="l" rtl="0">
              <a:spcBef>
                <a:spcPts val="1600"/>
              </a:spcBef>
              <a:spcAft>
                <a:spcPts val="1600"/>
              </a:spcAft>
              <a:buNone/>
            </a:pPr>
            <a:endParaRPr dirty="0"/>
          </a:p>
        </p:txBody>
      </p:sp>
      <p:pic>
        <p:nvPicPr>
          <p:cNvPr id="152" name="Google Shape;152;p26"/>
          <p:cNvPicPr preferRelativeResize="0"/>
          <p:nvPr/>
        </p:nvPicPr>
        <p:blipFill>
          <a:blip r:embed="rId3">
            <a:alphaModFix/>
          </a:blip>
          <a:stretch>
            <a:fillRect/>
          </a:stretch>
        </p:blipFill>
        <p:spPr>
          <a:xfrm>
            <a:off x="2370250" y="3106025"/>
            <a:ext cx="3238500" cy="990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Regression Analysis of the Whole Dataset</a:t>
            </a:r>
            <a:endParaRPr dirty="0"/>
          </a:p>
        </p:txBody>
      </p:sp>
      <p:sp>
        <p:nvSpPr>
          <p:cNvPr id="158" name="Google Shape;158;p27"/>
          <p:cNvSpPr txBox="1">
            <a:spLocks noGrp="1"/>
          </p:cNvSpPr>
          <p:nvPr>
            <p:ph type="body" idx="1"/>
          </p:nvPr>
        </p:nvSpPr>
        <p:spPr>
          <a:xfrm>
            <a:off x="5397625" y="1217000"/>
            <a:ext cx="3527625" cy="3357325"/>
          </a:xfrm>
          <a:prstGeom prst="rect">
            <a:avLst/>
          </a:prstGeom>
          <a:ln>
            <a:noFill/>
          </a:ln>
        </p:spPr>
        <p:txBody>
          <a:bodyPr spcFirstLastPara="1" wrap="square" lIns="91425" tIns="91425" rIns="91425" bIns="91425" anchor="t" anchorCtr="0">
            <a:noAutofit/>
          </a:bodyPr>
          <a:lstStyle/>
          <a:p>
            <a:pPr lvl="0" indent="-279400">
              <a:buClr>
                <a:srgbClr val="434343"/>
              </a:buClr>
              <a:buSzPts val="800"/>
            </a:pPr>
            <a:r>
              <a:rPr lang="en-US" sz="1000" dirty="0">
                <a:solidFill>
                  <a:schemeClr val="tx1"/>
                </a:solidFill>
              </a:rPr>
              <a:t>5 are not statistically significant</a:t>
            </a:r>
          </a:p>
          <a:p>
            <a:pPr lvl="0" indent="-279400">
              <a:lnSpc>
                <a:spcPct val="115000"/>
              </a:lnSpc>
              <a:buClr>
                <a:srgbClr val="434343"/>
              </a:buClr>
              <a:buSzPts val="800"/>
            </a:pPr>
            <a:r>
              <a:rPr lang="en-US" sz="1000" dirty="0">
                <a:solidFill>
                  <a:schemeClr val="tx1"/>
                </a:solidFill>
              </a:rPr>
              <a:t>Staff_pick has a positive effect on the success of a Kickstarter. Increasing the staff_pick by 1 would increase the chance of success but 0.2857. </a:t>
            </a:r>
          </a:p>
          <a:p>
            <a:pPr lvl="0" indent="-279400">
              <a:lnSpc>
                <a:spcPct val="115000"/>
              </a:lnSpc>
              <a:buClr>
                <a:srgbClr val="434343"/>
              </a:buClr>
              <a:buSzPts val="800"/>
            </a:pPr>
            <a:r>
              <a:rPr lang="en-US" sz="1000" dirty="0">
                <a:solidFill>
                  <a:schemeClr val="tx1"/>
                </a:solidFill>
              </a:rPr>
              <a:t>USD_Pledged has a positive effect on the success of a Kickstarter. Increasing the </a:t>
            </a:r>
            <a:r>
              <a:rPr lang="en-US" sz="1000" dirty="0" err="1">
                <a:solidFill>
                  <a:schemeClr val="tx1"/>
                </a:solidFill>
              </a:rPr>
              <a:t>usd_pledged</a:t>
            </a:r>
            <a:r>
              <a:rPr lang="en-US" sz="1000" dirty="0">
                <a:solidFill>
                  <a:schemeClr val="tx1"/>
                </a:solidFill>
              </a:rPr>
              <a:t> by 1 would increase the chance of success but 2.448e-07.</a:t>
            </a:r>
          </a:p>
          <a:p>
            <a:pPr lvl="0" indent="-279400">
              <a:lnSpc>
                <a:spcPct val="115000"/>
              </a:lnSpc>
              <a:buClr>
                <a:srgbClr val="434343"/>
              </a:buClr>
              <a:buSzPts val="800"/>
            </a:pPr>
            <a:r>
              <a:rPr lang="en-US" sz="1000" dirty="0">
                <a:solidFill>
                  <a:schemeClr val="tx1"/>
                </a:solidFill>
              </a:rPr>
              <a:t>For all of the dummy variables for the original variable year, they are all statistically significant but there is a difference between there being a positive or negative effect on success. In earlier years (2009-2013) and 2019, there is a positive effect on success. In the middle years (2014-2018) there was a negative effect on success. We can see that there was more success in the earlier years and last year than all of the other years. This could be due to Kickstarter falling off a bit in 2014 and making a resurgence in 2019.</a:t>
            </a:r>
          </a:p>
          <a:p>
            <a:pPr lvl="0" indent="-279400">
              <a:lnSpc>
                <a:spcPct val="115000"/>
              </a:lnSpc>
              <a:buClr>
                <a:srgbClr val="434343"/>
              </a:buClr>
              <a:buSzPts val="800"/>
            </a:pPr>
            <a:r>
              <a:rPr lang="en-US" sz="1000" dirty="0">
                <a:solidFill>
                  <a:schemeClr val="tx1"/>
                </a:solidFill>
              </a:rPr>
              <a:t>There are a few different predictors that do not have statistically significant effects on success (p-value &gt; 0.01)</a:t>
            </a:r>
            <a:endParaRPr sz="1000" dirty="0">
              <a:solidFill>
                <a:schemeClr val="tx1"/>
              </a:solidFill>
            </a:endParaRPr>
          </a:p>
        </p:txBody>
      </p:sp>
      <p:pic>
        <p:nvPicPr>
          <p:cNvPr id="159" name="Google Shape;159;p27"/>
          <p:cNvPicPr preferRelativeResize="0"/>
          <p:nvPr/>
        </p:nvPicPr>
        <p:blipFill>
          <a:blip r:embed="rId3">
            <a:alphaModFix/>
          </a:blip>
          <a:stretch>
            <a:fillRect/>
          </a:stretch>
        </p:blipFill>
        <p:spPr>
          <a:xfrm>
            <a:off x="240300" y="1512450"/>
            <a:ext cx="2405250" cy="1554000"/>
          </a:xfrm>
          <a:prstGeom prst="rect">
            <a:avLst/>
          </a:prstGeom>
          <a:noFill/>
          <a:ln>
            <a:noFill/>
          </a:ln>
        </p:spPr>
      </p:pic>
      <p:pic>
        <p:nvPicPr>
          <p:cNvPr id="160" name="Google Shape;160;p27"/>
          <p:cNvPicPr preferRelativeResize="0"/>
          <p:nvPr/>
        </p:nvPicPr>
        <p:blipFill>
          <a:blip r:embed="rId4">
            <a:alphaModFix/>
          </a:blip>
          <a:stretch>
            <a:fillRect/>
          </a:stretch>
        </p:blipFill>
        <p:spPr>
          <a:xfrm>
            <a:off x="111275" y="3400927"/>
            <a:ext cx="2663300" cy="801850"/>
          </a:xfrm>
          <a:prstGeom prst="rect">
            <a:avLst/>
          </a:prstGeom>
          <a:noFill/>
          <a:ln>
            <a:noFill/>
          </a:ln>
        </p:spPr>
      </p:pic>
      <p:pic>
        <p:nvPicPr>
          <p:cNvPr id="161" name="Google Shape;161;p27"/>
          <p:cNvPicPr preferRelativeResize="0"/>
          <p:nvPr/>
        </p:nvPicPr>
        <p:blipFill>
          <a:blip r:embed="rId5">
            <a:alphaModFix/>
          </a:blip>
          <a:stretch>
            <a:fillRect/>
          </a:stretch>
        </p:blipFill>
        <p:spPr>
          <a:xfrm>
            <a:off x="3061000" y="1163850"/>
            <a:ext cx="2336625" cy="3463626"/>
          </a:xfrm>
          <a:prstGeom prst="rect">
            <a:avLst/>
          </a:prstGeom>
          <a:noFill/>
          <a:ln>
            <a:noFill/>
          </a:ln>
        </p:spPr>
      </p:pic>
      <p:sp>
        <p:nvSpPr>
          <p:cNvPr id="162" name="Google Shape;162;p27"/>
          <p:cNvSpPr txBox="1"/>
          <p:nvPr/>
        </p:nvSpPr>
        <p:spPr>
          <a:xfrm>
            <a:off x="5650450" y="1114326"/>
            <a:ext cx="3274800" cy="3486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1600"/>
              </a:spcAft>
              <a:buNone/>
            </a:pPr>
            <a:r>
              <a:rPr lang="en" sz="1800" dirty="0"/>
              <a:t>Findings</a:t>
            </a:r>
            <a:endParaRPr sz="1800" dirty="0"/>
          </a:p>
        </p:txBody>
      </p:sp>
      <p:sp>
        <p:nvSpPr>
          <p:cNvPr id="8" name="Oval 7">
            <a:extLst>
              <a:ext uri="{FF2B5EF4-FFF2-40B4-BE49-F238E27FC236}">
                <a16:creationId xmlns:a16="http://schemas.microsoft.com/office/drawing/2014/main" id="{9C22427B-404E-43F7-B2A9-A1E70D511DF2}"/>
              </a:ext>
            </a:extLst>
          </p:cNvPr>
          <p:cNvSpPr/>
          <p:nvPr/>
        </p:nvSpPr>
        <p:spPr>
          <a:xfrm>
            <a:off x="5650450" y="1359911"/>
            <a:ext cx="104554" cy="86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77996C7-9C88-4384-AFA0-E92D23CB155B}"/>
              </a:ext>
            </a:extLst>
          </p:cNvPr>
          <p:cNvSpPr/>
          <p:nvPr/>
        </p:nvSpPr>
        <p:spPr>
          <a:xfrm>
            <a:off x="5650450" y="1505782"/>
            <a:ext cx="104554" cy="86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C7CF38C-7924-4ED4-B975-4211472EBFA4}"/>
              </a:ext>
            </a:extLst>
          </p:cNvPr>
          <p:cNvSpPr/>
          <p:nvPr/>
        </p:nvSpPr>
        <p:spPr>
          <a:xfrm>
            <a:off x="5650450" y="1991195"/>
            <a:ext cx="104554" cy="86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0D3FF79-6E8D-4F41-9A9F-AC446A925806}"/>
              </a:ext>
            </a:extLst>
          </p:cNvPr>
          <p:cNvSpPr/>
          <p:nvPr/>
        </p:nvSpPr>
        <p:spPr>
          <a:xfrm>
            <a:off x="5650450" y="2530227"/>
            <a:ext cx="104554" cy="86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0183DE6-628F-4164-A7B8-14E619C1CE2A}"/>
              </a:ext>
            </a:extLst>
          </p:cNvPr>
          <p:cNvSpPr/>
          <p:nvPr/>
        </p:nvSpPr>
        <p:spPr>
          <a:xfrm>
            <a:off x="5660870" y="4314848"/>
            <a:ext cx="104554" cy="86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224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Regression Analysis of the Top 15 Categories</a:t>
            </a:r>
            <a:endParaRPr/>
          </a:p>
        </p:txBody>
      </p:sp>
      <p:sp>
        <p:nvSpPr>
          <p:cNvPr id="168" name="Google Shape;168;p28"/>
          <p:cNvSpPr txBox="1">
            <a:spLocks noGrp="1"/>
          </p:cNvSpPr>
          <p:nvPr>
            <p:ph type="body" idx="1"/>
          </p:nvPr>
        </p:nvSpPr>
        <p:spPr>
          <a:xfrm>
            <a:off x="5444024" y="919037"/>
            <a:ext cx="3618001" cy="4080975"/>
          </a:xfrm>
          <a:prstGeom prst="rect">
            <a:avLst/>
          </a:prstGeom>
        </p:spPr>
        <p:txBody>
          <a:bodyPr spcFirstLastPara="1" wrap="square" lIns="91425" tIns="91425" rIns="91425" bIns="91425" anchor="t" anchorCtr="0">
            <a:noAutofit/>
          </a:bodyPr>
          <a:lstStyle/>
          <a:p>
            <a:pPr marL="457200" lvl="0" indent="-279400" algn="l" rtl="0">
              <a:spcBef>
                <a:spcPts val="0"/>
              </a:spcBef>
              <a:spcAft>
                <a:spcPts val="0"/>
              </a:spcAft>
              <a:buClr>
                <a:srgbClr val="434343"/>
              </a:buClr>
              <a:buSzPts val="800"/>
              <a:buChar char="●"/>
            </a:pPr>
            <a:r>
              <a:rPr lang="en" sz="1000" dirty="0">
                <a:solidFill>
                  <a:schemeClr val="tx1"/>
                </a:solidFill>
              </a:rPr>
              <a:t>8 are not statistically significant</a:t>
            </a:r>
            <a:endParaRPr sz="1000" dirty="0">
              <a:solidFill>
                <a:schemeClr val="tx1"/>
              </a:solidFill>
            </a:endParaRPr>
          </a:p>
          <a:p>
            <a:pPr marL="457200" lvl="0" indent="-279400" algn="l" rtl="0">
              <a:spcBef>
                <a:spcPts val="0"/>
              </a:spcBef>
              <a:spcAft>
                <a:spcPts val="0"/>
              </a:spcAft>
              <a:buClr>
                <a:srgbClr val="434343"/>
              </a:buClr>
              <a:buSzPts val="800"/>
              <a:buChar char="●"/>
            </a:pPr>
            <a:r>
              <a:rPr lang="en" sz="1000" dirty="0">
                <a:solidFill>
                  <a:schemeClr val="tx1"/>
                </a:solidFill>
              </a:rPr>
              <a:t>Differences</a:t>
            </a:r>
            <a:endParaRPr sz="1000" dirty="0">
              <a:solidFill>
                <a:schemeClr val="tx1"/>
              </a:solidFill>
            </a:endParaRPr>
          </a:p>
          <a:p>
            <a:pPr marL="914400" marR="0" lvl="1" indent="-279400" algn="l" rtl="0">
              <a:lnSpc>
                <a:spcPct val="115000"/>
              </a:lnSpc>
              <a:spcBef>
                <a:spcPts val="0"/>
              </a:spcBef>
              <a:spcAft>
                <a:spcPts val="0"/>
              </a:spcAft>
              <a:buClr>
                <a:srgbClr val="434343"/>
              </a:buClr>
              <a:buSzPts val="800"/>
              <a:buChar char="○"/>
            </a:pPr>
            <a:r>
              <a:rPr lang="en" sz="1000" dirty="0">
                <a:solidFill>
                  <a:schemeClr val="tx1"/>
                </a:solidFill>
              </a:rPr>
              <a:t>The coefficients for the year dummy variables are showing a different trend in the top 15 categories. There are still positive coefficients in the early years (2009-2013) and the year 2018. The negative coefficients are in the years (2014-2017) and 2019. There is a slight difference in the years between the whole data set and the top 15 categories in the years 2018 and 2019. The year 2018 also now has not statistically significant since the p-value is 0.487 which is greater than 0.01. Even though there is a change in 2018, with the top 15 categories there is no sign of the year to the success of Kickstarters.</a:t>
            </a:r>
            <a:endParaRPr sz="1000" dirty="0">
              <a:solidFill>
                <a:schemeClr val="tx1"/>
              </a:solidFill>
            </a:endParaRPr>
          </a:p>
          <a:p>
            <a:pPr marL="914400" marR="0" lvl="1" indent="-279400" algn="l" rtl="0">
              <a:lnSpc>
                <a:spcPct val="115000"/>
              </a:lnSpc>
              <a:spcBef>
                <a:spcPts val="0"/>
              </a:spcBef>
              <a:spcAft>
                <a:spcPts val="0"/>
              </a:spcAft>
              <a:buClr>
                <a:srgbClr val="434343"/>
              </a:buClr>
              <a:buSzPts val="800"/>
              <a:buChar char="○"/>
            </a:pPr>
            <a:r>
              <a:rPr lang="en" sz="1000" dirty="0">
                <a:solidFill>
                  <a:schemeClr val="tx1"/>
                </a:solidFill>
              </a:rPr>
              <a:t>There are more predictors that do not statistically significant effects on success (p-value &gt; 0.01) - 2018, Country, Estate, Island, LocalAdmin, Miscellaneous, Suburb, and Zip. There is more location_types that are not statistically significant in the top 15 categories than in the whole data set.</a:t>
            </a:r>
            <a:endParaRPr sz="1000" dirty="0">
              <a:solidFill>
                <a:schemeClr val="tx1"/>
              </a:solidFill>
            </a:endParaRPr>
          </a:p>
        </p:txBody>
      </p:sp>
      <p:pic>
        <p:nvPicPr>
          <p:cNvPr id="169" name="Google Shape;169;p28"/>
          <p:cNvPicPr preferRelativeResize="0"/>
          <p:nvPr/>
        </p:nvPicPr>
        <p:blipFill>
          <a:blip r:embed="rId3">
            <a:alphaModFix/>
          </a:blip>
          <a:stretch>
            <a:fillRect/>
          </a:stretch>
        </p:blipFill>
        <p:spPr>
          <a:xfrm>
            <a:off x="27288" y="1021865"/>
            <a:ext cx="5611075" cy="839275"/>
          </a:xfrm>
          <a:prstGeom prst="rect">
            <a:avLst/>
          </a:prstGeom>
          <a:noFill/>
          <a:ln>
            <a:noFill/>
          </a:ln>
        </p:spPr>
      </p:pic>
      <p:pic>
        <p:nvPicPr>
          <p:cNvPr id="170" name="Google Shape;170;p28"/>
          <p:cNvPicPr preferRelativeResize="0"/>
          <p:nvPr/>
        </p:nvPicPr>
        <p:blipFill>
          <a:blip r:embed="rId4">
            <a:alphaModFix/>
          </a:blip>
          <a:stretch>
            <a:fillRect/>
          </a:stretch>
        </p:blipFill>
        <p:spPr>
          <a:xfrm>
            <a:off x="152400" y="2009400"/>
            <a:ext cx="2325750" cy="1383975"/>
          </a:xfrm>
          <a:prstGeom prst="rect">
            <a:avLst/>
          </a:prstGeom>
          <a:noFill/>
          <a:ln>
            <a:noFill/>
          </a:ln>
        </p:spPr>
      </p:pic>
      <p:pic>
        <p:nvPicPr>
          <p:cNvPr id="171" name="Google Shape;171;p28"/>
          <p:cNvPicPr preferRelativeResize="0"/>
          <p:nvPr/>
        </p:nvPicPr>
        <p:blipFill>
          <a:blip r:embed="rId5">
            <a:alphaModFix/>
          </a:blip>
          <a:stretch>
            <a:fillRect/>
          </a:stretch>
        </p:blipFill>
        <p:spPr>
          <a:xfrm>
            <a:off x="152400" y="3545775"/>
            <a:ext cx="2713275" cy="742700"/>
          </a:xfrm>
          <a:prstGeom prst="rect">
            <a:avLst/>
          </a:prstGeom>
          <a:noFill/>
          <a:ln>
            <a:noFill/>
          </a:ln>
        </p:spPr>
      </p:pic>
      <p:pic>
        <p:nvPicPr>
          <p:cNvPr id="172" name="Google Shape;172;p28"/>
          <p:cNvPicPr preferRelativeResize="0"/>
          <p:nvPr/>
        </p:nvPicPr>
        <p:blipFill>
          <a:blip r:embed="rId6">
            <a:alphaModFix/>
          </a:blip>
          <a:stretch>
            <a:fillRect/>
          </a:stretch>
        </p:blipFill>
        <p:spPr>
          <a:xfrm>
            <a:off x="3118275" y="1929225"/>
            <a:ext cx="2325749" cy="3107400"/>
          </a:xfrm>
          <a:prstGeom prst="rect">
            <a:avLst/>
          </a:prstGeom>
          <a:noFill/>
          <a:ln>
            <a:noFill/>
          </a:ln>
        </p:spPr>
      </p:pic>
      <p:sp>
        <p:nvSpPr>
          <p:cNvPr id="173" name="Google Shape;173;p28"/>
          <p:cNvSpPr txBox="1"/>
          <p:nvPr/>
        </p:nvSpPr>
        <p:spPr>
          <a:xfrm>
            <a:off x="5704575" y="837950"/>
            <a:ext cx="3274800" cy="3486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1600"/>
              </a:spcAft>
              <a:buNone/>
            </a:pPr>
            <a:r>
              <a:rPr lang="en" sz="1800" dirty="0">
                <a:solidFill>
                  <a:schemeClr val="dk2"/>
                </a:solidFill>
              </a:rPr>
              <a:t>Findings</a:t>
            </a:r>
            <a:endParaRPr sz="1800" dirty="0">
              <a:solidFill>
                <a:schemeClr val="dk2"/>
              </a:solidFill>
            </a:endParaRPr>
          </a:p>
        </p:txBody>
      </p:sp>
      <p:sp>
        <p:nvSpPr>
          <p:cNvPr id="2" name="Oval 1">
            <a:extLst>
              <a:ext uri="{FF2B5EF4-FFF2-40B4-BE49-F238E27FC236}">
                <a16:creationId xmlns:a16="http://schemas.microsoft.com/office/drawing/2014/main" id="{1365581F-96A9-4E1D-9FC3-4F35E2DFCF63}"/>
              </a:ext>
            </a:extLst>
          </p:cNvPr>
          <p:cNvSpPr/>
          <p:nvPr/>
        </p:nvSpPr>
        <p:spPr>
          <a:xfrm>
            <a:off x="5704575" y="1012250"/>
            <a:ext cx="104554" cy="86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1CB288D-FBE1-4DA1-88C2-FA437EFD1E65}"/>
              </a:ext>
            </a:extLst>
          </p:cNvPr>
          <p:cNvSpPr/>
          <p:nvPr/>
        </p:nvSpPr>
        <p:spPr>
          <a:xfrm>
            <a:off x="5711105" y="1186550"/>
            <a:ext cx="104554" cy="86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D15BADB-A262-41BD-905B-DE0114CE3043}"/>
              </a:ext>
            </a:extLst>
          </p:cNvPr>
          <p:cNvSpPr/>
          <p:nvPr/>
        </p:nvSpPr>
        <p:spPr>
          <a:xfrm>
            <a:off x="6222735" y="1355108"/>
            <a:ext cx="104554" cy="86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F74DAC0-9B40-4FB4-A5C2-DC33A9DC25D4}"/>
              </a:ext>
            </a:extLst>
          </p:cNvPr>
          <p:cNvSpPr/>
          <p:nvPr/>
        </p:nvSpPr>
        <p:spPr>
          <a:xfrm>
            <a:off x="6122778" y="3615605"/>
            <a:ext cx="104554" cy="86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Predictive Analytics</a:t>
            </a:r>
            <a:endParaRPr/>
          </a:p>
        </p:txBody>
      </p:sp>
      <p:sp>
        <p:nvSpPr>
          <p:cNvPr id="179" name="Google Shape;179;p29"/>
          <p:cNvSpPr txBox="1">
            <a:spLocks noGrp="1"/>
          </p:cNvSpPr>
          <p:nvPr>
            <p:ph type="body" idx="1"/>
          </p:nvPr>
        </p:nvSpPr>
        <p:spPr>
          <a:xfrm>
            <a:off x="311700" y="1420009"/>
            <a:ext cx="8520600" cy="31488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Variables</a:t>
            </a:r>
            <a:r>
              <a:rPr lang="en" dirty="0"/>
              <a:t>: ['goal_USD', 'usd_pledged', 'staff_pick', 'year', 'days_to_deadline', 'blurb_length', 'location_type']</a:t>
            </a:r>
            <a:endParaRPr dirty="0"/>
          </a:p>
          <a:p>
            <a:pPr marL="0" lvl="0" indent="0" algn="l" rtl="0">
              <a:spcBef>
                <a:spcPts val="1600"/>
              </a:spcBef>
              <a:spcAft>
                <a:spcPts val="0"/>
              </a:spcAft>
              <a:buNone/>
            </a:pPr>
            <a:r>
              <a:rPr lang="en" b="1" dirty="0"/>
              <a:t>Models: </a:t>
            </a:r>
            <a:endParaRPr b="1" dirty="0"/>
          </a:p>
          <a:p>
            <a:pPr marL="0" lvl="0" indent="0" algn="l" rtl="0">
              <a:spcBef>
                <a:spcPts val="1600"/>
              </a:spcBef>
              <a:spcAft>
                <a:spcPts val="0"/>
              </a:spcAft>
              <a:buNone/>
            </a:pPr>
            <a:r>
              <a:rPr lang="en" dirty="0"/>
              <a:t>1) logistic regression model</a:t>
            </a:r>
            <a:endParaRPr dirty="0"/>
          </a:p>
          <a:p>
            <a:pPr marL="0" lvl="0" indent="0" algn="l" rtl="0">
              <a:spcBef>
                <a:spcPts val="1600"/>
              </a:spcBef>
              <a:spcAft>
                <a:spcPts val="0"/>
              </a:spcAft>
              <a:buNone/>
            </a:pPr>
            <a:r>
              <a:rPr lang="en" dirty="0"/>
              <a:t>2) k-NN classification model</a:t>
            </a:r>
            <a:endParaRPr dirty="0"/>
          </a:p>
          <a:p>
            <a:pPr marL="0" lvl="0" indent="0" algn="l" rtl="0">
              <a:spcBef>
                <a:spcPts val="1600"/>
              </a:spcBef>
              <a:spcAft>
                <a:spcPts val="0"/>
              </a:spcAft>
              <a:buNone/>
            </a:pPr>
            <a:r>
              <a:rPr lang="en" dirty="0"/>
              <a:t>3) Naive Bayes classification model</a:t>
            </a:r>
            <a:endParaRPr dirty="0"/>
          </a:p>
          <a:p>
            <a:pPr marL="0" lvl="0" indent="0" algn="l" rtl="0">
              <a:spcBef>
                <a:spcPts val="1600"/>
              </a:spcBef>
              <a:spcAft>
                <a:spcPts val="0"/>
              </a:spcAft>
              <a:buNone/>
            </a:pPr>
            <a:r>
              <a:rPr lang="en" dirty="0"/>
              <a:t>4) Decision Tree model</a:t>
            </a:r>
            <a:endParaRPr dirty="0"/>
          </a:p>
          <a:p>
            <a:pPr marL="0" lvl="0" indent="0" algn="l" rtl="0">
              <a:spcBef>
                <a:spcPts val="1600"/>
              </a:spcBef>
              <a:spcAft>
                <a:spcPts val="1600"/>
              </a:spcAft>
              <a:buNone/>
            </a:pPr>
            <a:r>
              <a:rPr lang="en" dirty="0"/>
              <a:t>5) Random Forests model.</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Predictive Analytics Model Comparison</a:t>
            </a:r>
            <a:endParaRPr/>
          </a:p>
        </p:txBody>
      </p:sp>
      <p:sp>
        <p:nvSpPr>
          <p:cNvPr id="185" name="Google Shape;185;p30"/>
          <p:cNvSpPr txBox="1">
            <a:spLocks noGrp="1"/>
          </p:cNvSpPr>
          <p:nvPr>
            <p:ph type="body" idx="1"/>
          </p:nvPr>
        </p:nvSpPr>
        <p:spPr>
          <a:xfrm>
            <a:off x="311700" y="1278749"/>
            <a:ext cx="8520600" cy="3290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Logistic regression model</a:t>
            </a:r>
            <a:endParaRPr dirty="0"/>
          </a:p>
          <a:p>
            <a:pPr marL="0" lvl="0" indent="0" algn="l" rtl="0">
              <a:spcBef>
                <a:spcPts val="1600"/>
              </a:spcBef>
              <a:spcAft>
                <a:spcPts val="1600"/>
              </a:spcAft>
              <a:buNone/>
            </a:pPr>
            <a:endParaRPr dirty="0"/>
          </a:p>
        </p:txBody>
      </p:sp>
      <p:pic>
        <p:nvPicPr>
          <p:cNvPr id="186" name="Google Shape;186;p30"/>
          <p:cNvPicPr preferRelativeResize="0"/>
          <p:nvPr/>
        </p:nvPicPr>
        <p:blipFill>
          <a:blip r:embed="rId3">
            <a:alphaModFix/>
          </a:blip>
          <a:stretch>
            <a:fillRect/>
          </a:stretch>
        </p:blipFill>
        <p:spPr>
          <a:xfrm>
            <a:off x="1154325" y="1856600"/>
            <a:ext cx="6472225" cy="2008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Predictive Analytics Model Comparison</a:t>
            </a:r>
            <a:endParaRPr/>
          </a:p>
        </p:txBody>
      </p:sp>
      <p:sp>
        <p:nvSpPr>
          <p:cNvPr id="192" name="Google Shape;192;p31"/>
          <p:cNvSpPr txBox="1">
            <a:spLocks noGrp="1"/>
          </p:cNvSpPr>
          <p:nvPr>
            <p:ph type="body" idx="1"/>
          </p:nvPr>
        </p:nvSpPr>
        <p:spPr>
          <a:xfrm>
            <a:off x="311700" y="1280159"/>
            <a:ext cx="8520600" cy="32887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K-NN model for K = 5</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lang="en" dirty="0"/>
          </a:p>
          <a:p>
            <a:pPr marL="0" lvl="0" indent="0" algn="l" rtl="0">
              <a:spcBef>
                <a:spcPts val="1600"/>
              </a:spcBef>
              <a:spcAft>
                <a:spcPts val="0"/>
              </a:spcAft>
              <a:buNone/>
            </a:pPr>
            <a:r>
              <a:rPr lang="en" dirty="0"/>
              <a:t>K-NN Classifier Tuning based on AUC score</a:t>
            </a:r>
            <a:endParaRPr dirty="0"/>
          </a:p>
          <a:p>
            <a:pPr marL="0" lvl="0" indent="0" algn="l" rtl="0">
              <a:spcBef>
                <a:spcPts val="1600"/>
              </a:spcBef>
              <a:spcAft>
                <a:spcPts val="1600"/>
              </a:spcAft>
              <a:buNone/>
            </a:pPr>
            <a:endParaRPr dirty="0"/>
          </a:p>
        </p:txBody>
      </p:sp>
      <p:pic>
        <p:nvPicPr>
          <p:cNvPr id="193" name="Google Shape;193;p31"/>
          <p:cNvPicPr preferRelativeResize="0"/>
          <p:nvPr/>
        </p:nvPicPr>
        <p:blipFill>
          <a:blip r:embed="rId3">
            <a:alphaModFix/>
          </a:blip>
          <a:stretch>
            <a:fillRect/>
          </a:stretch>
        </p:blipFill>
        <p:spPr>
          <a:xfrm>
            <a:off x="1053075" y="1585175"/>
            <a:ext cx="7005300" cy="1585175"/>
          </a:xfrm>
          <a:prstGeom prst="rect">
            <a:avLst/>
          </a:prstGeom>
          <a:noFill/>
          <a:ln>
            <a:noFill/>
          </a:ln>
        </p:spPr>
      </p:pic>
      <p:pic>
        <p:nvPicPr>
          <p:cNvPr id="194" name="Google Shape;194;p31"/>
          <p:cNvPicPr preferRelativeResize="0"/>
          <p:nvPr/>
        </p:nvPicPr>
        <p:blipFill>
          <a:blip r:embed="rId4">
            <a:alphaModFix/>
          </a:blip>
          <a:stretch>
            <a:fillRect/>
          </a:stretch>
        </p:blipFill>
        <p:spPr>
          <a:xfrm>
            <a:off x="2975012" y="3680600"/>
            <a:ext cx="3161425" cy="120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 Member’s Contribution</a:t>
            </a:r>
            <a:endParaRPr dirty="0"/>
          </a:p>
        </p:txBody>
      </p:sp>
      <p:sp>
        <p:nvSpPr>
          <p:cNvPr id="61" name="Google Shape;61;p14"/>
          <p:cNvSpPr txBox="1">
            <a:spLocks noGrp="1"/>
          </p:cNvSpPr>
          <p:nvPr>
            <p:ph type="body" idx="1"/>
          </p:nvPr>
        </p:nvSpPr>
        <p:spPr>
          <a:xfrm>
            <a:off x="311700" y="1364105"/>
            <a:ext cx="8520600" cy="345557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dirty="0"/>
              <a:t>Zack Brown: Data Summarization &amp; Visualization, Conclusion, and Review</a:t>
            </a:r>
            <a:endParaRPr sz="2000" dirty="0"/>
          </a:p>
          <a:p>
            <a:pPr marL="0" lvl="0" indent="0" algn="l" rtl="0">
              <a:lnSpc>
                <a:spcPct val="100000"/>
              </a:lnSpc>
              <a:spcBef>
                <a:spcPts val="0"/>
              </a:spcBef>
              <a:spcAft>
                <a:spcPts val="0"/>
              </a:spcAft>
              <a:buNone/>
            </a:pPr>
            <a:endParaRPr sz="2000" dirty="0"/>
          </a:p>
          <a:p>
            <a:pPr marL="0" lvl="0" indent="0" algn="l" rtl="0">
              <a:lnSpc>
                <a:spcPct val="100000"/>
              </a:lnSpc>
              <a:spcBef>
                <a:spcPts val="0"/>
              </a:spcBef>
              <a:spcAft>
                <a:spcPts val="0"/>
              </a:spcAft>
              <a:buNone/>
            </a:pPr>
            <a:r>
              <a:rPr lang="en" sz="2000" dirty="0"/>
              <a:t>Rachel Fluegel: Data Source &amp; Collection, High-Level, Summarization &amp; Visualization, and Regression Analysis</a:t>
            </a:r>
            <a:endParaRPr sz="2000" dirty="0"/>
          </a:p>
          <a:p>
            <a:pPr marL="0" lvl="0" indent="0" algn="l" rtl="0">
              <a:lnSpc>
                <a:spcPct val="100000"/>
              </a:lnSpc>
              <a:spcBef>
                <a:spcPts val="0"/>
              </a:spcBef>
              <a:spcAft>
                <a:spcPts val="0"/>
              </a:spcAft>
              <a:buNone/>
            </a:pPr>
            <a:r>
              <a:rPr lang="en" sz="2000" dirty="0"/>
              <a:t> </a:t>
            </a:r>
            <a:endParaRPr sz="2000" dirty="0"/>
          </a:p>
          <a:p>
            <a:pPr marL="0" lvl="0" indent="0" algn="l" rtl="0">
              <a:lnSpc>
                <a:spcPct val="100000"/>
              </a:lnSpc>
              <a:spcBef>
                <a:spcPts val="0"/>
              </a:spcBef>
              <a:spcAft>
                <a:spcPts val="0"/>
              </a:spcAft>
              <a:buNone/>
            </a:pPr>
            <a:r>
              <a:rPr lang="en" sz="2000" dirty="0"/>
              <a:t>Xiaojing Ge:Introduction, Data Collection, Data Set Cleaning, Predictive Modeling, and Review</a:t>
            </a:r>
            <a:endParaRPr sz="2000" dirty="0"/>
          </a:p>
          <a:p>
            <a:pPr marL="0" lvl="0" indent="0" algn="l" rtl="0">
              <a:lnSpc>
                <a:spcPct val="100000"/>
              </a:lnSpc>
              <a:spcBef>
                <a:spcPts val="0"/>
              </a:spcBef>
              <a:spcAft>
                <a:spcPts val="0"/>
              </a:spcAft>
              <a:buNone/>
            </a:pPr>
            <a:endParaRPr sz="2000" dirty="0"/>
          </a:p>
          <a:p>
            <a:pPr marL="0" lvl="0" indent="0" algn="l" rtl="0">
              <a:lnSpc>
                <a:spcPct val="100000"/>
              </a:lnSpc>
              <a:spcBef>
                <a:spcPts val="0"/>
              </a:spcBef>
              <a:spcAft>
                <a:spcPts val="0"/>
              </a:spcAft>
              <a:buClr>
                <a:schemeClr val="dk1"/>
              </a:buClr>
              <a:buSzPts val="1100"/>
              <a:buFont typeface="Arial"/>
              <a:buNone/>
            </a:pPr>
            <a:r>
              <a:rPr lang="en" sz="2000" dirty="0"/>
              <a:t>Jing Sun: GitHub Creation, Introduction, Data Set Cleaning, Predictive Modeling, and Review</a:t>
            </a:r>
            <a:endParaRPr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Predictive Analytics Model Comparison</a:t>
            </a:r>
            <a:endParaRPr/>
          </a:p>
        </p:txBody>
      </p:sp>
      <p:sp>
        <p:nvSpPr>
          <p:cNvPr id="200" name="Google Shape;200;p32"/>
          <p:cNvSpPr txBox="1">
            <a:spLocks noGrp="1"/>
          </p:cNvSpPr>
          <p:nvPr>
            <p:ph type="body" idx="1"/>
          </p:nvPr>
        </p:nvSpPr>
        <p:spPr>
          <a:xfrm>
            <a:off x="311700" y="1452281"/>
            <a:ext cx="8520600" cy="31165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Gaussian and Bernoulli Naive Bayes classification model</a:t>
            </a:r>
            <a:endParaRPr/>
          </a:p>
          <a:p>
            <a:pPr marL="0" lvl="0" indent="0" algn="l" rtl="0">
              <a:spcBef>
                <a:spcPts val="1600"/>
              </a:spcBef>
              <a:spcAft>
                <a:spcPts val="1600"/>
              </a:spcAft>
              <a:buNone/>
            </a:pPr>
            <a:endParaRPr/>
          </a:p>
        </p:txBody>
      </p:sp>
      <p:pic>
        <p:nvPicPr>
          <p:cNvPr id="201" name="Google Shape;201;p32"/>
          <p:cNvPicPr preferRelativeResize="0"/>
          <p:nvPr/>
        </p:nvPicPr>
        <p:blipFill>
          <a:blip r:embed="rId3">
            <a:alphaModFix/>
          </a:blip>
          <a:stretch>
            <a:fillRect/>
          </a:stretch>
        </p:blipFill>
        <p:spPr>
          <a:xfrm>
            <a:off x="1045400" y="2110500"/>
            <a:ext cx="7053201" cy="1500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Predictive Analytics Model Comparison</a:t>
            </a:r>
            <a:endParaRPr/>
          </a:p>
        </p:txBody>
      </p:sp>
      <p:sp>
        <p:nvSpPr>
          <p:cNvPr id="207" name="Google Shape;207;p33"/>
          <p:cNvSpPr txBox="1">
            <a:spLocks noGrp="1"/>
          </p:cNvSpPr>
          <p:nvPr>
            <p:ph type="body" idx="1"/>
          </p:nvPr>
        </p:nvSpPr>
        <p:spPr>
          <a:xfrm>
            <a:off x="311700" y="1398493"/>
            <a:ext cx="8520600" cy="31703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Decision Tree model</a:t>
            </a:r>
            <a:endParaRPr dirty="0"/>
          </a:p>
          <a:p>
            <a:pPr marL="0" lvl="0" indent="0" algn="l" rtl="0">
              <a:spcBef>
                <a:spcPts val="1600"/>
              </a:spcBef>
              <a:spcAft>
                <a:spcPts val="1600"/>
              </a:spcAft>
              <a:buNone/>
            </a:pPr>
            <a:endParaRPr dirty="0"/>
          </a:p>
        </p:txBody>
      </p:sp>
      <p:pic>
        <p:nvPicPr>
          <p:cNvPr id="208" name="Google Shape;208;p33"/>
          <p:cNvPicPr preferRelativeResize="0"/>
          <p:nvPr/>
        </p:nvPicPr>
        <p:blipFill>
          <a:blip r:embed="rId3">
            <a:alphaModFix/>
          </a:blip>
          <a:stretch>
            <a:fillRect/>
          </a:stretch>
        </p:blipFill>
        <p:spPr>
          <a:xfrm>
            <a:off x="1104738" y="1817563"/>
            <a:ext cx="6934525" cy="2086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Predictive Analytics Model Comparison</a:t>
            </a:r>
            <a:endParaRPr/>
          </a:p>
        </p:txBody>
      </p:sp>
      <p:sp>
        <p:nvSpPr>
          <p:cNvPr id="214" name="Google Shape;214;p34"/>
          <p:cNvSpPr txBox="1">
            <a:spLocks noGrp="1"/>
          </p:cNvSpPr>
          <p:nvPr>
            <p:ph type="body" idx="1"/>
          </p:nvPr>
        </p:nvSpPr>
        <p:spPr>
          <a:xfrm>
            <a:off x="311700" y="1376979"/>
            <a:ext cx="8520600" cy="31918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Random Forests Model</a:t>
            </a:r>
            <a:endParaRPr dirty="0"/>
          </a:p>
          <a:p>
            <a:pPr marL="0" lvl="0" indent="0" algn="l" rtl="0">
              <a:spcBef>
                <a:spcPts val="1600"/>
              </a:spcBef>
              <a:spcAft>
                <a:spcPts val="1600"/>
              </a:spcAft>
              <a:buNone/>
            </a:pPr>
            <a:endParaRPr dirty="0"/>
          </a:p>
        </p:txBody>
      </p:sp>
      <p:pic>
        <p:nvPicPr>
          <p:cNvPr id="215" name="Google Shape;215;p34"/>
          <p:cNvPicPr preferRelativeResize="0"/>
          <p:nvPr/>
        </p:nvPicPr>
        <p:blipFill>
          <a:blip r:embed="rId3">
            <a:alphaModFix/>
          </a:blip>
          <a:stretch>
            <a:fillRect/>
          </a:stretch>
        </p:blipFill>
        <p:spPr>
          <a:xfrm>
            <a:off x="1071563" y="1769138"/>
            <a:ext cx="7000875" cy="2183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21" name="Google Shape;221;p35"/>
          <p:cNvSpPr txBox="1">
            <a:spLocks noGrp="1"/>
          </p:cNvSpPr>
          <p:nvPr>
            <p:ph type="body" idx="1"/>
          </p:nvPr>
        </p:nvSpPr>
        <p:spPr>
          <a:xfrm>
            <a:off x="311700" y="1409251"/>
            <a:ext cx="8520600" cy="35811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t>What insights you get from the data analysis? </a:t>
            </a:r>
            <a:endParaRPr sz="1700" dirty="0"/>
          </a:p>
          <a:p>
            <a:pPr marL="457200" lvl="0" indent="-336550" algn="l" rtl="0">
              <a:spcBef>
                <a:spcPts val="1600"/>
              </a:spcBef>
              <a:spcAft>
                <a:spcPts val="0"/>
              </a:spcAft>
              <a:buSzPts val="1700"/>
              <a:buChar char="●"/>
            </a:pPr>
            <a:r>
              <a:rPr lang="en" sz="1700" dirty="0"/>
              <a:t>Popularity does not directly correlate to success</a:t>
            </a:r>
            <a:endParaRPr sz="1700" dirty="0"/>
          </a:p>
          <a:p>
            <a:pPr marL="457200" lvl="0" indent="-336550" algn="l" rtl="0">
              <a:spcBef>
                <a:spcPts val="0"/>
              </a:spcBef>
              <a:spcAft>
                <a:spcPts val="0"/>
              </a:spcAft>
              <a:buSzPts val="1700"/>
              <a:buChar char="●"/>
            </a:pPr>
            <a:r>
              <a:rPr lang="en" sz="1700" dirty="0"/>
              <a:t>Staff picks and projects with plenty of funding seem to do the best</a:t>
            </a:r>
            <a:endParaRPr sz="1700" dirty="0"/>
          </a:p>
          <a:p>
            <a:pPr marL="457200" lvl="0" indent="-336550" algn="l" rtl="0">
              <a:spcBef>
                <a:spcPts val="0"/>
              </a:spcBef>
              <a:spcAft>
                <a:spcPts val="0"/>
              </a:spcAft>
              <a:buSzPts val="1700"/>
              <a:buChar char="●"/>
            </a:pPr>
            <a:r>
              <a:rPr lang="en" sz="1700" dirty="0"/>
              <a:t>More expensive projects are less likely to succeed</a:t>
            </a:r>
            <a:endParaRPr sz="1700" dirty="0"/>
          </a:p>
          <a:p>
            <a:pPr marL="457200" lvl="0" indent="-336550" algn="l" rtl="0">
              <a:spcBef>
                <a:spcPts val="0"/>
              </a:spcBef>
              <a:spcAft>
                <a:spcPts val="0"/>
              </a:spcAft>
              <a:buSzPts val="1700"/>
              <a:buChar char="●"/>
            </a:pPr>
            <a:r>
              <a:rPr lang="en" sz="1700" dirty="0"/>
              <a:t>Yearly success is not consistent.</a:t>
            </a:r>
            <a:endParaRPr sz="1700" dirty="0"/>
          </a:p>
          <a:p>
            <a:pPr marL="0" lvl="0" indent="0" algn="l" rtl="0">
              <a:spcBef>
                <a:spcPts val="1600"/>
              </a:spcBef>
              <a:spcAft>
                <a:spcPts val="0"/>
              </a:spcAft>
              <a:buNone/>
            </a:pPr>
            <a:r>
              <a:rPr lang="en" sz="1700" dirty="0"/>
              <a:t>What limitations does the project have? </a:t>
            </a:r>
            <a:endParaRPr sz="1700" dirty="0"/>
          </a:p>
          <a:p>
            <a:pPr marL="457200" lvl="0" indent="-336550" algn="l" rtl="0">
              <a:spcBef>
                <a:spcPts val="1600"/>
              </a:spcBef>
              <a:spcAft>
                <a:spcPts val="0"/>
              </a:spcAft>
              <a:buSzPts val="1700"/>
              <a:buChar char="●"/>
            </a:pPr>
            <a:r>
              <a:rPr lang="en" sz="1700" dirty="0"/>
              <a:t>Looking at broad categories as opposed to specific projects</a:t>
            </a:r>
            <a:endParaRPr sz="1700" dirty="0"/>
          </a:p>
          <a:p>
            <a:pPr marL="0" lvl="0" indent="0" algn="l" rtl="0">
              <a:spcBef>
                <a:spcPts val="1600"/>
              </a:spcBef>
              <a:spcAft>
                <a:spcPts val="0"/>
              </a:spcAft>
              <a:buNone/>
            </a:pPr>
            <a:r>
              <a:rPr lang="en" sz="1700" dirty="0"/>
              <a:t>Can the project be extended? </a:t>
            </a:r>
            <a:endParaRPr sz="1700" dirty="0"/>
          </a:p>
          <a:p>
            <a:pPr marL="457200" lvl="0" indent="-336550" algn="l" rtl="0">
              <a:spcBef>
                <a:spcPts val="1600"/>
              </a:spcBef>
              <a:spcAft>
                <a:spcPts val="0"/>
              </a:spcAft>
              <a:buSzPts val="1700"/>
              <a:buChar char="●"/>
            </a:pPr>
            <a:r>
              <a:rPr lang="en" sz="1700" dirty="0"/>
              <a:t>New criteria could be established to analyze specific projects or types of projects</a:t>
            </a:r>
            <a:endParaRPr sz="1700" dirty="0"/>
          </a:p>
          <a:p>
            <a:pPr marL="0" lvl="0" indent="0" algn="l" rtl="0">
              <a:spcBef>
                <a:spcPts val="1600"/>
              </a:spcBef>
              <a:spcAft>
                <a:spcPts val="1600"/>
              </a:spcAft>
              <a:buNone/>
            </a:pPr>
            <a:endParaRPr sz="1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 on the Data</a:t>
            </a:r>
            <a:endParaRPr/>
          </a:p>
        </p:txBody>
      </p:sp>
      <p:sp>
        <p:nvSpPr>
          <p:cNvPr id="67" name="Google Shape;67;p15"/>
          <p:cNvSpPr txBox="1">
            <a:spLocks noGrp="1"/>
          </p:cNvSpPr>
          <p:nvPr>
            <p:ph type="body" idx="1"/>
          </p:nvPr>
        </p:nvSpPr>
        <p:spPr>
          <a:xfrm>
            <a:off x="311700" y="1376979"/>
            <a:ext cx="8520600" cy="31918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Kickstarter?</a:t>
            </a:r>
            <a:endParaRPr dirty="0"/>
          </a:p>
          <a:p>
            <a:pPr marL="0" lvl="0" indent="0" algn="l" rtl="0">
              <a:spcBef>
                <a:spcPts val="1600"/>
              </a:spcBef>
              <a:spcAft>
                <a:spcPts val="0"/>
              </a:spcAft>
              <a:buNone/>
            </a:pPr>
            <a:r>
              <a:rPr lang="en" sz="1650" dirty="0">
                <a:solidFill>
                  <a:schemeClr val="tx1"/>
                </a:solidFill>
              </a:rPr>
              <a:t>One of the most popular places where can help people to get the funding and bring their concepts to life. </a:t>
            </a:r>
            <a:endParaRPr sz="1650" dirty="0">
              <a:solidFill>
                <a:schemeClr val="tx1"/>
              </a:solidFill>
            </a:endParaRPr>
          </a:p>
          <a:p>
            <a:pPr marL="0" lvl="0" indent="0" algn="l" rtl="0">
              <a:spcBef>
                <a:spcPts val="1600"/>
              </a:spcBef>
              <a:spcAft>
                <a:spcPts val="0"/>
              </a:spcAft>
              <a:buNone/>
            </a:pPr>
            <a:r>
              <a:rPr lang="en" sz="1650" dirty="0">
                <a:solidFill>
                  <a:schemeClr val="tx1"/>
                </a:solidFill>
              </a:rPr>
              <a:t>A website called Kickstarter. </a:t>
            </a:r>
            <a:endParaRPr sz="1650" dirty="0">
              <a:solidFill>
                <a:schemeClr val="tx1"/>
              </a:solidFill>
            </a:endParaRPr>
          </a:p>
          <a:p>
            <a:pPr marL="0" lvl="0" indent="0" algn="l" rtl="0">
              <a:spcBef>
                <a:spcPts val="1600"/>
              </a:spcBef>
              <a:spcAft>
                <a:spcPts val="0"/>
              </a:spcAft>
              <a:buNone/>
            </a:pPr>
            <a:r>
              <a:rPr lang="en" sz="1650" dirty="0">
                <a:solidFill>
                  <a:schemeClr val="tx1"/>
                </a:solidFill>
              </a:rPr>
              <a:t>Kickstarter is an online fundraising platform.</a:t>
            </a:r>
            <a:endParaRPr sz="1650" dirty="0">
              <a:solidFill>
                <a:schemeClr val="tx1"/>
              </a:solidFill>
            </a:endParaRPr>
          </a:p>
          <a:p>
            <a:pPr marL="0" lvl="0" indent="0" algn="l" rtl="0">
              <a:spcBef>
                <a:spcPts val="1600"/>
              </a:spcBef>
              <a:spcAft>
                <a:spcPts val="0"/>
              </a:spcAft>
              <a:buNone/>
            </a:pPr>
            <a:r>
              <a:rPr lang="en" sz="1650" dirty="0">
                <a:solidFill>
                  <a:schemeClr val="tx1"/>
                </a:solidFill>
              </a:rPr>
              <a:t>Projects on Kickstarter comes from different categories. (Art, Dance, Design, Comics, Games, Food, Fashions……)</a:t>
            </a:r>
            <a:endParaRPr sz="1650" dirty="0">
              <a:solidFill>
                <a:schemeClr val="tx1"/>
              </a:solidFill>
            </a:endParaRPr>
          </a:p>
          <a:p>
            <a:pPr marL="0" lvl="0" indent="0" algn="l" rtl="0">
              <a:spcBef>
                <a:spcPts val="1600"/>
              </a:spcBef>
              <a:spcAft>
                <a:spcPts val="1600"/>
              </a:spcAft>
              <a:buNone/>
            </a:pPr>
            <a:endParaRPr sz="1650" dirty="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Data Source and Business Scenario</a:t>
            </a:r>
          </a:p>
        </p:txBody>
      </p:sp>
      <p:sp>
        <p:nvSpPr>
          <p:cNvPr id="73" name="Google Shape;73;p16"/>
          <p:cNvSpPr txBox="1">
            <a:spLocks noGrp="1"/>
          </p:cNvSpPr>
          <p:nvPr>
            <p:ph type="body" idx="1"/>
          </p:nvPr>
        </p:nvSpPr>
        <p:spPr>
          <a:xfrm>
            <a:off x="311700" y="1409251"/>
            <a:ext cx="8520600" cy="31596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t>Data Source: </a:t>
            </a:r>
            <a:r>
              <a:rPr lang="en-US" sz="1650" dirty="0">
                <a:solidFill>
                  <a:schemeClr val="dk1"/>
                </a:solidFill>
                <a:highlight>
                  <a:srgbClr val="FFFFFF"/>
                </a:highlight>
              </a:rPr>
              <a:t>(</a:t>
            </a:r>
            <a:r>
              <a:rPr lang="en-US" sz="1650" u="sng" dirty="0">
                <a:solidFill>
                  <a:srgbClr val="296EAA"/>
                </a:solidFill>
                <a:hlinkClick r:id="rId3"/>
              </a:rPr>
              <a:t>https://www.kaggle.com/toshimelonhead/400000-kickstarter-projects</a:t>
            </a:r>
            <a:r>
              <a:rPr lang="en-US" sz="1650" dirty="0">
                <a:solidFill>
                  <a:schemeClr val="dk1"/>
                </a:solidFill>
                <a:highlight>
                  <a:srgbClr val="FFFFFF"/>
                </a:highlight>
              </a:rPr>
              <a:t>)</a:t>
            </a:r>
          </a:p>
          <a:p>
            <a:pPr marL="0" lvl="0" indent="0" algn="l" rtl="0">
              <a:spcBef>
                <a:spcPts val="1600"/>
              </a:spcBef>
              <a:spcAft>
                <a:spcPts val="0"/>
              </a:spcAft>
              <a:buNone/>
            </a:pPr>
            <a:r>
              <a:rPr lang="en-US" sz="1650" dirty="0">
                <a:solidFill>
                  <a:schemeClr val="tx1"/>
                </a:solidFill>
              </a:rPr>
              <a:t>Business Scenario:</a:t>
            </a:r>
          </a:p>
          <a:p>
            <a:pPr marL="409575" indent="-285750">
              <a:spcBef>
                <a:spcPts val="1600"/>
              </a:spcBef>
              <a:buClr>
                <a:schemeClr val="dk1"/>
              </a:buClr>
              <a:buSzPts val="1650"/>
            </a:pPr>
            <a:r>
              <a:rPr lang="en-US" sz="1650" dirty="0">
                <a:solidFill>
                  <a:schemeClr val="tx1"/>
                </a:solidFill>
              </a:rPr>
              <a:t>How can we build a predictive model to estimate how likely a project will be successful?</a:t>
            </a:r>
          </a:p>
          <a:p>
            <a:pPr marL="409575" indent="-285750">
              <a:buClr>
                <a:schemeClr val="dk1"/>
              </a:buClr>
              <a:buSzPts val="1650"/>
            </a:pPr>
            <a:r>
              <a:rPr lang="en-US" sz="1650" dirty="0">
                <a:solidFill>
                  <a:schemeClr val="tx1"/>
                </a:solidFill>
              </a:rPr>
              <a:t>What is the percentage of each business group that was successful?</a:t>
            </a:r>
          </a:p>
          <a:p>
            <a:pPr marL="409575" indent="-285750">
              <a:buClr>
                <a:schemeClr val="dk1"/>
              </a:buClr>
              <a:buSzPts val="1650"/>
            </a:pPr>
            <a:r>
              <a:rPr lang="en-US" sz="1650" dirty="0">
                <a:solidFill>
                  <a:schemeClr val="tx1"/>
                </a:solidFill>
              </a:rPr>
              <a:t>What variables are consistent through the successful/failed business category projects?</a:t>
            </a:r>
          </a:p>
          <a:p>
            <a:pPr marL="409575" indent="-285750">
              <a:buClr>
                <a:schemeClr val="dk1"/>
              </a:buClr>
              <a:buSzPts val="1650"/>
            </a:pPr>
            <a:r>
              <a:rPr lang="en-US" sz="1650" dirty="0">
                <a:solidFill>
                  <a:schemeClr val="tx1"/>
                </a:solidFill>
              </a:rPr>
              <a:t>How much does each variable affect the end result of each business category?</a:t>
            </a:r>
          </a:p>
          <a:p>
            <a:pPr marL="409575" indent="-285750">
              <a:buClr>
                <a:schemeClr val="dk1"/>
              </a:buClr>
              <a:buSzPts val="1650"/>
            </a:pPr>
            <a:r>
              <a:rPr lang="en-US" sz="1650" dirty="0">
                <a:solidFill>
                  <a:schemeClr val="tx1"/>
                </a:solidFill>
              </a:rPr>
              <a:t>Who can be benefit from the project?</a:t>
            </a:r>
          </a:p>
          <a:p>
            <a:pPr marL="457200" lvl="0" indent="-333375" algn="l" rtl="0">
              <a:spcBef>
                <a:spcPts val="0"/>
              </a:spcBef>
              <a:spcAft>
                <a:spcPts val="0"/>
              </a:spcAft>
              <a:buClr>
                <a:schemeClr val="dk1"/>
              </a:buClr>
              <a:buSzPts val="1650"/>
              <a:buChar char="●"/>
            </a:pPr>
            <a:r>
              <a:rPr lang="en-US" sz="1650" dirty="0">
                <a:solidFill>
                  <a:schemeClr val="tx1"/>
                </a:solidFill>
              </a:rPr>
              <a:t>Why would this analysis be important?</a:t>
            </a:r>
          </a:p>
          <a:p>
            <a:pPr marL="0" lvl="0" indent="0" algn="l" rtl="0">
              <a:spcBef>
                <a:spcPts val="700"/>
              </a:spcBef>
              <a:spcAft>
                <a:spcPts val="1600"/>
              </a:spcAft>
              <a:buNone/>
            </a:pPr>
            <a:endParaRPr lang="en-US" sz="1650" dirty="0">
              <a:solidFill>
                <a:schemeClr val="dk1"/>
              </a:solidFill>
              <a:highlight>
                <a:srgbClr val="FFFFFF"/>
              </a:highlight>
            </a:endParaRPr>
          </a:p>
        </p:txBody>
      </p:sp>
      <p:sp>
        <p:nvSpPr>
          <p:cNvPr id="10" name="Oval 9">
            <a:extLst>
              <a:ext uri="{FF2B5EF4-FFF2-40B4-BE49-F238E27FC236}">
                <a16:creationId xmlns:a16="http://schemas.microsoft.com/office/drawing/2014/main" id="{76D21C34-AB8E-45F9-8DC0-46936319C44E}"/>
              </a:ext>
            </a:extLst>
          </p:cNvPr>
          <p:cNvSpPr/>
          <p:nvPr/>
        </p:nvSpPr>
        <p:spPr>
          <a:xfrm>
            <a:off x="497810" y="2398954"/>
            <a:ext cx="169164" cy="1405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F6278CC-FC00-49AD-99BF-C463B2CB52B4}"/>
              </a:ext>
            </a:extLst>
          </p:cNvPr>
          <p:cNvSpPr/>
          <p:nvPr/>
        </p:nvSpPr>
        <p:spPr>
          <a:xfrm>
            <a:off x="497810" y="2604025"/>
            <a:ext cx="169164" cy="1405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2A1742-93C3-4EE7-BBF1-782F9454252C}"/>
              </a:ext>
            </a:extLst>
          </p:cNvPr>
          <p:cNvSpPr/>
          <p:nvPr/>
        </p:nvSpPr>
        <p:spPr>
          <a:xfrm>
            <a:off x="497810" y="2825451"/>
            <a:ext cx="169164" cy="1405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E026A20-B68C-4E11-917C-1FEC529741FB}"/>
              </a:ext>
            </a:extLst>
          </p:cNvPr>
          <p:cNvSpPr/>
          <p:nvPr/>
        </p:nvSpPr>
        <p:spPr>
          <a:xfrm>
            <a:off x="497810" y="3065812"/>
            <a:ext cx="169164" cy="1405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9A64314-7EAD-4C41-BFAB-F53E425FB69F}"/>
              </a:ext>
            </a:extLst>
          </p:cNvPr>
          <p:cNvSpPr/>
          <p:nvPr/>
        </p:nvSpPr>
        <p:spPr>
          <a:xfrm>
            <a:off x="497810" y="3306173"/>
            <a:ext cx="169164" cy="1405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A6CAC25-AFFF-422F-A6A7-5CC6A2D89F07}"/>
              </a:ext>
            </a:extLst>
          </p:cNvPr>
          <p:cNvSpPr/>
          <p:nvPr/>
        </p:nvSpPr>
        <p:spPr>
          <a:xfrm>
            <a:off x="497810" y="3518304"/>
            <a:ext cx="169164" cy="1405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Analysis Guideline</a:t>
            </a:r>
            <a:endParaRPr/>
          </a:p>
        </p:txBody>
      </p:sp>
      <p:sp>
        <p:nvSpPr>
          <p:cNvPr id="79" name="Google Shape;79;p17"/>
          <p:cNvSpPr txBox="1">
            <a:spLocks noGrp="1"/>
          </p:cNvSpPr>
          <p:nvPr>
            <p:ph type="body" idx="1"/>
          </p:nvPr>
        </p:nvSpPr>
        <p:spPr>
          <a:xfrm>
            <a:off x="311700" y="1484555"/>
            <a:ext cx="8520600" cy="3084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Part 1. Data Manipulation and Cleaning</a:t>
            </a:r>
            <a:endParaRPr sz="2000" dirty="0"/>
          </a:p>
          <a:p>
            <a:pPr marL="0" lvl="0" indent="0" algn="l" rtl="0">
              <a:spcBef>
                <a:spcPts val="1600"/>
              </a:spcBef>
              <a:spcAft>
                <a:spcPts val="0"/>
              </a:spcAft>
              <a:buNone/>
            </a:pPr>
            <a:r>
              <a:rPr lang="en" sz="2000" dirty="0"/>
              <a:t>Part 2. Data Summarization and Visualization </a:t>
            </a:r>
            <a:endParaRPr sz="2000" dirty="0"/>
          </a:p>
          <a:p>
            <a:pPr marL="0" lvl="0" indent="0" algn="l" rtl="0">
              <a:spcBef>
                <a:spcPts val="1600"/>
              </a:spcBef>
              <a:spcAft>
                <a:spcPts val="0"/>
              </a:spcAft>
              <a:buNone/>
            </a:pPr>
            <a:r>
              <a:rPr lang="en" sz="2000" dirty="0"/>
              <a:t>Part 3. Regression Analysis</a:t>
            </a:r>
            <a:endParaRPr sz="2000" dirty="0"/>
          </a:p>
          <a:p>
            <a:pPr marL="0" lvl="0" indent="0" algn="l" rtl="0">
              <a:spcBef>
                <a:spcPts val="1600"/>
              </a:spcBef>
              <a:spcAft>
                <a:spcPts val="1600"/>
              </a:spcAft>
              <a:buNone/>
            </a:pPr>
            <a:r>
              <a:rPr lang="en" sz="2000" dirty="0"/>
              <a:t>Part 4. Prediction Analysis</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Manipulation and Cleaning</a:t>
            </a:r>
            <a:endParaRPr/>
          </a:p>
        </p:txBody>
      </p:sp>
      <p:sp>
        <p:nvSpPr>
          <p:cNvPr id="85" name="Google Shape;85;p18"/>
          <p:cNvSpPr txBox="1">
            <a:spLocks noGrp="1"/>
          </p:cNvSpPr>
          <p:nvPr>
            <p:ph type="body" idx="1"/>
          </p:nvPr>
        </p:nvSpPr>
        <p:spPr>
          <a:xfrm>
            <a:off x="311700" y="1430767"/>
            <a:ext cx="8520600" cy="31381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Step1. We dropped some variables which contain some missing values.</a:t>
            </a:r>
            <a:endParaRPr sz="1600" dirty="0"/>
          </a:p>
          <a:p>
            <a:pPr marL="0" lvl="0" indent="0" algn="l" rtl="0">
              <a:spcBef>
                <a:spcPts val="1600"/>
              </a:spcBef>
              <a:spcAft>
                <a:spcPts val="0"/>
              </a:spcAft>
              <a:buNone/>
            </a:pPr>
            <a:endParaRPr dirty="0"/>
          </a:p>
          <a:p>
            <a:pPr marL="0" lvl="0" indent="0" algn="l" rtl="0">
              <a:spcBef>
                <a:spcPts val="1600"/>
              </a:spcBef>
              <a:spcAft>
                <a:spcPts val="0"/>
              </a:spcAft>
              <a:buNone/>
            </a:pPr>
            <a:endParaRPr sz="1500" dirty="0"/>
          </a:p>
          <a:p>
            <a:pPr marL="0" lvl="0" indent="0" algn="l" rtl="0">
              <a:spcBef>
                <a:spcPts val="1600"/>
              </a:spcBef>
              <a:spcAft>
                <a:spcPts val="0"/>
              </a:spcAft>
              <a:buNone/>
            </a:pPr>
            <a:r>
              <a:rPr lang="en" sz="1500" dirty="0"/>
              <a:t>Step2. We</a:t>
            </a:r>
            <a:r>
              <a:rPr lang="en" dirty="0"/>
              <a:t> </a:t>
            </a:r>
            <a:r>
              <a:rPr lang="en" sz="1650" dirty="0">
                <a:solidFill>
                  <a:schemeClr val="tx1"/>
                </a:solidFill>
              </a:rPr>
              <a:t>converted 'True', 'False' values in dataframe as 1 for True and 0 for False</a:t>
            </a:r>
            <a:r>
              <a:rPr lang="en" sz="1550" dirty="0">
                <a:solidFill>
                  <a:schemeClr val="tx1"/>
                </a:solidFill>
              </a:rPr>
              <a:t>.</a:t>
            </a:r>
            <a:endParaRPr sz="1550" dirty="0">
              <a:solidFill>
                <a:schemeClr val="tx1"/>
              </a:solidFill>
            </a:endParaRPr>
          </a:p>
          <a:p>
            <a:pPr marL="0" lvl="0" indent="0" algn="l" rtl="0">
              <a:spcBef>
                <a:spcPts val="1600"/>
              </a:spcBef>
              <a:spcAft>
                <a:spcPts val="0"/>
              </a:spcAft>
              <a:buNone/>
            </a:pPr>
            <a:endParaRPr sz="1450" dirty="0">
              <a:solidFill>
                <a:schemeClr val="dk1"/>
              </a:solidFill>
              <a:highlight>
                <a:srgbClr val="FFFFFF"/>
              </a:highlight>
            </a:endParaRPr>
          </a:p>
          <a:p>
            <a:pPr marL="0" lvl="0" indent="0" algn="l" rtl="0">
              <a:spcBef>
                <a:spcPts val="1600"/>
              </a:spcBef>
              <a:spcAft>
                <a:spcPts val="0"/>
              </a:spcAft>
              <a:buNone/>
            </a:pPr>
            <a:endParaRPr sz="1450" dirty="0">
              <a:solidFill>
                <a:schemeClr val="dk1"/>
              </a:solidFill>
              <a:highlight>
                <a:srgbClr val="FFFFFF"/>
              </a:highlight>
            </a:endParaRPr>
          </a:p>
          <a:p>
            <a:pPr marL="0" lvl="0" indent="0" algn="l" rtl="0">
              <a:spcBef>
                <a:spcPts val="1600"/>
              </a:spcBef>
              <a:spcAft>
                <a:spcPts val="0"/>
              </a:spcAft>
              <a:buNone/>
            </a:pPr>
            <a:endParaRPr sz="1650" dirty="0">
              <a:solidFill>
                <a:schemeClr val="dk1"/>
              </a:solidFill>
              <a:highlight>
                <a:srgbClr val="FFFFFF"/>
              </a:highlight>
            </a:endParaRPr>
          </a:p>
          <a:p>
            <a:pPr marL="0" lvl="0" indent="0" algn="l" rtl="0">
              <a:spcBef>
                <a:spcPts val="1600"/>
              </a:spcBef>
              <a:spcAft>
                <a:spcPts val="0"/>
              </a:spcAft>
              <a:buNone/>
            </a:pPr>
            <a:endParaRPr sz="1650" dirty="0">
              <a:solidFill>
                <a:schemeClr val="dk1"/>
              </a:solidFill>
              <a:highlight>
                <a:srgbClr val="FFFFFF"/>
              </a:highlight>
            </a:endParaRPr>
          </a:p>
          <a:p>
            <a:pPr marL="0" lvl="0" indent="0" algn="l" rtl="0">
              <a:spcBef>
                <a:spcPts val="1600"/>
              </a:spcBef>
              <a:spcAft>
                <a:spcPts val="1600"/>
              </a:spcAft>
              <a:buNone/>
            </a:pPr>
            <a:endParaRPr sz="1650" dirty="0">
              <a:solidFill>
                <a:schemeClr val="dk1"/>
              </a:solidFill>
              <a:highlight>
                <a:srgbClr val="FFFFFF"/>
              </a:highlight>
            </a:endParaRPr>
          </a:p>
        </p:txBody>
      </p:sp>
      <p:pic>
        <p:nvPicPr>
          <p:cNvPr id="86" name="Google Shape;86;p18"/>
          <p:cNvPicPr preferRelativeResize="0"/>
          <p:nvPr/>
        </p:nvPicPr>
        <p:blipFill>
          <a:blip r:embed="rId3">
            <a:alphaModFix/>
          </a:blip>
          <a:stretch>
            <a:fillRect/>
          </a:stretch>
        </p:blipFill>
        <p:spPr>
          <a:xfrm>
            <a:off x="440625" y="3338950"/>
            <a:ext cx="8520600" cy="513040"/>
          </a:xfrm>
          <a:prstGeom prst="rect">
            <a:avLst/>
          </a:prstGeom>
          <a:noFill/>
          <a:ln>
            <a:noFill/>
          </a:ln>
        </p:spPr>
      </p:pic>
      <p:pic>
        <p:nvPicPr>
          <p:cNvPr id="87" name="Google Shape;87;p18"/>
          <p:cNvPicPr preferRelativeResize="0"/>
          <p:nvPr/>
        </p:nvPicPr>
        <p:blipFill>
          <a:blip r:embed="rId4">
            <a:alphaModFix/>
          </a:blip>
          <a:stretch>
            <a:fillRect/>
          </a:stretch>
        </p:blipFill>
        <p:spPr>
          <a:xfrm>
            <a:off x="440625" y="1960463"/>
            <a:ext cx="6954500" cy="435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Manipulation and Cleaning</a:t>
            </a:r>
            <a:endParaRPr/>
          </a:p>
        </p:txBody>
      </p:sp>
      <p:sp>
        <p:nvSpPr>
          <p:cNvPr id="93" name="Google Shape;93;p19"/>
          <p:cNvSpPr txBox="1">
            <a:spLocks noGrp="1"/>
          </p:cNvSpPr>
          <p:nvPr>
            <p:ph type="body" idx="1"/>
          </p:nvPr>
        </p:nvSpPr>
        <p:spPr>
          <a:xfrm>
            <a:off x="311700" y="1366221"/>
            <a:ext cx="8520600" cy="32026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50" dirty="0">
                <a:solidFill>
                  <a:schemeClr val="tx1"/>
                </a:solidFill>
              </a:rPr>
              <a:t>Step3. We </a:t>
            </a:r>
            <a:r>
              <a:rPr lang="en" sz="1650" dirty="0">
                <a:solidFill>
                  <a:schemeClr val="tx1"/>
                </a:solidFill>
              </a:rPr>
              <a:t>made the columns with date and time into a datetime.</a:t>
            </a:r>
            <a:endParaRPr sz="1650" dirty="0">
              <a:solidFill>
                <a:schemeClr val="tx1"/>
              </a:solidFill>
            </a:endParaRPr>
          </a:p>
          <a:p>
            <a:pPr marL="0" lvl="0" indent="0" algn="l" rtl="0">
              <a:spcBef>
                <a:spcPts val="1600"/>
              </a:spcBef>
              <a:spcAft>
                <a:spcPts val="0"/>
              </a:spcAft>
              <a:buNone/>
            </a:pPr>
            <a:endParaRPr sz="1450" dirty="0">
              <a:solidFill>
                <a:schemeClr val="tx1"/>
              </a:solidFill>
            </a:endParaRPr>
          </a:p>
          <a:p>
            <a:pPr marL="0" lvl="0" indent="0" algn="l" rtl="0">
              <a:spcBef>
                <a:spcPts val="1600"/>
              </a:spcBef>
              <a:spcAft>
                <a:spcPts val="0"/>
              </a:spcAft>
              <a:buNone/>
            </a:pPr>
            <a:endParaRPr sz="1450" dirty="0">
              <a:solidFill>
                <a:schemeClr val="tx1"/>
              </a:solidFill>
            </a:endParaRPr>
          </a:p>
          <a:p>
            <a:pPr marL="0" lvl="0" indent="0" algn="l" rtl="0">
              <a:spcBef>
                <a:spcPts val="1600"/>
              </a:spcBef>
              <a:spcAft>
                <a:spcPts val="0"/>
              </a:spcAft>
              <a:buNone/>
            </a:pPr>
            <a:r>
              <a:rPr lang="en" sz="1550" dirty="0">
                <a:solidFill>
                  <a:schemeClr val="tx1"/>
                </a:solidFill>
              </a:rPr>
              <a:t>Step4. We changed categorical variables to dummies.</a:t>
            </a:r>
            <a:endParaRPr sz="1550" dirty="0">
              <a:solidFill>
                <a:schemeClr val="tx1"/>
              </a:solidFill>
            </a:endParaRPr>
          </a:p>
          <a:p>
            <a:pPr marL="0" lvl="0" indent="0" algn="l" rtl="0">
              <a:spcBef>
                <a:spcPts val="1600"/>
              </a:spcBef>
              <a:spcAft>
                <a:spcPts val="0"/>
              </a:spcAft>
              <a:buClr>
                <a:schemeClr val="dk1"/>
              </a:buClr>
              <a:buSzPts val="1100"/>
              <a:buFont typeface="Arial"/>
              <a:buNone/>
            </a:pPr>
            <a:endParaRPr sz="1650" dirty="0">
              <a:solidFill>
                <a:schemeClr val="tx1"/>
              </a:solidFill>
            </a:endParaRPr>
          </a:p>
          <a:p>
            <a:pPr marL="0" lvl="0" indent="0" algn="l" rtl="0">
              <a:spcBef>
                <a:spcPts val="1600"/>
              </a:spcBef>
              <a:spcAft>
                <a:spcPts val="0"/>
              </a:spcAft>
              <a:buNone/>
            </a:pPr>
            <a:endParaRPr sz="1450" dirty="0">
              <a:solidFill>
                <a:schemeClr val="tx1"/>
              </a:solidFill>
            </a:endParaRPr>
          </a:p>
          <a:p>
            <a:pPr marL="0" lvl="0" indent="0" algn="l" rtl="0">
              <a:spcBef>
                <a:spcPts val="1600"/>
              </a:spcBef>
              <a:spcAft>
                <a:spcPts val="0"/>
              </a:spcAft>
              <a:buNone/>
            </a:pPr>
            <a:endParaRPr sz="1450" dirty="0">
              <a:solidFill>
                <a:schemeClr val="tx1"/>
              </a:solidFill>
            </a:endParaRPr>
          </a:p>
          <a:p>
            <a:pPr marL="0" lvl="0" indent="0" algn="l" rtl="0">
              <a:spcBef>
                <a:spcPts val="1600"/>
              </a:spcBef>
              <a:spcAft>
                <a:spcPts val="0"/>
              </a:spcAft>
              <a:buNone/>
            </a:pPr>
            <a:endParaRPr sz="1450" dirty="0">
              <a:solidFill>
                <a:schemeClr val="tx1"/>
              </a:solidFill>
            </a:endParaRPr>
          </a:p>
          <a:p>
            <a:pPr marL="0" lvl="0" indent="0" algn="l" rtl="0">
              <a:spcBef>
                <a:spcPts val="1600"/>
              </a:spcBef>
              <a:spcAft>
                <a:spcPts val="1600"/>
              </a:spcAft>
              <a:buNone/>
            </a:pPr>
            <a:r>
              <a:rPr lang="en" dirty="0">
                <a:solidFill>
                  <a:schemeClr val="tx1"/>
                </a:solidFill>
              </a:rPr>
              <a:t> </a:t>
            </a:r>
            <a:endParaRPr dirty="0">
              <a:solidFill>
                <a:schemeClr val="tx1"/>
              </a:solidFill>
            </a:endParaRPr>
          </a:p>
        </p:txBody>
      </p:sp>
      <p:pic>
        <p:nvPicPr>
          <p:cNvPr id="94" name="Google Shape;94;p19"/>
          <p:cNvPicPr preferRelativeResize="0"/>
          <p:nvPr/>
        </p:nvPicPr>
        <p:blipFill>
          <a:blip r:embed="rId3">
            <a:alphaModFix/>
          </a:blip>
          <a:stretch>
            <a:fillRect/>
          </a:stretch>
        </p:blipFill>
        <p:spPr>
          <a:xfrm>
            <a:off x="495225" y="1777125"/>
            <a:ext cx="7486074" cy="488825"/>
          </a:xfrm>
          <a:prstGeom prst="rect">
            <a:avLst/>
          </a:prstGeom>
          <a:noFill/>
          <a:ln>
            <a:noFill/>
          </a:ln>
        </p:spPr>
      </p:pic>
      <p:pic>
        <p:nvPicPr>
          <p:cNvPr id="95" name="Google Shape;95;p19"/>
          <p:cNvPicPr preferRelativeResize="0"/>
          <p:nvPr/>
        </p:nvPicPr>
        <p:blipFill>
          <a:blip r:embed="rId4">
            <a:alphaModFix/>
          </a:blip>
          <a:stretch>
            <a:fillRect/>
          </a:stretch>
        </p:blipFill>
        <p:spPr>
          <a:xfrm>
            <a:off x="495225" y="3245650"/>
            <a:ext cx="4869976" cy="1166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Summarize &amp; Visualization</a:t>
            </a:r>
            <a:endParaRPr/>
          </a:p>
        </p:txBody>
      </p:sp>
      <p:pic>
        <p:nvPicPr>
          <p:cNvPr id="101" name="Google Shape;101;p20"/>
          <p:cNvPicPr preferRelativeResize="0"/>
          <p:nvPr/>
        </p:nvPicPr>
        <p:blipFill>
          <a:blip r:embed="rId3">
            <a:alphaModFix/>
          </a:blip>
          <a:stretch>
            <a:fillRect/>
          </a:stretch>
        </p:blipFill>
        <p:spPr>
          <a:xfrm>
            <a:off x="311700" y="1510367"/>
            <a:ext cx="3824000" cy="2684225"/>
          </a:xfrm>
          <a:prstGeom prst="rect">
            <a:avLst/>
          </a:prstGeom>
          <a:noFill/>
          <a:ln>
            <a:noFill/>
          </a:ln>
        </p:spPr>
      </p:pic>
      <p:pic>
        <p:nvPicPr>
          <p:cNvPr id="102" name="Google Shape;102;p20"/>
          <p:cNvPicPr preferRelativeResize="0"/>
          <p:nvPr/>
        </p:nvPicPr>
        <p:blipFill>
          <a:blip r:embed="rId4">
            <a:alphaModFix/>
          </a:blip>
          <a:stretch>
            <a:fillRect/>
          </a:stretch>
        </p:blipFill>
        <p:spPr>
          <a:xfrm>
            <a:off x="4351409" y="1405000"/>
            <a:ext cx="4703504" cy="31761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7625"/>
            <a:ext cx="8520600" cy="9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Data Summarize &amp; Visualization - Finding Top 15 Categories</a:t>
            </a:r>
            <a:endParaRPr/>
          </a:p>
        </p:txBody>
      </p:sp>
      <p:pic>
        <p:nvPicPr>
          <p:cNvPr id="108" name="Google Shape;108;p21"/>
          <p:cNvPicPr preferRelativeResize="0"/>
          <p:nvPr/>
        </p:nvPicPr>
        <p:blipFill>
          <a:blip r:embed="rId3">
            <a:alphaModFix/>
          </a:blip>
          <a:stretch>
            <a:fillRect/>
          </a:stretch>
        </p:blipFill>
        <p:spPr>
          <a:xfrm>
            <a:off x="5081587" y="1026075"/>
            <a:ext cx="3857626" cy="4069800"/>
          </a:xfrm>
          <a:prstGeom prst="rect">
            <a:avLst/>
          </a:prstGeom>
          <a:noFill/>
          <a:ln>
            <a:noFill/>
          </a:ln>
        </p:spPr>
      </p:pic>
      <p:pic>
        <p:nvPicPr>
          <p:cNvPr id="109" name="Google Shape;109;p21"/>
          <p:cNvPicPr preferRelativeResize="0"/>
          <p:nvPr/>
        </p:nvPicPr>
        <p:blipFill>
          <a:blip r:embed="rId4">
            <a:alphaModFix/>
          </a:blip>
          <a:stretch>
            <a:fillRect/>
          </a:stretch>
        </p:blipFill>
        <p:spPr>
          <a:xfrm>
            <a:off x="0" y="788809"/>
            <a:ext cx="3305174" cy="3761568"/>
          </a:xfrm>
          <a:prstGeom prst="rect">
            <a:avLst/>
          </a:prstGeom>
          <a:noFill/>
          <a:ln>
            <a:noFill/>
          </a:ln>
        </p:spPr>
      </p:pic>
      <p:pic>
        <p:nvPicPr>
          <p:cNvPr id="110" name="Google Shape;110;p21"/>
          <p:cNvPicPr preferRelativeResize="0"/>
          <p:nvPr/>
        </p:nvPicPr>
        <p:blipFill>
          <a:blip r:embed="rId5">
            <a:alphaModFix/>
          </a:blip>
          <a:stretch>
            <a:fillRect/>
          </a:stretch>
        </p:blipFill>
        <p:spPr>
          <a:xfrm>
            <a:off x="3239812" y="1233487"/>
            <a:ext cx="1885950" cy="2676525"/>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TotalTime>
  <Words>1065</Words>
  <Application>Microsoft Office PowerPoint</Application>
  <PresentationFormat>On-screen Show (16:9)</PresentationFormat>
  <Paragraphs>108</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Retrospect</vt:lpstr>
      <vt:lpstr>Milestone 4 - Group 5 What Makes A Kickstarter Successful?</vt:lpstr>
      <vt:lpstr>Team Member’s Contribution</vt:lpstr>
      <vt:lpstr>Background on the Data</vt:lpstr>
      <vt:lpstr>Data Source and Business Scenario</vt:lpstr>
      <vt:lpstr>Data Analysis Guideline</vt:lpstr>
      <vt:lpstr>Data Manipulation and Cleaning</vt:lpstr>
      <vt:lpstr>Data Manipulation and Cleaning</vt:lpstr>
      <vt:lpstr>Data Summarize &amp; Visualization</vt:lpstr>
      <vt:lpstr>Data Summarize &amp; Visualization - Finding Top 15 Categories</vt:lpstr>
      <vt:lpstr>Data Summarize &amp; Visualization - Finding Top 15 Categories </vt:lpstr>
      <vt:lpstr>Data Summarize &amp; Visualization - Staff_Pick </vt:lpstr>
      <vt:lpstr>Data Summarize &amp; Visualization - Day_To_Deadline</vt:lpstr>
      <vt:lpstr>Data Summarize &amp; Visualization - Location_Type</vt:lpstr>
      <vt:lpstr>Regression Analysis</vt:lpstr>
      <vt:lpstr>Regression Analysis of the Whole Dataset</vt:lpstr>
      <vt:lpstr>Regression Analysis of the Top 15 Categories</vt:lpstr>
      <vt:lpstr>Predictive Analytics</vt:lpstr>
      <vt:lpstr>Predictive Analytics Model Comparison</vt:lpstr>
      <vt:lpstr>Predictive Analytics Model Comparison</vt:lpstr>
      <vt:lpstr>Predictive Analytics Model Comparison</vt:lpstr>
      <vt:lpstr>Predictive Analytics Model Comparison</vt:lpstr>
      <vt:lpstr>Predictive Analytics Model Comparison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4 - Group 5 What Makes A Kickstarter Successful?</dc:title>
  <cp:lastModifiedBy>Rachel Fluegel</cp:lastModifiedBy>
  <cp:revision>3</cp:revision>
  <dcterms:modified xsi:type="dcterms:W3CDTF">2020-05-05T00:46:02Z</dcterms:modified>
</cp:coreProperties>
</file>