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B975D8-2D1D-4970-A547-7CBAE996F5A2}">
  <a:tblStyle styleId="{37B975D8-2D1D-4970-A547-7CBAE996F5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37FE92B-C43B-4728-A416-8654CD414229}"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31" autoAdjust="0"/>
  </p:normalViewPr>
  <p:slideViewPr>
    <p:cSldViewPr snapToGrid="0">
      <p:cViewPr varScale="1">
        <p:scale>
          <a:sx n="101" d="100"/>
          <a:sy n="101"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ab19fdf71_5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ab19fdf71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cab19fdf7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cab19fdf7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cab19fdf7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cab19fdf7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cab19fdf7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cab19fdf7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c2ffff9b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c2ffff9b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ab19fdf7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ab19fdf7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ab19fdf7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ab19fdf7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c31bc5181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c31bc5181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c31bc5181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c31bc5181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cab19fdf7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cab19fdf7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c1630974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c1630974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ab19fdf7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ab19fdf7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cad6120cb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cad6120c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1bc518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1bc518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c31bc518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c31bc51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ab19fdf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ab19fdf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c16309742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c16309742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c1630974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c1630974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cab19fdf71_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cab19fdf71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cab19fdf7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cab19fdf7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cab19fdf7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cab19fdf7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F99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c31bc5181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c31bc5181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xtglxb.sjtu.edu.cn/CN/abstract/abstract1208.shtml" TargetMode="External"/><Relationship Id="rId13" Type="http://schemas.openxmlformats.org/officeDocument/2006/relationships/hyperlink" Target="https://scikit-learn.org/stable/modules/generated/sklearn.ensemble.VotingClassifier.html" TargetMode="External"/><Relationship Id="rId3" Type="http://schemas.openxmlformats.org/officeDocument/2006/relationships/hyperlink" Target="http://www.fullgoal.com.cn/contents/2016/6/22-3bbe1d7f2c28489abfa1aaf2a1b919e7.html" TargetMode="External"/><Relationship Id="rId7" Type="http://schemas.openxmlformats.org/officeDocument/2006/relationships/hyperlink" Target="https://arxiv.org/pdf/2011.08492.pdf" TargetMode="External"/><Relationship Id="rId12" Type="http://schemas.openxmlformats.org/officeDocument/2006/relationships/hyperlink" Target="https://scikit-learn.org/stable/modules/generated/sklearn.ensemble.RandomForestClassifier.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www.bnext.com.tw/article/63799/fc-award1" TargetMode="External"/><Relationship Id="rId11" Type="http://schemas.openxmlformats.org/officeDocument/2006/relationships/hyperlink" Target="https://xgboost.readthedocs.io/en/stable/python/python_intro.html" TargetMode="External"/><Relationship Id="rId5" Type="http://schemas.openxmlformats.org/officeDocument/2006/relationships/hyperlink" Target="https://ai.iias.sinica.edu.tw/ai-on-aml-and-cft-in-practice/" TargetMode="External"/><Relationship Id="rId10" Type="http://schemas.openxmlformats.org/officeDocument/2006/relationships/hyperlink" Target="https://scikit-learn.org/stable/modules/svm.html" TargetMode="External"/><Relationship Id="rId4" Type="http://schemas.openxmlformats.org/officeDocument/2006/relationships/hyperlink" Target="https://www.tedu.tw/blog/artificial-intelligence-preventing-money-laundering.html" TargetMode="External"/><Relationship Id="rId9" Type="http://schemas.openxmlformats.org/officeDocument/2006/relationships/hyperlink" Target="https://www.x-mol.com/paper/1340384585059057664/t?recommendPaper=1340448598824501248"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063300"/>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TW"/>
              <a:t>Group 3  </a:t>
            </a:r>
            <a:endParaRPr/>
          </a:p>
          <a:p>
            <a:pPr marL="0" lvl="0" indent="0" algn="ctr" rtl="0">
              <a:spcBef>
                <a:spcPts val="0"/>
              </a:spcBef>
              <a:spcAft>
                <a:spcPts val="0"/>
              </a:spcAft>
              <a:buNone/>
            </a:pPr>
            <a:r>
              <a:rPr lang="zh-TW"/>
              <a:t>Final Project  Proporsal</a:t>
            </a:r>
            <a:endParaRPr/>
          </a:p>
        </p:txBody>
      </p:sp>
      <p:sp>
        <p:nvSpPr>
          <p:cNvPr id="55" name="Google Shape;55;p13"/>
          <p:cNvSpPr txBox="1"/>
          <p:nvPr/>
        </p:nvSpPr>
        <p:spPr>
          <a:xfrm>
            <a:off x="999300" y="3515000"/>
            <a:ext cx="1052400" cy="548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TW" sz="1200">
                <a:solidFill>
                  <a:schemeClr val="dk1"/>
                </a:solidFill>
              </a:rPr>
              <a:t>林柏辰</a:t>
            </a:r>
            <a:endParaRPr sz="1200">
              <a:solidFill>
                <a:schemeClr val="dk1"/>
              </a:solidFill>
            </a:endParaRPr>
          </a:p>
          <a:p>
            <a:pPr marL="0" lvl="0" indent="0" algn="ctr" rtl="0">
              <a:lnSpc>
                <a:spcPct val="115000"/>
              </a:lnSpc>
              <a:spcBef>
                <a:spcPts val="0"/>
              </a:spcBef>
              <a:spcAft>
                <a:spcPts val="0"/>
              </a:spcAft>
              <a:buNone/>
            </a:pPr>
            <a:r>
              <a:rPr lang="zh-TW" sz="1200">
                <a:solidFill>
                  <a:schemeClr val="dk1"/>
                </a:solidFill>
              </a:rPr>
              <a:t>110061530</a:t>
            </a:r>
            <a:endParaRPr sz="1500"/>
          </a:p>
        </p:txBody>
      </p:sp>
      <p:sp>
        <p:nvSpPr>
          <p:cNvPr id="56" name="Google Shape;56;p13"/>
          <p:cNvSpPr txBox="1"/>
          <p:nvPr/>
        </p:nvSpPr>
        <p:spPr>
          <a:xfrm>
            <a:off x="2482050" y="3498500"/>
            <a:ext cx="1052400" cy="548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TW" sz="1200">
                <a:solidFill>
                  <a:schemeClr val="dk1"/>
                </a:solidFill>
              </a:rPr>
              <a:t>章家綾</a:t>
            </a:r>
            <a:endParaRPr sz="1200">
              <a:solidFill>
                <a:schemeClr val="dk1"/>
              </a:solidFill>
            </a:endParaRPr>
          </a:p>
          <a:p>
            <a:pPr marL="0" lvl="0" indent="0" algn="ctr" rtl="0">
              <a:lnSpc>
                <a:spcPct val="115000"/>
              </a:lnSpc>
              <a:spcBef>
                <a:spcPts val="0"/>
              </a:spcBef>
              <a:spcAft>
                <a:spcPts val="0"/>
              </a:spcAft>
              <a:buNone/>
            </a:pPr>
            <a:r>
              <a:rPr lang="zh-TW" sz="1200">
                <a:solidFill>
                  <a:schemeClr val="dk1"/>
                </a:solidFill>
              </a:rPr>
              <a:t>110061610</a:t>
            </a:r>
            <a:endParaRPr sz="1200"/>
          </a:p>
        </p:txBody>
      </p:sp>
      <p:sp>
        <p:nvSpPr>
          <p:cNvPr id="57" name="Google Shape;57;p13"/>
          <p:cNvSpPr txBox="1"/>
          <p:nvPr/>
        </p:nvSpPr>
        <p:spPr>
          <a:xfrm>
            <a:off x="5569050" y="3498500"/>
            <a:ext cx="1052400" cy="548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TW" sz="1200" dirty="0">
                <a:solidFill>
                  <a:schemeClr val="dk1"/>
                </a:solidFill>
              </a:rPr>
              <a:t>李家妤</a:t>
            </a:r>
            <a:endParaRPr sz="1200" dirty="0">
              <a:solidFill>
                <a:schemeClr val="dk1"/>
              </a:solidFill>
            </a:endParaRPr>
          </a:p>
          <a:p>
            <a:pPr marL="0" lvl="0" indent="0" algn="ctr" rtl="0">
              <a:lnSpc>
                <a:spcPct val="115000"/>
              </a:lnSpc>
              <a:spcBef>
                <a:spcPts val="0"/>
              </a:spcBef>
              <a:spcAft>
                <a:spcPts val="0"/>
              </a:spcAft>
              <a:buNone/>
            </a:pPr>
            <a:r>
              <a:rPr lang="zh-TW" sz="1200" dirty="0">
                <a:solidFill>
                  <a:schemeClr val="dk1"/>
                </a:solidFill>
              </a:rPr>
              <a:t>111061613</a:t>
            </a:r>
            <a:endParaRPr sz="1200" dirty="0">
              <a:solidFill>
                <a:schemeClr val="dk1"/>
              </a:solidFill>
            </a:endParaRPr>
          </a:p>
        </p:txBody>
      </p:sp>
      <p:sp>
        <p:nvSpPr>
          <p:cNvPr id="58" name="Google Shape;58;p13"/>
          <p:cNvSpPr txBox="1"/>
          <p:nvPr/>
        </p:nvSpPr>
        <p:spPr>
          <a:xfrm>
            <a:off x="4086300" y="3498500"/>
            <a:ext cx="1052400" cy="60936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TW" sz="1200" dirty="0">
                <a:solidFill>
                  <a:schemeClr val="dk1"/>
                </a:solidFill>
              </a:rPr>
              <a:t>王靖淳</a:t>
            </a:r>
            <a:endParaRPr sz="1200" dirty="0">
              <a:solidFill>
                <a:schemeClr val="dk1"/>
              </a:solidFill>
            </a:endParaRPr>
          </a:p>
          <a:p>
            <a:pPr marL="0" lvl="0" indent="0" algn="ctr" rtl="0">
              <a:lnSpc>
                <a:spcPct val="115000"/>
              </a:lnSpc>
              <a:spcBef>
                <a:spcPts val="0"/>
              </a:spcBef>
              <a:spcAft>
                <a:spcPts val="0"/>
              </a:spcAft>
              <a:buNone/>
            </a:pPr>
            <a:r>
              <a:rPr lang="zh-TW" sz="1200" dirty="0">
                <a:solidFill>
                  <a:schemeClr val="dk1"/>
                </a:solidFill>
              </a:rPr>
              <a:t>111061585</a:t>
            </a:r>
            <a:endParaRPr sz="1200" dirty="0"/>
          </a:p>
        </p:txBody>
      </p:sp>
      <p:sp>
        <p:nvSpPr>
          <p:cNvPr id="59" name="Google Shape;59;p13"/>
          <p:cNvSpPr txBox="1"/>
          <p:nvPr/>
        </p:nvSpPr>
        <p:spPr>
          <a:xfrm>
            <a:off x="7051800" y="3498500"/>
            <a:ext cx="1052400" cy="60936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TW" sz="1200" dirty="0">
                <a:solidFill>
                  <a:schemeClr val="dk1"/>
                </a:solidFill>
              </a:rPr>
              <a:t>李弈萱</a:t>
            </a:r>
            <a:endParaRPr sz="1200" dirty="0">
              <a:solidFill>
                <a:schemeClr val="dk1"/>
              </a:solidFill>
            </a:endParaRPr>
          </a:p>
          <a:p>
            <a:pPr marL="0" lvl="0" indent="0" algn="ctr" rtl="0">
              <a:lnSpc>
                <a:spcPct val="115000"/>
              </a:lnSpc>
              <a:spcBef>
                <a:spcPts val="0"/>
              </a:spcBef>
              <a:spcAft>
                <a:spcPts val="0"/>
              </a:spcAft>
              <a:buNone/>
            </a:pPr>
            <a:r>
              <a:rPr lang="zh-TW" sz="1200" dirty="0">
                <a:solidFill>
                  <a:schemeClr val="dk1"/>
                </a:solidFill>
              </a:rPr>
              <a:t>111061641</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Feature Engineering - Feature Set2</a:t>
            </a:r>
            <a:endParaRPr/>
          </a:p>
        </p:txBody>
      </p:sp>
      <p:sp>
        <p:nvSpPr>
          <p:cNvPr id="119" name="Google Shape;11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solidFill>
                  <a:srgbClr val="333333"/>
                </a:solidFill>
                <a:highlight>
                  <a:srgbClr val="FFFFFF"/>
                </a:highlight>
              </a:rPr>
              <a:t>我們統計alert_key的間隔後發現中位數大約是5天左右，因此設計了不同時間區間來提取特徵：</a:t>
            </a:r>
            <a:endParaRPr>
              <a:solidFill>
                <a:srgbClr val="333333"/>
              </a:solidFill>
              <a:highlight>
                <a:srgbClr val="FFFFFF"/>
              </a:highlight>
            </a:endParaRPr>
          </a:p>
          <a:p>
            <a:pPr marL="457200" lvl="0" indent="-342900" algn="l" rtl="0">
              <a:spcBef>
                <a:spcPts val="0"/>
              </a:spcBef>
              <a:spcAft>
                <a:spcPts val="0"/>
              </a:spcAft>
              <a:buClr>
                <a:srgbClr val="333333"/>
              </a:buClr>
              <a:buSzPts val="1800"/>
              <a:buChar char="●"/>
            </a:pPr>
            <a:r>
              <a:rPr lang="zh-TW">
                <a:solidFill>
                  <a:srgbClr val="333333"/>
                </a:solidFill>
                <a:highlight>
                  <a:srgbClr val="FFFFFF"/>
                </a:highlight>
              </a:rPr>
              <a:t>兩相鄰alert_key的時間區間(period_)</a:t>
            </a:r>
            <a:endParaRPr>
              <a:solidFill>
                <a:srgbClr val="333333"/>
              </a:solidFill>
              <a:highlight>
                <a:srgbClr val="FFFFFF"/>
              </a:highlight>
            </a:endParaRPr>
          </a:p>
          <a:p>
            <a:pPr marL="457200" lvl="0" indent="-342900" algn="l" rtl="0">
              <a:spcBef>
                <a:spcPts val="0"/>
              </a:spcBef>
              <a:spcAft>
                <a:spcPts val="0"/>
              </a:spcAft>
              <a:buClr>
                <a:srgbClr val="333333"/>
              </a:buClr>
              <a:buSzPts val="1800"/>
              <a:buChar char="●"/>
            </a:pPr>
            <a:r>
              <a:rPr lang="zh-TW">
                <a:solidFill>
                  <a:srgbClr val="333333"/>
                </a:solidFill>
                <a:highlight>
                  <a:srgbClr val="FFFFFF"/>
                </a:highlight>
              </a:rPr>
              <a:t>五天內(day5_)</a:t>
            </a:r>
            <a:endParaRPr>
              <a:solidFill>
                <a:srgbClr val="333333"/>
              </a:solidFill>
              <a:highlight>
                <a:srgbClr val="FFFFFF"/>
              </a:highlight>
            </a:endParaRPr>
          </a:p>
          <a:p>
            <a:pPr marL="457200" lvl="0" indent="-342900" algn="l" rtl="0">
              <a:spcBef>
                <a:spcPts val="0"/>
              </a:spcBef>
              <a:spcAft>
                <a:spcPts val="0"/>
              </a:spcAft>
              <a:buClr>
                <a:srgbClr val="333333"/>
              </a:buClr>
              <a:buSzPts val="1800"/>
              <a:buChar char="●"/>
            </a:pPr>
            <a:r>
              <a:rPr lang="zh-TW">
                <a:solidFill>
                  <a:srgbClr val="333333"/>
                </a:solidFill>
                <a:highlight>
                  <a:srgbClr val="FFFFFF"/>
                </a:highlight>
              </a:rPr>
              <a:t>十天內(day10_)</a:t>
            </a:r>
            <a:endParaRPr>
              <a:solidFill>
                <a:srgbClr val="333333"/>
              </a:solidFill>
              <a:highlight>
                <a:srgbClr val="FFFFFF"/>
              </a:highlight>
            </a:endParaRPr>
          </a:p>
          <a:p>
            <a:pPr marL="0" lvl="0" indent="0" algn="l" rtl="0">
              <a:spcBef>
                <a:spcPts val="0"/>
              </a:spcBef>
              <a:spcAft>
                <a:spcPts val="0"/>
              </a:spcAft>
              <a:buNone/>
            </a:pPr>
            <a:r>
              <a:rPr lang="zh-TW">
                <a:solidFill>
                  <a:srgbClr val="333333"/>
                </a:solidFill>
                <a:highlight>
                  <a:srgbClr val="FFFFFF"/>
                </a:highlight>
              </a:rPr>
              <a:t>在以上三種區間各取43種特徵，並結合ccba與custinfo的資料，最終產生138維的特徵資料集。</a:t>
            </a:r>
            <a:endParaRPr>
              <a:solidFill>
                <a:srgbClr val="333333"/>
              </a:solidFill>
              <a:highlight>
                <a:srgbClr val="FFFFFF"/>
              </a:highlight>
            </a:endParaRPr>
          </a:p>
          <a:p>
            <a:pPr marL="0" lvl="0" indent="0" algn="l" rtl="0">
              <a:spcBef>
                <a:spcPts val="0"/>
              </a:spcBef>
              <a:spcAft>
                <a:spcPts val="0"/>
              </a:spcAft>
              <a:buClr>
                <a:schemeClr val="dk1"/>
              </a:buClr>
              <a:buSzPts val="1100"/>
              <a:buFont typeface="Arial"/>
              <a:buNone/>
            </a:pPr>
            <a:r>
              <a:rPr lang="zh-TW">
                <a:solidFill>
                  <a:srgbClr val="333333"/>
                </a:solidFill>
                <a:highlight>
                  <a:srgbClr val="FFFFFF"/>
                </a:highlight>
              </a:rPr>
              <a:t>(</a:t>
            </a:r>
            <a:r>
              <a:rPr lang="zh-TW"/>
              <a:t>See </a:t>
            </a:r>
            <a:r>
              <a:rPr lang="zh-TW" u="sng">
                <a:solidFill>
                  <a:schemeClr val="accent5"/>
                </a:solidFill>
                <a:hlinkClick r:id="rId3" action="ppaction://hlinksldjump">
                  <a:extLst>
                    <a:ext uri="{A12FA001-AC4F-418D-AE19-62706E023703}">
                      <ahyp:hlinkClr xmlns:ahyp="http://schemas.microsoft.com/office/drawing/2018/hyperlinkcolor" val="tx"/>
                    </a:ext>
                  </a:extLst>
                </a:hlinkClick>
              </a:rPr>
              <a:t>Appendix B</a:t>
            </a:r>
            <a:r>
              <a:rPr lang="zh-TW"/>
              <a:t> for details)</a:t>
            </a:r>
            <a:endParaRPr>
              <a:solidFill>
                <a:srgbClr val="333333"/>
              </a:solidFill>
              <a:highlight>
                <a:srgbClr val="FFFFFF"/>
              </a:highlight>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202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Model</a:t>
            </a:r>
            <a:endParaRPr/>
          </a:p>
        </p:txBody>
      </p:sp>
      <p:graphicFrame>
        <p:nvGraphicFramePr>
          <p:cNvPr id="125" name="Google Shape;125;p23"/>
          <p:cNvGraphicFramePr/>
          <p:nvPr/>
        </p:nvGraphicFramePr>
        <p:xfrm>
          <a:off x="952500" y="953728"/>
          <a:ext cx="7239000" cy="3530069"/>
        </p:xfrm>
        <a:graphic>
          <a:graphicData uri="http://schemas.openxmlformats.org/drawingml/2006/table">
            <a:tbl>
              <a:tblPr>
                <a:noFill/>
                <a:tableStyleId>{37B975D8-2D1D-4970-A547-7CBAE996F5A2}</a:tableStyleId>
              </a:tblPr>
              <a:tblGrid>
                <a:gridCol w="1542250">
                  <a:extLst>
                    <a:ext uri="{9D8B030D-6E8A-4147-A177-3AD203B41FA5}">
                      <a16:colId xmlns:a16="http://schemas.microsoft.com/office/drawing/2014/main" val="20000"/>
                    </a:ext>
                  </a:extLst>
                </a:gridCol>
                <a:gridCol w="2828125">
                  <a:extLst>
                    <a:ext uri="{9D8B030D-6E8A-4147-A177-3AD203B41FA5}">
                      <a16:colId xmlns:a16="http://schemas.microsoft.com/office/drawing/2014/main" val="20001"/>
                    </a:ext>
                  </a:extLst>
                </a:gridCol>
                <a:gridCol w="2868625">
                  <a:extLst>
                    <a:ext uri="{9D8B030D-6E8A-4147-A177-3AD203B41FA5}">
                      <a16:colId xmlns:a16="http://schemas.microsoft.com/office/drawing/2014/main" val="20002"/>
                    </a:ext>
                  </a:extLst>
                </a:gridCol>
              </a:tblGrid>
              <a:tr h="370675">
                <a:tc>
                  <a:txBody>
                    <a:bodyPr/>
                    <a:lstStyle/>
                    <a:p>
                      <a:pPr marL="0" lvl="0" indent="0" algn="l" rtl="0">
                        <a:spcBef>
                          <a:spcPts val="0"/>
                        </a:spcBef>
                        <a:spcAft>
                          <a:spcPts val="0"/>
                        </a:spcAft>
                        <a:buNone/>
                      </a:pPr>
                      <a:endParaRPr sz="1300"/>
                    </a:p>
                  </a:txBody>
                  <a:tcPr marL="91425" marR="91425" marT="91425" marB="91425" anchor="ctr"/>
                </a:tc>
                <a:tc>
                  <a:txBody>
                    <a:bodyPr/>
                    <a:lstStyle/>
                    <a:p>
                      <a:pPr marL="0" lvl="0" indent="0" algn="ctr" rtl="0">
                        <a:spcBef>
                          <a:spcPts val="0"/>
                        </a:spcBef>
                        <a:spcAft>
                          <a:spcPts val="0"/>
                        </a:spcAft>
                        <a:buNone/>
                      </a:pPr>
                      <a:r>
                        <a:rPr lang="zh-TW" sz="1300"/>
                        <a:t>pros</a:t>
                      </a:r>
                      <a:endParaRPr sz="1300"/>
                    </a:p>
                  </a:txBody>
                  <a:tcPr marL="91425" marR="91425" marT="91425" marB="91425" anchor="ctr"/>
                </a:tc>
                <a:tc>
                  <a:txBody>
                    <a:bodyPr/>
                    <a:lstStyle/>
                    <a:p>
                      <a:pPr marL="0" lvl="0" indent="0" algn="ctr" rtl="0">
                        <a:spcBef>
                          <a:spcPts val="0"/>
                        </a:spcBef>
                        <a:spcAft>
                          <a:spcPts val="0"/>
                        </a:spcAft>
                        <a:buNone/>
                      </a:pPr>
                      <a:r>
                        <a:rPr lang="zh-TW" sz="1300"/>
                        <a:t>cons</a:t>
                      </a:r>
                      <a:endParaRPr sz="1300"/>
                    </a:p>
                  </a:txBody>
                  <a:tcPr marL="91425" marR="91425" marT="91425" marB="91425" anchor="ctr"/>
                </a:tc>
                <a:extLst>
                  <a:ext uri="{0D108BD9-81ED-4DB2-BD59-A6C34878D82A}">
                    <a16:rowId xmlns:a16="http://schemas.microsoft.com/office/drawing/2014/main" val="10000"/>
                  </a:ext>
                </a:extLst>
              </a:tr>
              <a:tr h="772575">
                <a:tc>
                  <a:txBody>
                    <a:bodyPr/>
                    <a:lstStyle/>
                    <a:p>
                      <a:pPr marL="0" lvl="0" indent="0" algn="ctr" rtl="0">
                        <a:spcBef>
                          <a:spcPts val="0"/>
                        </a:spcBef>
                        <a:spcAft>
                          <a:spcPts val="0"/>
                        </a:spcAft>
                        <a:buNone/>
                      </a:pPr>
                      <a:r>
                        <a:rPr lang="zh-TW" sz="1300"/>
                        <a:t>DNN</a:t>
                      </a:r>
                      <a:endParaRPr sz="1300"/>
                    </a:p>
                  </a:txBody>
                  <a:tcPr marL="91425" marR="91425" marT="91425" marB="91425" anchor="ctr"/>
                </a:tc>
                <a:tc>
                  <a:txBody>
                    <a:bodyPr/>
                    <a:lstStyle/>
                    <a:p>
                      <a:pPr marL="457200" lvl="0" indent="-311150" algn="l" rtl="0">
                        <a:spcBef>
                          <a:spcPts val="0"/>
                        </a:spcBef>
                        <a:spcAft>
                          <a:spcPts val="0"/>
                        </a:spcAft>
                        <a:buSzPts val="1300"/>
                        <a:buChar char="●"/>
                      </a:pPr>
                      <a:r>
                        <a:rPr lang="zh-TW" sz="1300"/>
                        <a:t>生成較複雜模型</a:t>
                      </a:r>
                      <a:endParaRPr sz="1300"/>
                    </a:p>
                    <a:p>
                      <a:pPr marL="457200" lvl="0" indent="-311150" algn="l" rtl="0">
                        <a:spcBef>
                          <a:spcPts val="0"/>
                        </a:spcBef>
                        <a:spcAft>
                          <a:spcPts val="0"/>
                        </a:spcAft>
                        <a:buSzPts val="1300"/>
                        <a:buChar char="●"/>
                      </a:pPr>
                      <a:r>
                        <a:rPr lang="zh-TW" sz="1300"/>
                        <a:t>概括能力較好</a:t>
                      </a:r>
                      <a:endParaRPr sz="1300"/>
                    </a:p>
                    <a:p>
                      <a:pPr marL="457200" lvl="0" indent="-311150" algn="l" rtl="0">
                        <a:spcBef>
                          <a:spcPts val="0"/>
                        </a:spcBef>
                        <a:spcAft>
                          <a:spcPts val="0"/>
                        </a:spcAft>
                        <a:buSzPts val="1300"/>
                        <a:buChar char="●"/>
                      </a:pPr>
                      <a:r>
                        <a:rPr lang="zh-TW" sz="1300"/>
                        <a:t>可計算隱藏特徵</a:t>
                      </a:r>
                      <a:endParaRPr sz="1300"/>
                    </a:p>
                  </a:txBody>
                  <a:tcPr marL="91425" marR="91425" marT="91425" marB="91425" anchor="ctr"/>
                </a:tc>
                <a:tc>
                  <a:txBody>
                    <a:bodyPr/>
                    <a:lstStyle/>
                    <a:p>
                      <a:pPr marL="457200" lvl="0" indent="-311150" algn="l" rtl="0">
                        <a:spcBef>
                          <a:spcPts val="0"/>
                        </a:spcBef>
                        <a:spcAft>
                          <a:spcPts val="0"/>
                        </a:spcAft>
                        <a:buSzPts val="1300"/>
                        <a:buChar char="●"/>
                      </a:pPr>
                      <a:r>
                        <a:rPr lang="zh-TW" sz="1300"/>
                        <a:t>容易過擬合</a:t>
                      </a:r>
                      <a:endParaRPr sz="1300"/>
                    </a:p>
                    <a:p>
                      <a:pPr marL="457200" lvl="0" indent="-311150" algn="l" rtl="0">
                        <a:spcBef>
                          <a:spcPts val="0"/>
                        </a:spcBef>
                        <a:spcAft>
                          <a:spcPts val="0"/>
                        </a:spcAft>
                        <a:buSzPts val="1300"/>
                        <a:buChar char="●"/>
                      </a:pPr>
                      <a:r>
                        <a:rPr lang="zh-TW" sz="1300"/>
                        <a:t>訓練時間長</a:t>
                      </a:r>
                      <a:endParaRPr sz="1300"/>
                    </a:p>
                    <a:p>
                      <a:pPr marL="457200" lvl="0" indent="-311150" algn="l" rtl="0">
                        <a:spcBef>
                          <a:spcPts val="0"/>
                        </a:spcBef>
                        <a:spcAft>
                          <a:spcPts val="0"/>
                        </a:spcAft>
                        <a:buSzPts val="1300"/>
                        <a:buChar char="●"/>
                      </a:pPr>
                      <a:r>
                        <a:rPr lang="zh-TW" sz="1300"/>
                        <a:t>注重模型架構設計</a:t>
                      </a:r>
                      <a:endParaRPr sz="1300"/>
                    </a:p>
                  </a:txBody>
                  <a:tcPr marL="91425" marR="91425" marT="91425" marB="91425" anchor="ctr"/>
                </a:tc>
                <a:extLst>
                  <a:ext uri="{0D108BD9-81ED-4DB2-BD59-A6C34878D82A}">
                    <a16:rowId xmlns:a16="http://schemas.microsoft.com/office/drawing/2014/main" val="10001"/>
                  </a:ext>
                </a:extLst>
              </a:tr>
              <a:tr h="756225">
                <a:tc>
                  <a:txBody>
                    <a:bodyPr/>
                    <a:lstStyle/>
                    <a:p>
                      <a:pPr marL="0" lvl="0" indent="0" algn="ctr" rtl="0">
                        <a:spcBef>
                          <a:spcPts val="0"/>
                        </a:spcBef>
                        <a:spcAft>
                          <a:spcPts val="0"/>
                        </a:spcAft>
                        <a:buNone/>
                      </a:pPr>
                      <a:r>
                        <a:rPr lang="zh-TW" sz="1300"/>
                        <a:t>Random Forest</a:t>
                      </a:r>
                      <a:endParaRPr sz="1300"/>
                    </a:p>
                  </a:txBody>
                  <a:tcPr marL="91425" marR="91425" marT="91425" marB="91425" anchor="ctr"/>
                </a:tc>
                <a:tc>
                  <a:txBody>
                    <a:bodyPr/>
                    <a:lstStyle/>
                    <a:p>
                      <a:pPr marL="457200" lvl="0" indent="-311150" algn="l" rtl="0">
                        <a:spcBef>
                          <a:spcPts val="0"/>
                        </a:spcBef>
                        <a:spcAft>
                          <a:spcPts val="0"/>
                        </a:spcAft>
                        <a:buSzPts val="1300"/>
                        <a:buChar char="●"/>
                      </a:pPr>
                      <a:r>
                        <a:rPr lang="zh-TW" sz="1300"/>
                        <a:t>速度快且泛用性高</a:t>
                      </a:r>
                      <a:endParaRPr sz="1300"/>
                    </a:p>
                    <a:p>
                      <a:pPr marL="457200" lvl="0" indent="-311150" algn="l" rtl="0">
                        <a:spcBef>
                          <a:spcPts val="0"/>
                        </a:spcBef>
                        <a:spcAft>
                          <a:spcPts val="0"/>
                        </a:spcAft>
                        <a:buSzPts val="1300"/>
                        <a:buChar char="●"/>
                      </a:pPr>
                      <a:r>
                        <a:rPr lang="zh-TW" sz="1300"/>
                        <a:t>適合大量或高維度的資料</a:t>
                      </a:r>
                      <a:endParaRPr sz="1300"/>
                    </a:p>
                    <a:p>
                      <a:pPr marL="457200" lvl="0" indent="-311150" algn="l" rtl="0">
                        <a:spcBef>
                          <a:spcPts val="0"/>
                        </a:spcBef>
                        <a:spcAft>
                          <a:spcPts val="0"/>
                        </a:spcAft>
                        <a:buSzPts val="1300"/>
                        <a:buChar char="●"/>
                      </a:pPr>
                      <a:r>
                        <a:rPr lang="zh-TW" sz="1300"/>
                        <a:t>降低離群值影響</a:t>
                      </a:r>
                      <a:endParaRPr sz="1300"/>
                    </a:p>
                  </a:txBody>
                  <a:tcPr marL="91425" marR="91425" marT="91425" marB="91425" anchor="ctr"/>
                </a:tc>
                <a:tc>
                  <a:txBody>
                    <a:bodyPr/>
                    <a:lstStyle/>
                    <a:p>
                      <a:pPr marL="457200" lvl="0" indent="-311150" algn="l" rtl="0">
                        <a:spcBef>
                          <a:spcPts val="0"/>
                        </a:spcBef>
                        <a:spcAft>
                          <a:spcPts val="0"/>
                        </a:spcAft>
                        <a:buSzPts val="1300"/>
                        <a:buChar char="●"/>
                      </a:pPr>
                      <a:r>
                        <a:rPr lang="zh-TW" sz="1300"/>
                        <a:t>特徵本身須為有效預測因子</a:t>
                      </a:r>
                      <a:endParaRPr sz="1300"/>
                    </a:p>
                    <a:p>
                      <a:pPr marL="457200" lvl="0" indent="-311150" algn="l" rtl="0">
                        <a:spcBef>
                          <a:spcPts val="0"/>
                        </a:spcBef>
                        <a:spcAft>
                          <a:spcPts val="0"/>
                        </a:spcAft>
                        <a:buSzPts val="1300"/>
                        <a:buChar char="●"/>
                      </a:pPr>
                      <a:r>
                        <a:rPr lang="zh-TW" sz="1300"/>
                        <a:t>可調整參數少</a:t>
                      </a:r>
                      <a:endParaRPr sz="1300"/>
                    </a:p>
                  </a:txBody>
                  <a:tcPr marL="91425" marR="91425" marT="91425" marB="91425" anchor="ctr"/>
                </a:tc>
                <a:extLst>
                  <a:ext uri="{0D108BD9-81ED-4DB2-BD59-A6C34878D82A}">
                    <a16:rowId xmlns:a16="http://schemas.microsoft.com/office/drawing/2014/main" val="10002"/>
                  </a:ext>
                </a:extLst>
              </a:tr>
              <a:tr h="592375">
                <a:tc>
                  <a:txBody>
                    <a:bodyPr/>
                    <a:lstStyle/>
                    <a:p>
                      <a:pPr marL="0" lvl="0" indent="0" algn="ctr" rtl="0">
                        <a:spcBef>
                          <a:spcPts val="0"/>
                        </a:spcBef>
                        <a:spcAft>
                          <a:spcPts val="0"/>
                        </a:spcAft>
                        <a:buNone/>
                      </a:pPr>
                      <a:r>
                        <a:rPr lang="zh-TW" sz="1300"/>
                        <a:t>SVM</a:t>
                      </a:r>
                      <a:endParaRPr sz="1300"/>
                    </a:p>
                  </a:txBody>
                  <a:tcPr marL="91425" marR="91425" marT="91425" marB="91425" anchor="ctr"/>
                </a:tc>
                <a:tc>
                  <a:txBody>
                    <a:bodyPr/>
                    <a:lstStyle/>
                    <a:p>
                      <a:pPr marL="457200" lvl="0" indent="-311150" algn="l" rtl="0">
                        <a:lnSpc>
                          <a:spcPct val="115000"/>
                        </a:lnSpc>
                        <a:spcBef>
                          <a:spcPts val="0"/>
                        </a:spcBef>
                        <a:spcAft>
                          <a:spcPts val="0"/>
                        </a:spcAft>
                        <a:buClr>
                          <a:schemeClr val="dk1"/>
                        </a:buClr>
                        <a:buSzPts val="1300"/>
                        <a:buChar char="●"/>
                      </a:pPr>
                      <a:r>
                        <a:rPr lang="zh-TW" sz="1300">
                          <a:solidFill>
                            <a:schemeClr val="dk1"/>
                          </a:solidFill>
                        </a:rPr>
                        <a:t>類可分離時的最佳算法</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zh-TW" sz="1300">
                          <a:solidFill>
                            <a:schemeClr val="dk1"/>
                          </a:solidFill>
                        </a:rPr>
                        <a:t>適用極端狀況下的分類任務</a:t>
                      </a:r>
                      <a:endParaRPr sz="1300">
                        <a:solidFill>
                          <a:srgbClr val="212529"/>
                        </a:solidFill>
                        <a:highlight>
                          <a:srgbClr val="FFFFFF"/>
                        </a:highlight>
                      </a:endParaRPr>
                    </a:p>
                  </a:txBody>
                  <a:tcPr marL="91425" marR="91425" marT="91425" marB="91425" anchor="ctr"/>
                </a:tc>
                <a:tc>
                  <a:txBody>
                    <a:bodyPr/>
                    <a:lstStyle/>
                    <a:p>
                      <a:pPr marL="457200" lvl="0" indent="-311150" algn="l" rtl="0">
                        <a:spcBef>
                          <a:spcPts val="0"/>
                        </a:spcBef>
                        <a:spcAft>
                          <a:spcPts val="0"/>
                        </a:spcAft>
                        <a:buSzPts val="1300"/>
                        <a:buChar char="●"/>
                      </a:pPr>
                      <a:r>
                        <a:rPr lang="zh-TW" sz="1300"/>
                        <a:t>訓練時間長</a:t>
                      </a:r>
                      <a:endParaRPr sz="1300"/>
                    </a:p>
                    <a:p>
                      <a:pPr marL="457200" lvl="0" indent="-311150" algn="l" rtl="0">
                        <a:spcBef>
                          <a:spcPts val="0"/>
                        </a:spcBef>
                        <a:spcAft>
                          <a:spcPts val="0"/>
                        </a:spcAft>
                        <a:buSzPts val="1300"/>
                        <a:buChar char="●"/>
                      </a:pPr>
                      <a:r>
                        <a:rPr lang="zh-TW" sz="1300"/>
                        <a:t>參數調整難度較高</a:t>
                      </a:r>
                      <a:endParaRPr sz="1300"/>
                    </a:p>
                  </a:txBody>
                  <a:tcPr marL="91425" marR="91425" marT="91425" marB="91425" anchor="ctr"/>
                </a:tc>
                <a:extLst>
                  <a:ext uri="{0D108BD9-81ED-4DB2-BD59-A6C34878D82A}">
                    <a16:rowId xmlns:a16="http://schemas.microsoft.com/office/drawing/2014/main" val="10003"/>
                  </a:ext>
                </a:extLst>
              </a:tr>
              <a:tr h="924700">
                <a:tc>
                  <a:txBody>
                    <a:bodyPr/>
                    <a:lstStyle/>
                    <a:p>
                      <a:pPr marL="0" lvl="0" indent="0" algn="ctr" rtl="0">
                        <a:spcBef>
                          <a:spcPts val="0"/>
                        </a:spcBef>
                        <a:spcAft>
                          <a:spcPts val="0"/>
                        </a:spcAft>
                        <a:buNone/>
                      </a:pPr>
                      <a:r>
                        <a:rPr lang="zh-TW" sz="1300"/>
                        <a:t>XGboost</a:t>
                      </a:r>
                      <a:endParaRPr sz="1300"/>
                    </a:p>
                  </a:txBody>
                  <a:tcPr marL="91425" marR="91425" marT="91425" marB="91425" anchor="ctr"/>
                </a:tc>
                <a:tc>
                  <a:txBody>
                    <a:bodyPr/>
                    <a:lstStyle/>
                    <a:p>
                      <a:pPr marL="457200" lvl="0" indent="-311150" algn="l" rtl="0">
                        <a:spcBef>
                          <a:spcPts val="0"/>
                        </a:spcBef>
                        <a:spcAft>
                          <a:spcPts val="0"/>
                        </a:spcAft>
                        <a:buSzPts val="1300"/>
                        <a:buChar char="●"/>
                      </a:pPr>
                      <a:r>
                        <a:rPr lang="zh-TW" sz="1300"/>
                        <a:t>速度快</a:t>
                      </a:r>
                      <a:endParaRPr sz="1300"/>
                    </a:p>
                    <a:p>
                      <a:pPr marL="457200" lvl="0" indent="-311150" algn="l" rtl="0">
                        <a:spcBef>
                          <a:spcPts val="0"/>
                        </a:spcBef>
                        <a:spcAft>
                          <a:spcPts val="0"/>
                        </a:spcAft>
                        <a:buSzPts val="1300"/>
                        <a:buChar char="●"/>
                      </a:pPr>
                      <a:r>
                        <a:rPr lang="zh-TW" sz="1300"/>
                        <a:t>降低離群值影響</a:t>
                      </a:r>
                      <a:endParaRPr sz="1300"/>
                    </a:p>
                    <a:p>
                      <a:pPr marL="457200" lvl="0" indent="-311150" algn="l" rtl="0">
                        <a:spcBef>
                          <a:spcPts val="0"/>
                        </a:spcBef>
                        <a:spcAft>
                          <a:spcPts val="0"/>
                        </a:spcAft>
                        <a:buSzPts val="1300"/>
                        <a:buChar char="●"/>
                      </a:pPr>
                      <a:r>
                        <a:rPr lang="zh-TW" sz="1300"/>
                        <a:t>可計算特徵重要性</a:t>
                      </a:r>
                      <a:endParaRPr sz="1300"/>
                    </a:p>
                    <a:p>
                      <a:pPr marL="457200" lvl="0" indent="-311150" algn="l" rtl="0">
                        <a:spcBef>
                          <a:spcPts val="0"/>
                        </a:spcBef>
                        <a:spcAft>
                          <a:spcPts val="0"/>
                        </a:spcAft>
                        <a:buSzPts val="1300"/>
                        <a:buChar char="●"/>
                      </a:pPr>
                      <a:r>
                        <a:rPr lang="zh-TW" sz="1300"/>
                        <a:t>不易過擬合</a:t>
                      </a:r>
                      <a:endParaRPr sz="1300"/>
                    </a:p>
                  </a:txBody>
                  <a:tcPr marL="91425" marR="91425" marT="91425" marB="91425" anchor="ctr"/>
                </a:tc>
                <a:tc>
                  <a:txBody>
                    <a:bodyPr/>
                    <a:lstStyle/>
                    <a:p>
                      <a:pPr marL="457200" lvl="0" indent="-311150" algn="l" rtl="0">
                        <a:spcBef>
                          <a:spcPts val="0"/>
                        </a:spcBef>
                        <a:spcAft>
                          <a:spcPts val="0"/>
                        </a:spcAft>
                        <a:buSzPts val="1300"/>
                        <a:buChar char="●"/>
                      </a:pPr>
                      <a:r>
                        <a:rPr lang="zh-TW" sz="1300"/>
                        <a:t>參數多難調整</a:t>
                      </a:r>
                      <a:endParaRPr sz="1300"/>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a:t>Majority vote</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11700" y="1243600"/>
            <a:ext cx="50040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我們嘗試了多種模型，各自的預測方式以及結果分布都不相同</a:t>
            </a:r>
            <a:endParaRPr/>
          </a:p>
          <a:p>
            <a:pPr marL="457200" lvl="0" indent="-342900" algn="l" rtl="0">
              <a:spcBef>
                <a:spcPts val="0"/>
              </a:spcBef>
              <a:spcAft>
                <a:spcPts val="0"/>
              </a:spcAft>
              <a:buSzPts val="1800"/>
              <a:buChar char="●"/>
            </a:pPr>
            <a:r>
              <a:rPr lang="zh-TW"/>
              <a:t>單一模型可能產生盲點</a:t>
            </a:r>
            <a:endParaRPr/>
          </a:p>
          <a:p>
            <a:pPr marL="457200" lvl="0" indent="-342900" algn="l" rtl="0">
              <a:spcBef>
                <a:spcPts val="0"/>
              </a:spcBef>
              <a:spcAft>
                <a:spcPts val="0"/>
              </a:spcAft>
              <a:buSzPts val="1800"/>
              <a:buChar char="●"/>
            </a:pPr>
            <a:r>
              <a:rPr lang="zh-TW"/>
              <a:t>多數決加權投票可使多個模型產生互補作用</a:t>
            </a:r>
            <a:endParaRPr/>
          </a:p>
        </p:txBody>
      </p:sp>
      <p:pic>
        <p:nvPicPr>
          <p:cNvPr id="132" name="Google Shape;132;p24"/>
          <p:cNvPicPr preferRelativeResize="0"/>
          <p:nvPr/>
        </p:nvPicPr>
        <p:blipFill>
          <a:blip r:embed="rId3">
            <a:alphaModFix/>
          </a:blip>
          <a:stretch>
            <a:fillRect/>
          </a:stretch>
        </p:blipFill>
        <p:spPr>
          <a:xfrm>
            <a:off x="5578525" y="1275750"/>
            <a:ext cx="2975074" cy="259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Scoring metric</a:t>
            </a:r>
            <a:endParaRPr/>
          </a:p>
        </p:txBody>
      </p:sp>
      <p:pic>
        <p:nvPicPr>
          <p:cNvPr id="138" name="Google Shape;138;p25"/>
          <p:cNvPicPr preferRelativeResize="0"/>
          <p:nvPr/>
        </p:nvPicPr>
        <p:blipFill>
          <a:blip r:embed="rId3">
            <a:alphaModFix/>
          </a:blip>
          <a:stretch>
            <a:fillRect/>
          </a:stretch>
        </p:blipFill>
        <p:spPr>
          <a:xfrm flipH="1">
            <a:off x="6883951" y="0"/>
            <a:ext cx="2260049" cy="1442975"/>
          </a:xfrm>
          <a:prstGeom prst="rect">
            <a:avLst/>
          </a:prstGeom>
          <a:noFill/>
          <a:ln>
            <a:noFill/>
          </a:ln>
        </p:spPr>
      </p:pic>
      <p:pic>
        <p:nvPicPr>
          <p:cNvPr id="139" name="Google Shape;139;p25"/>
          <p:cNvPicPr preferRelativeResize="0"/>
          <p:nvPr/>
        </p:nvPicPr>
        <p:blipFill>
          <a:blip r:embed="rId4">
            <a:alphaModFix/>
          </a:blip>
          <a:stretch>
            <a:fillRect/>
          </a:stretch>
        </p:blipFill>
        <p:spPr>
          <a:xfrm>
            <a:off x="152400" y="1595375"/>
            <a:ext cx="8839201" cy="32704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Result</a:t>
            </a:r>
            <a:endParaRPr/>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a:t>DNN score = 0.0064</a:t>
            </a:r>
            <a:endParaRPr/>
          </a:p>
        </p:txBody>
      </p:sp>
      <p:pic>
        <p:nvPicPr>
          <p:cNvPr id="146" name="Google Shape;146;p26"/>
          <p:cNvPicPr preferRelativeResize="0"/>
          <p:nvPr/>
        </p:nvPicPr>
        <p:blipFill rotWithShape="1">
          <a:blip r:embed="rId3">
            <a:alphaModFix/>
          </a:blip>
          <a:srcRect r="42844"/>
          <a:stretch/>
        </p:blipFill>
        <p:spPr>
          <a:xfrm>
            <a:off x="0" y="3265650"/>
            <a:ext cx="1352551" cy="1821750"/>
          </a:xfrm>
          <a:prstGeom prst="rect">
            <a:avLst/>
          </a:prstGeom>
          <a:noFill/>
          <a:ln>
            <a:noFill/>
          </a:ln>
        </p:spPr>
      </p:pic>
      <p:pic>
        <p:nvPicPr>
          <p:cNvPr id="147" name="Google Shape;147;p26"/>
          <p:cNvPicPr preferRelativeResize="0"/>
          <p:nvPr/>
        </p:nvPicPr>
        <p:blipFill rotWithShape="1">
          <a:blip r:embed="rId3">
            <a:alphaModFix/>
          </a:blip>
          <a:srcRect l="55777" t="39860"/>
          <a:stretch/>
        </p:blipFill>
        <p:spPr>
          <a:xfrm>
            <a:off x="1352550" y="3871951"/>
            <a:ext cx="1161025" cy="1215450"/>
          </a:xfrm>
          <a:prstGeom prst="rect">
            <a:avLst/>
          </a:prstGeom>
          <a:noFill/>
          <a:ln>
            <a:noFill/>
          </a:ln>
        </p:spPr>
      </p:pic>
      <p:pic>
        <p:nvPicPr>
          <p:cNvPr id="148" name="Google Shape;148;p26"/>
          <p:cNvPicPr preferRelativeResize="0"/>
          <p:nvPr/>
        </p:nvPicPr>
        <p:blipFill rotWithShape="1">
          <a:blip r:embed="rId4">
            <a:alphaModFix/>
          </a:blip>
          <a:srcRect l="-2110" r="2110"/>
          <a:stretch/>
        </p:blipFill>
        <p:spPr>
          <a:xfrm>
            <a:off x="1288275" y="1595774"/>
            <a:ext cx="7173300" cy="216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154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Experiment Result</a:t>
            </a:r>
            <a:endParaRPr/>
          </a:p>
        </p:txBody>
      </p:sp>
      <p:graphicFrame>
        <p:nvGraphicFramePr>
          <p:cNvPr id="154" name="Google Shape;154;p27"/>
          <p:cNvGraphicFramePr/>
          <p:nvPr/>
        </p:nvGraphicFramePr>
        <p:xfrm>
          <a:off x="1495425" y="726925"/>
          <a:ext cx="6153150" cy="3997960"/>
        </p:xfrm>
        <a:graphic>
          <a:graphicData uri="http://schemas.openxmlformats.org/drawingml/2006/table">
            <a:tbl>
              <a:tblPr>
                <a:noFill/>
                <a:tableStyleId>{737FE92B-C43B-4728-A416-8654CD414229}</a:tableStyleId>
              </a:tblPr>
              <a:tblGrid>
                <a:gridCol w="69532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tblGrid>
              <a:tr h="266700">
                <a:tc gridSpan="2">
                  <a:txBody>
                    <a:bodyPr/>
                    <a:lstStyle/>
                    <a:p>
                      <a:pPr marL="0" lvl="0" indent="0" algn="l" rtl="0">
                        <a:spcBef>
                          <a:spcPts val="0"/>
                        </a:spcBef>
                        <a:spcAft>
                          <a:spcPts val="0"/>
                        </a:spcAft>
                        <a:buNone/>
                      </a:pPr>
                      <a:r>
                        <a:rPr lang="zh-TW" sz="1100"/>
                        <a:t>model</a:t>
                      </a:r>
                      <a:endParaRPr sz="1100"/>
                    </a:p>
                  </a:txBody>
                  <a:tcPr marL="63500" marR="63500" marT="63500" marB="63500"/>
                </a:tc>
                <a:tc hMerge="1">
                  <a:txBody>
                    <a:bodyPr/>
                    <a:lstStyle/>
                    <a:p>
                      <a:endParaRPr lang="zh-TW"/>
                    </a:p>
                  </a:txBody>
                  <a:tcPr/>
                </a:tc>
                <a:tc>
                  <a:txBody>
                    <a:bodyPr/>
                    <a:lstStyle/>
                    <a:p>
                      <a:pPr marL="0" lvl="0" indent="0" algn="l" rtl="0">
                        <a:spcBef>
                          <a:spcPts val="0"/>
                        </a:spcBef>
                        <a:spcAft>
                          <a:spcPts val="0"/>
                        </a:spcAft>
                        <a:buNone/>
                      </a:pPr>
                      <a:r>
                        <a:rPr lang="zh-TW" sz="1100"/>
                        <a:t>Random Forest (RF)</a:t>
                      </a:r>
                      <a:endParaRPr sz="1100"/>
                    </a:p>
                  </a:txBody>
                  <a:tcPr marL="63500" marR="63500" marT="63500" marB="63500"/>
                </a:tc>
                <a:tc>
                  <a:txBody>
                    <a:bodyPr/>
                    <a:lstStyle/>
                    <a:p>
                      <a:pPr marL="0" lvl="0" indent="0" algn="l" rtl="0">
                        <a:spcBef>
                          <a:spcPts val="0"/>
                        </a:spcBef>
                        <a:spcAft>
                          <a:spcPts val="0"/>
                        </a:spcAft>
                        <a:buNone/>
                      </a:pPr>
                      <a:r>
                        <a:rPr lang="zh-TW" sz="1100"/>
                        <a:t>SVM</a:t>
                      </a:r>
                      <a:endParaRPr sz="1100"/>
                    </a:p>
                  </a:txBody>
                  <a:tcPr marL="63500" marR="63500" marT="63500" marB="63500"/>
                </a:tc>
                <a:tc>
                  <a:txBody>
                    <a:bodyPr/>
                    <a:lstStyle/>
                    <a:p>
                      <a:pPr marL="0" lvl="0" indent="0" algn="l" rtl="0">
                        <a:spcBef>
                          <a:spcPts val="0"/>
                        </a:spcBef>
                        <a:spcAft>
                          <a:spcPts val="0"/>
                        </a:spcAft>
                        <a:buNone/>
                      </a:pPr>
                      <a:r>
                        <a:rPr lang="zh-TW" sz="1100"/>
                        <a:t>XGB</a:t>
                      </a:r>
                      <a:endParaRPr sz="1100"/>
                    </a:p>
                  </a:txBody>
                  <a:tcPr marL="63500" marR="63500" marT="63500" marB="63500"/>
                </a:tc>
                <a:tc>
                  <a:txBody>
                    <a:bodyPr/>
                    <a:lstStyle/>
                    <a:p>
                      <a:pPr marL="0" lvl="0" indent="0" algn="l" rtl="0">
                        <a:spcBef>
                          <a:spcPts val="0"/>
                        </a:spcBef>
                        <a:spcAft>
                          <a:spcPts val="0"/>
                        </a:spcAft>
                        <a:buNone/>
                      </a:pPr>
                      <a:r>
                        <a:rPr lang="zh-TW" sz="1100"/>
                        <a:t>Voter(RF</a:t>
                      </a:r>
                      <a:endParaRPr sz="1100"/>
                    </a:p>
                    <a:p>
                      <a:pPr marL="0" lvl="0" indent="0" algn="l" rtl="0">
                        <a:spcBef>
                          <a:spcPts val="0"/>
                        </a:spcBef>
                        <a:spcAft>
                          <a:spcPts val="0"/>
                        </a:spcAft>
                        <a:buNone/>
                      </a:pPr>
                      <a:r>
                        <a:rPr lang="zh-TW" sz="1100"/>
                        <a:t>+XGB)</a:t>
                      </a:r>
                      <a:endParaRPr sz="1100"/>
                    </a:p>
                  </a:txBody>
                  <a:tcPr marL="63500" marR="63500" marT="63500" marB="63500"/>
                </a:tc>
                <a:tc>
                  <a:txBody>
                    <a:bodyPr/>
                    <a:lstStyle/>
                    <a:p>
                      <a:pPr marL="0" lvl="0" indent="0" algn="l" rtl="0">
                        <a:spcBef>
                          <a:spcPts val="0"/>
                        </a:spcBef>
                        <a:spcAft>
                          <a:spcPts val="0"/>
                        </a:spcAft>
                        <a:buNone/>
                      </a:pPr>
                      <a:r>
                        <a:rPr lang="zh-TW" sz="1100"/>
                        <a:t>Voter(SVM</a:t>
                      </a:r>
                      <a:endParaRPr sz="1100"/>
                    </a:p>
                    <a:p>
                      <a:pPr marL="0" lvl="0" indent="0" algn="l" rtl="0">
                        <a:spcBef>
                          <a:spcPts val="0"/>
                        </a:spcBef>
                        <a:spcAft>
                          <a:spcPts val="0"/>
                        </a:spcAft>
                        <a:buNone/>
                      </a:pPr>
                      <a:r>
                        <a:rPr lang="zh-TW" sz="1100"/>
                        <a:t>+XGB)</a:t>
                      </a:r>
                      <a:endParaRPr sz="1100"/>
                    </a:p>
                  </a:txBody>
                  <a:tcPr marL="63500" marR="63500" marT="63500" marB="63500"/>
                </a:tc>
                <a:extLst>
                  <a:ext uri="{0D108BD9-81ED-4DB2-BD59-A6C34878D82A}">
                    <a16:rowId xmlns:a16="http://schemas.microsoft.com/office/drawing/2014/main" val="10000"/>
                  </a:ext>
                </a:extLst>
              </a:tr>
              <a:tr h="266700">
                <a:tc gridSpan="2">
                  <a:txBody>
                    <a:bodyPr/>
                    <a:lstStyle/>
                    <a:p>
                      <a:pPr marL="0" lvl="0" indent="0" algn="l" rtl="0">
                        <a:spcBef>
                          <a:spcPts val="0"/>
                        </a:spcBef>
                        <a:spcAft>
                          <a:spcPts val="0"/>
                        </a:spcAft>
                        <a:buNone/>
                      </a:pPr>
                      <a:r>
                        <a:rPr lang="zh-TW" sz="1100"/>
                        <a:t>score</a:t>
                      </a:r>
                      <a:endParaRPr sz="1100"/>
                    </a:p>
                  </a:txBody>
                  <a:tcPr marL="63500" marR="63500" marT="63500" marB="63500"/>
                </a:tc>
                <a:tc hMerge="1">
                  <a:txBody>
                    <a:bodyPr/>
                    <a:lstStyle/>
                    <a:p>
                      <a:endParaRPr lang="zh-TW"/>
                    </a:p>
                  </a:txBody>
                  <a:tcPr/>
                </a:tc>
                <a:tc>
                  <a:txBody>
                    <a:bodyPr/>
                    <a:lstStyle/>
                    <a:p>
                      <a:pPr marL="0" lvl="0" indent="0" algn="l" rtl="0">
                        <a:spcBef>
                          <a:spcPts val="0"/>
                        </a:spcBef>
                        <a:spcAft>
                          <a:spcPts val="0"/>
                        </a:spcAft>
                        <a:buNone/>
                      </a:pPr>
                      <a:r>
                        <a:rPr lang="zh-TW" sz="1100"/>
                        <a:t>0.0109</a:t>
                      </a:r>
                      <a:endParaRPr sz="1100"/>
                    </a:p>
                  </a:txBody>
                  <a:tcPr marL="63500" marR="63500" marT="63500" marB="63500"/>
                </a:tc>
                <a:tc>
                  <a:txBody>
                    <a:bodyPr/>
                    <a:lstStyle/>
                    <a:p>
                      <a:pPr marL="0" lvl="0" indent="0" algn="l" rtl="0">
                        <a:spcBef>
                          <a:spcPts val="0"/>
                        </a:spcBef>
                        <a:spcAft>
                          <a:spcPts val="0"/>
                        </a:spcAft>
                        <a:buNone/>
                      </a:pPr>
                      <a:r>
                        <a:rPr lang="zh-TW" sz="1100"/>
                        <a:t>0.0082</a:t>
                      </a:r>
                      <a:endParaRPr sz="1100"/>
                    </a:p>
                  </a:txBody>
                  <a:tcPr marL="63500" marR="63500" marT="63500" marB="63500"/>
                </a:tc>
                <a:tc>
                  <a:txBody>
                    <a:bodyPr/>
                    <a:lstStyle/>
                    <a:p>
                      <a:pPr marL="0" lvl="0" indent="0" algn="l" rtl="0">
                        <a:spcBef>
                          <a:spcPts val="0"/>
                        </a:spcBef>
                        <a:spcAft>
                          <a:spcPts val="0"/>
                        </a:spcAft>
                        <a:buNone/>
                      </a:pPr>
                      <a:r>
                        <a:rPr lang="zh-TW" sz="1100"/>
                        <a:t>0.0161</a:t>
                      </a:r>
                      <a:endParaRPr sz="1100"/>
                    </a:p>
                  </a:txBody>
                  <a:tcPr marL="63500" marR="63500" marT="63500" marB="63500"/>
                </a:tc>
                <a:tc>
                  <a:txBody>
                    <a:bodyPr/>
                    <a:lstStyle/>
                    <a:p>
                      <a:pPr marL="0" lvl="0" indent="0" algn="l" rtl="0">
                        <a:spcBef>
                          <a:spcPts val="0"/>
                        </a:spcBef>
                        <a:spcAft>
                          <a:spcPts val="0"/>
                        </a:spcAft>
                        <a:buNone/>
                      </a:pPr>
                      <a:r>
                        <a:rPr lang="zh-TW" sz="1100"/>
                        <a:t>0.0108</a:t>
                      </a:r>
                      <a:endParaRPr sz="1100"/>
                    </a:p>
                  </a:txBody>
                  <a:tcPr marL="63500" marR="63500" marT="63500" marB="63500"/>
                </a:tc>
                <a:tc>
                  <a:txBody>
                    <a:bodyPr/>
                    <a:lstStyle/>
                    <a:p>
                      <a:pPr marL="0" lvl="0" indent="0" algn="l" rtl="0">
                        <a:spcBef>
                          <a:spcPts val="0"/>
                        </a:spcBef>
                        <a:spcAft>
                          <a:spcPts val="0"/>
                        </a:spcAft>
                        <a:buNone/>
                      </a:pPr>
                      <a:r>
                        <a:rPr lang="zh-TW" sz="1100" b="1">
                          <a:solidFill>
                            <a:srgbClr val="CC0000"/>
                          </a:solidFill>
                        </a:rPr>
                        <a:t>0.0163</a:t>
                      </a:r>
                      <a:endParaRPr sz="1100" b="1">
                        <a:solidFill>
                          <a:srgbClr val="CC0000"/>
                        </a:solidFill>
                      </a:endParaRPr>
                    </a:p>
                  </a:txBody>
                  <a:tcPr marL="63500" marR="63500" marT="63500" marB="63500"/>
                </a:tc>
                <a:extLst>
                  <a:ext uri="{0D108BD9-81ED-4DB2-BD59-A6C34878D82A}">
                    <a16:rowId xmlns:a16="http://schemas.microsoft.com/office/drawing/2014/main" val="10001"/>
                  </a:ext>
                </a:extLst>
              </a:tr>
              <a:tr h="284475">
                <a:tc rowSpan="11">
                  <a:txBody>
                    <a:bodyPr/>
                    <a:lstStyle/>
                    <a:p>
                      <a:pPr marL="0" lvl="0" indent="0" algn="l" rtl="0">
                        <a:spcBef>
                          <a:spcPts val="0"/>
                        </a:spcBef>
                        <a:spcAft>
                          <a:spcPts val="0"/>
                        </a:spcAft>
                        <a:buNone/>
                      </a:pPr>
                      <a:r>
                        <a:rPr lang="zh-TW" sz="1100"/>
                        <a:t>alert key</a:t>
                      </a:r>
                      <a:endParaRPr sz="1100"/>
                    </a:p>
                    <a:p>
                      <a:pPr marL="0" lvl="0" indent="0" algn="l" rtl="0">
                        <a:spcBef>
                          <a:spcPts val="0"/>
                        </a:spcBef>
                        <a:spcAft>
                          <a:spcPts val="0"/>
                        </a:spcAft>
                        <a:buNone/>
                      </a:pPr>
                      <a:r>
                        <a:rPr lang="zh-TW" sz="1100"/>
                        <a:t>/</a:t>
                      </a:r>
                      <a:endParaRPr sz="1100"/>
                    </a:p>
                    <a:p>
                      <a:pPr marL="0" lvl="0" indent="0" algn="l" rtl="0">
                        <a:spcBef>
                          <a:spcPts val="0"/>
                        </a:spcBef>
                        <a:spcAft>
                          <a:spcPts val="0"/>
                        </a:spcAft>
                        <a:buNone/>
                      </a:pPr>
                      <a:r>
                        <a:rPr lang="zh-TW" sz="1100"/>
                        <a:t>SAR prob rank</a:t>
                      </a:r>
                      <a:endParaRPr sz="1100"/>
                    </a:p>
                  </a:txBody>
                  <a:tcPr marL="63500" marR="63500" marT="63500" marB="63500"/>
                </a:tc>
                <a:tc>
                  <a:txBody>
                    <a:bodyPr/>
                    <a:lstStyle/>
                    <a:p>
                      <a:pPr marL="0" lvl="0" indent="0" algn="l" rtl="0">
                        <a:spcBef>
                          <a:spcPts val="0"/>
                        </a:spcBef>
                        <a:spcAft>
                          <a:spcPts val="0"/>
                        </a:spcAft>
                        <a:buNone/>
                      </a:pPr>
                      <a:r>
                        <a:rPr lang="zh-TW" sz="1100"/>
                        <a:t>354939</a:t>
                      </a:r>
                      <a:endParaRPr sz="1100"/>
                    </a:p>
                  </a:txBody>
                  <a:tcPr marL="63500" marR="63500" marT="63500" marB="63500"/>
                </a:tc>
                <a:tc>
                  <a:txBody>
                    <a:bodyPr/>
                    <a:lstStyle/>
                    <a:p>
                      <a:pPr marL="0" lvl="0" indent="0" algn="l" rtl="0">
                        <a:spcBef>
                          <a:spcPts val="0"/>
                        </a:spcBef>
                        <a:spcAft>
                          <a:spcPts val="0"/>
                        </a:spcAft>
                        <a:buNone/>
                      </a:pPr>
                      <a:r>
                        <a:rPr lang="zh-TW" sz="1100"/>
                        <a:t>19</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1420</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70</a:t>
                      </a:r>
                      <a:endParaRPr sz="1100"/>
                    </a:p>
                  </a:txBody>
                  <a:tcPr marL="63500" marR="63500" marT="63500" marB="63500"/>
                </a:tc>
                <a:tc>
                  <a:txBody>
                    <a:bodyPr/>
                    <a:lstStyle/>
                    <a:p>
                      <a:pPr marL="0" lvl="0" indent="0" algn="l" rtl="0">
                        <a:spcBef>
                          <a:spcPts val="0"/>
                        </a:spcBef>
                        <a:spcAft>
                          <a:spcPts val="0"/>
                        </a:spcAft>
                        <a:buNone/>
                      </a:pPr>
                      <a:r>
                        <a:rPr lang="zh-TW" sz="1100"/>
                        <a:t>22</a:t>
                      </a:r>
                      <a:endParaRPr sz="1100"/>
                    </a:p>
                  </a:txBody>
                  <a:tcPr marL="63500" marR="63500" marT="63500" marB="63500"/>
                </a:tc>
                <a:tc>
                  <a:txBody>
                    <a:bodyPr/>
                    <a:lstStyle/>
                    <a:p>
                      <a:pPr marL="0" lvl="0" indent="0" algn="l" rtl="0">
                        <a:spcBef>
                          <a:spcPts val="0"/>
                        </a:spcBef>
                        <a:spcAft>
                          <a:spcPts val="0"/>
                        </a:spcAft>
                        <a:buNone/>
                      </a:pPr>
                      <a:r>
                        <a:rPr lang="zh-TW" sz="1100"/>
                        <a:t>71</a:t>
                      </a:r>
                      <a:endParaRPr sz="1100"/>
                    </a:p>
                  </a:txBody>
                  <a:tcPr marL="63500" marR="63500" marT="63500" marB="63500"/>
                </a:tc>
                <a:extLst>
                  <a:ext uri="{0D108BD9-81ED-4DB2-BD59-A6C34878D82A}">
                    <a16:rowId xmlns:a16="http://schemas.microsoft.com/office/drawing/2014/main" val="10002"/>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355091</a:t>
                      </a:r>
                      <a:endParaRPr sz="1100"/>
                    </a:p>
                  </a:txBody>
                  <a:tcPr marL="63500" marR="63500" marT="63500" marB="63500"/>
                </a:tc>
                <a:tc>
                  <a:txBody>
                    <a:bodyPr/>
                    <a:lstStyle/>
                    <a:p>
                      <a:pPr marL="0" lvl="0" indent="0" algn="l" rtl="0">
                        <a:spcBef>
                          <a:spcPts val="0"/>
                        </a:spcBef>
                        <a:spcAft>
                          <a:spcPts val="0"/>
                        </a:spcAft>
                        <a:buNone/>
                      </a:pPr>
                      <a:r>
                        <a:rPr lang="zh-TW" sz="1100"/>
                        <a:t>60</a:t>
                      </a:r>
                      <a:endParaRPr sz="1100"/>
                    </a:p>
                  </a:txBody>
                  <a:tcPr marL="63500" marR="63500" marT="63500" marB="63500"/>
                </a:tc>
                <a:tc>
                  <a:txBody>
                    <a:bodyPr/>
                    <a:lstStyle/>
                    <a:p>
                      <a:pPr marL="0" lvl="0" indent="0" algn="l" rtl="0">
                        <a:spcBef>
                          <a:spcPts val="0"/>
                        </a:spcBef>
                        <a:spcAft>
                          <a:spcPts val="0"/>
                        </a:spcAft>
                        <a:buNone/>
                      </a:pPr>
                      <a:r>
                        <a:rPr lang="zh-TW" sz="1100"/>
                        <a:t>429</a:t>
                      </a:r>
                      <a:endParaRPr sz="1100"/>
                    </a:p>
                  </a:txBody>
                  <a:tcPr marL="63500" marR="63500" marT="63500" marB="63500"/>
                </a:tc>
                <a:tc>
                  <a:txBody>
                    <a:bodyPr/>
                    <a:lstStyle/>
                    <a:p>
                      <a:pPr marL="0" lvl="0" indent="0" algn="l" rtl="0">
                        <a:spcBef>
                          <a:spcPts val="0"/>
                        </a:spcBef>
                        <a:spcAft>
                          <a:spcPts val="0"/>
                        </a:spcAft>
                        <a:buNone/>
                      </a:pPr>
                      <a:r>
                        <a:rPr lang="zh-TW" sz="1100"/>
                        <a:t>96</a:t>
                      </a:r>
                      <a:endParaRPr sz="1100"/>
                    </a:p>
                  </a:txBody>
                  <a:tcPr marL="63500" marR="63500" marT="63500" marB="63500"/>
                </a:tc>
                <a:tc>
                  <a:txBody>
                    <a:bodyPr/>
                    <a:lstStyle/>
                    <a:p>
                      <a:pPr marL="0" lvl="0" indent="0" algn="l" rtl="0">
                        <a:spcBef>
                          <a:spcPts val="0"/>
                        </a:spcBef>
                        <a:spcAft>
                          <a:spcPts val="0"/>
                        </a:spcAft>
                        <a:buNone/>
                      </a:pPr>
                      <a:r>
                        <a:rPr lang="zh-TW" sz="1100"/>
                        <a:t>40</a:t>
                      </a:r>
                      <a:endParaRPr sz="1100"/>
                    </a:p>
                  </a:txBody>
                  <a:tcPr marL="63500" marR="63500" marT="63500" marB="63500"/>
                </a:tc>
                <a:tc>
                  <a:txBody>
                    <a:bodyPr/>
                    <a:lstStyle/>
                    <a:p>
                      <a:pPr marL="0" lvl="0" indent="0" algn="l" rtl="0">
                        <a:spcBef>
                          <a:spcPts val="0"/>
                        </a:spcBef>
                        <a:spcAft>
                          <a:spcPts val="0"/>
                        </a:spcAft>
                        <a:buNone/>
                      </a:pPr>
                      <a:r>
                        <a:rPr lang="zh-TW" sz="1100"/>
                        <a:t>97</a:t>
                      </a:r>
                      <a:endParaRPr sz="1100"/>
                    </a:p>
                  </a:txBody>
                  <a:tcPr marL="63500" marR="63500" marT="63500" marB="63500"/>
                </a:tc>
                <a:extLst>
                  <a:ext uri="{0D108BD9-81ED-4DB2-BD59-A6C34878D82A}">
                    <a16:rowId xmlns:a16="http://schemas.microsoft.com/office/drawing/2014/main" val="10003"/>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355152</a:t>
                      </a:r>
                      <a:endParaRPr sz="1100"/>
                    </a:p>
                  </a:txBody>
                  <a:tcPr marL="63500" marR="63500" marT="63500" marB="63500"/>
                </a:tc>
                <a:tc>
                  <a:txBody>
                    <a:bodyPr/>
                    <a:lstStyle/>
                    <a:p>
                      <a:pPr marL="0" lvl="0" indent="0" algn="l" rtl="0">
                        <a:spcBef>
                          <a:spcPts val="0"/>
                        </a:spcBef>
                        <a:spcAft>
                          <a:spcPts val="0"/>
                        </a:spcAft>
                        <a:buNone/>
                      </a:pPr>
                      <a:r>
                        <a:rPr lang="zh-TW" sz="1100"/>
                        <a:t>916</a:t>
                      </a:r>
                      <a:endParaRPr sz="1100"/>
                    </a:p>
                  </a:txBody>
                  <a:tcPr marL="63500" marR="63500" marT="63500" marB="63500"/>
                </a:tc>
                <a:tc>
                  <a:txBody>
                    <a:bodyPr/>
                    <a:lstStyle/>
                    <a:p>
                      <a:pPr marL="0" lvl="0" indent="0" algn="l" rtl="0">
                        <a:spcBef>
                          <a:spcPts val="0"/>
                        </a:spcBef>
                        <a:spcAft>
                          <a:spcPts val="0"/>
                        </a:spcAft>
                        <a:buNone/>
                      </a:pPr>
                      <a:r>
                        <a:rPr lang="zh-TW" sz="1100"/>
                        <a:t>578</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1430</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solidFill>
                            <a:srgbClr val="6AA84F"/>
                          </a:solidFill>
                        </a:rPr>
                        <a:t>1470</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solidFill>
                            <a:srgbClr val="6AA84F"/>
                          </a:solidFill>
                        </a:rPr>
                        <a:t>1398</a:t>
                      </a:r>
                      <a:endParaRPr sz="1100">
                        <a:solidFill>
                          <a:srgbClr val="6AA84F"/>
                        </a:solidFill>
                      </a:endParaRPr>
                    </a:p>
                  </a:txBody>
                  <a:tcPr marL="63500" marR="63500" marT="63500" marB="63500"/>
                </a:tc>
                <a:extLst>
                  <a:ext uri="{0D108BD9-81ED-4DB2-BD59-A6C34878D82A}">
                    <a16:rowId xmlns:a16="http://schemas.microsoft.com/office/drawing/2014/main" val="10004"/>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355724</a:t>
                      </a:r>
                      <a:endParaRPr sz="1100"/>
                    </a:p>
                  </a:txBody>
                  <a:tcPr marL="63500" marR="63500" marT="63500" marB="63500"/>
                </a:tc>
                <a:tc>
                  <a:txBody>
                    <a:bodyPr/>
                    <a:lstStyle/>
                    <a:p>
                      <a:pPr marL="0" lvl="0" indent="0" algn="l" rtl="0">
                        <a:spcBef>
                          <a:spcPts val="0"/>
                        </a:spcBef>
                        <a:spcAft>
                          <a:spcPts val="0"/>
                        </a:spcAft>
                        <a:buNone/>
                      </a:pPr>
                      <a:r>
                        <a:rPr lang="zh-TW" sz="1100"/>
                        <a:t>10</a:t>
                      </a:r>
                      <a:endParaRPr sz="1100"/>
                    </a:p>
                  </a:txBody>
                  <a:tcPr marL="63500" marR="63500" marT="63500" marB="63500"/>
                </a:tc>
                <a:tc>
                  <a:txBody>
                    <a:bodyPr/>
                    <a:lstStyle/>
                    <a:p>
                      <a:pPr marL="0" lvl="0" indent="0" algn="l" rtl="0">
                        <a:spcBef>
                          <a:spcPts val="0"/>
                        </a:spcBef>
                        <a:spcAft>
                          <a:spcPts val="0"/>
                        </a:spcAft>
                        <a:buNone/>
                      </a:pPr>
                      <a:r>
                        <a:rPr lang="zh-TW" sz="1100"/>
                        <a:t>199</a:t>
                      </a:r>
                      <a:endParaRPr sz="1100"/>
                    </a:p>
                  </a:txBody>
                  <a:tcPr marL="63500" marR="63500" marT="63500" marB="63500"/>
                </a:tc>
                <a:tc>
                  <a:txBody>
                    <a:bodyPr/>
                    <a:lstStyle/>
                    <a:p>
                      <a:pPr marL="0" lvl="0" indent="0" algn="l" rtl="0">
                        <a:spcBef>
                          <a:spcPts val="0"/>
                        </a:spcBef>
                        <a:spcAft>
                          <a:spcPts val="0"/>
                        </a:spcAft>
                        <a:buNone/>
                      </a:pPr>
                      <a:r>
                        <a:rPr lang="zh-TW" sz="1100"/>
                        <a:t>64</a:t>
                      </a:r>
                      <a:endParaRPr sz="1100"/>
                    </a:p>
                  </a:txBody>
                  <a:tcPr marL="63500" marR="63500" marT="63500" marB="63500"/>
                </a:tc>
                <a:tc>
                  <a:txBody>
                    <a:bodyPr/>
                    <a:lstStyle/>
                    <a:p>
                      <a:pPr marL="0" lvl="0" indent="0" algn="l" rtl="0">
                        <a:spcBef>
                          <a:spcPts val="0"/>
                        </a:spcBef>
                        <a:spcAft>
                          <a:spcPts val="0"/>
                        </a:spcAft>
                        <a:buNone/>
                      </a:pPr>
                      <a:r>
                        <a:rPr lang="zh-TW" sz="1100"/>
                        <a:t>25</a:t>
                      </a:r>
                      <a:endParaRPr sz="1100"/>
                    </a:p>
                  </a:txBody>
                  <a:tcPr marL="63500" marR="63500" marT="63500" marB="63500"/>
                </a:tc>
                <a:tc>
                  <a:txBody>
                    <a:bodyPr/>
                    <a:lstStyle/>
                    <a:p>
                      <a:pPr marL="0" lvl="0" indent="0" algn="l" rtl="0">
                        <a:spcBef>
                          <a:spcPts val="0"/>
                        </a:spcBef>
                        <a:spcAft>
                          <a:spcPts val="0"/>
                        </a:spcAft>
                        <a:buNone/>
                      </a:pPr>
                      <a:r>
                        <a:rPr lang="zh-TW" sz="1100"/>
                        <a:t>65</a:t>
                      </a:r>
                      <a:endParaRPr sz="1100"/>
                    </a:p>
                  </a:txBody>
                  <a:tcPr marL="63500" marR="63500" marT="63500" marB="63500"/>
                </a:tc>
                <a:extLst>
                  <a:ext uri="{0D108BD9-81ED-4DB2-BD59-A6C34878D82A}">
                    <a16:rowId xmlns:a16="http://schemas.microsoft.com/office/drawing/2014/main" val="10005"/>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359668</a:t>
                      </a:r>
                      <a:endParaRPr sz="1100"/>
                    </a:p>
                  </a:txBody>
                  <a:tcPr marL="63500" marR="63500" marT="63500" marB="63500"/>
                </a:tc>
                <a:tc>
                  <a:txBody>
                    <a:bodyPr/>
                    <a:lstStyle/>
                    <a:p>
                      <a:pPr marL="0" lvl="0" indent="0" algn="l" rtl="0">
                        <a:spcBef>
                          <a:spcPts val="0"/>
                        </a:spcBef>
                        <a:spcAft>
                          <a:spcPts val="0"/>
                        </a:spcAft>
                        <a:buNone/>
                      </a:pPr>
                      <a:r>
                        <a:rPr lang="zh-TW" sz="1100"/>
                        <a:t>377</a:t>
                      </a:r>
                      <a:endParaRPr sz="1100"/>
                    </a:p>
                  </a:txBody>
                  <a:tcPr marL="63500" marR="63500" marT="63500" marB="63500"/>
                </a:tc>
                <a:tc>
                  <a:txBody>
                    <a:bodyPr/>
                    <a:lstStyle/>
                    <a:p>
                      <a:pPr marL="0" lvl="0" indent="0" algn="l" rtl="0">
                        <a:spcBef>
                          <a:spcPts val="0"/>
                        </a:spcBef>
                        <a:spcAft>
                          <a:spcPts val="0"/>
                        </a:spcAft>
                        <a:buNone/>
                      </a:pPr>
                      <a:r>
                        <a:rPr lang="zh-TW" sz="1100"/>
                        <a:t>823</a:t>
                      </a:r>
                      <a:endParaRPr sz="1100"/>
                    </a:p>
                  </a:txBody>
                  <a:tcPr marL="63500" marR="63500" marT="63500" marB="63500"/>
                </a:tc>
                <a:tc>
                  <a:txBody>
                    <a:bodyPr/>
                    <a:lstStyle/>
                    <a:p>
                      <a:pPr marL="0" lvl="0" indent="0" algn="l" rtl="0">
                        <a:spcBef>
                          <a:spcPts val="0"/>
                        </a:spcBef>
                        <a:spcAft>
                          <a:spcPts val="0"/>
                        </a:spcAft>
                        <a:buNone/>
                      </a:pPr>
                      <a:r>
                        <a:rPr lang="zh-TW" sz="1100"/>
                        <a:t>434</a:t>
                      </a:r>
                      <a:endParaRPr sz="1100"/>
                    </a:p>
                  </a:txBody>
                  <a:tcPr marL="63500" marR="63500" marT="63500" marB="63500"/>
                </a:tc>
                <a:tc>
                  <a:txBody>
                    <a:bodyPr/>
                    <a:lstStyle/>
                    <a:p>
                      <a:pPr marL="0" lvl="0" indent="0" algn="l" rtl="0">
                        <a:spcBef>
                          <a:spcPts val="0"/>
                        </a:spcBef>
                        <a:spcAft>
                          <a:spcPts val="0"/>
                        </a:spcAft>
                        <a:buNone/>
                      </a:pPr>
                      <a:r>
                        <a:rPr lang="zh-TW" sz="1100"/>
                        <a:t>543</a:t>
                      </a:r>
                      <a:endParaRPr sz="1100"/>
                    </a:p>
                  </a:txBody>
                  <a:tcPr marL="63500" marR="63500" marT="63500" marB="63500"/>
                </a:tc>
                <a:tc>
                  <a:txBody>
                    <a:bodyPr/>
                    <a:lstStyle/>
                    <a:p>
                      <a:pPr marL="0" lvl="0" indent="0" algn="l" rtl="0">
                        <a:spcBef>
                          <a:spcPts val="0"/>
                        </a:spcBef>
                        <a:spcAft>
                          <a:spcPts val="0"/>
                        </a:spcAft>
                        <a:buNone/>
                      </a:pPr>
                      <a:r>
                        <a:rPr lang="zh-TW" sz="1100"/>
                        <a:t>431</a:t>
                      </a:r>
                      <a:endParaRPr sz="1100"/>
                    </a:p>
                  </a:txBody>
                  <a:tcPr marL="63500" marR="63500" marT="63500" marB="63500"/>
                </a:tc>
                <a:extLst>
                  <a:ext uri="{0D108BD9-81ED-4DB2-BD59-A6C34878D82A}">
                    <a16:rowId xmlns:a16="http://schemas.microsoft.com/office/drawing/2014/main" val="10006"/>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356602</a:t>
                      </a:r>
                      <a:endParaRPr sz="1100"/>
                    </a:p>
                  </a:txBody>
                  <a:tcPr marL="63500" marR="63500" marT="63500" marB="63500"/>
                </a:tc>
                <a:tc>
                  <a:txBody>
                    <a:bodyPr/>
                    <a:lstStyle/>
                    <a:p>
                      <a:pPr marL="0" lvl="0" indent="0" algn="l" rtl="0">
                        <a:spcBef>
                          <a:spcPts val="0"/>
                        </a:spcBef>
                        <a:spcAft>
                          <a:spcPts val="0"/>
                        </a:spcAft>
                        <a:buNone/>
                      </a:pPr>
                      <a:r>
                        <a:rPr lang="zh-TW" sz="1100"/>
                        <a:t>41</a:t>
                      </a:r>
                      <a:endParaRPr sz="1100"/>
                    </a:p>
                  </a:txBody>
                  <a:tcPr marL="63500" marR="63500" marT="63500" marB="63500"/>
                </a:tc>
                <a:tc>
                  <a:txBody>
                    <a:bodyPr/>
                    <a:lstStyle/>
                    <a:p>
                      <a:pPr marL="0" lvl="0" indent="0" algn="l" rtl="0">
                        <a:spcBef>
                          <a:spcPts val="0"/>
                        </a:spcBef>
                        <a:spcAft>
                          <a:spcPts val="0"/>
                        </a:spcAft>
                        <a:buNone/>
                      </a:pPr>
                      <a:r>
                        <a:rPr lang="zh-TW" sz="1100"/>
                        <a:t>102</a:t>
                      </a:r>
                      <a:endParaRPr sz="1100"/>
                    </a:p>
                  </a:txBody>
                  <a:tcPr marL="63500" marR="63500" marT="63500" marB="63500"/>
                </a:tc>
                <a:tc>
                  <a:txBody>
                    <a:bodyPr/>
                    <a:lstStyle/>
                    <a:p>
                      <a:pPr marL="0" lvl="0" indent="0" algn="l" rtl="0">
                        <a:spcBef>
                          <a:spcPts val="0"/>
                        </a:spcBef>
                        <a:spcAft>
                          <a:spcPts val="0"/>
                        </a:spcAft>
                        <a:buNone/>
                      </a:pPr>
                      <a:r>
                        <a:rPr lang="zh-TW" sz="1100"/>
                        <a:t>33</a:t>
                      </a:r>
                      <a:endParaRPr sz="1100"/>
                    </a:p>
                  </a:txBody>
                  <a:tcPr marL="63500" marR="63500" marT="63500" marB="63500"/>
                </a:tc>
                <a:tc>
                  <a:txBody>
                    <a:bodyPr/>
                    <a:lstStyle/>
                    <a:p>
                      <a:pPr marL="0" lvl="0" indent="0" algn="l" rtl="0">
                        <a:spcBef>
                          <a:spcPts val="0"/>
                        </a:spcBef>
                        <a:spcAft>
                          <a:spcPts val="0"/>
                        </a:spcAft>
                        <a:buNone/>
                      </a:pPr>
                      <a:r>
                        <a:rPr lang="zh-TW" sz="1100"/>
                        <a:t>42</a:t>
                      </a:r>
                      <a:endParaRPr sz="1100"/>
                    </a:p>
                  </a:txBody>
                  <a:tcPr marL="63500" marR="63500" marT="63500" marB="63500"/>
                </a:tc>
                <a:tc>
                  <a:txBody>
                    <a:bodyPr/>
                    <a:lstStyle/>
                    <a:p>
                      <a:pPr marL="0" lvl="0" indent="0" algn="l" rtl="0">
                        <a:spcBef>
                          <a:spcPts val="0"/>
                        </a:spcBef>
                        <a:spcAft>
                          <a:spcPts val="0"/>
                        </a:spcAft>
                        <a:buNone/>
                      </a:pPr>
                      <a:r>
                        <a:rPr lang="zh-TW" sz="1100"/>
                        <a:t>33</a:t>
                      </a:r>
                      <a:endParaRPr sz="1100"/>
                    </a:p>
                  </a:txBody>
                  <a:tcPr marL="63500" marR="63500" marT="63500" marB="63500"/>
                </a:tc>
                <a:extLst>
                  <a:ext uri="{0D108BD9-81ED-4DB2-BD59-A6C34878D82A}">
                    <a16:rowId xmlns:a16="http://schemas.microsoft.com/office/drawing/2014/main" val="10007"/>
                  </a:ext>
                </a:extLst>
              </a:tr>
              <a:tr h="266700">
                <a:tc vMerge="1">
                  <a:txBody>
                    <a:bodyPr/>
                    <a:lstStyle/>
                    <a:p>
                      <a:endParaRPr lang="zh-TW"/>
                    </a:p>
                  </a:txBody>
                  <a:tcPr/>
                </a:tc>
                <a:tc>
                  <a:txBody>
                    <a:bodyPr/>
                    <a:lstStyle/>
                    <a:p>
                      <a:pPr marL="0" lvl="0" indent="0" algn="l" rtl="0">
                        <a:spcBef>
                          <a:spcPts val="0"/>
                        </a:spcBef>
                        <a:spcAft>
                          <a:spcPts val="0"/>
                        </a:spcAft>
                        <a:buNone/>
                      </a:pPr>
                      <a:r>
                        <a:rPr lang="zh-TW" sz="1100"/>
                        <a:t>363320</a:t>
                      </a:r>
                      <a:endParaRPr sz="1100"/>
                    </a:p>
                  </a:txBody>
                  <a:tcPr marL="63500" marR="63500" marT="63500" marB="63500"/>
                </a:tc>
                <a:tc>
                  <a:txBody>
                    <a:bodyPr/>
                    <a:lstStyle/>
                    <a:p>
                      <a:pPr marL="0" lvl="0" indent="0" algn="l" rtl="0">
                        <a:spcBef>
                          <a:spcPts val="0"/>
                        </a:spcBef>
                        <a:spcAft>
                          <a:spcPts val="0"/>
                        </a:spcAft>
                        <a:buNone/>
                      </a:pPr>
                      <a:r>
                        <a:rPr lang="zh-TW" sz="1100"/>
                        <a:t>15</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1217</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29</a:t>
                      </a:r>
                      <a:endParaRPr sz="1100"/>
                    </a:p>
                  </a:txBody>
                  <a:tcPr marL="63500" marR="63500" marT="63500" marB="63500"/>
                </a:tc>
                <a:tc>
                  <a:txBody>
                    <a:bodyPr/>
                    <a:lstStyle/>
                    <a:p>
                      <a:pPr marL="0" lvl="0" indent="0" algn="l" rtl="0">
                        <a:spcBef>
                          <a:spcPts val="0"/>
                        </a:spcBef>
                        <a:spcAft>
                          <a:spcPts val="0"/>
                        </a:spcAft>
                        <a:buNone/>
                      </a:pPr>
                      <a:r>
                        <a:rPr lang="zh-TW" sz="1100"/>
                        <a:t>27</a:t>
                      </a:r>
                      <a:endParaRPr sz="1100"/>
                    </a:p>
                  </a:txBody>
                  <a:tcPr marL="63500" marR="63500" marT="63500" marB="63500"/>
                </a:tc>
                <a:tc>
                  <a:txBody>
                    <a:bodyPr/>
                    <a:lstStyle/>
                    <a:p>
                      <a:pPr marL="0" lvl="0" indent="0" algn="l" rtl="0">
                        <a:spcBef>
                          <a:spcPts val="0"/>
                        </a:spcBef>
                        <a:spcAft>
                          <a:spcPts val="0"/>
                        </a:spcAft>
                        <a:buNone/>
                      </a:pPr>
                      <a:r>
                        <a:rPr lang="zh-TW" sz="1100"/>
                        <a:t>30</a:t>
                      </a:r>
                      <a:endParaRPr sz="1100"/>
                    </a:p>
                  </a:txBody>
                  <a:tcPr marL="63500" marR="63500" marT="63500" marB="63500"/>
                </a:tc>
                <a:extLst>
                  <a:ext uri="{0D108BD9-81ED-4DB2-BD59-A6C34878D82A}">
                    <a16:rowId xmlns:a16="http://schemas.microsoft.com/office/drawing/2014/main" val="10008"/>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358453</a:t>
                      </a:r>
                      <a:endParaRPr sz="1100"/>
                    </a:p>
                  </a:txBody>
                  <a:tcPr marL="63500" marR="63500" marT="63500" marB="63500"/>
                </a:tc>
                <a:tc>
                  <a:txBody>
                    <a:bodyPr/>
                    <a:lstStyle/>
                    <a:p>
                      <a:pPr marL="0" lvl="0" indent="0" algn="l" rtl="0">
                        <a:spcBef>
                          <a:spcPts val="0"/>
                        </a:spcBef>
                        <a:spcAft>
                          <a:spcPts val="0"/>
                        </a:spcAft>
                        <a:buNone/>
                      </a:pPr>
                      <a:r>
                        <a:rPr lang="zh-TW" sz="1100"/>
                        <a:t>248</a:t>
                      </a:r>
                      <a:endParaRPr sz="1100"/>
                    </a:p>
                  </a:txBody>
                  <a:tcPr marL="63500" marR="63500" marT="63500" marB="63500"/>
                </a:tc>
                <a:tc>
                  <a:txBody>
                    <a:bodyPr/>
                    <a:lstStyle/>
                    <a:p>
                      <a:pPr marL="0" lvl="0" indent="0" algn="l" rtl="0">
                        <a:spcBef>
                          <a:spcPts val="0"/>
                        </a:spcBef>
                        <a:spcAft>
                          <a:spcPts val="0"/>
                        </a:spcAft>
                        <a:buNone/>
                      </a:pPr>
                      <a:r>
                        <a:rPr lang="zh-TW" sz="1100"/>
                        <a:t>894</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619</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412</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612</a:t>
                      </a:r>
                      <a:endParaRPr sz="1100">
                        <a:solidFill>
                          <a:srgbClr val="6AA84F"/>
                        </a:solidFill>
                      </a:endParaRPr>
                    </a:p>
                  </a:txBody>
                  <a:tcPr marL="63500" marR="63500" marT="63500" marB="63500"/>
                </a:tc>
                <a:extLst>
                  <a:ext uri="{0D108BD9-81ED-4DB2-BD59-A6C34878D82A}">
                    <a16:rowId xmlns:a16="http://schemas.microsoft.com/office/drawing/2014/main" val="10009"/>
                  </a:ext>
                </a:extLst>
              </a:tr>
              <a:tr h="266700">
                <a:tc vMerge="1">
                  <a:txBody>
                    <a:bodyPr/>
                    <a:lstStyle/>
                    <a:p>
                      <a:endParaRPr lang="zh-TW"/>
                    </a:p>
                  </a:txBody>
                  <a:tcPr/>
                </a:tc>
                <a:tc>
                  <a:txBody>
                    <a:bodyPr/>
                    <a:lstStyle/>
                    <a:p>
                      <a:pPr marL="0" lvl="0" indent="0" algn="l" rtl="0">
                        <a:spcBef>
                          <a:spcPts val="0"/>
                        </a:spcBef>
                        <a:spcAft>
                          <a:spcPts val="0"/>
                        </a:spcAft>
                        <a:buNone/>
                      </a:pPr>
                      <a:r>
                        <a:rPr lang="zh-TW" sz="1100"/>
                        <a:t>363896</a:t>
                      </a:r>
                      <a:endParaRPr sz="1100"/>
                    </a:p>
                  </a:txBody>
                  <a:tcPr marL="63500" marR="63500" marT="63500" marB="63500"/>
                </a:tc>
                <a:tc>
                  <a:txBody>
                    <a:bodyPr/>
                    <a:lstStyle/>
                    <a:p>
                      <a:pPr marL="0" lvl="0" indent="0" algn="l" rtl="0">
                        <a:spcBef>
                          <a:spcPts val="0"/>
                        </a:spcBef>
                        <a:spcAft>
                          <a:spcPts val="0"/>
                        </a:spcAft>
                        <a:buNone/>
                      </a:pPr>
                      <a:r>
                        <a:rPr lang="zh-TW" sz="1100"/>
                        <a:t>619</a:t>
                      </a:r>
                      <a:endParaRPr sz="1100"/>
                    </a:p>
                  </a:txBody>
                  <a:tcPr marL="63500" marR="63500" marT="63500" marB="63500"/>
                </a:tc>
                <a:tc>
                  <a:txBody>
                    <a:bodyPr/>
                    <a:lstStyle/>
                    <a:p>
                      <a:pPr marL="0" lvl="0" indent="0" algn="l" rtl="0">
                        <a:spcBef>
                          <a:spcPts val="0"/>
                        </a:spcBef>
                        <a:spcAft>
                          <a:spcPts val="0"/>
                        </a:spcAft>
                        <a:buNone/>
                      </a:pPr>
                      <a:r>
                        <a:rPr lang="zh-TW" sz="1100"/>
                        <a:t>1162</a:t>
                      </a:r>
                      <a:endParaRPr sz="1100"/>
                    </a:p>
                  </a:txBody>
                  <a:tcPr marL="63500" marR="63500" marT="63500" marB="63500"/>
                </a:tc>
                <a:tc>
                  <a:txBody>
                    <a:bodyPr/>
                    <a:lstStyle/>
                    <a:p>
                      <a:pPr marL="0" lvl="0" indent="0" algn="l" rtl="0">
                        <a:spcBef>
                          <a:spcPts val="0"/>
                        </a:spcBef>
                        <a:spcAft>
                          <a:spcPts val="0"/>
                        </a:spcAft>
                        <a:buNone/>
                      </a:pPr>
                      <a:r>
                        <a:rPr lang="zh-TW" sz="1100"/>
                        <a:t>324</a:t>
                      </a:r>
                      <a:endParaRPr sz="1100"/>
                    </a:p>
                  </a:txBody>
                  <a:tcPr marL="63500" marR="63500" marT="63500" marB="63500"/>
                </a:tc>
                <a:tc>
                  <a:txBody>
                    <a:bodyPr/>
                    <a:lstStyle/>
                    <a:p>
                      <a:pPr marL="0" lvl="0" indent="0" algn="l" rtl="0">
                        <a:spcBef>
                          <a:spcPts val="0"/>
                        </a:spcBef>
                        <a:spcAft>
                          <a:spcPts val="0"/>
                        </a:spcAft>
                        <a:buNone/>
                      </a:pPr>
                      <a:r>
                        <a:rPr lang="zh-TW" sz="1100"/>
                        <a:t>511</a:t>
                      </a:r>
                      <a:endParaRPr sz="1100"/>
                    </a:p>
                  </a:txBody>
                  <a:tcPr marL="63500" marR="63500" marT="63500" marB="63500"/>
                </a:tc>
                <a:tc>
                  <a:txBody>
                    <a:bodyPr/>
                    <a:lstStyle/>
                    <a:p>
                      <a:pPr marL="0" lvl="0" indent="0" algn="l" rtl="0">
                        <a:spcBef>
                          <a:spcPts val="0"/>
                        </a:spcBef>
                        <a:spcAft>
                          <a:spcPts val="0"/>
                        </a:spcAft>
                        <a:buNone/>
                      </a:pPr>
                      <a:r>
                        <a:rPr lang="zh-TW" sz="1100"/>
                        <a:t>324</a:t>
                      </a:r>
                      <a:endParaRPr sz="1100"/>
                    </a:p>
                  </a:txBody>
                  <a:tcPr marL="63500" marR="63500" marT="63500" marB="63500"/>
                </a:tc>
                <a:extLst>
                  <a:ext uri="{0D108BD9-81ED-4DB2-BD59-A6C34878D82A}">
                    <a16:rowId xmlns:a16="http://schemas.microsoft.com/office/drawing/2014/main" val="10010"/>
                  </a:ext>
                </a:extLst>
              </a:tr>
              <a:tr h="266700">
                <a:tc vMerge="1">
                  <a:txBody>
                    <a:bodyPr/>
                    <a:lstStyle/>
                    <a:p>
                      <a:endParaRPr lang="zh-TW"/>
                    </a:p>
                  </a:txBody>
                  <a:tcPr/>
                </a:tc>
                <a:tc>
                  <a:txBody>
                    <a:bodyPr/>
                    <a:lstStyle/>
                    <a:p>
                      <a:pPr marL="0" lvl="0" indent="0" algn="l" rtl="0">
                        <a:spcBef>
                          <a:spcPts val="0"/>
                        </a:spcBef>
                        <a:spcAft>
                          <a:spcPts val="0"/>
                        </a:spcAft>
                        <a:buNone/>
                      </a:pPr>
                      <a:r>
                        <a:rPr lang="zh-TW" sz="1100"/>
                        <a:t>361617</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1533</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957</a:t>
                      </a:r>
                      <a:endParaRPr sz="1100"/>
                    </a:p>
                  </a:txBody>
                  <a:tcPr marL="63500" marR="63500" marT="63500" marB="63500"/>
                </a:tc>
                <a:tc>
                  <a:txBody>
                    <a:bodyPr/>
                    <a:lstStyle/>
                    <a:p>
                      <a:pPr marL="0" lvl="0" indent="0" algn="l" rtl="0">
                        <a:spcBef>
                          <a:spcPts val="0"/>
                        </a:spcBef>
                        <a:spcAft>
                          <a:spcPts val="0"/>
                        </a:spcAft>
                        <a:buNone/>
                      </a:pPr>
                      <a:r>
                        <a:rPr lang="zh-TW" sz="1100"/>
                        <a:t>584</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925</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574</a:t>
                      </a:r>
                      <a:endParaRPr sz="1100"/>
                    </a:p>
                  </a:txBody>
                  <a:tcPr marL="63500" marR="63500" marT="63500" marB="63500"/>
                </a:tc>
                <a:extLst>
                  <a:ext uri="{0D108BD9-81ED-4DB2-BD59-A6C34878D82A}">
                    <a16:rowId xmlns:a16="http://schemas.microsoft.com/office/drawing/2014/main" val="10011"/>
                  </a:ext>
                </a:extLst>
              </a:tr>
              <a:tr h="266700">
                <a:tc vMerge="1">
                  <a:txBody>
                    <a:bodyPr/>
                    <a:lstStyle/>
                    <a:p>
                      <a:endParaRPr lang="zh-TW"/>
                    </a:p>
                  </a:txBody>
                  <a:tcPr/>
                </a:tc>
                <a:tc>
                  <a:txBody>
                    <a:bodyPr/>
                    <a:lstStyle/>
                    <a:p>
                      <a:pPr marL="0" lvl="0" indent="0" algn="l" rtl="0">
                        <a:spcBef>
                          <a:spcPts val="0"/>
                        </a:spcBef>
                        <a:spcAft>
                          <a:spcPts val="0"/>
                        </a:spcAft>
                        <a:buNone/>
                      </a:pPr>
                      <a:r>
                        <a:rPr lang="zh-TW" sz="1100"/>
                        <a:t>363033</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918</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1176</a:t>
                      </a:r>
                      <a:endParaRPr sz="1100"/>
                    </a:p>
                  </a:txBody>
                  <a:tcPr marL="63500" marR="63500" marT="63500" marB="63500"/>
                </a:tc>
                <a:tc>
                  <a:txBody>
                    <a:bodyPr/>
                    <a:lstStyle/>
                    <a:p>
                      <a:pPr marL="0" lvl="0" indent="0" algn="l" rtl="0">
                        <a:spcBef>
                          <a:spcPts val="0"/>
                        </a:spcBef>
                        <a:spcAft>
                          <a:spcPts val="0"/>
                        </a:spcAft>
                        <a:buNone/>
                      </a:pPr>
                      <a:r>
                        <a:rPr lang="zh-TW" sz="1100"/>
                        <a:t>399</a:t>
                      </a:r>
                      <a:endParaRPr sz="1100"/>
                    </a:p>
                  </a:txBody>
                  <a:tcPr marL="63500" marR="63500" marT="63500" marB="63500"/>
                </a:tc>
                <a:tc>
                  <a:txBody>
                    <a:bodyPr/>
                    <a:lstStyle/>
                    <a:p>
                      <a:pPr marL="0" lvl="0" indent="0" algn="l" rtl="0">
                        <a:spcBef>
                          <a:spcPts val="0"/>
                        </a:spcBef>
                        <a:spcAft>
                          <a:spcPts val="0"/>
                        </a:spcAft>
                        <a:buNone/>
                      </a:pPr>
                      <a:r>
                        <a:rPr lang="zh-TW" sz="1100"/>
                        <a:t>837</a:t>
                      </a:r>
                      <a:endParaRPr sz="1100"/>
                    </a:p>
                  </a:txBody>
                  <a:tcPr marL="63500" marR="63500" marT="63500" marB="63500"/>
                </a:tc>
                <a:tc>
                  <a:txBody>
                    <a:bodyPr/>
                    <a:lstStyle/>
                    <a:p>
                      <a:pPr marL="0" lvl="0" indent="0" algn="l" rtl="0">
                        <a:spcBef>
                          <a:spcPts val="0"/>
                        </a:spcBef>
                        <a:spcAft>
                          <a:spcPts val="0"/>
                        </a:spcAft>
                        <a:buNone/>
                      </a:pPr>
                      <a:r>
                        <a:rPr lang="zh-TW" sz="1100"/>
                        <a:t>398</a:t>
                      </a:r>
                      <a:endParaRPr sz="1100"/>
                    </a:p>
                  </a:txBody>
                  <a:tcPr marL="63500" marR="63500" marT="63500" marB="63500"/>
                </a:tc>
                <a:extLst>
                  <a:ext uri="{0D108BD9-81ED-4DB2-BD59-A6C34878D82A}">
                    <a16:rowId xmlns:a16="http://schemas.microsoft.com/office/drawing/2014/main" val="100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競賽成績</a:t>
            </a:r>
            <a:endParaRPr/>
          </a:p>
        </p:txBody>
      </p:sp>
      <p:pic>
        <p:nvPicPr>
          <p:cNvPr id="160" name="Google Shape;160;p28"/>
          <p:cNvPicPr preferRelativeResize="0"/>
          <p:nvPr/>
        </p:nvPicPr>
        <p:blipFill>
          <a:blip r:embed="rId3">
            <a:alphaModFix/>
          </a:blip>
          <a:stretch>
            <a:fillRect/>
          </a:stretch>
        </p:blipFill>
        <p:spPr>
          <a:xfrm>
            <a:off x="944775" y="1205913"/>
            <a:ext cx="2421950" cy="1621925"/>
          </a:xfrm>
          <a:prstGeom prst="rect">
            <a:avLst/>
          </a:prstGeom>
          <a:noFill/>
          <a:ln>
            <a:noFill/>
          </a:ln>
        </p:spPr>
      </p:pic>
      <p:grpSp>
        <p:nvGrpSpPr>
          <p:cNvPr id="161" name="Google Shape;161;p28"/>
          <p:cNvGrpSpPr/>
          <p:nvPr/>
        </p:nvGrpSpPr>
        <p:grpSpPr>
          <a:xfrm>
            <a:off x="3814775" y="347850"/>
            <a:ext cx="4484075" cy="2480000"/>
            <a:chOff x="3653775" y="230600"/>
            <a:chExt cx="4484075" cy="2480000"/>
          </a:xfrm>
        </p:grpSpPr>
        <p:pic>
          <p:nvPicPr>
            <p:cNvPr id="162" name="Google Shape;162;p28"/>
            <p:cNvPicPr preferRelativeResize="0"/>
            <p:nvPr/>
          </p:nvPicPr>
          <p:blipFill>
            <a:blip r:embed="rId4">
              <a:alphaModFix/>
            </a:blip>
            <a:stretch>
              <a:fillRect/>
            </a:stretch>
          </p:blipFill>
          <p:spPr>
            <a:xfrm>
              <a:off x="3653775" y="230600"/>
              <a:ext cx="4484075" cy="2480000"/>
            </a:xfrm>
            <a:prstGeom prst="rect">
              <a:avLst/>
            </a:prstGeom>
            <a:noFill/>
            <a:ln>
              <a:noFill/>
            </a:ln>
          </p:spPr>
        </p:pic>
        <p:sp>
          <p:nvSpPr>
            <p:cNvPr id="163" name="Google Shape;163;p28"/>
            <p:cNvSpPr txBox="1"/>
            <p:nvPr/>
          </p:nvSpPr>
          <p:spPr>
            <a:xfrm>
              <a:off x="5621188" y="1109238"/>
              <a:ext cx="688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200"/>
                <a:t>李家妤</a:t>
              </a:r>
              <a:endParaRPr sz="1200"/>
            </a:p>
          </p:txBody>
        </p:sp>
        <p:sp>
          <p:nvSpPr>
            <p:cNvPr id="164" name="Google Shape;164;p28"/>
            <p:cNvSpPr txBox="1"/>
            <p:nvPr/>
          </p:nvSpPr>
          <p:spPr>
            <a:xfrm>
              <a:off x="5621200" y="1405200"/>
              <a:ext cx="6885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zh-TW" sz="1200">
                  <a:solidFill>
                    <a:schemeClr val="dk1"/>
                  </a:solidFill>
                </a:rPr>
                <a:t>李弈萱</a:t>
              </a:r>
              <a:endParaRPr sz="1200"/>
            </a:p>
          </p:txBody>
        </p:sp>
        <p:sp>
          <p:nvSpPr>
            <p:cNvPr id="165" name="Google Shape;165;p28"/>
            <p:cNvSpPr txBox="1"/>
            <p:nvPr/>
          </p:nvSpPr>
          <p:spPr>
            <a:xfrm>
              <a:off x="5621200" y="1694238"/>
              <a:ext cx="6885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zh-TW" sz="1200">
                  <a:solidFill>
                    <a:schemeClr val="dk1"/>
                  </a:solidFill>
                </a:rPr>
                <a:t>王靖淳</a:t>
              </a:r>
              <a:endParaRPr sz="1200"/>
            </a:p>
          </p:txBody>
        </p:sp>
        <p:sp>
          <p:nvSpPr>
            <p:cNvPr id="166" name="Google Shape;166;p28"/>
            <p:cNvSpPr txBox="1"/>
            <p:nvPr/>
          </p:nvSpPr>
          <p:spPr>
            <a:xfrm>
              <a:off x="5621200" y="2005475"/>
              <a:ext cx="6885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zh-TW" sz="1200">
                  <a:solidFill>
                    <a:schemeClr val="dk1"/>
                  </a:solidFill>
                </a:rPr>
                <a:t>林柏辰</a:t>
              </a:r>
              <a:endParaRPr sz="1200"/>
            </a:p>
          </p:txBody>
        </p:sp>
        <p:sp>
          <p:nvSpPr>
            <p:cNvPr id="167" name="Google Shape;167;p28"/>
            <p:cNvSpPr txBox="1"/>
            <p:nvPr/>
          </p:nvSpPr>
          <p:spPr>
            <a:xfrm>
              <a:off x="5621200" y="2279213"/>
              <a:ext cx="6885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zh-TW" sz="1200">
                  <a:solidFill>
                    <a:schemeClr val="dk1"/>
                  </a:solidFill>
                </a:rPr>
                <a:t>章家綾</a:t>
              </a:r>
              <a:endParaRPr sz="1200"/>
            </a:p>
          </p:txBody>
        </p:sp>
      </p:grpSp>
      <p:pic>
        <p:nvPicPr>
          <p:cNvPr id="168" name="Google Shape;168;p28"/>
          <p:cNvPicPr preferRelativeResize="0"/>
          <p:nvPr/>
        </p:nvPicPr>
        <p:blipFill>
          <a:blip r:embed="rId5">
            <a:alphaModFix/>
          </a:blip>
          <a:stretch>
            <a:fillRect/>
          </a:stretch>
        </p:blipFill>
        <p:spPr>
          <a:xfrm>
            <a:off x="1524175" y="3058725"/>
            <a:ext cx="6095650" cy="1699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後續成果</a:t>
            </a:r>
            <a:endParaRPr/>
          </a:p>
        </p:txBody>
      </p:sp>
      <p:sp>
        <p:nvSpPr>
          <p:cNvPr id="174" name="Google Shape;17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在Feature Set2 中我們使用</a:t>
            </a:r>
            <a:r>
              <a:rPr lang="zh-TW">
                <a:solidFill>
                  <a:schemeClr val="dk1"/>
                </a:solidFill>
              </a:rPr>
              <a:t>ExtraTreeClassifier為基礎的Recursive Feature Elimination(RFE)做特徵篩選，挑出重要性前100的特徵來訓練。這邊我們展示前10重要的特徵如下：</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Clr>
                <a:schemeClr val="dk1"/>
              </a:buClr>
              <a:buSzPts val="1100"/>
              <a:buFont typeface="Arial"/>
              <a:buNone/>
            </a:pPr>
            <a:r>
              <a:rPr lang="zh-TW">
                <a:solidFill>
                  <a:schemeClr val="dk1"/>
                </a:solidFill>
              </a:rPr>
              <a:t>可發現第一名與交易失敗有關，其餘則大多跟外幣、國外交易有關，確實與洗錢的定義相符。</a:t>
            </a:r>
            <a:endParaRPr>
              <a:solidFill>
                <a:schemeClr val="dk1"/>
              </a:solidFill>
            </a:endParaRPr>
          </a:p>
        </p:txBody>
      </p:sp>
      <p:pic>
        <p:nvPicPr>
          <p:cNvPr id="175" name="Google Shape;175;p29"/>
          <p:cNvPicPr preferRelativeResize="0"/>
          <p:nvPr/>
        </p:nvPicPr>
        <p:blipFill>
          <a:blip r:embed="rId3">
            <a:alphaModFix/>
          </a:blip>
          <a:stretch>
            <a:fillRect/>
          </a:stretch>
        </p:blipFill>
        <p:spPr>
          <a:xfrm>
            <a:off x="1" y="2266859"/>
            <a:ext cx="9144001" cy="9563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後續成果</a:t>
            </a:r>
            <a:endParaRPr/>
          </a:p>
        </p:txBody>
      </p:sp>
      <p:sp>
        <p:nvSpPr>
          <p:cNvPr id="181" name="Google Shape;18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a:t>  </a:t>
            </a:r>
            <a:endParaRPr/>
          </a:p>
        </p:txBody>
      </p:sp>
      <p:graphicFrame>
        <p:nvGraphicFramePr>
          <p:cNvPr id="182" name="Google Shape;182;p30"/>
          <p:cNvGraphicFramePr/>
          <p:nvPr/>
        </p:nvGraphicFramePr>
        <p:xfrm>
          <a:off x="1981200" y="546100"/>
          <a:ext cx="5181600" cy="3999830"/>
        </p:xfrm>
        <a:graphic>
          <a:graphicData uri="http://schemas.openxmlformats.org/drawingml/2006/table">
            <a:tbl>
              <a:tblPr>
                <a:noFill/>
                <a:tableStyleId>{737FE92B-C43B-4728-A416-8654CD414229}</a:tableStyleId>
              </a:tblPr>
              <a:tblGrid>
                <a:gridCol w="69532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tblGrid>
              <a:tr h="464150">
                <a:tc gridSpan="2">
                  <a:txBody>
                    <a:bodyPr/>
                    <a:lstStyle/>
                    <a:p>
                      <a:pPr marL="0" lvl="0" indent="0" algn="l" rtl="0">
                        <a:spcBef>
                          <a:spcPts val="0"/>
                        </a:spcBef>
                        <a:spcAft>
                          <a:spcPts val="0"/>
                        </a:spcAft>
                        <a:buNone/>
                      </a:pPr>
                      <a:r>
                        <a:rPr lang="zh-TW" sz="1100"/>
                        <a:t>model</a:t>
                      </a:r>
                      <a:endParaRPr sz="1100"/>
                    </a:p>
                  </a:txBody>
                  <a:tcPr marL="63500" marR="63500" marT="63500" marB="63500"/>
                </a:tc>
                <a:tc hMerge="1">
                  <a:txBody>
                    <a:bodyPr/>
                    <a:lstStyle/>
                    <a:p>
                      <a:endParaRPr lang="zh-TW"/>
                    </a:p>
                  </a:txBody>
                  <a:tcPr/>
                </a:tc>
                <a:tc>
                  <a:txBody>
                    <a:bodyPr/>
                    <a:lstStyle/>
                    <a:p>
                      <a:pPr marL="0" lvl="0" indent="0" algn="l" rtl="0">
                        <a:spcBef>
                          <a:spcPts val="0"/>
                        </a:spcBef>
                        <a:spcAft>
                          <a:spcPts val="0"/>
                        </a:spcAft>
                        <a:buNone/>
                      </a:pPr>
                      <a:r>
                        <a:rPr lang="zh-TW" sz="1100"/>
                        <a:t>Random Forest (RF)</a:t>
                      </a:r>
                      <a:endParaRPr sz="1100"/>
                    </a:p>
                  </a:txBody>
                  <a:tcPr marL="63500" marR="63500" marT="63500" marB="63500"/>
                </a:tc>
                <a:tc>
                  <a:txBody>
                    <a:bodyPr/>
                    <a:lstStyle/>
                    <a:p>
                      <a:pPr marL="0" lvl="0" indent="0" algn="l" rtl="0">
                        <a:spcBef>
                          <a:spcPts val="0"/>
                        </a:spcBef>
                        <a:spcAft>
                          <a:spcPts val="0"/>
                        </a:spcAft>
                        <a:buNone/>
                      </a:pPr>
                      <a:r>
                        <a:rPr lang="zh-TW" sz="1100"/>
                        <a:t>SVM</a:t>
                      </a:r>
                      <a:endParaRPr sz="1100"/>
                    </a:p>
                  </a:txBody>
                  <a:tcPr marL="63500" marR="63500" marT="63500" marB="63500"/>
                </a:tc>
                <a:tc>
                  <a:txBody>
                    <a:bodyPr/>
                    <a:lstStyle/>
                    <a:p>
                      <a:pPr marL="0" lvl="0" indent="0" algn="l" rtl="0">
                        <a:spcBef>
                          <a:spcPts val="0"/>
                        </a:spcBef>
                        <a:spcAft>
                          <a:spcPts val="0"/>
                        </a:spcAft>
                        <a:buNone/>
                      </a:pPr>
                      <a:r>
                        <a:rPr lang="zh-TW" sz="1100"/>
                        <a:t>XGB</a:t>
                      </a:r>
                      <a:endParaRPr sz="1100"/>
                    </a:p>
                  </a:txBody>
                  <a:tcPr marL="63500" marR="63500" marT="63500" marB="63500"/>
                </a:tc>
                <a:tc>
                  <a:txBody>
                    <a:bodyPr/>
                    <a:lstStyle/>
                    <a:p>
                      <a:pPr marL="0" lvl="0" indent="0" algn="l" rtl="0">
                        <a:spcBef>
                          <a:spcPts val="0"/>
                        </a:spcBef>
                        <a:spcAft>
                          <a:spcPts val="0"/>
                        </a:spcAft>
                        <a:buNone/>
                      </a:pPr>
                      <a:r>
                        <a:rPr lang="zh-TW" sz="1100"/>
                        <a:t>Voter(XGB+SVM+RF)</a:t>
                      </a:r>
                      <a:endParaRPr sz="1100"/>
                    </a:p>
                  </a:txBody>
                  <a:tcPr marL="63500" marR="63500" marT="63500" marB="63500"/>
                </a:tc>
                <a:extLst>
                  <a:ext uri="{0D108BD9-81ED-4DB2-BD59-A6C34878D82A}">
                    <a16:rowId xmlns:a16="http://schemas.microsoft.com/office/drawing/2014/main" val="10000"/>
                  </a:ext>
                </a:extLst>
              </a:tr>
              <a:tr h="284475">
                <a:tc gridSpan="2">
                  <a:txBody>
                    <a:bodyPr/>
                    <a:lstStyle/>
                    <a:p>
                      <a:pPr marL="0" lvl="0" indent="0" algn="l" rtl="0">
                        <a:spcBef>
                          <a:spcPts val="0"/>
                        </a:spcBef>
                        <a:spcAft>
                          <a:spcPts val="0"/>
                        </a:spcAft>
                        <a:buNone/>
                      </a:pPr>
                      <a:r>
                        <a:rPr lang="zh-TW" sz="1100"/>
                        <a:t>score</a:t>
                      </a:r>
                      <a:endParaRPr sz="1100"/>
                    </a:p>
                  </a:txBody>
                  <a:tcPr marL="63500" marR="63500" marT="63500" marB="63500"/>
                </a:tc>
                <a:tc hMerge="1">
                  <a:txBody>
                    <a:bodyPr/>
                    <a:lstStyle/>
                    <a:p>
                      <a:endParaRPr lang="zh-TW"/>
                    </a:p>
                  </a:txBody>
                  <a:tcPr/>
                </a:tc>
                <a:tc>
                  <a:txBody>
                    <a:bodyPr/>
                    <a:lstStyle/>
                    <a:p>
                      <a:pPr marL="0" lvl="0" indent="0" algn="l" rtl="0">
                        <a:spcBef>
                          <a:spcPts val="0"/>
                        </a:spcBef>
                        <a:spcAft>
                          <a:spcPts val="0"/>
                        </a:spcAft>
                        <a:buNone/>
                      </a:pPr>
                      <a:r>
                        <a:rPr lang="zh-TW" sz="1100"/>
                        <a:t>0.0100</a:t>
                      </a:r>
                      <a:endParaRPr sz="1100"/>
                    </a:p>
                  </a:txBody>
                  <a:tcPr marL="63500" marR="63500" marT="63500" marB="63500"/>
                </a:tc>
                <a:tc>
                  <a:txBody>
                    <a:bodyPr/>
                    <a:lstStyle/>
                    <a:p>
                      <a:pPr marL="0" lvl="0" indent="0" algn="l" rtl="0">
                        <a:spcBef>
                          <a:spcPts val="0"/>
                        </a:spcBef>
                        <a:spcAft>
                          <a:spcPts val="0"/>
                        </a:spcAft>
                        <a:buNone/>
                      </a:pPr>
                      <a:r>
                        <a:rPr lang="zh-TW" sz="1100"/>
                        <a:t>0.0101</a:t>
                      </a:r>
                      <a:endParaRPr sz="1100"/>
                    </a:p>
                  </a:txBody>
                  <a:tcPr marL="63500" marR="63500" marT="63500" marB="63500"/>
                </a:tc>
                <a:tc>
                  <a:txBody>
                    <a:bodyPr/>
                    <a:lstStyle/>
                    <a:p>
                      <a:pPr marL="0" lvl="0" indent="0" algn="l" rtl="0">
                        <a:spcBef>
                          <a:spcPts val="0"/>
                        </a:spcBef>
                        <a:spcAft>
                          <a:spcPts val="0"/>
                        </a:spcAft>
                        <a:buNone/>
                      </a:pPr>
                      <a:r>
                        <a:rPr lang="zh-TW" sz="1100" b="1">
                          <a:solidFill>
                            <a:srgbClr val="CC0000"/>
                          </a:solidFill>
                        </a:rPr>
                        <a:t>0.0197</a:t>
                      </a:r>
                      <a:endParaRPr sz="1100" b="1">
                        <a:solidFill>
                          <a:srgbClr val="CC0000"/>
                        </a:solidFill>
                      </a:endParaRPr>
                    </a:p>
                  </a:txBody>
                  <a:tcPr marL="63500" marR="63500" marT="63500" marB="63500"/>
                </a:tc>
                <a:tc>
                  <a:txBody>
                    <a:bodyPr/>
                    <a:lstStyle/>
                    <a:p>
                      <a:pPr marL="0" lvl="0" indent="0" algn="l" rtl="0">
                        <a:spcBef>
                          <a:spcPts val="0"/>
                        </a:spcBef>
                        <a:spcAft>
                          <a:spcPts val="0"/>
                        </a:spcAft>
                        <a:buNone/>
                      </a:pPr>
                      <a:r>
                        <a:rPr lang="zh-TW" sz="1100"/>
                        <a:t>0.0160</a:t>
                      </a:r>
                      <a:endParaRPr sz="1100"/>
                    </a:p>
                  </a:txBody>
                  <a:tcPr marL="63500" marR="63500" marT="63500" marB="63500"/>
                </a:tc>
                <a:extLst>
                  <a:ext uri="{0D108BD9-81ED-4DB2-BD59-A6C34878D82A}">
                    <a16:rowId xmlns:a16="http://schemas.microsoft.com/office/drawing/2014/main" val="10001"/>
                  </a:ext>
                </a:extLst>
              </a:tr>
              <a:tr h="284475">
                <a:tc rowSpan="11">
                  <a:txBody>
                    <a:bodyPr/>
                    <a:lstStyle/>
                    <a:p>
                      <a:pPr marL="0" lvl="0" indent="0" algn="l" rtl="0">
                        <a:spcBef>
                          <a:spcPts val="0"/>
                        </a:spcBef>
                        <a:spcAft>
                          <a:spcPts val="0"/>
                        </a:spcAft>
                        <a:buNone/>
                      </a:pPr>
                      <a:r>
                        <a:rPr lang="zh-TW" sz="1100"/>
                        <a:t>alert key</a:t>
                      </a:r>
                      <a:endParaRPr sz="1100"/>
                    </a:p>
                    <a:p>
                      <a:pPr marL="0" lvl="0" indent="0" algn="l" rtl="0">
                        <a:spcBef>
                          <a:spcPts val="0"/>
                        </a:spcBef>
                        <a:spcAft>
                          <a:spcPts val="0"/>
                        </a:spcAft>
                        <a:buNone/>
                      </a:pPr>
                      <a:r>
                        <a:rPr lang="zh-TW" sz="1100"/>
                        <a:t>/</a:t>
                      </a:r>
                      <a:endParaRPr sz="1100"/>
                    </a:p>
                    <a:p>
                      <a:pPr marL="0" lvl="0" indent="0" algn="l" rtl="0">
                        <a:spcBef>
                          <a:spcPts val="0"/>
                        </a:spcBef>
                        <a:spcAft>
                          <a:spcPts val="0"/>
                        </a:spcAft>
                        <a:buNone/>
                      </a:pPr>
                      <a:r>
                        <a:rPr lang="zh-TW" sz="1100"/>
                        <a:t>SAR prob rank</a:t>
                      </a:r>
                      <a:endParaRPr sz="1100"/>
                    </a:p>
                  </a:txBody>
                  <a:tcPr marL="63500" marR="63500" marT="63500" marB="63500"/>
                </a:tc>
                <a:tc>
                  <a:txBody>
                    <a:bodyPr/>
                    <a:lstStyle/>
                    <a:p>
                      <a:pPr marL="0" lvl="0" indent="0" algn="l" rtl="0">
                        <a:spcBef>
                          <a:spcPts val="0"/>
                        </a:spcBef>
                        <a:spcAft>
                          <a:spcPts val="0"/>
                        </a:spcAft>
                        <a:buNone/>
                      </a:pPr>
                      <a:r>
                        <a:rPr lang="zh-TW" sz="1100"/>
                        <a:t>354939</a:t>
                      </a:r>
                      <a:endParaRPr sz="1100"/>
                    </a:p>
                  </a:txBody>
                  <a:tcPr marL="63500" marR="63500" marT="63500" marB="63500"/>
                </a:tc>
                <a:tc>
                  <a:txBody>
                    <a:bodyPr/>
                    <a:lstStyle/>
                    <a:p>
                      <a:pPr marL="0" lvl="0" indent="0" algn="l" rtl="0">
                        <a:spcBef>
                          <a:spcPts val="0"/>
                        </a:spcBef>
                        <a:spcAft>
                          <a:spcPts val="0"/>
                        </a:spcAft>
                        <a:buNone/>
                      </a:pPr>
                      <a:r>
                        <a:rPr lang="zh-TW" sz="1100"/>
                        <a:t>126</a:t>
                      </a:r>
                      <a:endParaRPr sz="1100"/>
                    </a:p>
                  </a:txBody>
                  <a:tcPr marL="63500" marR="63500" marT="63500" marB="63500"/>
                </a:tc>
                <a:tc>
                  <a:txBody>
                    <a:bodyPr/>
                    <a:lstStyle/>
                    <a:p>
                      <a:pPr marL="0" lvl="0" indent="0" algn="l" rtl="0">
                        <a:spcBef>
                          <a:spcPts val="0"/>
                        </a:spcBef>
                        <a:spcAft>
                          <a:spcPts val="0"/>
                        </a:spcAft>
                        <a:buNone/>
                      </a:pPr>
                      <a:r>
                        <a:rPr lang="zh-TW" sz="1100"/>
                        <a:t>664</a:t>
                      </a:r>
                      <a:endParaRPr sz="1100"/>
                    </a:p>
                  </a:txBody>
                  <a:tcPr marL="63500" marR="63500" marT="63500" marB="63500"/>
                </a:tc>
                <a:tc>
                  <a:txBody>
                    <a:bodyPr/>
                    <a:lstStyle/>
                    <a:p>
                      <a:pPr marL="0" lvl="0" indent="0" algn="l" rtl="0">
                        <a:spcBef>
                          <a:spcPts val="0"/>
                        </a:spcBef>
                        <a:spcAft>
                          <a:spcPts val="0"/>
                        </a:spcAft>
                        <a:buNone/>
                      </a:pPr>
                      <a:r>
                        <a:rPr lang="zh-TW" sz="1100"/>
                        <a:t>6</a:t>
                      </a:r>
                      <a:endParaRPr sz="1100"/>
                    </a:p>
                  </a:txBody>
                  <a:tcPr marL="63500" marR="63500" marT="63500" marB="63500"/>
                </a:tc>
                <a:tc>
                  <a:txBody>
                    <a:bodyPr/>
                    <a:lstStyle/>
                    <a:p>
                      <a:pPr marL="0" lvl="0" indent="0" algn="l" rtl="0">
                        <a:spcBef>
                          <a:spcPts val="0"/>
                        </a:spcBef>
                        <a:spcAft>
                          <a:spcPts val="0"/>
                        </a:spcAft>
                        <a:buNone/>
                      </a:pPr>
                      <a:r>
                        <a:rPr lang="zh-TW" sz="1100"/>
                        <a:t>10</a:t>
                      </a:r>
                      <a:endParaRPr sz="1100"/>
                    </a:p>
                  </a:txBody>
                  <a:tcPr marL="63500" marR="63500" marT="63500" marB="63500"/>
                </a:tc>
                <a:extLst>
                  <a:ext uri="{0D108BD9-81ED-4DB2-BD59-A6C34878D82A}">
                    <a16:rowId xmlns:a16="http://schemas.microsoft.com/office/drawing/2014/main" val="10002"/>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355091</a:t>
                      </a:r>
                      <a:endParaRPr sz="1100"/>
                    </a:p>
                  </a:txBody>
                  <a:tcPr marL="63500" marR="63500" marT="63500" marB="63500"/>
                </a:tc>
                <a:tc>
                  <a:txBody>
                    <a:bodyPr/>
                    <a:lstStyle/>
                    <a:p>
                      <a:pPr marL="0" lvl="0" indent="0" algn="l" rtl="0">
                        <a:spcBef>
                          <a:spcPts val="0"/>
                        </a:spcBef>
                        <a:spcAft>
                          <a:spcPts val="0"/>
                        </a:spcAft>
                        <a:buNone/>
                      </a:pPr>
                      <a:r>
                        <a:rPr lang="zh-TW" sz="1100"/>
                        <a:t>144</a:t>
                      </a:r>
                      <a:endParaRPr sz="1100"/>
                    </a:p>
                  </a:txBody>
                  <a:tcPr marL="63500" marR="63500" marT="63500" marB="63500"/>
                </a:tc>
                <a:tc>
                  <a:txBody>
                    <a:bodyPr/>
                    <a:lstStyle/>
                    <a:p>
                      <a:pPr marL="0" lvl="0" indent="0" algn="l" rtl="0">
                        <a:spcBef>
                          <a:spcPts val="0"/>
                        </a:spcBef>
                        <a:spcAft>
                          <a:spcPts val="0"/>
                        </a:spcAft>
                        <a:buNone/>
                      </a:pPr>
                      <a:r>
                        <a:rPr lang="zh-TW" sz="1100"/>
                        <a:t>36</a:t>
                      </a:r>
                      <a:endParaRPr sz="1100"/>
                    </a:p>
                  </a:txBody>
                  <a:tcPr marL="63500" marR="63500" marT="63500" marB="63500"/>
                </a:tc>
                <a:tc>
                  <a:txBody>
                    <a:bodyPr/>
                    <a:lstStyle/>
                    <a:p>
                      <a:pPr marL="0" lvl="0" indent="0" algn="l" rtl="0">
                        <a:spcBef>
                          <a:spcPts val="0"/>
                        </a:spcBef>
                        <a:spcAft>
                          <a:spcPts val="0"/>
                        </a:spcAft>
                        <a:buNone/>
                      </a:pPr>
                      <a:r>
                        <a:rPr lang="zh-TW" sz="1100"/>
                        <a:t>211</a:t>
                      </a:r>
                      <a:endParaRPr sz="1100"/>
                    </a:p>
                  </a:txBody>
                  <a:tcPr marL="63500" marR="63500" marT="63500" marB="63500"/>
                </a:tc>
                <a:tc>
                  <a:txBody>
                    <a:bodyPr/>
                    <a:lstStyle/>
                    <a:p>
                      <a:pPr marL="0" lvl="0" indent="0" algn="l" rtl="0">
                        <a:spcBef>
                          <a:spcPts val="0"/>
                        </a:spcBef>
                        <a:spcAft>
                          <a:spcPts val="0"/>
                        </a:spcAft>
                        <a:buNone/>
                      </a:pPr>
                      <a:r>
                        <a:rPr lang="zh-TW" sz="1100"/>
                        <a:t>159</a:t>
                      </a:r>
                      <a:endParaRPr sz="1100"/>
                    </a:p>
                  </a:txBody>
                  <a:tcPr marL="63500" marR="63500" marT="63500" marB="63500"/>
                </a:tc>
                <a:extLst>
                  <a:ext uri="{0D108BD9-81ED-4DB2-BD59-A6C34878D82A}">
                    <a16:rowId xmlns:a16="http://schemas.microsoft.com/office/drawing/2014/main" val="10003"/>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355152</a:t>
                      </a:r>
                      <a:endParaRPr sz="1100"/>
                    </a:p>
                  </a:txBody>
                  <a:tcPr marL="63500" marR="63500" marT="63500" marB="63500"/>
                </a:tc>
                <a:tc>
                  <a:txBody>
                    <a:bodyPr/>
                    <a:lstStyle/>
                    <a:p>
                      <a:pPr marL="0" lvl="0" indent="0" algn="l" rtl="0">
                        <a:spcBef>
                          <a:spcPts val="0"/>
                        </a:spcBef>
                        <a:spcAft>
                          <a:spcPts val="0"/>
                        </a:spcAft>
                        <a:buNone/>
                      </a:pPr>
                      <a:r>
                        <a:rPr lang="zh-TW" sz="1100"/>
                        <a:t>325</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1611</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191</a:t>
                      </a:r>
                      <a:endParaRPr sz="1100"/>
                    </a:p>
                  </a:txBody>
                  <a:tcPr marL="63500" marR="63500" marT="63500" marB="63500"/>
                </a:tc>
                <a:tc>
                  <a:txBody>
                    <a:bodyPr/>
                    <a:lstStyle/>
                    <a:p>
                      <a:pPr marL="0" lvl="0" indent="0" algn="l" rtl="0">
                        <a:spcBef>
                          <a:spcPts val="0"/>
                        </a:spcBef>
                        <a:spcAft>
                          <a:spcPts val="0"/>
                        </a:spcAft>
                        <a:buNone/>
                      </a:pPr>
                      <a:r>
                        <a:rPr lang="zh-TW" sz="1100"/>
                        <a:t>232</a:t>
                      </a:r>
                      <a:endParaRPr sz="1100"/>
                    </a:p>
                  </a:txBody>
                  <a:tcPr marL="63500" marR="63500" marT="63500" marB="63500"/>
                </a:tc>
                <a:extLst>
                  <a:ext uri="{0D108BD9-81ED-4DB2-BD59-A6C34878D82A}">
                    <a16:rowId xmlns:a16="http://schemas.microsoft.com/office/drawing/2014/main" val="10004"/>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355724</a:t>
                      </a:r>
                      <a:endParaRPr sz="1100"/>
                    </a:p>
                  </a:txBody>
                  <a:tcPr marL="63500" marR="63500" marT="63500" marB="63500"/>
                </a:tc>
                <a:tc>
                  <a:txBody>
                    <a:bodyPr/>
                    <a:lstStyle/>
                    <a:p>
                      <a:pPr marL="0" lvl="0" indent="0" algn="l" rtl="0">
                        <a:spcBef>
                          <a:spcPts val="0"/>
                        </a:spcBef>
                        <a:spcAft>
                          <a:spcPts val="0"/>
                        </a:spcAft>
                        <a:buNone/>
                      </a:pPr>
                      <a:r>
                        <a:rPr lang="zh-TW" sz="1100"/>
                        <a:t>274</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993</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86</a:t>
                      </a:r>
                      <a:endParaRPr sz="1100"/>
                    </a:p>
                  </a:txBody>
                  <a:tcPr marL="63500" marR="63500" marT="63500" marB="63500"/>
                </a:tc>
                <a:tc>
                  <a:txBody>
                    <a:bodyPr/>
                    <a:lstStyle/>
                    <a:p>
                      <a:pPr marL="0" lvl="0" indent="0" algn="l" rtl="0">
                        <a:spcBef>
                          <a:spcPts val="0"/>
                        </a:spcBef>
                        <a:spcAft>
                          <a:spcPts val="0"/>
                        </a:spcAft>
                        <a:buNone/>
                      </a:pPr>
                      <a:r>
                        <a:rPr lang="zh-TW" sz="1100"/>
                        <a:t>112</a:t>
                      </a:r>
                      <a:endParaRPr sz="1100"/>
                    </a:p>
                  </a:txBody>
                  <a:tcPr marL="63500" marR="63500" marT="63500" marB="63500"/>
                </a:tc>
                <a:extLst>
                  <a:ext uri="{0D108BD9-81ED-4DB2-BD59-A6C34878D82A}">
                    <a16:rowId xmlns:a16="http://schemas.microsoft.com/office/drawing/2014/main" val="10005"/>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359668</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1380</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288</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506</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462</a:t>
                      </a:r>
                      <a:endParaRPr sz="1100"/>
                    </a:p>
                  </a:txBody>
                  <a:tcPr marL="63500" marR="63500" marT="63500" marB="63500"/>
                </a:tc>
                <a:extLst>
                  <a:ext uri="{0D108BD9-81ED-4DB2-BD59-A6C34878D82A}">
                    <a16:rowId xmlns:a16="http://schemas.microsoft.com/office/drawing/2014/main" val="10006"/>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356602</a:t>
                      </a:r>
                      <a:endParaRPr sz="1100"/>
                    </a:p>
                  </a:txBody>
                  <a:tcPr marL="63500" marR="63500" marT="63500" marB="63500"/>
                </a:tc>
                <a:tc>
                  <a:txBody>
                    <a:bodyPr/>
                    <a:lstStyle/>
                    <a:p>
                      <a:pPr marL="0" lvl="0" indent="0" algn="l" rtl="0">
                        <a:spcBef>
                          <a:spcPts val="0"/>
                        </a:spcBef>
                        <a:spcAft>
                          <a:spcPts val="0"/>
                        </a:spcAft>
                        <a:buNone/>
                      </a:pPr>
                      <a:r>
                        <a:rPr lang="zh-TW" sz="1100"/>
                        <a:t>25</a:t>
                      </a:r>
                      <a:endParaRPr sz="1100"/>
                    </a:p>
                  </a:txBody>
                  <a:tcPr marL="63500" marR="63500" marT="63500" marB="63500"/>
                </a:tc>
                <a:tc>
                  <a:txBody>
                    <a:bodyPr/>
                    <a:lstStyle/>
                    <a:p>
                      <a:pPr marL="0" lvl="0" indent="0" algn="l" rtl="0">
                        <a:spcBef>
                          <a:spcPts val="0"/>
                        </a:spcBef>
                        <a:spcAft>
                          <a:spcPts val="0"/>
                        </a:spcAft>
                        <a:buNone/>
                      </a:pPr>
                      <a:r>
                        <a:rPr lang="zh-TW" sz="1100"/>
                        <a:t>38</a:t>
                      </a:r>
                      <a:endParaRPr sz="1100"/>
                    </a:p>
                  </a:txBody>
                  <a:tcPr marL="63500" marR="63500" marT="63500" marB="63500"/>
                </a:tc>
                <a:tc>
                  <a:txBody>
                    <a:bodyPr/>
                    <a:lstStyle/>
                    <a:p>
                      <a:pPr marL="0" lvl="0" indent="0" algn="l" rtl="0">
                        <a:spcBef>
                          <a:spcPts val="0"/>
                        </a:spcBef>
                        <a:spcAft>
                          <a:spcPts val="0"/>
                        </a:spcAft>
                        <a:buNone/>
                      </a:pPr>
                      <a:r>
                        <a:rPr lang="zh-TW" sz="1100"/>
                        <a:t>16</a:t>
                      </a:r>
                      <a:endParaRPr sz="1100"/>
                    </a:p>
                  </a:txBody>
                  <a:tcPr marL="63500" marR="63500" marT="63500" marB="63500"/>
                </a:tc>
                <a:tc>
                  <a:txBody>
                    <a:bodyPr/>
                    <a:lstStyle/>
                    <a:p>
                      <a:pPr marL="0" lvl="0" indent="0" algn="l" rtl="0">
                        <a:spcBef>
                          <a:spcPts val="0"/>
                        </a:spcBef>
                        <a:spcAft>
                          <a:spcPts val="0"/>
                        </a:spcAft>
                        <a:buNone/>
                      </a:pPr>
                      <a:r>
                        <a:rPr lang="zh-TW" sz="1100"/>
                        <a:t>14</a:t>
                      </a:r>
                      <a:endParaRPr sz="1100"/>
                    </a:p>
                  </a:txBody>
                  <a:tcPr marL="63500" marR="63500" marT="63500" marB="63500"/>
                </a:tc>
                <a:extLst>
                  <a:ext uri="{0D108BD9-81ED-4DB2-BD59-A6C34878D82A}">
                    <a16:rowId xmlns:a16="http://schemas.microsoft.com/office/drawing/2014/main" val="10007"/>
                  </a:ext>
                </a:extLst>
              </a:tr>
              <a:tr h="266700">
                <a:tc vMerge="1">
                  <a:txBody>
                    <a:bodyPr/>
                    <a:lstStyle/>
                    <a:p>
                      <a:endParaRPr lang="zh-TW"/>
                    </a:p>
                  </a:txBody>
                  <a:tcPr/>
                </a:tc>
                <a:tc>
                  <a:txBody>
                    <a:bodyPr/>
                    <a:lstStyle/>
                    <a:p>
                      <a:pPr marL="0" lvl="0" indent="0" algn="l" rtl="0">
                        <a:spcBef>
                          <a:spcPts val="0"/>
                        </a:spcBef>
                        <a:spcAft>
                          <a:spcPts val="0"/>
                        </a:spcAft>
                        <a:buNone/>
                      </a:pPr>
                      <a:r>
                        <a:rPr lang="zh-TW" sz="1100"/>
                        <a:t>363320</a:t>
                      </a:r>
                      <a:endParaRPr sz="1100"/>
                    </a:p>
                  </a:txBody>
                  <a:tcPr marL="63500" marR="63500" marT="63500" marB="63500"/>
                </a:tc>
                <a:tc>
                  <a:txBody>
                    <a:bodyPr/>
                    <a:lstStyle/>
                    <a:p>
                      <a:pPr marL="0" lvl="0" indent="0" algn="l" rtl="0">
                        <a:spcBef>
                          <a:spcPts val="0"/>
                        </a:spcBef>
                        <a:spcAft>
                          <a:spcPts val="0"/>
                        </a:spcAft>
                        <a:buNone/>
                      </a:pPr>
                      <a:r>
                        <a:rPr lang="zh-TW" sz="1100"/>
                        <a:t>76</a:t>
                      </a:r>
                      <a:endParaRPr sz="1100"/>
                    </a:p>
                  </a:txBody>
                  <a:tcPr marL="63500" marR="63500" marT="63500" marB="63500"/>
                </a:tc>
                <a:tc>
                  <a:txBody>
                    <a:bodyPr/>
                    <a:lstStyle/>
                    <a:p>
                      <a:pPr marL="0" lvl="0" indent="0" algn="l" rtl="0">
                        <a:spcBef>
                          <a:spcPts val="0"/>
                        </a:spcBef>
                        <a:spcAft>
                          <a:spcPts val="0"/>
                        </a:spcAft>
                        <a:buNone/>
                      </a:pPr>
                      <a:r>
                        <a:rPr lang="zh-TW" sz="1100"/>
                        <a:t>16</a:t>
                      </a:r>
                      <a:endParaRPr sz="1100"/>
                    </a:p>
                  </a:txBody>
                  <a:tcPr marL="63500" marR="63500" marT="63500" marB="63500"/>
                </a:tc>
                <a:tc>
                  <a:txBody>
                    <a:bodyPr/>
                    <a:lstStyle/>
                    <a:p>
                      <a:pPr marL="0" lvl="0" indent="0" algn="l" rtl="0">
                        <a:spcBef>
                          <a:spcPts val="0"/>
                        </a:spcBef>
                        <a:spcAft>
                          <a:spcPts val="0"/>
                        </a:spcAft>
                        <a:buNone/>
                      </a:pPr>
                      <a:r>
                        <a:rPr lang="zh-TW" sz="1100"/>
                        <a:t>53</a:t>
                      </a:r>
                      <a:endParaRPr sz="1100"/>
                    </a:p>
                  </a:txBody>
                  <a:tcPr marL="63500" marR="63500" marT="63500" marB="63500"/>
                </a:tc>
                <a:tc>
                  <a:txBody>
                    <a:bodyPr/>
                    <a:lstStyle/>
                    <a:p>
                      <a:pPr marL="0" lvl="0" indent="0" algn="l" rtl="0">
                        <a:spcBef>
                          <a:spcPts val="0"/>
                        </a:spcBef>
                        <a:spcAft>
                          <a:spcPts val="0"/>
                        </a:spcAft>
                        <a:buNone/>
                      </a:pPr>
                      <a:r>
                        <a:rPr lang="zh-TW" sz="1100"/>
                        <a:t>46</a:t>
                      </a:r>
                      <a:endParaRPr sz="1100"/>
                    </a:p>
                  </a:txBody>
                  <a:tcPr marL="63500" marR="63500" marT="63500" marB="63500"/>
                </a:tc>
                <a:extLst>
                  <a:ext uri="{0D108BD9-81ED-4DB2-BD59-A6C34878D82A}">
                    <a16:rowId xmlns:a16="http://schemas.microsoft.com/office/drawing/2014/main" val="10008"/>
                  </a:ext>
                </a:extLst>
              </a:tr>
              <a:tr h="266700">
                <a:tc vMerge="1">
                  <a:txBody>
                    <a:bodyPr/>
                    <a:lstStyle/>
                    <a:p>
                      <a:endParaRPr lang="zh-TW"/>
                    </a:p>
                  </a:txBody>
                  <a:tcPr/>
                </a:tc>
                <a:tc>
                  <a:txBody>
                    <a:bodyPr/>
                    <a:lstStyle/>
                    <a:p>
                      <a:pPr marL="0" lvl="0" indent="0" algn="l" rtl="0">
                        <a:spcBef>
                          <a:spcPts val="0"/>
                        </a:spcBef>
                        <a:spcAft>
                          <a:spcPts val="0"/>
                        </a:spcAft>
                        <a:buNone/>
                      </a:pPr>
                      <a:r>
                        <a:rPr lang="zh-TW" sz="1100"/>
                        <a:t>358453</a:t>
                      </a:r>
                      <a:endParaRPr sz="1100"/>
                    </a:p>
                  </a:txBody>
                  <a:tcPr marL="63500" marR="63500" marT="63500" marB="63500"/>
                </a:tc>
                <a:tc>
                  <a:txBody>
                    <a:bodyPr/>
                    <a:lstStyle/>
                    <a:p>
                      <a:pPr marL="0" lvl="0" indent="0" algn="l" rtl="0">
                        <a:spcBef>
                          <a:spcPts val="0"/>
                        </a:spcBef>
                        <a:spcAft>
                          <a:spcPts val="0"/>
                        </a:spcAft>
                        <a:buNone/>
                      </a:pPr>
                      <a:r>
                        <a:rPr lang="zh-TW" sz="1100"/>
                        <a:t>367</a:t>
                      </a:r>
                      <a:endParaRPr sz="1100"/>
                    </a:p>
                  </a:txBody>
                  <a:tcPr marL="63500" marR="63500" marT="63500" marB="63500"/>
                </a:tc>
                <a:tc>
                  <a:txBody>
                    <a:bodyPr/>
                    <a:lstStyle/>
                    <a:p>
                      <a:pPr marL="0" lvl="0" indent="0" algn="l" rtl="0">
                        <a:spcBef>
                          <a:spcPts val="0"/>
                        </a:spcBef>
                        <a:spcAft>
                          <a:spcPts val="0"/>
                        </a:spcAft>
                        <a:buNone/>
                      </a:pPr>
                      <a:r>
                        <a:rPr lang="zh-TW" sz="1100"/>
                        <a:t>574</a:t>
                      </a:r>
                      <a:endParaRPr sz="1100"/>
                    </a:p>
                  </a:txBody>
                  <a:tcPr marL="63500" marR="63500" marT="63500" marB="63500"/>
                </a:tc>
                <a:tc>
                  <a:txBody>
                    <a:bodyPr/>
                    <a:lstStyle/>
                    <a:p>
                      <a:pPr marL="0" lvl="0" indent="0" algn="l" rtl="0">
                        <a:spcBef>
                          <a:spcPts val="0"/>
                        </a:spcBef>
                        <a:spcAft>
                          <a:spcPts val="0"/>
                        </a:spcAft>
                        <a:buNone/>
                      </a:pPr>
                      <a:r>
                        <a:rPr lang="zh-TW" sz="1100"/>
                        <a:t>205</a:t>
                      </a:r>
                      <a:endParaRPr sz="1100"/>
                    </a:p>
                  </a:txBody>
                  <a:tcPr marL="63500" marR="63500" marT="63500" marB="63500"/>
                </a:tc>
                <a:tc>
                  <a:txBody>
                    <a:bodyPr/>
                    <a:lstStyle/>
                    <a:p>
                      <a:pPr marL="0" lvl="0" indent="0" algn="l" rtl="0">
                        <a:spcBef>
                          <a:spcPts val="0"/>
                        </a:spcBef>
                        <a:spcAft>
                          <a:spcPts val="0"/>
                        </a:spcAft>
                        <a:buNone/>
                      </a:pPr>
                      <a:r>
                        <a:rPr lang="zh-TW" sz="1100"/>
                        <a:t>246</a:t>
                      </a:r>
                      <a:endParaRPr sz="1100"/>
                    </a:p>
                  </a:txBody>
                  <a:tcPr marL="63500" marR="63500" marT="63500" marB="63500"/>
                </a:tc>
                <a:extLst>
                  <a:ext uri="{0D108BD9-81ED-4DB2-BD59-A6C34878D82A}">
                    <a16:rowId xmlns:a16="http://schemas.microsoft.com/office/drawing/2014/main" val="10009"/>
                  </a:ext>
                </a:extLst>
              </a:tr>
              <a:tr h="266700">
                <a:tc vMerge="1">
                  <a:txBody>
                    <a:bodyPr/>
                    <a:lstStyle/>
                    <a:p>
                      <a:endParaRPr lang="zh-TW"/>
                    </a:p>
                  </a:txBody>
                  <a:tcPr/>
                </a:tc>
                <a:tc>
                  <a:txBody>
                    <a:bodyPr/>
                    <a:lstStyle/>
                    <a:p>
                      <a:pPr marL="0" lvl="0" indent="0" algn="l" rtl="0">
                        <a:spcBef>
                          <a:spcPts val="0"/>
                        </a:spcBef>
                        <a:spcAft>
                          <a:spcPts val="0"/>
                        </a:spcAft>
                        <a:buNone/>
                      </a:pPr>
                      <a:r>
                        <a:rPr lang="zh-TW" sz="1100"/>
                        <a:t>363896</a:t>
                      </a:r>
                      <a:endParaRPr sz="1100"/>
                    </a:p>
                  </a:txBody>
                  <a:tcPr marL="63500" marR="63500" marT="63500" marB="63500"/>
                </a:tc>
                <a:tc>
                  <a:txBody>
                    <a:bodyPr/>
                    <a:lstStyle/>
                    <a:p>
                      <a:pPr marL="0" lvl="0" indent="0" algn="l" rtl="0">
                        <a:spcBef>
                          <a:spcPts val="0"/>
                        </a:spcBef>
                        <a:spcAft>
                          <a:spcPts val="0"/>
                        </a:spcAft>
                        <a:buNone/>
                      </a:pPr>
                      <a:r>
                        <a:rPr lang="zh-TW" sz="1100"/>
                        <a:t>826</a:t>
                      </a:r>
                      <a:endParaRPr sz="1100"/>
                    </a:p>
                  </a:txBody>
                  <a:tcPr marL="63500" marR="63500" marT="63500" marB="63500"/>
                </a:tc>
                <a:tc>
                  <a:txBody>
                    <a:bodyPr/>
                    <a:lstStyle/>
                    <a:p>
                      <a:pPr marL="0" lvl="0" indent="0" algn="l" rtl="0">
                        <a:spcBef>
                          <a:spcPts val="0"/>
                        </a:spcBef>
                        <a:spcAft>
                          <a:spcPts val="0"/>
                        </a:spcAft>
                        <a:buNone/>
                      </a:pPr>
                      <a:r>
                        <a:rPr lang="zh-TW" sz="1100"/>
                        <a:t>632</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624</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solidFill>
                            <a:srgbClr val="6AA84F"/>
                          </a:solidFill>
                        </a:rPr>
                        <a:t>784</a:t>
                      </a:r>
                      <a:endParaRPr sz="1100">
                        <a:solidFill>
                          <a:srgbClr val="6AA84F"/>
                        </a:solidFill>
                      </a:endParaRPr>
                    </a:p>
                  </a:txBody>
                  <a:tcPr marL="63500" marR="63500" marT="63500" marB="63500"/>
                </a:tc>
                <a:extLst>
                  <a:ext uri="{0D108BD9-81ED-4DB2-BD59-A6C34878D82A}">
                    <a16:rowId xmlns:a16="http://schemas.microsoft.com/office/drawing/2014/main" val="10010"/>
                  </a:ext>
                </a:extLst>
              </a:tr>
              <a:tr h="266700">
                <a:tc vMerge="1">
                  <a:txBody>
                    <a:bodyPr/>
                    <a:lstStyle/>
                    <a:p>
                      <a:endParaRPr lang="zh-TW"/>
                    </a:p>
                  </a:txBody>
                  <a:tcPr/>
                </a:tc>
                <a:tc>
                  <a:txBody>
                    <a:bodyPr/>
                    <a:lstStyle/>
                    <a:p>
                      <a:pPr marL="0" lvl="0" indent="0" algn="l" rtl="0">
                        <a:spcBef>
                          <a:spcPts val="0"/>
                        </a:spcBef>
                        <a:spcAft>
                          <a:spcPts val="0"/>
                        </a:spcAft>
                        <a:buNone/>
                      </a:pPr>
                      <a:r>
                        <a:rPr lang="zh-TW" sz="1100"/>
                        <a:t>361617</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1000</a:t>
                      </a:r>
                      <a:endParaRPr sz="1100">
                        <a:solidFill>
                          <a:srgbClr val="6AA84F"/>
                        </a:solidFill>
                      </a:endParaRPr>
                    </a:p>
                  </a:txBody>
                  <a:tcPr marL="63500" marR="63500" marT="63500" marB="63500"/>
                </a:tc>
                <a:tc>
                  <a:txBody>
                    <a:bodyPr/>
                    <a:lstStyle/>
                    <a:p>
                      <a:pPr marL="0" lvl="0" indent="0" algn="l" rtl="0">
                        <a:spcBef>
                          <a:spcPts val="0"/>
                        </a:spcBef>
                        <a:spcAft>
                          <a:spcPts val="0"/>
                        </a:spcAft>
                        <a:buNone/>
                      </a:pPr>
                      <a:r>
                        <a:rPr lang="zh-TW" sz="1100"/>
                        <a:t>627</a:t>
                      </a:r>
                      <a:endParaRPr sz="1100"/>
                    </a:p>
                  </a:txBody>
                  <a:tcPr marL="63500" marR="63500" marT="63500" marB="63500"/>
                </a:tc>
                <a:tc>
                  <a:txBody>
                    <a:bodyPr/>
                    <a:lstStyle/>
                    <a:p>
                      <a:pPr marL="0" lvl="0" indent="0" algn="l" rtl="0">
                        <a:spcBef>
                          <a:spcPts val="0"/>
                        </a:spcBef>
                        <a:spcAft>
                          <a:spcPts val="0"/>
                        </a:spcAft>
                        <a:buNone/>
                      </a:pPr>
                      <a:r>
                        <a:rPr lang="zh-TW" sz="1100"/>
                        <a:t>454</a:t>
                      </a:r>
                      <a:endParaRPr sz="1100"/>
                    </a:p>
                  </a:txBody>
                  <a:tcPr marL="63500" marR="63500" marT="63500" marB="63500"/>
                </a:tc>
                <a:tc>
                  <a:txBody>
                    <a:bodyPr/>
                    <a:lstStyle/>
                    <a:p>
                      <a:pPr marL="0" lvl="0" indent="0" algn="l" rtl="0">
                        <a:spcBef>
                          <a:spcPts val="0"/>
                        </a:spcBef>
                        <a:spcAft>
                          <a:spcPts val="0"/>
                        </a:spcAft>
                        <a:buNone/>
                      </a:pPr>
                      <a:r>
                        <a:rPr lang="zh-TW" sz="1100">
                          <a:solidFill>
                            <a:srgbClr val="6AA84F"/>
                          </a:solidFill>
                        </a:rPr>
                        <a:t>625</a:t>
                      </a:r>
                      <a:endParaRPr sz="1100">
                        <a:solidFill>
                          <a:srgbClr val="6AA84F"/>
                        </a:solidFill>
                      </a:endParaRPr>
                    </a:p>
                  </a:txBody>
                  <a:tcPr marL="63500" marR="63500" marT="63500" marB="63500"/>
                </a:tc>
                <a:extLst>
                  <a:ext uri="{0D108BD9-81ED-4DB2-BD59-A6C34878D82A}">
                    <a16:rowId xmlns:a16="http://schemas.microsoft.com/office/drawing/2014/main" val="10011"/>
                  </a:ext>
                </a:extLst>
              </a:tr>
              <a:tr h="266700">
                <a:tc vMerge="1">
                  <a:txBody>
                    <a:bodyPr/>
                    <a:lstStyle/>
                    <a:p>
                      <a:endParaRPr lang="zh-TW"/>
                    </a:p>
                  </a:txBody>
                  <a:tcPr/>
                </a:tc>
                <a:tc>
                  <a:txBody>
                    <a:bodyPr/>
                    <a:lstStyle/>
                    <a:p>
                      <a:pPr marL="0" lvl="0" indent="0" algn="l" rtl="0">
                        <a:spcBef>
                          <a:spcPts val="0"/>
                        </a:spcBef>
                        <a:spcAft>
                          <a:spcPts val="0"/>
                        </a:spcAft>
                        <a:buNone/>
                      </a:pPr>
                      <a:r>
                        <a:rPr lang="zh-TW" sz="1100"/>
                        <a:t>363033</a:t>
                      </a:r>
                      <a:endParaRPr sz="1100"/>
                    </a:p>
                  </a:txBody>
                  <a:tcPr marL="63500" marR="63500" marT="63500" marB="63500"/>
                </a:tc>
                <a:tc>
                  <a:txBody>
                    <a:bodyPr/>
                    <a:lstStyle/>
                    <a:p>
                      <a:pPr marL="0" lvl="0" indent="0" algn="l" rtl="0">
                        <a:spcBef>
                          <a:spcPts val="0"/>
                        </a:spcBef>
                        <a:spcAft>
                          <a:spcPts val="0"/>
                        </a:spcAft>
                        <a:buNone/>
                      </a:pPr>
                      <a:r>
                        <a:rPr lang="zh-TW" sz="1100"/>
                        <a:t>314</a:t>
                      </a:r>
                      <a:endParaRPr sz="1100"/>
                    </a:p>
                  </a:txBody>
                  <a:tcPr marL="63500" marR="63500" marT="63500" marB="63500"/>
                </a:tc>
                <a:tc>
                  <a:txBody>
                    <a:bodyPr/>
                    <a:lstStyle/>
                    <a:p>
                      <a:pPr marL="0" lvl="0" indent="0" algn="l" rtl="0">
                        <a:spcBef>
                          <a:spcPts val="0"/>
                        </a:spcBef>
                        <a:spcAft>
                          <a:spcPts val="0"/>
                        </a:spcAft>
                        <a:buNone/>
                      </a:pPr>
                      <a:r>
                        <a:rPr lang="zh-TW" sz="1100"/>
                        <a:t>93</a:t>
                      </a:r>
                      <a:endParaRPr sz="1100"/>
                    </a:p>
                  </a:txBody>
                  <a:tcPr marL="63500" marR="63500" marT="63500" marB="63500"/>
                </a:tc>
                <a:tc>
                  <a:txBody>
                    <a:bodyPr/>
                    <a:lstStyle/>
                    <a:p>
                      <a:pPr marL="0" lvl="0" indent="0" algn="l" rtl="0">
                        <a:spcBef>
                          <a:spcPts val="0"/>
                        </a:spcBef>
                        <a:spcAft>
                          <a:spcPts val="0"/>
                        </a:spcAft>
                        <a:buNone/>
                      </a:pPr>
                      <a:r>
                        <a:rPr lang="zh-TW" sz="1100"/>
                        <a:t>336</a:t>
                      </a:r>
                      <a:endParaRPr sz="1100"/>
                    </a:p>
                  </a:txBody>
                  <a:tcPr marL="63500" marR="63500" marT="63500" marB="63500"/>
                </a:tc>
                <a:tc>
                  <a:txBody>
                    <a:bodyPr/>
                    <a:lstStyle/>
                    <a:p>
                      <a:pPr marL="0" lvl="0" indent="0" algn="l" rtl="0">
                        <a:spcBef>
                          <a:spcPts val="0"/>
                        </a:spcBef>
                        <a:spcAft>
                          <a:spcPts val="0"/>
                        </a:spcAft>
                        <a:buNone/>
                      </a:pPr>
                      <a:r>
                        <a:rPr lang="zh-TW" sz="1100"/>
                        <a:t>229</a:t>
                      </a:r>
                      <a:endParaRPr sz="1100"/>
                    </a:p>
                  </a:txBody>
                  <a:tcPr marL="63500" marR="63500" marT="63500" marB="63500"/>
                </a:tc>
                <a:extLst>
                  <a:ext uri="{0D108BD9-81ED-4DB2-BD59-A6C34878D82A}">
                    <a16:rowId xmlns:a16="http://schemas.microsoft.com/office/drawing/2014/main" val="1001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Conclusion</a:t>
            </a:r>
            <a:endParaRPr/>
          </a:p>
        </p:txBody>
      </p:sp>
      <p:sp>
        <p:nvSpPr>
          <p:cNvPr id="188" name="Google Shape;18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33333"/>
              </a:buClr>
              <a:buSzPts val="1600"/>
              <a:buChar char="●"/>
            </a:pPr>
            <a:r>
              <a:rPr lang="zh-TW" sz="1600">
                <a:solidFill>
                  <a:srgbClr val="333333"/>
                </a:solidFill>
              </a:rPr>
              <a:t>特徵工程的重要</a:t>
            </a:r>
            <a:endParaRPr sz="1600">
              <a:solidFill>
                <a:srgbClr val="333333"/>
              </a:solidFill>
            </a:endParaRPr>
          </a:p>
          <a:p>
            <a:pPr marL="457200" lvl="0" indent="-330200" algn="l" rtl="0">
              <a:spcBef>
                <a:spcPts val="0"/>
              </a:spcBef>
              <a:spcAft>
                <a:spcPts val="0"/>
              </a:spcAft>
              <a:buClr>
                <a:srgbClr val="333333"/>
              </a:buClr>
              <a:buSzPts val="1600"/>
              <a:buChar char="●"/>
            </a:pPr>
            <a:r>
              <a:rPr lang="zh-TW" sz="1600">
                <a:solidFill>
                  <a:srgbClr val="333333"/>
                </a:solidFill>
              </a:rPr>
              <a:t>以多模態的輸入訓練模型</a:t>
            </a:r>
            <a:endParaRPr sz="1600">
              <a:solidFill>
                <a:srgbClr val="333333"/>
              </a:solidFill>
            </a:endParaRPr>
          </a:p>
          <a:p>
            <a:pPr marL="457200" lvl="0" indent="-330200" algn="l" rtl="0">
              <a:spcBef>
                <a:spcPts val="0"/>
              </a:spcBef>
              <a:spcAft>
                <a:spcPts val="0"/>
              </a:spcAft>
              <a:buClr>
                <a:srgbClr val="333333"/>
              </a:buClr>
              <a:buSzPts val="1600"/>
              <a:buChar char="●"/>
            </a:pPr>
            <a:r>
              <a:rPr lang="zh-TW" sz="1600">
                <a:solidFill>
                  <a:srgbClr val="333333"/>
                </a:solidFill>
              </a:rPr>
              <a:t>損失函數更新方向是否與計分方式相關</a:t>
            </a:r>
            <a:endParaRPr sz="1600">
              <a:solidFill>
                <a:srgbClr val="333333"/>
              </a:solidFill>
            </a:endParaRPr>
          </a:p>
        </p:txBody>
      </p:sp>
      <p:pic>
        <p:nvPicPr>
          <p:cNvPr id="189" name="Google Shape;189;p31"/>
          <p:cNvPicPr preferRelativeResize="0"/>
          <p:nvPr/>
        </p:nvPicPr>
        <p:blipFill>
          <a:blip r:embed="rId3">
            <a:alphaModFix/>
          </a:blip>
          <a:stretch>
            <a:fillRect/>
          </a:stretch>
        </p:blipFill>
        <p:spPr>
          <a:xfrm>
            <a:off x="6983975" y="3562050"/>
            <a:ext cx="2160025" cy="158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Outline</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chemeClr val="dk1"/>
              </a:buClr>
              <a:buSzPts val="1800"/>
              <a:buChar char="●"/>
            </a:pPr>
            <a:r>
              <a:rPr lang="zh-TW">
                <a:solidFill>
                  <a:schemeClr val="dk1"/>
                </a:solidFill>
              </a:rPr>
              <a:t>Background</a:t>
            </a:r>
            <a:endParaRPr>
              <a:solidFill>
                <a:schemeClr val="dk1"/>
              </a:solidFill>
            </a:endParaRPr>
          </a:p>
          <a:p>
            <a:pPr marL="457200" lvl="0" indent="-342900" algn="l" rtl="0">
              <a:spcBef>
                <a:spcPts val="0"/>
              </a:spcBef>
              <a:spcAft>
                <a:spcPts val="0"/>
              </a:spcAft>
              <a:buClr>
                <a:schemeClr val="dk1"/>
              </a:buClr>
              <a:buSzPts val="1800"/>
              <a:buChar char="●"/>
            </a:pPr>
            <a:r>
              <a:rPr lang="zh-TW">
                <a:solidFill>
                  <a:schemeClr val="dk1"/>
                </a:solidFill>
              </a:rPr>
              <a:t>Motivation</a:t>
            </a:r>
            <a:endParaRPr>
              <a:solidFill>
                <a:schemeClr val="dk1"/>
              </a:solidFill>
            </a:endParaRPr>
          </a:p>
          <a:p>
            <a:pPr marL="457200" lvl="0" indent="-342900" algn="l" rtl="0">
              <a:spcBef>
                <a:spcPts val="0"/>
              </a:spcBef>
              <a:spcAft>
                <a:spcPts val="0"/>
              </a:spcAft>
              <a:buClr>
                <a:schemeClr val="dk1"/>
              </a:buClr>
              <a:buSzPts val="1800"/>
              <a:buChar char="●"/>
            </a:pPr>
            <a:r>
              <a:rPr lang="zh-TW" sz="1600">
                <a:solidFill>
                  <a:schemeClr val="dk1"/>
                </a:solidFill>
              </a:rPr>
              <a:t>Dataset</a:t>
            </a:r>
            <a:endParaRPr sz="1600">
              <a:solidFill>
                <a:schemeClr val="dk1"/>
              </a:solidFill>
            </a:endParaRPr>
          </a:p>
          <a:p>
            <a:pPr marL="914400" lvl="1" indent="-317500" algn="l" rtl="0">
              <a:spcBef>
                <a:spcPts val="0"/>
              </a:spcBef>
              <a:spcAft>
                <a:spcPts val="0"/>
              </a:spcAft>
              <a:buClr>
                <a:schemeClr val="dk1"/>
              </a:buClr>
              <a:buSzPts val="1400"/>
              <a:buChar char="○"/>
            </a:pPr>
            <a:r>
              <a:rPr lang="zh-TW">
                <a:solidFill>
                  <a:schemeClr val="dk1"/>
                </a:solidFill>
              </a:rPr>
              <a:t>transaction</a:t>
            </a:r>
            <a:r>
              <a:rPr lang="zh-TW" sz="1400">
                <a:solidFill>
                  <a:schemeClr val="dk1"/>
                </a:solidFill>
              </a:rPr>
              <a:t> data</a:t>
            </a:r>
            <a:endParaRPr sz="1400">
              <a:solidFill>
                <a:schemeClr val="dk1"/>
              </a:solidFill>
            </a:endParaRPr>
          </a:p>
          <a:p>
            <a:pPr marL="914400" lvl="1" indent="-317500" algn="l" rtl="0">
              <a:spcBef>
                <a:spcPts val="0"/>
              </a:spcBef>
              <a:spcAft>
                <a:spcPts val="0"/>
              </a:spcAft>
              <a:buClr>
                <a:schemeClr val="dk1"/>
              </a:buClr>
              <a:buSzPts val="1400"/>
              <a:buChar char="○"/>
            </a:pPr>
            <a:r>
              <a:rPr lang="zh-TW">
                <a:solidFill>
                  <a:schemeClr val="dk1"/>
                </a:solidFill>
              </a:rPr>
              <a:t>background attributes</a:t>
            </a:r>
            <a:r>
              <a:rPr lang="zh-TW" sz="1400">
                <a:solidFill>
                  <a:schemeClr val="dk1"/>
                </a:solidFill>
              </a:rPr>
              <a:t> data (c</a:t>
            </a:r>
            <a:r>
              <a:rPr lang="zh-TW">
                <a:solidFill>
                  <a:schemeClr val="dk1"/>
                </a:solidFill>
              </a:rPr>
              <a:t>u</a:t>
            </a:r>
            <a:r>
              <a:rPr lang="zh-TW" sz="1400">
                <a:solidFill>
                  <a:schemeClr val="dk1"/>
                </a:solidFill>
              </a:rPr>
              <a:t>stomer infomation)</a:t>
            </a:r>
            <a:endParaRPr sz="1400">
              <a:solidFill>
                <a:schemeClr val="dk1"/>
              </a:solidFill>
            </a:endParaRPr>
          </a:p>
          <a:p>
            <a:pPr marL="457200" lvl="0" indent="-342900" algn="l" rtl="0">
              <a:spcBef>
                <a:spcPts val="0"/>
              </a:spcBef>
              <a:spcAft>
                <a:spcPts val="0"/>
              </a:spcAft>
              <a:buClr>
                <a:schemeClr val="dk1"/>
              </a:buClr>
              <a:buSzPts val="1800"/>
              <a:buChar char="●"/>
            </a:pPr>
            <a:r>
              <a:rPr lang="zh-TW">
                <a:solidFill>
                  <a:schemeClr val="dk1"/>
                </a:solidFill>
              </a:rPr>
              <a:t>Method</a:t>
            </a:r>
            <a:endParaRPr>
              <a:solidFill>
                <a:schemeClr val="dk1"/>
              </a:solidFill>
            </a:endParaRPr>
          </a:p>
          <a:p>
            <a:pPr marL="914400" lvl="1" indent="-330200" algn="l" rtl="0">
              <a:spcBef>
                <a:spcPts val="0"/>
              </a:spcBef>
              <a:spcAft>
                <a:spcPts val="0"/>
              </a:spcAft>
              <a:buClr>
                <a:schemeClr val="dk1"/>
              </a:buClr>
              <a:buSzPts val="1600"/>
              <a:buChar char="○"/>
            </a:pPr>
            <a:r>
              <a:rPr lang="zh-TW" sz="1600">
                <a:solidFill>
                  <a:schemeClr val="dk1"/>
                </a:solidFill>
              </a:rPr>
              <a:t>Work flow</a:t>
            </a:r>
            <a:endParaRPr sz="1600">
              <a:solidFill>
                <a:schemeClr val="dk1"/>
              </a:solidFill>
            </a:endParaRPr>
          </a:p>
          <a:p>
            <a:pPr marL="914400" lvl="1" indent="-330200" algn="l" rtl="0">
              <a:spcBef>
                <a:spcPts val="0"/>
              </a:spcBef>
              <a:spcAft>
                <a:spcPts val="0"/>
              </a:spcAft>
              <a:buClr>
                <a:schemeClr val="dk1"/>
              </a:buClr>
              <a:buSzPts val="1600"/>
              <a:buChar char="○"/>
            </a:pPr>
            <a:r>
              <a:rPr lang="zh-TW" sz="1600">
                <a:solidFill>
                  <a:schemeClr val="dk1"/>
                </a:solidFill>
              </a:rPr>
              <a:t>Feature Engineering</a:t>
            </a:r>
            <a:endParaRPr sz="1600">
              <a:solidFill>
                <a:schemeClr val="dk1"/>
              </a:solidFill>
            </a:endParaRPr>
          </a:p>
          <a:p>
            <a:pPr marL="914400" lvl="1" indent="-330200" algn="l" rtl="0">
              <a:spcBef>
                <a:spcPts val="0"/>
              </a:spcBef>
              <a:spcAft>
                <a:spcPts val="0"/>
              </a:spcAft>
              <a:buClr>
                <a:schemeClr val="dk1"/>
              </a:buClr>
              <a:buSzPts val="1600"/>
              <a:buChar char="○"/>
            </a:pPr>
            <a:r>
              <a:rPr lang="zh-TW" sz="1600">
                <a:solidFill>
                  <a:schemeClr val="dk1"/>
                </a:solidFill>
              </a:rPr>
              <a:t>Model</a:t>
            </a:r>
            <a:endParaRPr sz="1600">
              <a:solidFill>
                <a:schemeClr val="dk1"/>
              </a:solidFill>
            </a:endParaRPr>
          </a:p>
          <a:p>
            <a:pPr marL="914400" lvl="1" indent="-330200" algn="l" rtl="0">
              <a:spcBef>
                <a:spcPts val="0"/>
              </a:spcBef>
              <a:spcAft>
                <a:spcPts val="0"/>
              </a:spcAft>
              <a:buClr>
                <a:schemeClr val="dk1"/>
              </a:buClr>
              <a:buSzPts val="1600"/>
              <a:buChar char="○"/>
            </a:pPr>
            <a:r>
              <a:rPr lang="zh-TW" sz="1600">
                <a:solidFill>
                  <a:schemeClr val="dk1"/>
                </a:solidFill>
              </a:rPr>
              <a:t>Scoring Metric</a:t>
            </a:r>
            <a:endParaRPr sz="1600">
              <a:solidFill>
                <a:schemeClr val="dk1"/>
              </a:solidFill>
            </a:endParaRPr>
          </a:p>
          <a:p>
            <a:pPr marL="457200" lvl="0" indent="-330200" algn="l" rtl="0">
              <a:spcBef>
                <a:spcPts val="0"/>
              </a:spcBef>
              <a:spcAft>
                <a:spcPts val="0"/>
              </a:spcAft>
              <a:buClr>
                <a:schemeClr val="dk1"/>
              </a:buClr>
              <a:buSzPts val="1600"/>
              <a:buChar char="●"/>
            </a:pPr>
            <a:r>
              <a:rPr lang="zh-TW" sz="1600">
                <a:solidFill>
                  <a:schemeClr val="dk1"/>
                </a:solidFill>
              </a:rPr>
              <a:t>Result</a:t>
            </a:r>
            <a:endParaRPr sz="1600">
              <a:solidFill>
                <a:schemeClr val="dk1"/>
              </a:solidFill>
            </a:endParaRPr>
          </a:p>
          <a:p>
            <a:pPr marL="457200" lvl="0" indent="-330200" algn="l" rtl="0">
              <a:spcBef>
                <a:spcPts val="0"/>
              </a:spcBef>
              <a:spcAft>
                <a:spcPts val="0"/>
              </a:spcAft>
              <a:buClr>
                <a:schemeClr val="dk1"/>
              </a:buClr>
              <a:buSzPts val="1600"/>
              <a:buChar char="●"/>
            </a:pPr>
            <a:r>
              <a:rPr lang="zh-TW" sz="1600">
                <a:solidFill>
                  <a:schemeClr val="dk1"/>
                </a:solidFill>
              </a:rPr>
              <a:t>Conclusion</a:t>
            </a:r>
            <a:endParaRPr sz="1600">
              <a:solidFill>
                <a:schemeClr val="dk1"/>
              </a:solidFill>
            </a:endParaRPr>
          </a:p>
          <a:p>
            <a:pPr marL="457200" lvl="0" indent="-330200" algn="l" rtl="0">
              <a:spcBef>
                <a:spcPts val="0"/>
              </a:spcBef>
              <a:spcAft>
                <a:spcPts val="0"/>
              </a:spcAft>
              <a:buClr>
                <a:schemeClr val="dk1"/>
              </a:buClr>
              <a:buSzPts val="1600"/>
              <a:buChar char="●"/>
            </a:pPr>
            <a:r>
              <a:rPr lang="zh-TW" sz="1600">
                <a:solidFill>
                  <a:schemeClr val="dk1"/>
                </a:solidFill>
              </a:rPr>
              <a:t>Reference</a:t>
            </a:r>
            <a:endParaRPr sz="1600">
              <a:solidFill>
                <a:schemeClr val="dk1"/>
              </a:solidFill>
            </a:endParaRPr>
          </a:p>
        </p:txBody>
      </p:sp>
      <p:pic>
        <p:nvPicPr>
          <p:cNvPr id="66" name="Google Shape;66;p14"/>
          <p:cNvPicPr preferRelativeResize="0"/>
          <p:nvPr/>
        </p:nvPicPr>
        <p:blipFill>
          <a:blip r:embed="rId3">
            <a:alphaModFix/>
          </a:blip>
          <a:stretch>
            <a:fillRect/>
          </a:stretch>
        </p:blipFill>
        <p:spPr>
          <a:xfrm>
            <a:off x="5915013" y="3181350"/>
            <a:ext cx="3228975" cy="1962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Reference</a:t>
            </a:r>
            <a:endParaRPr/>
          </a:p>
        </p:txBody>
      </p:sp>
      <p:sp>
        <p:nvSpPr>
          <p:cNvPr id="195" name="Google Shape;19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0"/>
              </a:spcAft>
              <a:buClr>
                <a:schemeClr val="dk1"/>
              </a:buClr>
              <a:buSzPts val="275"/>
              <a:buFont typeface="Arial"/>
              <a:buNone/>
            </a:pPr>
            <a:r>
              <a:rPr lang="zh-TW" sz="4800">
                <a:solidFill>
                  <a:schemeClr val="dk1"/>
                </a:solidFill>
              </a:rPr>
              <a:t>洗錢手法:</a:t>
            </a:r>
            <a:endParaRPr sz="4800">
              <a:solidFill>
                <a:schemeClr val="dk1"/>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3">
                  <a:extLst>
                    <a:ext uri="{A12FA001-AC4F-418D-AE19-62706E023703}">
                      <ahyp:hlinkClr xmlns:ahyp="http://schemas.microsoft.com/office/drawing/2018/hyperlinkcolor" val="tx"/>
                    </a:ext>
                  </a:extLst>
                </a:hlinkClick>
              </a:rPr>
              <a:t>http://www.fullgoal.com.cn/contents/2016/6/22-3bbe1d7f2c28489abfa1aaf2a1b919e7.html</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a:solidFill>
                  <a:schemeClr val="dk1"/>
                </a:solidFill>
              </a:rPr>
              <a:t>反洗錢技術:</a:t>
            </a:r>
            <a:endParaRPr sz="4800">
              <a:solidFill>
                <a:schemeClr val="dk1"/>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4">
                  <a:extLst>
                    <a:ext uri="{A12FA001-AC4F-418D-AE19-62706E023703}">
                      <ahyp:hlinkClr xmlns:ahyp="http://schemas.microsoft.com/office/drawing/2018/hyperlinkcolor" val="tx"/>
                    </a:ext>
                  </a:extLst>
                </a:hlinkClick>
              </a:rPr>
              <a:t>https://www.tedu.tw/blog/artificial-intelligence-preventing-money-laundering.html</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5">
                  <a:extLst>
                    <a:ext uri="{A12FA001-AC4F-418D-AE19-62706E023703}">
                      <ahyp:hlinkClr xmlns:ahyp="http://schemas.microsoft.com/office/drawing/2018/hyperlinkcolor" val="tx"/>
                    </a:ext>
                  </a:extLst>
                </a:hlinkClick>
              </a:rPr>
              <a:t>https://ai.iias.sinica.edu.tw/ai-on-aml-and-cft-in-practice/</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6">
                  <a:extLst>
                    <a:ext uri="{A12FA001-AC4F-418D-AE19-62706E023703}">
                      <ahyp:hlinkClr xmlns:ahyp="http://schemas.microsoft.com/office/drawing/2018/hyperlinkcolor" val="tx"/>
                    </a:ext>
                  </a:extLst>
                </a:hlinkClick>
              </a:rPr>
              <a:t>https://www.bnext.com.tw/article/63799/fc-award1</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a:solidFill>
                  <a:schemeClr val="dk1"/>
                </a:solidFill>
              </a:rPr>
              <a:t>反洗錢相關研究:</a:t>
            </a:r>
            <a:endParaRPr sz="4800">
              <a:solidFill>
                <a:schemeClr val="dk1"/>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7">
                  <a:extLst>
                    <a:ext uri="{A12FA001-AC4F-418D-AE19-62706E023703}">
                      <ahyp:hlinkClr xmlns:ahyp="http://schemas.microsoft.com/office/drawing/2018/hyperlinkcolor" val="tx"/>
                    </a:ext>
                  </a:extLst>
                </a:hlinkClick>
              </a:rPr>
              <a:t>https://arxiv.org/pdf/2011.08492.pdf</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8">
                  <a:extLst>
                    <a:ext uri="{A12FA001-AC4F-418D-AE19-62706E023703}">
                      <ahyp:hlinkClr xmlns:ahyp="http://schemas.microsoft.com/office/drawing/2018/hyperlinkcolor" val="tx"/>
                    </a:ext>
                  </a:extLst>
                </a:hlinkClick>
              </a:rPr>
              <a:t>https://xtglxb.sjtu.edu.cn/CN/abstract/abstract1208.shtml</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9">
                  <a:extLst>
                    <a:ext uri="{A12FA001-AC4F-418D-AE19-62706E023703}">
                      <ahyp:hlinkClr xmlns:ahyp="http://schemas.microsoft.com/office/drawing/2018/hyperlinkcolor" val="tx"/>
                    </a:ext>
                  </a:extLst>
                </a:hlinkClick>
              </a:rPr>
              <a:t>https://www.x-mol.com/paper/1340384585059057664/t?recommendPaper=1340448598824501248</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a:solidFill>
                  <a:schemeClr val="dk1"/>
                </a:solidFill>
              </a:rPr>
              <a:t>模型:</a:t>
            </a:r>
            <a:endParaRPr sz="4800">
              <a:solidFill>
                <a:schemeClr val="dk1"/>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10">
                  <a:extLst>
                    <a:ext uri="{A12FA001-AC4F-418D-AE19-62706E023703}">
                      <ahyp:hlinkClr xmlns:ahyp="http://schemas.microsoft.com/office/drawing/2018/hyperlinkcolor" val="tx"/>
                    </a:ext>
                  </a:extLst>
                </a:hlinkClick>
              </a:rPr>
              <a:t>https://scikit-learn.org/stable/modules/svm.html</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11">
                  <a:extLst>
                    <a:ext uri="{A12FA001-AC4F-418D-AE19-62706E023703}">
                      <ahyp:hlinkClr xmlns:ahyp="http://schemas.microsoft.com/office/drawing/2018/hyperlinkcolor" val="tx"/>
                    </a:ext>
                  </a:extLst>
                </a:hlinkClick>
              </a:rPr>
              <a:t>https://xgboost.readthedocs.io/en/stable/python/python_intro.html</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12">
                  <a:extLst>
                    <a:ext uri="{A12FA001-AC4F-418D-AE19-62706E023703}">
                      <ahyp:hlinkClr xmlns:ahyp="http://schemas.microsoft.com/office/drawing/2018/hyperlinkcolor" val="tx"/>
                    </a:ext>
                  </a:extLst>
                </a:hlinkClick>
              </a:rPr>
              <a:t>https://scikit-learn.org/stable/modules/generated/sklearn.ensemble.RandomForestClassifier.html</a:t>
            </a:r>
            <a:endParaRPr sz="4800">
              <a:solidFill>
                <a:schemeClr val="accent5"/>
              </a:solidFill>
            </a:endParaRPr>
          </a:p>
          <a:p>
            <a:pPr marL="0" lvl="0" indent="0" algn="l" rtl="0">
              <a:lnSpc>
                <a:spcPct val="150000"/>
              </a:lnSpc>
              <a:spcBef>
                <a:spcPts val="0"/>
              </a:spcBef>
              <a:spcAft>
                <a:spcPts val="0"/>
              </a:spcAft>
              <a:buClr>
                <a:schemeClr val="dk1"/>
              </a:buClr>
              <a:buSzPts val="275"/>
              <a:buFont typeface="Arial"/>
              <a:buNone/>
            </a:pPr>
            <a:r>
              <a:rPr lang="zh-TW" sz="4800" u="sng">
                <a:solidFill>
                  <a:schemeClr val="accent5"/>
                </a:solidFill>
                <a:hlinkClick r:id="rId13">
                  <a:extLst>
                    <a:ext uri="{A12FA001-AC4F-418D-AE19-62706E023703}">
                      <ahyp:hlinkClr xmlns:ahyp="http://schemas.microsoft.com/office/drawing/2018/hyperlinkcolor" val="tx"/>
                    </a:ext>
                  </a:extLst>
                </a:hlinkClick>
              </a:rPr>
              <a:t>https://scikit-learn.org/stable/modules/generated/sklearn.ensemble.VotingClassifier.html</a:t>
            </a:r>
            <a:endParaRPr sz="4800">
              <a:solidFill>
                <a:schemeClr val="accent5"/>
              </a:solidFill>
            </a:endParaRPr>
          </a:p>
          <a:p>
            <a:pPr marL="0" lvl="0" indent="0" algn="l" rtl="0">
              <a:spcBef>
                <a:spcPts val="0"/>
              </a:spcBef>
              <a:spcAft>
                <a:spcPts val="0"/>
              </a:spcAft>
              <a:buNone/>
            </a:pPr>
            <a:endParaRPr sz="4261"/>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404950" y="1983150"/>
            <a:ext cx="4334100" cy="1177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TW"/>
              <a:t>Thanks for listening!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222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solidFill>
                  <a:schemeClr val="hlink"/>
                </a:solidFill>
                <a:hlinkClick r:id="rId3" action="ppaction://hlinksldjump"/>
              </a:rPr>
              <a:t>Appendix A</a:t>
            </a:r>
            <a:endParaRPr/>
          </a:p>
        </p:txBody>
      </p:sp>
      <p:sp>
        <p:nvSpPr>
          <p:cNvPr id="206" name="Google Shape;206;p34"/>
          <p:cNvSpPr txBox="1">
            <a:spLocks noGrp="1"/>
          </p:cNvSpPr>
          <p:nvPr>
            <p:ph type="body" idx="1"/>
          </p:nvPr>
        </p:nvSpPr>
        <p:spPr>
          <a:xfrm>
            <a:off x="311700" y="795300"/>
            <a:ext cx="8520600" cy="4125600"/>
          </a:xfrm>
          <a:prstGeom prst="rect">
            <a:avLst/>
          </a:prstGeom>
        </p:spPr>
        <p:txBody>
          <a:bodyPr spcFirstLastPara="1" wrap="square" lIns="91425" tIns="91425" rIns="91425" bIns="91425" anchor="t" anchorCtr="0">
            <a:noAutofit/>
          </a:bodyPr>
          <a:lstStyle/>
          <a:p>
            <a:pPr marL="457200" lvl="0" indent="-256222" algn="l" rtl="0">
              <a:lnSpc>
                <a:spcPct val="95000"/>
              </a:lnSpc>
              <a:spcBef>
                <a:spcPts val="0"/>
              </a:spcBef>
              <a:spcAft>
                <a:spcPts val="0"/>
              </a:spcAft>
              <a:buClr>
                <a:schemeClr val="dk1"/>
              </a:buClr>
              <a:buSzPts val="435"/>
              <a:buChar char="●"/>
            </a:pPr>
            <a:r>
              <a:rPr lang="zh-TW" sz="1030"/>
              <a:t>trade_amount_usd: 取'trade_amount_usd'(交易金額)的最大值</a:t>
            </a:r>
            <a:endParaRPr sz="1030"/>
          </a:p>
          <a:p>
            <a:pPr marL="457200" lvl="0" indent="-256222" algn="l" rtl="0">
              <a:lnSpc>
                <a:spcPct val="95000"/>
              </a:lnSpc>
              <a:spcBef>
                <a:spcPts val="0"/>
              </a:spcBef>
              <a:spcAft>
                <a:spcPts val="0"/>
              </a:spcAft>
              <a:buClr>
                <a:schemeClr val="dk1"/>
              </a:buClr>
              <a:buSzPts val="435"/>
              <a:buChar char="●"/>
            </a:pPr>
            <a:r>
              <a:rPr lang="zh-TW" sz="1030"/>
              <a:t>amt_sum: ’amt’(交易金額-台幣)加總</a:t>
            </a:r>
            <a:endParaRPr sz="1030"/>
          </a:p>
          <a:p>
            <a:pPr marL="457200" lvl="0" indent="-256222" algn="l" rtl="0">
              <a:lnSpc>
                <a:spcPct val="95000"/>
              </a:lnSpc>
              <a:spcBef>
                <a:spcPts val="0"/>
              </a:spcBef>
              <a:spcAft>
                <a:spcPts val="0"/>
              </a:spcAft>
              <a:buClr>
                <a:schemeClr val="dk1"/>
              </a:buClr>
              <a:buSzPts val="435"/>
              <a:buChar char="●"/>
            </a:pPr>
            <a:r>
              <a:rPr lang="zh-TW" sz="1030"/>
              <a:t>amt_std: ’amt’(交易金額-台幣)的變異數</a:t>
            </a:r>
            <a:endParaRPr sz="1030"/>
          </a:p>
          <a:p>
            <a:pPr marL="457200" lvl="0" indent="-256222" algn="l" rtl="0">
              <a:lnSpc>
                <a:spcPct val="95000"/>
              </a:lnSpc>
              <a:spcBef>
                <a:spcPts val="0"/>
              </a:spcBef>
              <a:spcAft>
                <a:spcPts val="0"/>
              </a:spcAft>
              <a:buClr>
                <a:schemeClr val="dk1"/>
              </a:buClr>
              <a:buSzPts val="435"/>
              <a:buChar char="●"/>
            </a:pPr>
            <a:r>
              <a:rPr lang="zh-TW" sz="1030"/>
              <a:t>d_cur_type: 'cur_type'(消費地幣別)非台幣的交易次數</a:t>
            </a:r>
            <a:endParaRPr sz="1030"/>
          </a:p>
          <a:p>
            <a:pPr marL="457200" lvl="0" indent="-256222" algn="l" rtl="0">
              <a:lnSpc>
                <a:spcPct val="95000"/>
              </a:lnSpc>
              <a:spcBef>
                <a:spcPts val="0"/>
              </a:spcBef>
              <a:spcAft>
                <a:spcPts val="0"/>
              </a:spcAft>
              <a:buClr>
                <a:schemeClr val="dk1"/>
              </a:buClr>
              <a:buSzPts val="435"/>
              <a:buChar char="●"/>
            </a:pPr>
            <a:r>
              <a:rPr lang="zh-TW" sz="1030"/>
              <a:t>day: 同一個alert_key 區間的交易資料有多少筆</a:t>
            </a:r>
            <a:endParaRPr sz="1030"/>
          </a:p>
          <a:p>
            <a:pPr marL="457200" lvl="0" indent="-256222" algn="l" rtl="0">
              <a:lnSpc>
                <a:spcPct val="95000"/>
              </a:lnSpc>
              <a:spcBef>
                <a:spcPts val="0"/>
              </a:spcBef>
              <a:spcAft>
                <a:spcPts val="0"/>
              </a:spcAft>
              <a:buClr>
                <a:schemeClr val="dk1"/>
              </a:buClr>
              <a:buSzPts val="435"/>
              <a:buChar char="●"/>
            </a:pPr>
            <a:r>
              <a:rPr lang="zh-TW" sz="1030"/>
              <a:t>trans_no_final: 'trans_no'(交易編號)出現最多次的編號</a:t>
            </a:r>
            <a:endParaRPr sz="1030"/>
          </a:p>
          <a:p>
            <a:pPr marL="457200" lvl="0" indent="-256222" algn="l" rtl="0">
              <a:lnSpc>
                <a:spcPct val="95000"/>
              </a:lnSpc>
              <a:spcBef>
                <a:spcPts val="0"/>
              </a:spcBef>
              <a:spcAft>
                <a:spcPts val="0"/>
              </a:spcAft>
              <a:buClr>
                <a:schemeClr val="dk1"/>
              </a:buClr>
              <a:buSzPts val="435"/>
              <a:buChar char="●"/>
            </a:pPr>
            <a:r>
              <a:rPr lang="zh-TW" sz="1030"/>
              <a:t>d_cur_type_ratio: 取得跨國交易占總交易次數的比例( 'd_cur_type'除以'day')</a:t>
            </a:r>
            <a:endParaRPr sz="1030"/>
          </a:p>
          <a:p>
            <a:pPr marL="457200" lvl="0" indent="-256222" algn="l" rtl="0">
              <a:lnSpc>
                <a:spcPct val="95000"/>
              </a:lnSpc>
              <a:spcBef>
                <a:spcPts val="0"/>
              </a:spcBef>
              <a:spcAft>
                <a:spcPts val="0"/>
              </a:spcAft>
              <a:buClr>
                <a:schemeClr val="dk1"/>
              </a:buClr>
              <a:buSzPts val="435"/>
              <a:buChar char="●"/>
            </a:pPr>
            <a:r>
              <a:rPr lang="zh-TW" sz="1030"/>
              <a:t>sum_0 / sum_1 :存/貸款總金額 </a:t>
            </a:r>
            <a:endParaRPr sz="1030"/>
          </a:p>
          <a:p>
            <a:pPr marL="457200" lvl="0" indent="-256222" algn="l" rtl="0">
              <a:lnSpc>
                <a:spcPct val="95000"/>
              </a:lnSpc>
              <a:spcBef>
                <a:spcPts val="0"/>
              </a:spcBef>
              <a:spcAft>
                <a:spcPts val="0"/>
              </a:spcAft>
              <a:buClr>
                <a:schemeClr val="dk1"/>
              </a:buClr>
              <a:buSzPts val="435"/>
              <a:buChar char="●"/>
            </a:pPr>
            <a:r>
              <a:rPr lang="zh-TW" sz="1030"/>
              <a:t>var_0 / var_1 :存/貸款變異數</a:t>
            </a:r>
            <a:endParaRPr sz="1030"/>
          </a:p>
          <a:p>
            <a:pPr marL="457200" lvl="0" indent="-256222" algn="l" rtl="0">
              <a:lnSpc>
                <a:spcPct val="95000"/>
              </a:lnSpc>
              <a:spcBef>
                <a:spcPts val="0"/>
              </a:spcBef>
              <a:spcAft>
                <a:spcPts val="0"/>
              </a:spcAft>
              <a:buClr>
                <a:schemeClr val="dk1"/>
              </a:buClr>
              <a:buSzPts val="435"/>
              <a:buChar char="●"/>
            </a:pPr>
            <a:r>
              <a:rPr lang="zh-TW" sz="1030"/>
              <a:t>transnation_rate : 跨國交易占總交易次數的比例</a:t>
            </a:r>
            <a:endParaRPr sz="1030"/>
          </a:p>
          <a:p>
            <a:pPr marL="457200" lvl="0" indent="-256222" algn="l" rtl="0">
              <a:lnSpc>
                <a:spcPct val="95000"/>
              </a:lnSpc>
              <a:spcBef>
                <a:spcPts val="0"/>
              </a:spcBef>
              <a:spcAft>
                <a:spcPts val="0"/>
              </a:spcAft>
              <a:buClr>
                <a:schemeClr val="dk1"/>
              </a:buClr>
              <a:buSzPts val="435"/>
              <a:buChar char="●"/>
            </a:pPr>
            <a:r>
              <a:rPr lang="zh-TW" sz="1030"/>
              <a:t>total_amount_money_in  / total_amount_money_out : 跨國交易的匯入 / 匯出總金額</a:t>
            </a:r>
            <a:endParaRPr sz="1030"/>
          </a:p>
          <a:p>
            <a:pPr marL="457200" lvl="0" indent="-256222" algn="l" rtl="0">
              <a:lnSpc>
                <a:spcPct val="95000"/>
              </a:lnSpc>
              <a:spcBef>
                <a:spcPts val="0"/>
              </a:spcBef>
              <a:spcAft>
                <a:spcPts val="0"/>
              </a:spcAft>
              <a:buClr>
                <a:schemeClr val="dk1"/>
              </a:buClr>
              <a:buSzPts val="435"/>
              <a:buChar char="●"/>
            </a:pPr>
            <a:r>
              <a:rPr lang="zh-TW" sz="1030"/>
              <a:t>var_money_in / var_money_out  : 跨國交易的匯入 / 匯出變異數</a:t>
            </a:r>
            <a:endParaRPr sz="1030"/>
          </a:p>
          <a:p>
            <a:pPr marL="457200" lvl="0" indent="-256222" algn="l" rtl="0">
              <a:lnSpc>
                <a:spcPct val="95000"/>
              </a:lnSpc>
              <a:spcBef>
                <a:spcPts val="0"/>
              </a:spcBef>
              <a:spcAft>
                <a:spcPts val="0"/>
              </a:spcAft>
              <a:buClr>
                <a:schemeClr val="dk1"/>
              </a:buClr>
              <a:buSzPts val="435"/>
              <a:buChar char="●"/>
            </a:pPr>
            <a:r>
              <a:rPr lang="zh-TW" sz="1030"/>
              <a:t>cross_bank_rate : 跨行交易占總交易次數的比例</a:t>
            </a:r>
            <a:endParaRPr sz="1030"/>
          </a:p>
          <a:p>
            <a:pPr marL="457200" lvl="0" indent="-256222" algn="l" rtl="0">
              <a:lnSpc>
                <a:spcPct val="95000"/>
              </a:lnSpc>
              <a:spcBef>
                <a:spcPts val="0"/>
              </a:spcBef>
              <a:spcAft>
                <a:spcPts val="0"/>
              </a:spcAft>
              <a:buClr>
                <a:schemeClr val="dk1"/>
              </a:buClr>
              <a:buSzPts val="435"/>
              <a:buChar char="●"/>
            </a:pPr>
            <a:r>
              <a:rPr lang="zh-TW" sz="1030"/>
              <a:t>risk_rank : custinfo 裡顧客的風險等級(銀行處理的資料)</a:t>
            </a:r>
            <a:endParaRPr sz="1030"/>
          </a:p>
          <a:p>
            <a:pPr marL="457200" lvl="0" indent="-256222" algn="l" rtl="0">
              <a:lnSpc>
                <a:spcPct val="95000"/>
              </a:lnSpc>
              <a:spcBef>
                <a:spcPts val="0"/>
              </a:spcBef>
              <a:spcAft>
                <a:spcPts val="0"/>
              </a:spcAft>
              <a:buClr>
                <a:schemeClr val="dk1"/>
              </a:buClr>
              <a:buSzPts val="435"/>
              <a:buChar char="●"/>
            </a:pPr>
            <a:r>
              <a:rPr lang="zh-TW" sz="1030"/>
              <a:t>occupation_code : custinfo 裡顧客的職業分類(銀行處理的資料)</a:t>
            </a:r>
            <a:endParaRPr sz="1030"/>
          </a:p>
          <a:p>
            <a:pPr marL="457200" lvl="0" indent="-256222" algn="l" rtl="0">
              <a:lnSpc>
                <a:spcPct val="95000"/>
              </a:lnSpc>
              <a:spcBef>
                <a:spcPts val="0"/>
              </a:spcBef>
              <a:spcAft>
                <a:spcPts val="0"/>
              </a:spcAft>
              <a:buClr>
                <a:schemeClr val="dk1"/>
              </a:buClr>
              <a:buSzPts val="435"/>
              <a:buChar char="●"/>
            </a:pPr>
            <a:r>
              <a:rPr lang="zh-TW" sz="1030"/>
              <a:t>total_asset : custinfo 裡顧客的行內總資產(銀行處理的資料)</a:t>
            </a:r>
            <a:endParaRPr sz="1030"/>
          </a:p>
          <a:p>
            <a:pPr marL="457200" lvl="0" indent="-256222" algn="l" rtl="0">
              <a:lnSpc>
                <a:spcPct val="95000"/>
              </a:lnSpc>
              <a:spcBef>
                <a:spcPts val="0"/>
              </a:spcBef>
              <a:spcAft>
                <a:spcPts val="0"/>
              </a:spcAft>
              <a:buClr>
                <a:schemeClr val="dk1"/>
              </a:buClr>
              <a:buSzPts val="435"/>
              <a:buChar char="●"/>
            </a:pPr>
            <a:r>
              <a:rPr lang="zh-TW" sz="1030"/>
              <a:t>AGE : custinfo 裡顧客的年齡(銀行處理的資料)</a:t>
            </a:r>
            <a:endParaRPr sz="1030"/>
          </a:p>
          <a:p>
            <a:pPr marL="457200" lvl="0" indent="-256222" algn="l" rtl="0">
              <a:lnSpc>
                <a:spcPct val="95000"/>
              </a:lnSpc>
              <a:spcBef>
                <a:spcPts val="0"/>
              </a:spcBef>
              <a:spcAft>
                <a:spcPts val="0"/>
              </a:spcAft>
              <a:buClr>
                <a:schemeClr val="dk1"/>
              </a:buClr>
              <a:buSzPts val="435"/>
              <a:buChar char="●"/>
            </a:pPr>
            <a:r>
              <a:rPr lang="zh-TW" sz="1030"/>
              <a:t>lupay_max / lupay_std : ccba裡 'lupay'(上月繳款總額)最大值/變異數</a:t>
            </a:r>
            <a:endParaRPr sz="1030"/>
          </a:p>
          <a:p>
            <a:pPr marL="457200" lvl="0" indent="-256222" algn="l" rtl="0">
              <a:lnSpc>
                <a:spcPct val="95000"/>
              </a:lnSpc>
              <a:spcBef>
                <a:spcPts val="0"/>
              </a:spcBef>
              <a:spcAft>
                <a:spcPts val="0"/>
              </a:spcAft>
              <a:buClr>
                <a:schemeClr val="dk1"/>
              </a:buClr>
              <a:buSzPts val="435"/>
              <a:buChar char="●"/>
            </a:pPr>
            <a:r>
              <a:rPr lang="zh-TW" sz="1030"/>
              <a:t>clamt_max / clamt_std : ccba裡 'clamt'(本月分期預借現金金額)最大值/變異數</a:t>
            </a:r>
            <a:endParaRPr sz="1030"/>
          </a:p>
          <a:p>
            <a:pPr marL="457200" lvl="0" indent="-256222" algn="l" rtl="0">
              <a:lnSpc>
                <a:spcPct val="95000"/>
              </a:lnSpc>
              <a:spcBef>
                <a:spcPts val="0"/>
              </a:spcBef>
              <a:spcAft>
                <a:spcPts val="0"/>
              </a:spcAft>
              <a:buClr>
                <a:schemeClr val="dk1"/>
              </a:buClr>
              <a:buSzPts val="435"/>
              <a:buChar char="●"/>
            </a:pPr>
            <a:r>
              <a:rPr lang="zh-TW" sz="1030"/>
              <a:t>csamt_max /csamt_std : ccba裡 'csamt'(本月預借現金金額)最大值/變異數</a:t>
            </a:r>
            <a:endParaRPr sz="1030"/>
          </a:p>
          <a:p>
            <a:pPr marL="457200" lvl="0" indent="-256222" algn="l" rtl="0">
              <a:lnSpc>
                <a:spcPct val="95000"/>
              </a:lnSpc>
              <a:spcBef>
                <a:spcPts val="0"/>
              </a:spcBef>
              <a:spcAft>
                <a:spcPts val="0"/>
              </a:spcAft>
              <a:buClr>
                <a:schemeClr val="dk1"/>
              </a:buClr>
              <a:buSzPts val="435"/>
              <a:buChar char="●"/>
            </a:pPr>
            <a:r>
              <a:rPr lang="zh-TW" sz="1030"/>
              <a:t>inamt_max / inamt_std : ccba裡 'inamt'(本月分期消費金額)最大值/變異數</a:t>
            </a:r>
            <a:endParaRPr sz="1030"/>
          </a:p>
          <a:p>
            <a:pPr marL="457200" lvl="0" indent="-256222" algn="l" rtl="0">
              <a:lnSpc>
                <a:spcPct val="95000"/>
              </a:lnSpc>
              <a:spcBef>
                <a:spcPts val="0"/>
              </a:spcBef>
              <a:spcAft>
                <a:spcPts val="0"/>
              </a:spcAft>
              <a:buClr>
                <a:schemeClr val="dk1"/>
              </a:buClr>
              <a:buSzPts val="435"/>
              <a:buChar char="●"/>
            </a:pPr>
            <a:r>
              <a:rPr lang="zh-TW" sz="1030"/>
              <a:t>cucsm_max / cucsm_std :  ccba裡 'cucsm'(本月消費金額)最大值/變異數</a:t>
            </a:r>
            <a:endParaRPr sz="1030"/>
          </a:p>
          <a:p>
            <a:pPr marL="457200" lvl="0" indent="-256222" algn="l" rtl="0">
              <a:lnSpc>
                <a:spcPct val="95000"/>
              </a:lnSpc>
              <a:spcBef>
                <a:spcPts val="0"/>
              </a:spcBef>
              <a:spcAft>
                <a:spcPts val="0"/>
              </a:spcAft>
              <a:buClr>
                <a:schemeClr val="dk1"/>
              </a:buClr>
              <a:buSzPts val="435"/>
              <a:buChar char="●"/>
            </a:pPr>
            <a:r>
              <a:rPr lang="zh-TW" sz="1030"/>
              <a:t>cucah_max / cucah_std : ccba裡 'cucah'(本月借現金額)最大值/變異數</a:t>
            </a:r>
            <a:endParaRPr sz="1030"/>
          </a:p>
          <a:p>
            <a:pPr marL="457200" lvl="0" indent="-256222" algn="l" rtl="0">
              <a:lnSpc>
                <a:spcPct val="95000"/>
              </a:lnSpc>
              <a:spcBef>
                <a:spcPts val="0"/>
              </a:spcBef>
              <a:spcAft>
                <a:spcPts val="0"/>
              </a:spcAft>
              <a:buClr>
                <a:schemeClr val="dk1"/>
              </a:buClr>
              <a:buSzPts val="435"/>
              <a:buChar char="●"/>
            </a:pPr>
            <a:r>
              <a:rPr lang="zh-TW" sz="1030"/>
              <a:t>cytocam_times :  ccba裡 'cytocam'(信用額度)調整次數</a:t>
            </a:r>
            <a:endParaRPr sz="1030"/>
          </a:p>
          <a:p>
            <a:pPr marL="457200" lvl="0" indent="-256222" algn="l" rtl="0">
              <a:lnSpc>
                <a:spcPct val="95000"/>
              </a:lnSpc>
              <a:spcBef>
                <a:spcPts val="0"/>
              </a:spcBef>
              <a:spcAft>
                <a:spcPts val="0"/>
              </a:spcAft>
              <a:buClr>
                <a:schemeClr val="dk1"/>
              </a:buClr>
              <a:buSzPts val="435"/>
              <a:buChar char="●"/>
            </a:pPr>
            <a:r>
              <a:rPr lang="zh-TW" sz="1030"/>
              <a:t>cytocam_first / cytocam_last : ccba裡最初的 / 最後的 'cytocam'(信用額度)</a:t>
            </a:r>
            <a:endParaRPr sz="1030"/>
          </a:p>
          <a:p>
            <a:pPr marL="457200" lvl="0" indent="-256222" algn="l" rtl="0">
              <a:lnSpc>
                <a:spcPct val="95000"/>
              </a:lnSpc>
              <a:spcBef>
                <a:spcPts val="0"/>
              </a:spcBef>
              <a:spcAft>
                <a:spcPts val="0"/>
              </a:spcAft>
              <a:buClr>
                <a:schemeClr val="dk1"/>
              </a:buClr>
              <a:buSzPts val="435"/>
              <a:buChar char="●"/>
            </a:pPr>
            <a:r>
              <a:rPr lang="zh-TW" sz="1030"/>
              <a:t>cytocam_variance : ccba裡 'cytocam'(信用額度)調整變異數</a:t>
            </a:r>
            <a:endParaRPr sz="103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222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solidFill>
                  <a:schemeClr val="hlink"/>
                </a:solidFill>
                <a:hlinkClick r:id="rId3" action="ppaction://hlinksldjump"/>
              </a:rPr>
              <a:t>Appendix B</a:t>
            </a:r>
            <a:endParaRPr/>
          </a:p>
        </p:txBody>
      </p:sp>
      <p:sp>
        <p:nvSpPr>
          <p:cNvPr id="212" name="Google Shape;212;p35"/>
          <p:cNvSpPr txBox="1">
            <a:spLocks noGrp="1"/>
          </p:cNvSpPr>
          <p:nvPr>
            <p:ph type="body" idx="1"/>
          </p:nvPr>
        </p:nvSpPr>
        <p:spPr>
          <a:xfrm>
            <a:off x="311700" y="795300"/>
            <a:ext cx="8520600" cy="4125600"/>
          </a:xfrm>
          <a:prstGeom prst="rect">
            <a:avLst/>
          </a:prstGeom>
        </p:spPr>
        <p:txBody>
          <a:bodyPr spcFirstLastPara="1" wrap="square" lIns="91425" tIns="91425" rIns="91425" bIns="91425" anchor="t" anchorCtr="0">
            <a:noAutofit/>
          </a:bodyPr>
          <a:lstStyle/>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cdtx_n_country: 消費涵蓋的國家數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cdtx_n_country_switch: 連續消費時變換國家的次數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cdtx_max_country: 消費最多的國家的消費次數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cdtx_n_foreign: 外國消費次數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cdtx_n_foreign_switch: 連續消費時在本國/外國間交換的次數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cdtx_n_cur: 消費涵蓋的幣別數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cdtx_n_cur_switch: 連續消費時變換使用幣別的次數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cdtx_n_forcur: 使用外幣消費的次數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cdtx_n_forcur_switch: 連續消費時幣別在本國/外國間交換的次數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cdtx_tx_sum: 總消費金額</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cdtx_likely_trans_[05/10]: 金額相差在[5% / 10%]內的likely_trans</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cdtx_tx_num: 總消費金額</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dp_trans[0/1/2/3]: trans[0/1/2/3] 的交易數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dp_tx[0/1]: tx[0/1]的交易數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dp_CR_sum: credit交易總額</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dp_CR_likely_trans_[05/10]: credit交易金額相差在[5% / 10%]內的likely_trans</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dp_DB_sum: debit交易總額</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dp_DB_likely_trans_[05/10]: debit交易金額相差在[5% / 10%]內的likely_trans</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dp_tx_sum: tx交易總額，tx定義為不分credit/debit，數字為正的交易</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dp_tx_likely_trans[05/10]: tx金額相差在[5% / 10%]內的likely_trans</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dp_neg_sum: neg交易總額，neg定義為不分credit/debit，數字為負的交易，先取絕對值再取-log</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dp_n_[CR/DP/tx/neg]: [credit/debit/tx/neg]交易總數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remit_n_trans_type: trans_no的種類數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remit_trans[0/1/2/3]: trans_no為[0/1/2/3]的外匯交易總數</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remit_tx_sum: 外匯交易總額</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remit_likely_trans[05/10]: 外匯交易交易金額相差在[5% / 10%]內的likely_trans</a:t>
            </a:r>
            <a:endParaRPr sz="1030">
              <a:solidFill>
                <a:srgbClr val="333333"/>
              </a:solidFill>
              <a:highlight>
                <a:srgbClr val="FFFFFF"/>
              </a:highlight>
            </a:endParaRPr>
          </a:p>
          <a:p>
            <a:pPr marL="457200" lvl="0" indent="-294005" algn="l" rtl="0">
              <a:lnSpc>
                <a:spcPct val="95000"/>
              </a:lnSpc>
              <a:spcBef>
                <a:spcPts val="0"/>
              </a:spcBef>
              <a:spcAft>
                <a:spcPts val="0"/>
              </a:spcAft>
              <a:buClr>
                <a:srgbClr val="333333"/>
              </a:buClr>
              <a:buSzPts val="1030"/>
              <a:buChar char="●"/>
            </a:pPr>
            <a:r>
              <a:rPr lang="zh-TW" sz="1030">
                <a:solidFill>
                  <a:srgbClr val="333333"/>
                </a:solidFill>
                <a:highlight>
                  <a:srgbClr val="FFFFFF"/>
                </a:highlight>
              </a:rPr>
              <a:t>remit_tx_num: 外匯交易總數</a:t>
            </a:r>
            <a:endParaRPr sz="952">
              <a:solidFill>
                <a:schemeClr val="dk1"/>
              </a:solidFill>
            </a:endParaRPr>
          </a:p>
        </p:txBody>
      </p:sp>
      <p:sp>
        <p:nvSpPr>
          <p:cNvPr id="213" name="Google Shape;213;p35"/>
          <p:cNvSpPr txBox="1"/>
          <p:nvPr/>
        </p:nvSpPr>
        <p:spPr>
          <a:xfrm>
            <a:off x="5491200" y="1254450"/>
            <a:ext cx="3652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sp>
        <p:nvSpPr>
          <p:cNvPr id="214" name="Google Shape;214;p35"/>
          <p:cNvSpPr txBox="1"/>
          <p:nvPr/>
        </p:nvSpPr>
        <p:spPr>
          <a:xfrm>
            <a:off x="5270275" y="1017725"/>
            <a:ext cx="3798300" cy="1670400"/>
          </a:xfrm>
          <a:prstGeom prst="rect">
            <a:avLst/>
          </a:prstGeom>
          <a:noFill/>
          <a:ln>
            <a:noFill/>
          </a:ln>
        </p:spPr>
        <p:txBody>
          <a:bodyPr spcFirstLastPara="1" wrap="square" lIns="91425" tIns="91425" rIns="91425" bIns="91425" anchor="t" anchorCtr="0">
            <a:spAutoFit/>
          </a:bodyPr>
          <a:lstStyle/>
          <a:p>
            <a:pPr marL="914400" lvl="2" indent="-304800" algn="l" rtl="0">
              <a:lnSpc>
                <a:spcPct val="115000"/>
              </a:lnSpc>
              <a:spcBef>
                <a:spcPts val="0"/>
              </a:spcBef>
              <a:spcAft>
                <a:spcPts val="0"/>
              </a:spcAft>
              <a:buClr>
                <a:srgbClr val="333333"/>
              </a:buClr>
              <a:buSzPts val="1200"/>
              <a:buAutoNum type="romanLcPeriod"/>
            </a:pPr>
            <a:r>
              <a:rPr lang="zh-TW" sz="1200">
                <a:solidFill>
                  <a:srgbClr val="333333"/>
                </a:solidFill>
                <a:highlight>
                  <a:srgbClr val="FFFFFF"/>
                </a:highlight>
              </a:rPr>
              <a:t>若時間區間內無交易資料則補0</a:t>
            </a:r>
            <a:endParaRPr sz="1200">
              <a:solidFill>
                <a:srgbClr val="333333"/>
              </a:solidFill>
              <a:highlight>
                <a:srgbClr val="FFFFFF"/>
              </a:highlight>
            </a:endParaRPr>
          </a:p>
          <a:p>
            <a:pPr marL="914400" lvl="2" indent="-304800" algn="l" rtl="0">
              <a:lnSpc>
                <a:spcPct val="115000"/>
              </a:lnSpc>
              <a:spcBef>
                <a:spcPts val="0"/>
              </a:spcBef>
              <a:spcAft>
                <a:spcPts val="0"/>
              </a:spcAft>
              <a:buClr>
                <a:srgbClr val="333333"/>
              </a:buClr>
              <a:buSzPts val="1200"/>
              <a:buAutoNum type="romanLcPeriod"/>
            </a:pPr>
            <a:r>
              <a:rPr lang="zh-TW" sz="1200">
                <a:solidFill>
                  <a:srgbClr val="333333"/>
                </a:solidFill>
                <a:highlight>
                  <a:srgbClr val="FFFFFF"/>
                </a:highlight>
              </a:rPr>
              <a:t>提取ccba</a:t>
            </a:r>
            <a:r>
              <a:rPr lang="zh-TW" sz="1200">
                <a:solidFill>
                  <a:schemeClr val="dk1"/>
                </a:solidFill>
                <a:highlight>
                  <a:srgbClr val="FFFFFF"/>
                </a:highlight>
              </a:rPr>
              <a:t>中</a:t>
            </a:r>
            <a:r>
              <a:rPr lang="zh-TW" sz="1250">
                <a:solidFill>
                  <a:schemeClr val="dk1"/>
                </a:solidFill>
                <a:highlight>
                  <a:srgbClr val="FFFFFF"/>
                </a:highlight>
              </a:rPr>
              <a:t>lupay, cycam, usgam, clamt, csamt, inamt, cucsm, cucah欄位，負數先取絕對值再取-log</a:t>
            </a:r>
            <a:endParaRPr sz="1250">
              <a:solidFill>
                <a:schemeClr val="dk1"/>
              </a:solidFill>
              <a:highlight>
                <a:srgbClr val="FFFFFF"/>
              </a:highlight>
            </a:endParaRPr>
          </a:p>
          <a:p>
            <a:pPr marL="914400" lvl="2" indent="-304800" algn="l" rtl="0">
              <a:lnSpc>
                <a:spcPct val="115000"/>
              </a:lnSpc>
              <a:spcBef>
                <a:spcPts val="0"/>
              </a:spcBef>
              <a:spcAft>
                <a:spcPts val="0"/>
              </a:spcAft>
              <a:buClr>
                <a:srgbClr val="333333"/>
              </a:buClr>
              <a:buSzPts val="1200"/>
              <a:buAutoNum type="romanLcPeriod"/>
            </a:pPr>
            <a:r>
              <a:rPr lang="zh-TW" sz="1200">
                <a:solidFill>
                  <a:srgbClr val="333333"/>
                </a:solidFill>
                <a:highlight>
                  <a:srgbClr val="FFFFFF"/>
                </a:highlight>
              </a:rPr>
              <a:t>提取custinfo中total_asset欄位</a:t>
            </a:r>
            <a:endParaRPr sz="1200">
              <a:solidFill>
                <a:srgbClr val="333333"/>
              </a:solidFill>
              <a:highlight>
                <a:srgbClr val="FFFFFF"/>
              </a:highlight>
            </a:endParaRPr>
          </a:p>
          <a:p>
            <a:pPr marL="914400" lvl="2" indent="-304800" algn="l" rtl="0">
              <a:lnSpc>
                <a:spcPct val="115000"/>
              </a:lnSpc>
              <a:spcBef>
                <a:spcPts val="0"/>
              </a:spcBef>
              <a:spcAft>
                <a:spcPts val="0"/>
              </a:spcAft>
              <a:buClr>
                <a:srgbClr val="333333"/>
              </a:buClr>
              <a:buSzPts val="1200"/>
              <a:buAutoNum type="romanLcPeriod"/>
            </a:pPr>
            <a:r>
              <a:rPr lang="zh-TW" sz="1200">
                <a:solidFill>
                  <a:srgbClr val="333333"/>
                </a:solidFill>
                <a:highlight>
                  <a:srgbClr val="FFFFFF"/>
                </a:highlight>
              </a:rPr>
              <a:t>合併以上所有特徵得到維度為138(43×3+8+1)的特徵組</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Background</a:t>
            </a:r>
            <a:endParaRPr/>
          </a:p>
        </p:txBody>
      </p:sp>
      <p:sp>
        <p:nvSpPr>
          <p:cNvPr id="72" name="Google Shape;72;p15"/>
          <p:cNvSpPr txBox="1">
            <a:spLocks noGrp="1"/>
          </p:cNvSpPr>
          <p:nvPr>
            <p:ph type="body" idx="1"/>
          </p:nvPr>
        </p:nvSpPr>
        <p:spPr>
          <a:xfrm>
            <a:off x="311700" y="2781000"/>
            <a:ext cx="8520600" cy="1967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對於金融業而言，洗錢防制是一個必然面對的難題與挑戰</a:t>
            </a:r>
            <a:endParaRPr/>
          </a:p>
          <a:p>
            <a:pPr marL="457200" lvl="0" indent="-342900" algn="l" rtl="0">
              <a:spcBef>
                <a:spcPts val="0"/>
              </a:spcBef>
              <a:spcAft>
                <a:spcPts val="0"/>
              </a:spcAft>
              <a:buSzPts val="1800"/>
              <a:buChar char="●"/>
            </a:pPr>
            <a:r>
              <a:rPr lang="zh-TW"/>
              <a:t>金融機構若不積極審查各種由其經手的交易行為，則將淪為犯罪集團的漂白管道，除了損及自身商譽之外，又因為金融機構具有集合廣大人民資金的特性，而擾亂了金融市場秩序。</a:t>
            </a:r>
            <a:endParaRPr/>
          </a:p>
          <a:p>
            <a:pPr marL="457200" lvl="0" indent="-342900" algn="l" rtl="0">
              <a:spcBef>
                <a:spcPts val="0"/>
              </a:spcBef>
              <a:spcAft>
                <a:spcPts val="0"/>
              </a:spcAft>
              <a:buSzPts val="1800"/>
              <a:buChar char="●"/>
            </a:pPr>
            <a:r>
              <a:rPr lang="zh-TW"/>
              <a:t>洗錢樣態推陳出新，致使金融業單靠人力顯然不足以辨識出可疑的犯罪活動。</a:t>
            </a:r>
            <a:endParaRPr/>
          </a:p>
        </p:txBody>
      </p:sp>
      <p:pic>
        <p:nvPicPr>
          <p:cNvPr id="73" name="Google Shape;73;p15"/>
          <p:cNvPicPr preferRelativeResize="0"/>
          <p:nvPr/>
        </p:nvPicPr>
        <p:blipFill rotWithShape="1">
          <a:blip r:embed="rId3">
            <a:alphaModFix/>
          </a:blip>
          <a:srcRect b="54077"/>
          <a:stretch/>
        </p:blipFill>
        <p:spPr>
          <a:xfrm>
            <a:off x="896625" y="1152475"/>
            <a:ext cx="7350749" cy="1628525"/>
          </a:xfrm>
          <a:prstGeom prst="rect">
            <a:avLst/>
          </a:prstGeom>
          <a:noFill/>
          <a:ln>
            <a:noFill/>
          </a:ln>
        </p:spPr>
      </p:pic>
      <p:pic>
        <p:nvPicPr>
          <p:cNvPr id="74" name="Google Shape;74;p15"/>
          <p:cNvPicPr preferRelativeResize="0"/>
          <p:nvPr/>
        </p:nvPicPr>
        <p:blipFill>
          <a:blip r:embed="rId4">
            <a:alphaModFix/>
          </a:blip>
          <a:stretch>
            <a:fillRect/>
          </a:stretch>
        </p:blipFill>
        <p:spPr>
          <a:xfrm>
            <a:off x="7338424" y="1152475"/>
            <a:ext cx="908950" cy="42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Motivation</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0000" rIns="91425" bIns="91425" anchor="t" anchorCtr="0">
            <a:normAutofit/>
          </a:bodyPr>
          <a:lstStyle/>
          <a:p>
            <a:pPr marL="457200" lvl="0" indent="-342900" algn="l" rtl="0">
              <a:spcBef>
                <a:spcPts val="0"/>
              </a:spcBef>
              <a:spcAft>
                <a:spcPts val="0"/>
              </a:spcAft>
              <a:buSzPts val="1800"/>
              <a:buChar char="●"/>
            </a:pPr>
            <a:r>
              <a:rPr lang="zh-TW"/>
              <a:t>進一步了解機器學習在金融領域的應用</a:t>
            </a:r>
            <a:endParaRPr/>
          </a:p>
          <a:p>
            <a:pPr marL="457200" lvl="0" indent="-342900" algn="l" rtl="0">
              <a:spcBef>
                <a:spcPts val="0"/>
              </a:spcBef>
              <a:spcAft>
                <a:spcPts val="0"/>
              </a:spcAft>
              <a:buSzPts val="1800"/>
              <a:buChar char="●"/>
            </a:pPr>
            <a:r>
              <a:rPr lang="zh-TW"/>
              <a:t>金融用戶的交易資料鮮少開放給公眾或研究者使用，這次的競賽提供很好的機會讓我們接觸到運用這些機密資料進行洗錢防制的實務</a:t>
            </a:r>
            <a:endParaRPr/>
          </a:p>
          <a:p>
            <a:pPr marL="457200" lvl="0" indent="-342900" algn="l" rtl="0">
              <a:spcBef>
                <a:spcPts val="0"/>
              </a:spcBef>
              <a:spcAft>
                <a:spcPts val="0"/>
              </a:spcAft>
              <a:buSzPts val="1800"/>
              <a:buChar char="●"/>
            </a:pPr>
            <a:r>
              <a:rPr lang="zh-TW"/>
              <a:t>希望學習更多金融領域與金融科技的應用，例如洗錢的定義、現有的金融科技技術、以及訓練模型的技巧等等</a:t>
            </a:r>
            <a:endParaRPr/>
          </a:p>
        </p:txBody>
      </p:sp>
      <p:pic>
        <p:nvPicPr>
          <p:cNvPr id="81" name="Google Shape;81;p16"/>
          <p:cNvPicPr preferRelativeResize="0"/>
          <p:nvPr/>
        </p:nvPicPr>
        <p:blipFill>
          <a:blip r:embed="rId3">
            <a:alphaModFix/>
          </a:blip>
          <a:stretch>
            <a:fillRect/>
          </a:stretch>
        </p:blipFill>
        <p:spPr>
          <a:xfrm flipH="1">
            <a:off x="6427325" y="3351425"/>
            <a:ext cx="2579625" cy="169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81025" y="146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sz="1600"/>
              <a:t>Dataset</a:t>
            </a:r>
            <a:endParaRPr sz="1600"/>
          </a:p>
          <a:p>
            <a:pPr marL="914400" lvl="0" indent="0" algn="l" rtl="0">
              <a:lnSpc>
                <a:spcPct val="115000"/>
              </a:lnSpc>
              <a:spcBef>
                <a:spcPts val="0"/>
              </a:spcBef>
              <a:spcAft>
                <a:spcPts val="0"/>
              </a:spcAft>
              <a:buNone/>
            </a:pPr>
            <a:endParaRPr sz="1100"/>
          </a:p>
        </p:txBody>
      </p:sp>
      <p:sp>
        <p:nvSpPr>
          <p:cNvPr id="87" name="Google Shape;87;p17"/>
          <p:cNvSpPr txBox="1"/>
          <p:nvPr/>
        </p:nvSpPr>
        <p:spPr>
          <a:xfrm>
            <a:off x="121350" y="513450"/>
            <a:ext cx="2940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zh-TW"/>
              <a:t>逐筆交易資料</a:t>
            </a:r>
            <a:endParaRPr/>
          </a:p>
        </p:txBody>
      </p:sp>
      <p:graphicFrame>
        <p:nvGraphicFramePr>
          <p:cNvPr id="88" name="Google Shape;88;p17"/>
          <p:cNvGraphicFramePr/>
          <p:nvPr>
            <p:extLst>
              <p:ext uri="{D42A27DB-BD31-4B8C-83A1-F6EECF244321}">
                <p14:modId xmlns:p14="http://schemas.microsoft.com/office/powerpoint/2010/main" val="1512273471"/>
              </p:ext>
            </p:extLst>
          </p:nvPr>
        </p:nvGraphicFramePr>
        <p:xfrm>
          <a:off x="597800" y="913650"/>
          <a:ext cx="7239000" cy="4196080"/>
        </p:xfrm>
        <a:graphic>
          <a:graphicData uri="http://schemas.openxmlformats.org/drawingml/2006/table">
            <a:tbl>
              <a:tblPr>
                <a:noFill/>
                <a:tableStyleId>{37B975D8-2D1D-4970-A547-7CBAE996F5A2}</a:tableStyleId>
              </a:tblPr>
              <a:tblGrid>
                <a:gridCol w="361950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1277702148"/>
                    </a:ext>
                  </a:extLst>
                </a:gridCol>
              </a:tblGrid>
              <a:tr h="274400">
                <a:tc>
                  <a:txBody>
                    <a:bodyPr/>
                    <a:lstStyle/>
                    <a:p>
                      <a:pPr marL="0" lvl="0" indent="0" algn="l" rtl="0">
                        <a:spcBef>
                          <a:spcPts val="0"/>
                        </a:spcBef>
                        <a:spcAft>
                          <a:spcPts val="0"/>
                        </a:spcAft>
                        <a:buNone/>
                      </a:pPr>
                      <a:r>
                        <a:rPr lang="zh-TW" sz="1100"/>
                        <a:t>訓練資料集_檔案名稱</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lvl="0" indent="0" algn="l" rtl="0">
                        <a:spcBef>
                          <a:spcPts val="0"/>
                        </a:spcBef>
                        <a:spcAft>
                          <a:spcPts val="0"/>
                        </a:spcAft>
                        <a:buNone/>
                      </a:pPr>
                      <a:r>
                        <a:rPr lang="zh-TW" sz="1100"/>
                        <a:t>訓練資料欄位名稱(欄位說明)</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ltLang="en-US"/>
                    </a:p>
                  </a:txBody>
                  <a:tcPr/>
                </a:tc>
                <a:extLst>
                  <a:ext uri="{0D108BD9-81ED-4DB2-BD59-A6C34878D82A}">
                    <a16:rowId xmlns:a16="http://schemas.microsoft.com/office/drawing/2014/main" val="10000"/>
                  </a:ext>
                </a:extLst>
              </a:tr>
              <a:tr h="914575">
                <a:tc>
                  <a:txBody>
                    <a:bodyPr/>
                    <a:lstStyle/>
                    <a:p>
                      <a:pPr marL="0" lvl="0" indent="0" algn="l" rtl="0">
                        <a:spcBef>
                          <a:spcPts val="0"/>
                        </a:spcBef>
                        <a:spcAft>
                          <a:spcPts val="0"/>
                        </a:spcAft>
                        <a:buClr>
                          <a:schemeClr val="dk1"/>
                        </a:buClr>
                        <a:buSzPts val="1100"/>
                        <a:buFont typeface="Arial"/>
                        <a:buNone/>
                      </a:pPr>
                      <a:r>
                        <a:rPr lang="zh-TW" sz="1100">
                          <a:solidFill>
                            <a:srgbClr val="9900FF"/>
                          </a:solidFill>
                        </a:rPr>
                        <a:t>public_train_x_cdtx0001_full_hashed</a:t>
                      </a:r>
                      <a:endParaRPr sz="1100">
                        <a:solidFill>
                          <a:srgbClr val="9900FF"/>
                        </a:solidFill>
                      </a:endParaRPr>
                    </a:p>
                    <a:p>
                      <a:pPr marL="0" lvl="0" indent="0" algn="l" rtl="0">
                        <a:spcBef>
                          <a:spcPts val="0"/>
                        </a:spcBef>
                        <a:spcAft>
                          <a:spcPts val="0"/>
                        </a:spcAft>
                        <a:buClr>
                          <a:schemeClr val="dk1"/>
                        </a:buClr>
                        <a:buSzPts val="1100"/>
                        <a:buFont typeface="Arial"/>
                        <a:buNone/>
                      </a:pPr>
                      <a:r>
                        <a:rPr lang="zh-TW" sz="1100">
                          <a:solidFill>
                            <a:srgbClr val="9900FF"/>
                          </a:solidFill>
                        </a:rPr>
                        <a:t>(cdtx)</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sz="1100" dirty="0">
                          <a:solidFill>
                            <a:schemeClr val="dk1"/>
                          </a:solidFill>
                        </a:rPr>
                        <a:t>cust_id     	</a:t>
                      </a:r>
                      <a:endParaRPr sz="1100" dirty="0">
                        <a:solidFill>
                          <a:schemeClr val="dk1"/>
                        </a:solidFill>
                      </a:endParaRPr>
                    </a:p>
                    <a:p>
                      <a:pPr marL="0" lvl="0" indent="0" algn="l" rtl="0">
                        <a:spcBef>
                          <a:spcPts val="0"/>
                        </a:spcBef>
                        <a:spcAft>
                          <a:spcPts val="0"/>
                        </a:spcAft>
                        <a:buNone/>
                      </a:pPr>
                      <a:r>
                        <a:rPr lang="zh-TW" sz="1100" dirty="0">
                          <a:solidFill>
                            <a:schemeClr val="dk1"/>
                          </a:solidFill>
                        </a:rPr>
                        <a:t>date	</a:t>
                      </a:r>
                      <a:endParaRPr sz="1100" dirty="0">
                        <a:solidFill>
                          <a:schemeClr val="dk1"/>
                        </a:solidFill>
                      </a:endParaRPr>
                    </a:p>
                    <a:p>
                      <a:pPr marL="0" lvl="0" indent="0" algn="l" rtl="0">
                        <a:spcBef>
                          <a:spcPts val="0"/>
                        </a:spcBef>
                        <a:spcAft>
                          <a:spcPts val="0"/>
                        </a:spcAft>
                        <a:buNone/>
                      </a:pPr>
                      <a:r>
                        <a:rPr lang="zh-TW" sz="1100" dirty="0">
                          <a:solidFill>
                            <a:schemeClr val="dk1"/>
                          </a:solidFill>
                        </a:rPr>
                        <a:t>country        </a:t>
                      </a:r>
                      <a:endParaRPr lang="en-US" altLang="zh-TW" sz="1100" dirty="0">
                        <a:solidFill>
                          <a:schemeClr val="dk1"/>
                        </a:solidFill>
                      </a:endParaRPr>
                    </a:p>
                    <a:p>
                      <a:pPr marL="0" lvl="0" indent="0" algn="l" rtl="0">
                        <a:spcBef>
                          <a:spcPts val="0"/>
                        </a:spcBef>
                        <a:spcAft>
                          <a:spcPts val="0"/>
                        </a:spcAft>
                        <a:buNone/>
                      </a:pPr>
                      <a:r>
                        <a:rPr lang="zh-TW" sz="1100" dirty="0">
                          <a:solidFill>
                            <a:schemeClr val="dk1"/>
                          </a:solidFill>
                        </a:rPr>
                        <a:t>cur_type	</a:t>
                      </a:r>
                      <a:endParaRPr sz="1100" dirty="0">
                        <a:solidFill>
                          <a:schemeClr val="dk1"/>
                        </a:solidFill>
                      </a:endParaRPr>
                    </a:p>
                    <a:p>
                      <a:pPr marL="0" lvl="0" indent="0" algn="l" rtl="0">
                        <a:spcBef>
                          <a:spcPts val="0"/>
                        </a:spcBef>
                        <a:spcAft>
                          <a:spcPts val="0"/>
                        </a:spcAft>
                        <a:buNone/>
                      </a:pPr>
                      <a:r>
                        <a:rPr lang="zh-TW" sz="1100" dirty="0">
                          <a:solidFill>
                            <a:schemeClr val="dk1"/>
                          </a:solidFill>
                        </a:rPr>
                        <a:t>amt	</a:t>
                      </a:r>
                      <a:endParaRPr sz="1100" dirty="0">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lgn="ctr">
                      <a:noFill/>
                      <a:prstDash val="solid"/>
                      <a:round/>
                      <a:headEnd type="none" w="med" len="med"/>
                      <a:tailEnd type="none" w="med" len="med"/>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ltLang="zh-TW" sz="1100" dirty="0">
                          <a:solidFill>
                            <a:schemeClr val="dk1"/>
                          </a:solidFill>
                        </a:rPr>
                        <a:t>(顧客編號)</a:t>
                      </a:r>
                      <a:endParaRPr lang="en-US" altLang="zh-TW" sz="1100" dirty="0">
                        <a:solidFill>
                          <a:schemeClr val="dk1"/>
                        </a:solidFill>
                      </a:endParaRPr>
                    </a:p>
                    <a:p>
                      <a:pPr marL="0" lvl="0" indent="0" algn="l" rtl="0">
                        <a:spcBef>
                          <a:spcPts val="0"/>
                        </a:spcBef>
                        <a:spcAft>
                          <a:spcPts val="0"/>
                        </a:spcAft>
                        <a:buNone/>
                      </a:pPr>
                      <a:r>
                        <a:rPr lang="zh-TW" altLang="zh-TW" sz="1100" dirty="0">
                          <a:solidFill>
                            <a:schemeClr val="dk1"/>
                          </a:solidFill>
                        </a:rPr>
                        <a:t>(消費日期)</a:t>
                      </a:r>
                      <a:endParaRPr lang="en-US" altLang="zh-TW" sz="1100" dirty="0">
                        <a:solidFill>
                          <a:schemeClr val="dk1"/>
                        </a:solidFill>
                      </a:endParaRPr>
                    </a:p>
                    <a:p>
                      <a:pPr marL="0" lvl="0" indent="0" algn="l" rtl="0">
                        <a:spcBef>
                          <a:spcPts val="0"/>
                        </a:spcBef>
                        <a:spcAft>
                          <a:spcPts val="0"/>
                        </a:spcAft>
                        <a:buNone/>
                      </a:pPr>
                      <a:r>
                        <a:rPr lang="zh-TW" altLang="zh-TW" sz="1100" dirty="0">
                          <a:solidFill>
                            <a:schemeClr val="dk1"/>
                          </a:solidFill>
                        </a:rPr>
                        <a:t>(消費地國別)</a:t>
                      </a:r>
                      <a:endParaRPr lang="en-US" altLang="zh-TW" sz="1100" dirty="0">
                        <a:solidFill>
                          <a:schemeClr val="dk1"/>
                        </a:solidFill>
                      </a:endParaRPr>
                    </a:p>
                    <a:p>
                      <a:pPr marL="0" lvl="0" indent="0" algn="l" rtl="0">
                        <a:spcBef>
                          <a:spcPts val="0"/>
                        </a:spcBef>
                        <a:spcAft>
                          <a:spcPts val="0"/>
                        </a:spcAft>
                        <a:buNone/>
                      </a:pPr>
                      <a:r>
                        <a:rPr lang="zh-TW" altLang="zh-TW" sz="1100" dirty="0">
                          <a:solidFill>
                            <a:schemeClr val="dk1"/>
                          </a:solidFill>
                        </a:rPr>
                        <a:t>(消費地幣別)</a:t>
                      </a:r>
                      <a:endParaRPr lang="en-US" altLang="zh-TW" sz="1100" dirty="0">
                        <a:solidFill>
                          <a:schemeClr val="dk1"/>
                        </a:solidFill>
                      </a:endParaRPr>
                    </a:p>
                    <a:p>
                      <a:pPr marL="0" lvl="0" indent="0" algn="l" rtl="0">
                        <a:spcBef>
                          <a:spcPts val="0"/>
                        </a:spcBef>
                        <a:spcAft>
                          <a:spcPts val="0"/>
                        </a:spcAft>
                        <a:buNone/>
                      </a:pPr>
                      <a:r>
                        <a:rPr lang="zh-TW" altLang="zh-TW" sz="1100" dirty="0">
                          <a:solidFill>
                            <a:schemeClr val="dk1"/>
                          </a:solidFill>
                        </a:rPr>
                        <a:t>(交易金額-台幣)</a:t>
                      </a:r>
                      <a:endParaRPr sz="1100" dirty="0">
                        <a:solidFill>
                          <a:schemeClr val="dk1"/>
                        </a:solidFill>
                      </a:endParaRPr>
                    </a:p>
                  </a:txBody>
                  <a:tcPr marL="63500" marR="63500" marT="63500" marB="63500">
                    <a:lnL w="12700" cap="flat" cmpd="sng" algn="ctr">
                      <a:noFill/>
                      <a:prstDash val="solid"/>
                      <a:round/>
                      <a:headEnd type="none" w="med" len="med"/>
                      <a:tailEnd type="none" w="med" len="med"/>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88050">
                <a:tc>
                  <a:txBody>
                    <a:bodyPr/>
                    <a:lstStyle/>
                    <a:p>
                      <a:pPr marL="0" lvl="0" indent="0" algn="l" rtl="0">
                        <a:spcBef>
                          <a:spcPts val="0"/>
                        </a:spcBef>
                        <a:spcAft>
                          <a:spcPts val="0"/>
                        </a:spcAft>
                        <a:buClr>
                          <a:schemeClr val="dk1"/>
                        </a:buClr>
                        <a:buSzPts val="1100"/>
                        <a:buFont typeface="Arial"/>
                        <a:buNone/>
                      </a:pPr>
                      <a:r>
                        <a:rPr lang="zh-TW" sz="1100">
                          <a:solidFill>
                            <a:srgbClr val="9900FF"/>
                          </a:solidFill>
                        </a:rPr>
                        <a:t>public_train_x_dp_full_hashed</a:t>
                      </a:r>
                      <a:endParaRPr sz="1100">
                        <a:solidFill>
                          <a:srgbClr val="9900FF"/>
                        </a:solidFill>
                      </a:endParaRPr>
                    </a:p>
                    <a:p>
                      <a:pPr marL="0" lvl="0" indent="0" algn="l" rtl="0">
                        <a:spcBef>
                          <a:spcPts val="0"/>
                        </a:spcBef>
                        <a:spcAft>
                          <a:spcPts val="0"/>
                        </a:spcAft>
                        <a:buClr>
                          <a:schemeClr val="dk1"/>
                        </a:buClr>
                        <a:buSzPts val="1100"/>
                        <a:buFont typeface="Arial"/>
                        <a:buNone/>
                      </a:pPr>
                      <a:r>
                        <a:rPr lang="zh-TW" sz="1100">
                          <a:solidFill>
                            <a:srgbClr val="9900FF"/>
                          </a:solidFill>
                        </a:rPr>
                        <a:t>(dp)</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sz="1100" dirty="0">
                          <a:solidFill>
                            <a:schemeClr val="dk1"/>
                          </a:solidFill>
                        </a:rPr>
                        <a:t>cust_id	</a:t>
                      </a:r>
                      <a:endParaRPr sz="1100" dirty="0">
                        <a:solidFill>
                          <a:schemeClr val="dk1"/>
                        </a:solidFill>
                      </a:endParaRPr>
                    </a:p>
                    <a:p>
                      <a:pPr marL="0" lvl="0" indent="0" algn="l" rtl="0">
                        <a:spcBef>
                          <a:spcPts val="0"/>
                        </a:spcBef>
                        <a:spcAft>
                          <a:spcPts val="0"/>
                        </a:spcAft>
                        <a:buNone/>
                      </a:pPr>
                      <a:r>
                        <a:rPr lang="zh-TW" sz="1100" dirty="0">
                          <a:solidFill>
                            <a:schemeClr val="dk1"/>
                          </a:solidFill>
                        </a:rPr>
                        <a:t>debit_credit           </a:t>
                      </a:r>
                      <a:endParaRPr lang="en-US" altLang="zh-TW" sz="1100" dirty="0">
                        <a:solidFill>
                          <a:schemeClr val="dk1"/>
                        </a:solidFill>
                      </a:endParaRPr>
                    </a:p>
                    <a:p>
                      <a:pPr marL="0" lvl="0" indent="0" algn="l" rtl="0">
                        <a:spcBef>
                          <a:spcPts val="0"/>
                        </a:spcBef>
                        <a:spcAft>
                          <a:spcPts val="0"/>
                        </a:spcAft>
                        <a:buNone/>
                      </a:pPr>
                      <a:r>
                        <a:rPr lang="zh-TW" sz="1100" dirty="0">
                          <a:solidFill>
                            <a:schemeClr val="dk1"/>
                          </a:solidFill>
                        </a:rPr>
                        <a:t>tx_date</a:t>
                      </a:r>
                      <a:endParaRPr sz="1100" dirty="0">
                        <a:solidFill>
                          <a:schemeClr val="dk1"/>
                        </a:solidFill>
                      </a:endParaRPr>
                    </a:p>
                    <a:p>
                      <a:pPr marL="0" lvl="0" indent="0" algn="l" rtl="0">
                        <a:spcBef>
                          <a:spcPts val="0"/>
                        </a:spcBef>
                        <a:spcAft>
                          <a:spcPts val="0"/>
                        </a:spcAft>
                        <a:buNone/>
                      </a:pPr>
                      <a:r>
                        <a:rPr lang="zh-TW" sz="1100" dirty="0">
                          <a:solidFill>
                            <a:schemeClr val="dk1"/>
                          </a:solidFill>
                        </a:rPr>
                        <a:t>tx_time	 </a:t>
                      </a:r>
                      <a:r>
                        <a:rPr lang="zh-TW" altLang="en-US" sz="1100" dirty="0">
                          <a:solidFill>
                            <a:schemeClr val="dk1"/>
                          </a:solidFill>
                        </a:rPr>
                        <a:t>     </a:t>
                      </a:r>
                      <a:endParaRPr sz="1100" dirty="0">
                        <a:solidFill>
                          <a:schemeClr val="dk1"/>
                        </a:solidFill>
                      </a:endParaRPr>
                    </a:p>
                    <a:p>
                      <a:pPr marL="0" lvl="0" indent="0" algn="l" rtl="0">
                        <a:spcBef>
                          <a:spcPts val="0"/>
                        </a:spcBef>
                        <a:spcAft>
                          <a:spcPts val="0"/>
                        </a:spcAft>
                        <a:buNone/>
                      </a:pPr>
                      <a:r>
                        <a:rPr lang="zh-TW" sz="1100" dirty="0">
                          <a:solidFill>
                            <a:schemeClr val="dk1"/>
                          </a:solidFill>
                        </a:rPr>
                        <a:t>tx_type	</a:t>
                      </a:r>
                      <a:endParaRPr sz="1100" dirty="0">
                        <a:solidFill>
                          <a:schemeClr val="dk1"/>
                        </a:solidFill>
                      </a:endParaRPr>
                    </a:p>
                    <a:p>
                      <a:pPr marL="0" lvl="0" indent="0" algn="l" rtl="0">
                        <a:spcBef>
                          <a:spcPts val="0"/>
                        </a:spcBef>
                        <a:spcAft>
                          <a:spcPts val="0"/>
                        </a:spcAft>
                        <a:buNone/>
                      </a:pPr>
                      <a:r>
                        <a:rPr lang="zh-TW" sz="1100" dirty="0">
                          <a:solidFill>
                            <a:schemeClr val="dk1"/>
                          </a:solidFill>
                        </a:rPr>
                        <a:t>tx_amt	</a:t>
                      </a:r>
                      <a:endParaRPr sz="1100" dirty="0">
                        <a:solidFill>
                          <a:schemeClr val="dk1"/>
                        </a:solidFill>
                      </a:endParaRPr>
                    </a:p>
                    <a:p>
                      <a:pPr marL="0" lvl="0" indent="0" algn="l" rtl="0">
                        <a:spcBef>
                          <a:spcPts val="0"/>
                        </a:spcBef>
                        <a:spcAft>
                          <a:spcPts val="0"/>
                        </a:spcAft>
                        <a:buNone/>
                      </a:pPr>
                      <a:r>
                        <a:rPr lang="zh-TW" sz="1100" dirty="0">
                          <a:solidFill>
                            <a:schemeClr val="dk1"/>
                          </a:solidFill>
                        </a:rPr>
                        <a:t>exchg_rate	      info_asset_code</a:t>
                      </a:r>
                      <a:endParaRPr sz="1100" dirty="0">
                        <a:solidFill>
                          <a:schemeClr val="dk1"/>
                        </a:solidFill>
                      </a:endParaRPr>
                    </a:p>
                    <a:p>
                      <a:pPr marL="0" lvl="0" indent="0" algn="l" rtl="0">
                        <a:spcBef>
                          <a:spcPts val="0"/>
                        </a:spcBef>
                        <a:spcAft>
                          <a:spcPts val="0"/>
                        </a:spcAft>
                        <a:buNone/>
                      </a:pPr>
                      <a:r>
                        <a:rPr lang="zh-TW" sz="1100" dirty="0">
                          <a:solidFill>
                            <a:schemeClr val="dk1"/>
                          </a:solidFill>
                        </a:rPr>
                        <a:t>fiscTxId	</a:t>
                      </a:r>
                      <a:endParaRPr sz="1100" dirty="0">
                        <a:solidFill>
                          <a:schemeClr val="dk1"/>
                        </a:solidFill>
                      </a:endParaRPr>
                    </a:p>
                    <a:p>
                      <a:pPr marL="0" lvl="0" indent="0" algn="l" rtl="0">
                        <a:spcBef>
                          <a:spcPts val="0"/>
                        </a:spcBef>
                        <a:spcAft>
                          <a:spcPts val="0"/>
                        </a:spcAft>
                        <a:buNone/>
                      </a:pPr>
                      <a:r>
                        <a:rPr lang="zh-TW" sz="1100" dirty="0">
                          <a:solidFill>
                            <a:schemeClr val="dk1"/>
                          </a:solidFill>
                        </a:rPr>
                        <a:t>txbranch	</a:t>
                      </a:r>
                      <a:endParaRPr sz="1100" dirty="0">
                        <a:solidFill>
                          <a:schemeClr val="dk1"/>
                        </a:solidFill>
                      </a:endParaRPr>
                    </a:p>
                    <a:p>
                      <a:pPr marL="0" lvl="0" indent="0" algn="l" rtl="0">
                        <a:spcBef>
                          <a:spcPts val="0"/>
                        </a:spcBef>
                        <a:spcAft>
                          <a:spcPts val="0"/>
                        </a:spcAft>
                        <a:buNone/>
                      </a:pPr>
                      <a:r>
                        <a:rPr lang="zh-TW" sz="1100" dirty="0">
                          <a:solidFill>
                            <a:schemeClr val="dk1"/>
                          </a:solidFill>
                        </a:rPr>
                        <a:t>cross_bank	</a:t>
                      </a:r>
                      <a:endParaRPr sz="1100" dirty="0">
                        <a:solidFill>
                          <a:schemeClr val="dk1"/>
                        </a:solidFill>
                      </a:endParaRPr>
                    </a:p>
                    <a:p>
                      <a:pPr marL="0" lvl="0" indent="0" algn="l" rtl="0">
                        <a:spcBef>
                          <a:spcPts val="0"/>
                        </a:spcBef>
                        <a:spcAft>
                          <a:spcPts val="0"/>
                        </a:spcAft>
                        <a:buNone/>
                      </a:pPr>
                      <a:r>
                        <a:rPr lang="zh-TW" sz="1100" dirty="0">
                          <a:solidFill>
                            <a:schemeClr val="dk1"/>
                          </a:solidFill>
                        </a:rPr>
                        <a:t>ATM	</a:t>
                      </a:r>
                      <a:endParaRPr sz="1100" dirty="0">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lgn="ctr">
                      <a:noFill/>
                      <a:prstDash val="solid"/>
                      <a:round/>
                      <a:headEnd type="none" w="med" len="med"/>
                      <a:tailEnd type="none" w="med" len="med"/>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ltLang="zh-TW" sz="1100" dirty="0">
                          <a:solidFill>
                            <a:schemeClr val="dk1"/>
                          </a:solidFill>
                        </a:rPr>
                        <a:t>(顧客編號)</a:t>
                      </a:r>
                      <a:endParaRPr lang="en-US" altLang="zh-TW"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100" dirty="0">
                          <a:solidFill>
                            <a:schemeClr val="dk1"/>
                          </a:solidFill>
                        </a:rPr>
                        <a:t>(</a:t>
                      </a:r>
                      <a:r>
                        <a:rPr lang="zh-TW" altLang="en-US" sz="1100" dirty="0">
                          <a:solidFill>
                            <a:schemeClr val="dk1"/>
                          </a:solidFill>
                        </a:rPr>
                        <a:t>借貸別</a:t>
                      </a:r>
                      <a:r>
                        <a:rPr lang="en-US" altLang="zh-TW" sz="1100" dirty="0">
                          <a:solidFill>
                            <a:schemeClr val="dk1"/>
                          </a:solidFil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100" dirty="0">
                          <a:solidFill>
                            <a:schemeClr val="dk1"/>
                          </a:solidFill>
                        </a:rPr>
                        <a:t>(交易日期)</a:t>
                      </a:r>
                      <a:endParaRPr lang="zh-TW" altLang="en-US" sz="1100" dirty="0">
                        <a:solidFill>
                          <a:schemeClr val="dk1"/>
                        </a:solidFill>
                      </a:endParaRPr>
                    </a:p>
                    <a:p>
                      <a:pPr marL="0" lvl="0" indent="0" algn="l" rtl="0">
                        <a:spcBef>
                          <a:spcPts val="0"/>
                        </a:spcBef>
                        <a:spcAft>
                          <a:spcPts val="0"/>
                        </a:spcAft>
                        <a:buNone/>
                      </a:pPr>
                      <a:r>
                        <a:rPr lang="en-US" sz="1100" dirty="0">
                          <a:solidFill>
                            <a:schemeClr val="dk1"/>
                          </a:solidFill>
                        </a:rPr>
                        <a:t>(</a:t>
                      </a:r>
                      <a:r>
                        <a:rPr lang="zh-TW" altLang="zh-TW" sz="1100" dirty="0">
                          <a:solidFill>
                            <a:schemeClr val="dk1"/>
                          </a:solidFill>
                        </a:rPr>
                        <a:t>交易時間)</a:t>
                      </a:r>
                      <a:endParaRPr lang="en-US" altLang="zh-TW" sz="1100" dirty="0">
                        <a:solidFill>
                          <a:schemeClr val="dk1"/>
                        </a:solidFill>
                      </a:endParaRPr>
                    </a:p>
                    <a:p>
                      <a:pPr marL="0" lvl="0" indent="0" algn="l" rtl="0">
                        <a:spcBef>
                          <a:spcPts val="0"/>
                        </a:spcBef>
                        <a:spcAft>
                          <a:spcPts val="0"/>
                        </a:spcAft>
                        <a:buNone/>
                      </a:pPr>
                      <a:r>
                        <a:rPr lang="zh-TW" altLang="zh-TW" sz="1100" dirty="0">
                          <a:solidFill>
                            <a:schemeClr val="dk1"/>
                          </a:solidFill>
                        </a:rPr>
                        <a:t>(交易類別)</a:t>
                      </a:r>
                      <a:endParaRPr lang="en-US" altLang="zh-TW" sz="1100" dirty="0">
                        <a:solidFill>
                          <a:schemeClr val="dk1"/>
                        </a:solidFill>
                      </a:endParaRPr>
                    </a:p>
                    <a:p>
                      <a:pPr marL="0" lvl="0" indent="0" algn="l" rtl="0">
                        <a:spcBef>
                          <a:spcPts val="0"/>
                        </a:spcBef>
                        <a:spcAft>
                          <a:spcPts val="0"/>
                        </a:spcAft>
                        <a:buNone/>
                      </a:pPr>
                      <a:r>
                        <a:rPr lang="zh-TW" altLang="zh-TW" sz="1100" dirty="0">
                          <a:solidFill>
                            <a:schemeClr val="dk1"/>
                          </a:solidFill>
                        </a:rPr>
                        <a:t>(交易金額)</a:t>
                      </a:r>
                      <a:endParaRPr lang="en-US" altLang="zh-TW"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100" dirty="0">
                          <a:solidFill>
                            <a:schemeClr val="dk1"/>
                          </a:solidFill>
                        </a:rPr>
                        <a:t>(</a:t>
                      </a:r>
                      <a:r>
                        <a:rPr lang="zh-TW" altLang="en-US" sz="1100" dirty="0">
                          <a:solidFill>
                            <a:schemeClr val="dk1"/>
                          </a:solidFill>
                        </a:rPr>
                        <a:t>匯率</a:t>
                      </a:r>
                      <a:r>
                        <a:rPr lang="en-US" altLang="zh-TW" sz="1100" dirty="0">
                          <a:solidFill>
                            <a:schemeClr val="dk1"/>
                          </a:solidFil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100" dirty="0">
                          <a:solidFill>
                            <a:schemeClr val="dk1"/>
                          </a:solidFill>
                        </a:rPr>
                        <a:t>(資訊資產代號)</a:t>
                      </a:r>
                      <a:endParaRPr lang="zh-TW" altLang="en-US" sz="1100" dirty="0">
                        <a:solidFill>
                          <a:schemeClr val="dk1"/>
                        </a:solidFill>
                      </a:endParaRPr>
                    </a:p>
                    <a:p>
                      <a:pPr marL="0" lvl="0" indent="0" algn="l" rtl="0">
                        <a:spcBef>
                          <a:spcPts val="0"/>
                        </a:spcBef>
                        <a:spcAft>
                          <a:spcPts val="0"/>
                        </a:spcAft>
                        <a:buNone/>
                      </a:pPr>
                      <a:r>
                        <a:rPr lang="zh-TW" altLang="zh-TW" sz="1100" dirty="0">
                          <a:solidFill>
                            <a:schemeClr val="dk1"/>
                          </a:solidFill>
                        </a:rPr>
                        <a:t>(交易代碼)</a:t>
                      </a:r>
                      <a:endParaRPr lang="en-US" altLang="zh-TW" sz="1100" dirty="0">
                        <a:solidFill>
                          <a:schemeClr val="dk1"/>
                        </a:solidFill>
                      </a:endParaRPr>
                    </a:p>
                    <a:p>
                      <a:pPr marL="0" lvl="0" indent="0" algn="l" rtl="0">
                        <a:spcBef>
                          <a:spcPts val="0"/>
                        </a:spcBef>
                        <a:spcAft>
                          <a:spcPts val="0"/>
                        </a:spcAft>
                        <a:buNone/>
                      </a:pPr>
                      <a:r>
                        <a:rPr lang="zh-TW" altLang="zh-TW" sz="1100" dirty="0">
                          <a:solidFill>
                            <a:schemeClr val="dk1"/>
                          </a:solidFill>
                        </a:rPr>
                        <a:t>(分行代碼)</a:t>
                      </a:r>
                      <a:endParaRPr lang="en-US" altLang="zh-TW" sz="1100" dirty="0">
                        <a:solidFill>
                          <a:schemeClr val="dk1"/>
                        </a:solidFill>
                      </a:endParaRPr>
                    </a:p>
                    <a:p>
                      <a:pPr marL="0" lvl="0" indent="0" algn="l" rtl="0">
                        <a:spcBef>
                          <a:spcPts val="0"/>
                        </a:spcBef>
                        <a:spcAft>
                          <a:spcPts val="0"/>
                        </a:spcAft>
                        <a:buNone/>
                      </a:pPr>
                      <a:r>
                        <a:rPr lang="zh-TW" altLang="zh-TW" sz="1100" dirty="0">
                          <a:solidFill>
                            <a:schemeClr val="dk1"/>
                          </a:solidFill>
                        </a:rPr>
                        <a:t>(是否為跨行交易)</a:t>
                      </a:r>
                      <a:endParaRPr lang="en-US" altLang="zh-TW" sz="1100" dirty="0">
                        <a:solidFill>
                          <a:schemeClr val="dk1"/>
                        </a:solidFill>
                      </a:endParaRPr>
                    </a:p>
                    <a:p>
                      <a:pPr marL="0" lvl="0" indent="0" algn="l" rtl="0">
                        <a:spcBef>
                          <a:spcPts val="0"/>
                        </a:spcBef>
                        <a:spcAft>
                          <a:spcPts val="0"/>
                        </a:spcAft>
                        <a:buNone/>
                      </a:pPr>
                      <a:r>
                        <a:rPr lang="zh-TW" altLang="zh-TW" sz="1100" dirty="0">
                          <a:solidFill>
                            <a:schemeClr val="dk1"/>
                          </a:solidFill>
                        </a:rPr>
                        <a:t>(是否為實體ATM交易)</a:t>
                      </a:r>
                      <a:endParaRPr sz="1100" dirty="0">
                        <a:solidFill>
                          <a:schemeClr val="dk1"/>
                        </a:solidFill>
                      </a:endParaRPr>
                    </a:p>
                  </a:txBody>
                  <a:tcPr marL="63500" marR="63500" marT="63500" marB="63500">
                    <a:lnL w="12700" cap="flat" cmpd="sng" algn="ctr">
                      <a:noFill/>
                      <a:prstDash val="solid"/>
                      <a:round/>
                      <a:headEnd type="none" w="med" len="med"/>
                      <a:tailEnd type="none" w="med" len="med"/>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zh-TW" sz="1100">
                          <a:solidFill>
                            <a:srgbClr val="9900FF"/>
                          </a:solidFill>
                        </a:rPr>
                        <a:t>public_train_x_remit1_full_hashed</a:t>
                      </a:r>
                      <a:endParaRPr sz="1100">
                        <a:solidFill>
                          <a:srgbClr val="9900FF"/>
                        </a:solidFill>
                      </a:endParaRPr>
                    </a:p>
                    <a:p>
                      <a:pPr marL="0" lvl="0" indent="0" algn="l" rtl="0">
                        <a:spcBef>
                          <a:spcPts val="0"/>
                        </a:spcBef>
                        <a:spcAft>
                          <a:spcPts val="0"/>
                        </a:spcAft>
                        <a:buClr>
                          <a:schemeClr val="dk1"/>
                        </a:buClr>
                        <a:buSzPts val="1100"/>
                        <a:buFont typeface="Arial"/>
                        <a:buNone/>
                      </a:pPr>
                      <a:r>
                        <a:rPr lang="zh-TW" sz="1100">
                          <a:solidFill>
                            <a:srgbClr val="9900FF"/>
                          </a:solidFill>
                        </a:rPr>
                        <a:t>(remit)</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sz="1100" dirty="0">
                          <a:solidFill>
                            <a:schemeClr val="dk1"/>
                          </a:solidFill>
                        </a:rPr>
                        <a:t>cust_id	                  trans_date	</a:t>
                      </a:r>
                      <a:endParaRPr sz="1100" dirty="0">
                        <a:solidFill>
                          <a:schemeClr val="dk1"/>
                        </a:solidFill>
                      </a:endParaRPr>
                    </a:p>
                    <a:p>
                      <a:pPr marL="0" lvl="0" indent="0" algn="l" rtl="0">
                        <a:spcBef>
                          <a:spcPts val="0"/>
                        </a:spcBef>
                        <a:spcAft>
                          <a:spcPts val="0"/>
                        </a:spcAft>
                        <a:buNone/>
                      </a:pPr>
                      <a:r>
                        <a:rPr lang="zh-TW" sz="1100" dirty="0">
                          <a:solidFill>
                            <a:schemeClr val="dk1"/>
                          </a:solidFill>
                        </a:rPr>
                        <a:t>trans_no	</a:t>
                      </a:r>
                      <a:endParaRPr sz="1100" dirty="0">
                        <a:solidFill>
                          <a:schemeClr val="dk1"/>
                        </a:solidFill>
                      </a:endParaRPr>
                    </a:p>
                    <a:p>
                      <a:pPr marL="0" lvl="0" indent="0" algn="l" rtl="0">
                        <a:spcBef>
                          <a:spcPts val="0"/>
                        </a:spcBef>
                        <a:spcAft>
                          <a:spcPts val="0"/>
                        </a:spcAft>
                        <a:buNone/>
                      </a:pPr>
                      <a:r>
                        <a:rPr lang="zh-TW" sz="1100" dirty="0">
                          <a:solidFill>
                            <a:schemeClr val="dk1"/>
                          </a:solidFill>
                        </a:rPr>
                        <a:t>trade_amount_usd</a:t>
                      </a:r>
                      <a:endParaRPr sz="1100" dirty="0">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lgn="ctr">
                      <a:noFill/>
                      <a:prstDash val="solid"/>
                      <a:round/>
                      <a:headEnd type="none" w="med" len="med"/>
                      <a:tailEnd type="none" w="med" len="med"/>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100">
                          <a:solidFill>
                            <a:schemeClr val="dk1"/>
                          </a:solidFill>
                        </a:rPr>
                        <a:t>(</a:t>
                      </a:r>
                      <a:r>
                        <a:rPr lang="zh-TW" altLang="en-US" sz="1100">
                          <a:solidFill>
                            <a:schemeClr val="dk1"/>
                          </a:solidFill>
                        </a:rPr>
                        <a:t>顧客編號</a:t>
                      </a:r>
                      <a:r>
                        <a:rPr lang="en-US" altLang="zh-TW" sz="1100">
                          <a:solidFill>
                            <a:schemeClr val="dk1"/>
                          </a:solidFil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100">
                          <a:solidFill>
                            <a:schemeClr val="dk1"/>
                          </a:solidFill>
                        </a:rPr>
                        <a:t>(外匯交易日(帳務日)</a:t>
                      </a:r>
                      <a:r>
                        <a:rPr lang="en-US" altLang="zh-TW" sz="1100">
                          <a:solidFill>
                            <a:schemeClr val="dk1"/>
                          </a:solidFil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100">
                          <a:solidFill>
                            <a:schemeClr val="dk1"/>
                          </a:solidFill>
                        </a:rPr>
                        <a:t>(交易編號</a:t>
                      </a:r>
                      <a:r>
                        <a:rPr lang="en-US" altLang="zh-TW" sz="1100">
                          <a:solidFill>
                            <a:schemeClr val="dk1"/>
                          </a:solidFil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100">
                          <a:solidFill>
                            <a:schemeClr val="dk1"/>
                          </a:solidFill>
                        </a:rPr>
                        <a:t>(交易金額(折合美金)</a:t>
                      </a:r>
                      <a:r>
                        <a:rPr lang="en-US" altLang="zh-TW" sz="1100">
                          <a:solidFill>
                            <a:schemeClr val="dk1"/>
                          </a:solidFill>
                        </a:rPr>
                        <a:t>)</a:t>
                      </a:r>
                      <a:endParaRPr lang="zh-TW" altLang="en-US" sz="1100">
                        <a:solidFill>
                          <a:schemeClr val="dk1"/>
                        </a:solidFill>
                      </a:endParaRPr>
                    </a:p>
                  </a:txBody>
                  <a:tcPr marL="63500" marR="63500" marT="63500" marB="63500">
                    <a:lnL w="12700" cap="flat" cmpd="sng" algn="ctr">
                      <a:noFill/>
                      <a:prstDash val="solid"/>
                      <a:round/>
                      <a:headEnd type="none" w="med" len="med"/>
                      <a:tailEnd type="none" w="med" len="med"/>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162350" y="809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sz="1600"/>
              <a:t>Dataset</a:t>
            </a:r>
            <a:endParaRPr sz="1600"/>
          </a:p>
          <a:p>
            <a:pPr marL="914400" lvl="0" indent="0" algn="l" rtl="0">
              <a:lnSpc>
                <a:spcPct val="115000"/>
              </a:lnSpc>
              <a:spcBef>
                <a:spcPts val="0"/>
              </a:spcBef>
              <a:spcAft>
                <a:spcPts val="0"/>
              </a:spcAft>
              <a:buNone/>
            </a:pPr>
            <a:endParaRPr sz="1100"/>
          </a:p>
        </p:txBody>
      </p:sp>
      <p:sp>
        <p:nvSpPr>
          <p:cNvPr id="94" name="Google Shape;94;p18"/>
          <p:cNvSpPr txBox="1"/>
          <p:nvPr/>
        </p:nvSpPr>
        <p:spPr>
          <a:xfrm>
            <a:off x="102675" y="457450"/>
            <a:ext cx="3948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zh-TW"/>
              <a:t>顧客背景資料</a:t>
            </a:r>
            <a:endParaRPr/>
          </a:p>
        </p:txBody>
      </p:sp>
      <p:graphicFrame>
        <p:nvGraphicFramePr>
          <p:cNvPr id="95" name="Google Shape;95;p18"/>
          <p:cNvGraphicFramePr/>
          <p:nvPr>
            <p:extLst>
              <p:ext uri="{D42A27DB-BD31-4B8C-83A1-F6EECF244321}">
                <p14:modId xmlns:p14="http://schemas.microsoft.com/office/powerpoint/2010/main" val="645129139"/>
              </p:ext>
            </p:extLst>
          </p:nvPr>
        </p:nvGraphicFramePr>
        <p:xfrm>
          <a:off x="588475" y="857650"/>
          <a:ext cx="7239000" cy="4155440"/>
        </p:xfrm>
        <a:graphic>
          <a:graphicData uri="http://schemas.openxmlformats.org/drawingml/2006/table">
            <a:tbl>
              <a:tblPr>
                <a:noFill/>
                <a:tableStyleId>{37B975D8-2D1D-4970-A547-7CBAE996F5A2}</a:tableStyleId>
              </a:tblPr>
              <a:tblGrid>
                <a:gridCol w="361950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1547504863"/>
                    </a:ext>
                  </a:extLst>
                </a:gridCol>
              </a:tblGrid>
              <a:tr h="284525">
                <a:tc>
                  <a:txBody>
                    <a:bodyPr/>
                    <a:lstStyle/>
                    <a:p>
                      <a:pPr marL="0" lvl="0" indent="0" algn="l" rtl="0">
                        <a:spcBef>
                          <a:spcPts val="0"/>
                        </a:spcBef>
                        <a:spcAft>
                          <a:spcPts val="0"/>
                        </a:spcAft>
                        <a:buNone/>
                      </a:pPr>
                      <a:r>
                        <a:rPr lang="zh-TW" sz="1100"/>
                        <a:t>訓練資料集_檔案名稱</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lvl="0" indent="0" algn="l" rtl="0">
                        <a:spcBef>
                          <a:spcPts val="0"/>
                        </a:spcBef>
                        <a:spcAft>
                          <a:spcPts val="0"/>
                        </a:spcAft>
                        <a:buNone/>
                      </a:pPr>
                      <a:r>
                        <a:rPr lang="zh-TW" sz="1100"/>
                        <a:t>訓練資料欄位名稱(欄位說明)</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lt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sz="1100"/>
                        <a:t>public_train_x_ccba_full_hashed</a:t>
                      </a:r>
                      <a:endParaRPr sz="1100"/>
                    </a:p>
                    <a:p>
                      <a:pPr marL="0" lvl="0" indent="0" algn="l" rtl="0">
                        <a:spcBef>
                          <a:spcPts val="0"/>
                        </a:spcBef>
                        <a:spcAft>
                          <a:spcPts val="0"/>
                        </a:spcAft>
                        <a:buNone/>
                      </a:pPr>
                      <a:r>
                        <a:rPr lang="zh-TW" sz="1100"/>
                        <a:t>(ccba)</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sz="1100" dirty="0"/>
                        <a:t>cust_id	</a:t>
                      </a:r>
                      <a:endParaRPr lang="en-US" altLang="zh-TW" sz="1100" dirty="0"/>
                    </a:p>
                    <a:p>
                      <a:pPr marL="0" lvl="0" indent="0" algn="l" rtl="0">
                        <a:spcBef>
                          <a:spcPts val="0"/>
                        </a:spcBef>
                        <a:spcAft>
                          <a:spcPts val="0"/>
                        </a:spcAft>
                        <a:buNone/>
                      </a:pPr>
                      <a:r>
                        <a:rPr lang="zh-TW" sz="1100" dirty="0"/>
                        <a:t>lupay	</a:t>
                      </a:r>
                      <a:endParaRPr lang="en-US" altLang="zh-TW" sz="1100" dirty="0"/>
                    </a:p>
                    <a:p>
                      <a:pPr marL="0" lvl="0" indent="0" algn="l" rtl="0">
                        <a:spcBef>
                          <a:spcPts val="0"/>
                        </a:spcBef>
                        <a:spcAft>
                          <a:spcPts val="0"/>
                        </a:spcAft>
                        <a:buNone/>
                      </a:pPr>
                      <a:r>
                        <a:rPr lang="zh-TW" sz="1100" dirty="0"/>
                        <a:t>byymm	  </a:t>
                      </a:r>
                      <a:endParaRPr sz="1100" dirty="0"/>
                    </a:p>
                    <a:p>
                      <a:pPr marL="0" lvl="0" indent="0" algn="l" rtl="0">
                        <a:spcBef>
                          <a:spcPts val="0"/>
                        </a:spcBef>
                        <a:spcAft>
                          <a:spcPts val="0"/>
                        </a:spcAft>
                        <a:buNone/>
                      </a:pPr>
                      <a:r>
                        <a:rPr lang="zh-TW" sz="1100" dirty="0"/>
                        <a:t>cycam	  </a:t>
                      </a:r>
                      <a:endParaRPr sz="1100" dirty="0"/>
                    </a:p>
                    <a:p>
                      <a:pPr marL="0" lvl="0" indent="0" algn="l" rtl="0">
                        <a:spcBef>
                          <a:spcPts val="0"/>
                        </a:spcBef>
                        <a:spcAft>
                          <a:spcPts val="0"/>
                        </a:spcAft>
                        <a:buNone/>
                      </a:pPr>
                      <a:r>
                        <a:rPr lang="zh-TW" sz="1100" dirty="0"/>
                        <a:t>usgam	</a:t>
                      </a:r>
                      <a:endParaRPr sz="1100" dirty="0"/>
                    </a:p>
                    <a:p>
                      <a:pPr marL="0" lvl="0" indent="0" algn="l" rtl="0">
                        <a:spcBef>
                          <a:spcPts val="0"/>
                        </a:spcBef>
                        <a:spcAft>
                          <a:spcPts val="0"/>
                        </a:spcAft>
                        <a:buNone/>
                      </a:pPr>
                      <a:r>
                        <a:rPr lang="zh-TW" sz="1100" dirty="0"/>
                        <a:t>clamt	</a:t>
                      </a:r>
                      <a:endParaRPr sz="1100" dirty="0"/>
                    </a:p>
                    <a:p>
                      <a:pPr marL="0" lvl="0" indent="0" algn="l" rtl="0">
                        <a:spcBef>
                          <a:spcPts val="0"/>
                        </a:spcBef>
                        <a:spcAft>
                          <a:spcPts val="0"/>
                        </a:spcAft>
                        <a:buNone/>
                      </a:pPr>
                      <a:r>
                        <a:rPr lang="zh-TW" sz="1100" dirty="0"/>
                        <a:t>csamt	</a:t>
                      </a:r>
                      <a:endParaRPr sz="1100" dirty="0"/>
                    </a:p>
                    <a:p>
                      <a:pPr marL="0" lvl="0" indent="0" algn="l" rtl="0">
                        <a:spcBef>
                          <a:spcPts val="0"/>
                        </a:spcBef>
                        <a:spcAft>
                          <a:spcPts val="0"/>
                        </a:spcAft>
                        <a:buNone/>
                      </a:pPr>
                      <a:r>
                        <a:rPr lang="zh-TW" sz="1100" dirty="0"/>
                        <a:t>inamt	</a:t>
                      </a:r>
                      <a:endParaRPr sz="1100" dirty="0"/>
                    </a:p>
                    <a:p>
                      <a:pPr marL="0" lvl="0" indent="0" algn="l" rtl="0">
                        <a:spcBef>
                          <a:spcPts val="0"/>
                        </a:spcBef>
                        <a:spcAft>
                          <a:spcPts val="0"/>
                        </a:spcAft>
                        <a:buNone/>
                      </a:pPr>
                      <a:r>
                        <a:rPr lang="zh-TW" sz="1100" dirty="0"/>
                        <a:t>cucsm	 </a:t>
                      </a:r>
                      <a:endParaRPr sz="1100" dirty="0"/>
                    </a:p>
                    <a:p>
                      <a:pPr marL="0" lvl="0" indent="0" algn="l" rtl="0">
                        <a:spcBef>
                          <a:spcPts val="0"/>
                        </a:spcBef>
                        <a:spcAft>
                          <a:spcPts val="0"/>
                        </a:spcAft>
                        <a:buNone/>
                      </a:pPr>
                      <a:r>
                        <a:rPr lang="zh-TW" sz="1100" dirty="0"/>
                        <a:t>cucah	  </a:t>
                      </a:r>
                      <a:endParaRPr sz="1100" b="1" dirty="0"/>
                    </a:p>
                  </a:txBody>
                  <a:tcPr marL="63500" marR="63500" marT="63500" marB="63500">
                    <a:lnL w="12700" cap="flat" cmpd="sng">
                      <a:solidFill>
                        <a:srgbClr val="000000"/>
                      </a:solidFill>
                      <a:prstDash val="solid"/>
                      <a:round/>
                      <a:headEnd type="none" w="sm" len="sm"/>
                      <a:tailEnd type="none" w="sm" len="sm"/>
                    </a:lnL>
                    <a:lnR w="12700" cap="flat" cmpd="sng" algn="ctr">
                      <a:noFill/>
                      <a:prstDash val="solid"/>
                      <a:round/>
                      <a:headEnd type="none" w="med" len="med"/>
                      <a:tailEnd type="none" w="med" len="med"/>
                    </a:lnR>
                    <a:lnT w="12700" cap="flat" cmpd="sng">
                      <a:solidFill>
                        <a:srgbClr val="000000"/>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100" dirty="0"/>
                        <a:t>(</a:t>
                      </a:r>
                      <a:r>
                        <a:rPr lang="zh-TW" altLang="en-US" sz="1100" dirty="0"/>
                        <a:t>顧客編號</a:t>
                      </a:r>
                      <a:r>
                        <a:rPr lang="en-US" altLang="zh-TW" sz="1100" dirty="0"/>
                        <a:t>)</a:t>
                      </a:r>
                      <a:endParaRPr lang="zh-TW" altLang="en-US" sz="1100" dirty="0"/>
                    </a:p>
                    <a:p>
                      <a:pPr marL="0" lvl="0" indent="0" algn="l" rtl="0">
                        <a:spcBef>
                          <a:spcPts val="0"/>
                        </a:spcBef>
                        <a:spcAft>
                          <a:spcPts val="0"/>
                        </a:spcAft>
                        <a:buNone/>
                      </a:pPr>
                      <a:r>
                        <a:rPr lang="zh-TW" altLang="zh-TW" sz="1100" dirty="0"/>
                        <a:t>(上月繳款總額)</a:t>
                      </a:r>
                      <a:endParaRPr lang="en-US" altLang="zh-TW" sz="1100" dirty="0"/>
                    </a:p>
                    <a:p>
                      <a:pPr marL="0" lvl="0" indent="0" algn="l" rtl="0">
                        <a:spcBef>
                          <a:spcPts val="0"/>
                        </a:spcBef>
                        <a:spcAft>
                          <a:spcPts val="0"/>
                        </a:spcAft>
                        <a:buNone/>
                      </a:pPr>
                      <a:r>
                        <a:rPr lang="zh-TW" altLang="zh-TW" sz="1100" dirty="0"/>
                        <a:t>(帳務年月)</a:t>
                      </a:r>
                      <a:endParaRPr lang="en-US" altLang="zh-TW" sz="1100" dirty="0"/>
                    </a:p>
                    <a:p>
                      <a:pPr marL="0" lvl="0" indent="0" algn="l" rtl="0">
                        <a:spcBef>
                          <a:spcPts val="0"/>
                        </a:spcBef>
                        <a:spcAft>
                          <a:spcPts val="0"/>
                        </a:spcAft>
                        <a:buNone/>
                      </a:pPr>
                      <a:r>
                        <a:rPr lang="zh-TW" altLang="zh-TW" sz="1100" dirty="0"/>
                        <a:t>(信用額度)</a:t>
                      </a:r>
                      <a:endParaRPr lang="en-US" altLang="zh-TW" sz="1100" dirty="0"/>
                    </a:p>
                    <a:p>
                      <a:pPr marL="0" lvl="0" indent="0" algn="l" rtl="0">
                        <a:spcBef>
                          <a:spcPts val="0"/>
                        </a:spcBef>
                        <a:spcAft>
                          <a:spcPts val="0"/>
                        </a:spcAft>
                        <a:buNone/>
                      </a:pPr>
                      <a:r>
                        <a:rPr lang="zh-TW" altLang="zh-TW" sz="1100" dirty="0"/>
                        <a:t>(已使用額度)</a:t>
                      </a:r>
                      <a:endParaRPr lang="en-US" altLang="zh-TW" sz="1100" dirty="0"/>
                    </a:p>
                    <a:p>
                      <a:pPr marL="0" lvl="0" indent="0" algn="l" rtl="0">
                        <a:spcBef>
                          <a:spcPts val="0"/>
                        </a:spcBef>
                        <a:spcAft>
                          <a:spcPts val="0"/>
                        </a:spcAft>
                        <a:buNone/>
                      </a:pPr>
                      <a:r>
                        <a:rPr lang="zh-TW" altLang="zh-TW" sz="1100" dirty="0"/>
                        <a:t>(本月分期預借現金金額)</a:t>
                      </a:r>
                      <a:endParaRPr lang="en-US" altLang="zh-TW" sz="1100" dirty="0"/>
                    </a:p>
                    <a:p>
                      <a:pPr marL="0" lvl="0" indent="0" algn="l" rtl="0">
                        <a:spcBef>
                          <a:spcPts val="0"/>
                        </a:spcBef>
                        <a:spcAft>
                          <a:spcPts val="0"/>
                        </a:spcAft>
                        <a:buNone/>
                      </a:pPr>
                      <a:r>
                        <a:rPr lang="zh-TW" altLang="zh-TW" sz="1100" dirty="0"/>
                        <a:t>(本月預借現金金額)</a:t>
                      </a:r>
                      <a:endParaRPr lang="en-US" altLang="zh-TW" sz="1100" dirty="0"/>
                    </a:p>
                    <a:p>
                      <a:pPr marL="0" lvl="0" indent="0" algn="l" rtl="0">
                        <a:spcBef>
                          <a:spcPts val="0"/>
                        </a:spcBef>
                        <a:spcAft>
                          <a:spcPts val="0"/>
                        </a:spcAft>
                        <a:buNone/>
                      </a:pPr>
                      <a:r>
                        <a:rPr lang="zh-TW" altLang="zh-TW" sz="1100" dirty="0"/>
                        <a:t>(本月分期消費金額)</a:t>
                      </a:r>
                      <a:endParaRPr lang="en-US" altLang="zh-TW" sz="1100" dirty="0"/>
                    </a:p>
                    <a:p>
                      <a:pPr marL="0" lvl="0" indent="0" algn="l" rtl="0">
                        <a:spcBef>
                          <a:spcPts val="0"/>
                        </a:spcBef>
                        <a:spcAft>
                          <a:spcPts val="0"/>
                        </a:spcAft>
                        <a:buNone/>
                      </a:pPr>
                      <a:r>
                        <a:rPr lang="zh-TW" altLang="zh-TW" sz="1100" dirty="0"/>
                        <a:t>(本月消費金額)</a:t>
                      </a:r>
                      <a:endParaRPr lang="en-US" altLang="zh-TW" sz="1100" dirty="0"/>
                    </a:p>
                    <a:p>
                      <a:pPr marL="0" lvl="0" indent="0" algn="l" rtl="0">
                        <a:spcBef>
                          <a:spcPts val="0"/>
                        </a:spcBef>
                        <a:spcAft>
                          <a:spcPts val="0"/>
                        </a:spcAft>
                        <a:buNone/>
                      </a:pPr>
                      <a:r>
                        <a:rPr lang="zh-TW" altLang="zh-TW" sz="1100" dirty="0"/>
                        <a:t>(本月借現金額)</a:t>
                      </a:r>
                      <a:endParaRPr sz="1100" b="1" dirty="0"/>
                    </a:p>
                  </a:txBody>
                  <a:tcPr marL="63500" marR="63500" marT="63500" marB="63500">
                    <a:lnL w="12700" cap="flat" cmpd="sng" algn="ctr">
                      <a:noFill/>
                      <a:prstDash val="solid"/>
                      <a:round/>
                      <a:headEnd type="none" w="med" len="med"/>
                      <a:tailEnd type="none" w="med" len="med"/>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sz="1100"/>
                        <a:t>public_train_x_custinfo_full_hashed</a:t>
                      </a:r>
                      <a:endParaRPr sz="1100"/>
                    </a:p>
                    <a:p>
                      <a:pPr marL="0" lvl="0" indent="0" algn="l" rtl="0">
                        <a:spcBef>
                          <a:spcPts val="0"/>
                        </a:spcBef>
                        <a:spcAft>
                          <a:spcPts val="0"/>
                        </a:spcAft>
                        <a:buNone/>
                      </a:pPr>
                      <a:r>
                        <a:rPr lang="zh-TW" sz="1100"/>
                        <a:t>(custinfo)</a:t>
                      </a:r>
                      <a:endParaRPr sz="1100"/>
                    </a:p>
                  </a:txBody>
                  <a:tcPr marL="63500" marR="63500" marT="63500" marB="63500">
                    <a:lnL w="12700" cap="flat" cmpd="sng">
                      <a:solidFill>
                        <a:srgbClr val="000000"/>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sz="1100" dirty="0"/>
                        <a:t>cust_id</a:t>
                      </a:r>
                      <a:endParaRPr sz="1100" dirty="0"/>
                    </a:p>
                    <a:p>
                      <a:pPr marL="0" lvl="0" indent="0" algn="l" rtl="0">
                        <a:spcBef>
                          <a:spcPts val="0"/>
                        </a:spcBef>
                        <a:spcAft>
                          <a:spcPts val="0"/>
                        </a:spcAft>
                        <a:buNone/>
                      </a:pPr>
                      <a:r>
                        <a:rPr lang="zh-TW" sz="1100" dirty="0"/>
                        <a:t>alert_key	</a:t>
                      </a:r>
                      <a:endParaRPr sz="1100" dirty="0"/>
                    </a:p>
                    <a:p>
                      <a:pPr marL="0" lvl="0" indent="0" algn="l" rtl="0">
                        <a:spcBef>
                          <a:spcPts val="0"/>
                        </a:spcBef>
                        <a:spcAft>
                          <a:spcPts val="0"/>
                        </a:spcAft>
                        <a:buNone/>
                      </a:pPr>
                      <a:r>
                        <a:rPr lang="zh-TW" sz="1100" dirty="0"/>
                        <a:t>risk_rank	</a:t>
                      </a:r>
                      <a:endParaRPr sz="1100" dirty="0"/>
                    </a:p>
                    <a:p>
                      <a:pPr marL="0" lvl="0" indent="0" algn="l" rtl="0">
                        <a:spcBef>
                          <a:spcPts val="0"/>
                        </a:spcBef>
                        <a:spcAft>
                          <a:spcPts val="0"/>
                        </a:spcAft>
                        <a:buNone/>
                      </a:pPr>
                      <a:r>
                        <a:rPr lang="zh-TW" sz="1100" dirty="0"/>
                        <a:t>occupation_code  total_asset	</a:t>
                      </a:r>
                      <a:endParaRPr sz="1100" dirty="0"/>
                    </a:p>
                    <a:p>
                      <a:pPr marL="0" lvl="0" indent="0" algn="l" rtl="0">
                        <a:spcBef>
                          <a:spcPts val="0"/>
                        </a:spcBef>
                        <a:spcAft>
                          <a:spcPts val="0"/>
                        </a:spcAft>
                        <a:buNone/>
                      </a:pPr>
                      <a:r>
                        <a:rPr lang="zh-TW" sz="1100" dirty="0"/>
                        <a:t>AGE	</a:t>
                      </a:r>
                      <a:endParaRPr sz="1100" dirty="0"/>
                    </a:p>
                  </a:txBody>
                  <a:tcPr marL="63500" marR="63500" marT="63500" marB="635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zh-TW" altLang="zh-TW" sz="1100" dirty="0"/>
                        <a:t>(顧客編號)</a:t>
                      </a:r>
                      <a:endParaRPr lang="en-US" altLang="zh-TW" sz="1100" dirty="0"/>
                    </a:p>
                    <a:p>
                      <a:pPr marL="0" lvl="0" indent="0" algn="l" rtl="0">
                        <a:spcBef>
                          <a:spcPts val="0"/>
                        </a:spcBef>
                        <a:spcAft>
                          <a:spcPts val="0"/>
                        </a:spcAft>
                        <a:buNone/>
                      </a:pPr>
                      <a:r>
                        <a:rPr lang="zh-TW" altLang="zh-TW" sz="1100" dirty="0"/>
                        <a:t>(alert主鍵)</a:t>
                      </a:r>
                      <a:endParaRPr lang="en-US" altLang="zh-TW" sz="1100" dirty="0"/>
                    </a:p>
                    <a:p>
                      <a:pPr marL="0" lvl="0" indent="0" algn="l" rtl="0">
                        <a:spcBef>
                          <a:spcPts val="0"/>
                        </a:spcBef>
                        <a:spcAft>
                          <a:spcPts val="0"/>
                        </a:spcAft>
                        <a:buNone/>
                      </a:pPr>
                      <a:r>
                        <a:rPr lang="zh-TW" altLang="zh-TW" sz="1100" dirty="0"/>
                        <a:t>(風險等級)</a:t>
                      </a:r>
                      <a:endParaRPr lang="en-US" altLang="zh-TW" sz="11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100" dirty="0"/>
                        <a:t>(</a:t>
                      </a:r>
                      <a:r>
                        <a:rPr lang="zh-TW" altLang="en-US" sz="1100" dirty="0"/>
                        <a:t>職業</a:t>
                      </a:r>
                      <a:r>
                        <a:rPr lang="en-US" altLang="zh-TW" sz="1100" dirty="0"/>
                        <a:t>)</a:t>
                      </a:r>
                      <a:endParaRPr lang="zh-TW" altLang="en-US" sz="1100" dirty="0"/>
                    </a:p>
                    <a:p>
                      <a:pPr marL="0" lvl="0" indent="0" algn="l" rtl="0">
                        <a:spcBef>
                          <a:spcPts val="0"/>
                        </a:spcBef>
                        <a:spcAft>
                          <a:spcPts val="0"/>
                        </a:spcAft>
                        <a:buNone/>
                      </a:pPr>
                      <a:r>
                        <a:rPr lang="zh-TW" altLang="zh-TW" sz="1100" dirty="0"/>
                        <a:t>(行內總資產)</a:t>
                      </a:r>
                      <a:endParaRPr lang="en-US" altLang="zh-TW" sz="1100" dirty="0"/>
                    </a:p>
                    <a:p>
                      <a:pPr marL="0" lvl="0" indent="0" algn="l" rtl="0">
                        <a:spcBef>
                          <a:spcPts val="0"/>
                        </a:spcBef>
                        <a:spcAft>
                          <a:spcPts val="0"/>
                        </a:spcAft>
                        <a:buNone/>
                      </a:pPr>
                      <a:r>
                        <a:rPr lang="zh-TW" altLang="zh-TW" sz="1100" dirty="0"/>
                        <a:t>(年齡)</a:t>
                      </a:r>
                      <a:endParaRPr lang="en-US" sz="1100" dirty="0"/>
                    </a:p>
                  </a:txBody>
                  <a:tcPr marL="63500" marR="63500" marT="63500" marB="635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sz="1100"/>
                        <a:t>public_x_alert_date / </a:t>
                      </a:r>
                      <a:r>
                        <a:rPr lang="zh-TW" sz="1100">
                          <a:solidFill>
                            <a:schemeClr val="dk1"/>
                          </a:solidFill>
                        </a:rPr>
                        <a:t>train_x_alert_date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sz="1100" dirty="0"/>
                        <a:t>alert_key	</a:t>
                      </a:r>
                      <a:endParaRPr sz="1100" dirty="0"/>
                    </a:p>
                    <a:p>
                      <a:pPr marL="0" lvl="0" indent="0" algn="l" rtl="0">
                        <a:spcBef>
                          <a:spcPts val="0"/>
                        </a:spcBef>
                        <a:spcAft>
                          <a:spcPts val="0"/>
                        </a:spcAft>
                        <a:buNone/>
                      </a:pPr>
                      <a:r>
                        <a:rPr lang="zh-TW" sz="1100" dirty="0"/>
                        <a:t>date       	</a:t>
                      </a:r>
                      <a:endParaRPr sz="1100" dirty="0"/>
                    </a:p>
                  </a:txBody>
                  <a:tcPr marL="63500" marR="63500" marT="63500" marB="63500">
                    <a:lnL w="12700" cap="flat" cmpd="sng">
                      <a:solidFill>
                        <a:srgbClr val="000000"/>
                      </a:solid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ltLang="zh-TW" sz="1100" dirty="0"/>
                        <a:t>(alert主鍵)</a:t>
                      </a:r>
                      <a:endParaRPr lang="en-US" altLang="zh-TW" sz="1100" dirty="0"/>
                    </a:p>
                    <a:p>
                      <a:pPr marL="0" lvl="0" indent="0" algn="l" rtl="0">
                        <a:spcBef>
                          <a:spcPts val="0"/>
                        </a:spcBef>
                        <a:spcAft>
                          <a:spcPts val="0"/>
                        </a:spcAft>
                        <a:buNone/>
                      </a:pPr>
                      <a:r>
                        <a:rPr lang="zh-TW" altLang="zh-TW" sz="1100" dirty="0"/>
                        <a:t>(alert主鍵發生日期)</a:t>
                      </a:r>
                      <a:endParaRPr sz="1100" dirty="0"/>
                    </a:p>
                  </a:txBody>
                  <a:tcPr marL="63500" marR="63500" marT="63500" marB="63500">
                    <a:lnL w="12700" cap="flat" cmpd="sng" algn="ctr">
                      <a:noFill/>
                      <a:prstDash val="solid"/>
                      <a:round/>
                      <a:headEnd type="none" w="med" len="med"/>
                      <a:tailEnd type="none" w="med" len="med"/>
                    </a:lnL>
                    <a:lnR w="12700" cap="flat" cmpd="sng">
                      <a:solidFill>
                        <a:srgbClr val="000000"/>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sz="1100"/>
                        <a:t>train_y_answer</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sz="1100" dirty="0"/>
                        <a:t>alert_key	</a:t>
                      </a:r>
                      <a:endParaRPr sz="1100" dirty="0"/>
                    </a:p>
                    <a:p>
                      <a:pPr marL="0" lvl="0" indent="0" algn="l" rtl="0">
                        <a:spcBef>
                          <a:spcPts val="0"/>
                        </a:spcBef>
                        <a:spcAft>
                          <a:spcPts val="0"/>
                        </a:spcAft>
                        <a:buNone/>
                      </a:pPr>
                      <a:r>
                        <a:rPr lang="zh-TW" sz="1100" dirty="0"/>
                        <a:t>sar_flag	</a:t>
                      </a:r>
                      <a:endParaRPr sz="1100" dirty="0"/>
                    </a:p>
                  </a:txBody>
                  <a:tcPr marL="63500" marR="63500" marT="63500" marB="63500">
                    <a:lnL w="12700" cap="flat" cmpd="sng">
                      <a:solidFill>
                        <a:srgbClr val="000000"/>
                      </a:solidFill>
                      <a:prstDash val="solid"/>
                      <a:round/>
                      <a:headEnd type="none" w="sm" len="sm"/>
                      <a:tailEnd type="none" w="sm" len="sm"/>
                    </a:lnL>
                    <a:lnR w="12700" cap="flat" cmpd="sng" algn="ctr">
                      <a:noFill/>
                      <a:prstDash val="solid"/>
                      <a:round/>
                      <a:headEnd type="none" w="med" len="med"/>
                      <a:tailEnd type="none" w="med" len="med"/>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ltLang="zh-TW" sz="1100" dirty="0"/>
                        <a:t>(alert主鍵)</a:t>
                      </a:r>
                      <a:endParaRPr lang="en-US" altLang="zh-TW" sz="1100" dirty="0"/>
                    </a:p>
                    <a:p>
                      <a:pPr marL="0" lvl="0" indent="0" algn="l" rtl="0">
                        <a:spcBef>
                          <a:spcPts val="0"/>
                        </a:spcBef>
                        <a:spcAft>
                          <a:spcPts val="0"/>
                        </a:spcAft>
                        <a:buNone/>
                      </a:pPr>
                      <a:r>
                        <a:rPr lang="zh-TW" altLang="zh-TW" sz="1100" dirty="0"/>
                        <a:t>(alert主鍵報SAR與否)</a:t>
                      </a:r>
                      <a:endParaRPr sz="1100" dirty="0"/>
                    </a:p>
                  </a:txBody>
                  <a:tcPr marL="63500" marR="63500" marT="63500" marB="63500">
                    <a:lnL w="12700" cap="flat" cmpd="sng" algn="ctr">
                      <a:noFill/>
                      <a:prstDash val="solid"/>
                      <a:round/>
                      <a:headEnd type="none" w="med" len="med"/>
                      <a:tailEnd type="none" w="med" len="med"/>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Work flow</a:t>
            </a:r>
            <a:endParaRPr/>
          </a:p>
        </p:txBody>
      </p:sp>
      <p:pic>
        <p:nvPicPr>
          <p:cNvPr id="101" name="Google Shape;101;p19"/>
          <p:cNvPicPr preferRelativeResize="0"/>
          <p:nvPr/>
        </p:nvPicPr>
        <p:blipFill>
          <a:blip r:embed="rId3">
            <a:alphaModFix/>
          </a:blip>
          <a:stretch>
            <a:fillRect/>
          </a:stretch>
        </p:blipFill>
        <p:spPr>
          <a:xfrm>
            <a:off x="1314325" y="1017725"/>
            <a:ext cx="6515354"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Feature Engineering - </a:t>
            </a:r>
            <a:r>
              <a:rPr lang="zh-TW" sz="2750"/>
              <a:t>Feature Set1</a:t>
            </a:r>
            <a:endParaRPr sz="2750"/>
          </a:p>
          <a:p>
            <a:pPr marL="0" lvl="0" indent="0" algn="l" rtl="0">
              <a:spcBef>
                <a:spcPts val="0"/>
              </a:spcBef>
              <a:spcAft>
                <a:spcPts val="0"/>
              </a:spcAft>
              <a:buNone/>
            </a:pPr>
            <a:r>
              <a:rPr lang="zh-TW" sz="1577"/>
              <a:t>按照洗錢定義設計有效預測因子</a:t>
            </a:r>
            <a:endParaRPr sz="1577"/>
          </a:p>
        </p:txBody>
      </p:sp>
      <p:sp>
        <p:nvSpPr>
          <p:cNvPr id="107" name="Google Shape;107;p20"/>
          <p:cNvSpPr txBox="1">
            <a:spLocks noGrp="1"/>
          </p:cNvSpPr>
          <p:nvPr>
            <p:ph type="body" idx="1"/>
          </p:nvPr>
        </p:nvSpPr>
        <p:spPr>
          <a:xfrm>
            <a:off x="311700" y="13090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  </a:t>
            </a:r>
            <a:r>
              <a:rPr lang="zh-TW" sz="1400" b="1">
                <a:solidFill>
                  <a:schemeClr val="dk1"/>
                </a:solidFill>
              </a:rPr>
              <a:t>transaction  data ＋background attributes  data(customer infomation)</a:t>
            </a:r>
            <a:endParaRPr sz="1400" b="1">
              <a:solidFill>
                <a:schemeClr val="dk1"/>
              </a:solidFill>
            </a:endParaRPr>
          </a:p>
          <a:p>
            <a:pPr marL="0" lvl="0" indent="0" algn="l" rtl="0">
              <a:spcBef>
                <a:spcPts val="1200"/>
              </a:spcBef>
              <a:spcAft>
                <a:spcPts val="0"/>
              </a:spcAft>
              <a:buNone/>
            </a:pPr>
            <a:r>
              <a:rPr lang="zh-TW" sz="1400"/>
              <a:t>See</a:t>
            </a:r>
            <a:r>
              <a:rPr lang="zh-TW" sz="1400" b="1"/>
              <a:t> </a:t>
            </a:r>
            <a:r>
              <a:rPr lang="zh-TW" sz="1400" b="1" u="sng">
                <a:solidFill>
                  <a:schemeClr val="hlink"/>
                </a:solidFill>
                <a:hlinkClick r:id="rId3" action="ppaction://hlinksldjump"/>
              </a:rPr>
              <a:t>Appendix A</a:t>
            </a:r>
            <a:r>
              <a:rPr lang="zh-TW" sz="1400" b="1">
                <a:solidFill>
                  <a:schemeClr val="dk1"/>
                </a:solidFill>
              </a:rPr>
              <a:t> </a:t>
            </a:r>
            <a:r>
              <a:rPr lang="zh-TW" sz="1400"/>
              <a:t>for details</a:t>
            </a:r>
            <a:endParaRPr sz="1400"/>
          </a:p>
          <a:p>
            <a:pPr marL="0" lvl="0" indent="0" algn="l" rtl="0">
              <a:spcBef>
                <a:spcPts val="1200"/>
              </a:spcBef>
              <a:spcAft>
                <a:spcPts val="0"/>
              </a:spcAft>
              <a:buNone/>
            </a:pPr>
            <a:r>
              <a:rPr lang="zh-TW" sz="1600" b="1">
                <a:solidFill>
                  <a:schemeClr val="dk1"/>
                </a:solidFill>
              </a:rPr>
              <a:t>洗錢定義</a:t>
            </a:r>
            <a:endParaRPr sz="1600" b="1">
              <a:solidFill>
                <a:schemeClr val="dk1"/>
              </a:solidFill>
            </a:endParaRPr>
          </a:p>
          <a:p>
            <a:pPr marL="914400" lvl="0" indent="-298450" algn="l" rtl="0">
              <a:spcBef>
                <a:spcPts val="1200"/>
              </a:spcBef>
              <a:spcAft>
                <a:spcPts val="0"/>
              </a:spcAft>
              <a:buClr>
                <a:schemeClr val="dk1"/>
              </a:buClr>
              <a:buSzPts val="1100"/>
              <a:buChar char="●"/>
            </a:pPr>
            <a:r>
              <a:rPr lang="zh-TW" sz="1100">
                <a:solidFill>
                  <a:schemeClr val="dk1"/>
                </a:solidFill>
              </a:rPr>
              <a:t>現金存、提，累積達特定金額以上，以“略低於須申報金額(50萬)”，頻繁的現金存、提。</a:t>
            </a:r>
            <a:endParaRPr sz="1100">
              <a:solidFill>
                <a:schemeClr val="dk1"/>
              </a:solidFill>
            </a:endParaRPr>
          </a:p>
          <a:p>
            <a:pPr marL="914400" lvl="0" indent="-298450" algn="l" rtl="0">
              <a:spcBef>
                <a:spcPts val="0"/>
              </a:spcBef>
              <a:spcAft>
                <a:spcPts val="0"/>
              </a:spcAft>
              <a:buClr>
                <a:schemeClr val="dk1"/>
              </a:buClr>
              <a:buSzPts val="1100"/>
              <a:buChar char="●"/>
            </a:pPr>
            <a:r>
              <a:rPr lang="zh-TW" sz="1100">
                <a:solidFill>
                  <a:schemeClr val="dk1"/>
                </a:solidFill>
              </a:rPr>
              <a:t>存、提金額相當，相距時間不久、達特定金額以上</a:t>
            </a:r>
            <a:endParaRPr sz="1100">
              <a:solidFill>
                <a:schemeClr val="dk1"/>
              </a:solidFill>
            </a:endParaRPr>
          </a:p>
          <a:p>
            <a:pPr marL="914400" lvl="0" indent="-298450" algn="l" rtl="0">
              <a:spcBef>
                <a:spcPts val="0"/>
              </a:spcBef>
              <a:spcAft>
                <a:spcPts val="0"/>
              </a:spcAft>
              <a:buClr>
                <a:schemeClr val="dk1"/>
              </a:buClr>
              <a:buSzPts val="1100"/>
              <a:buChar char="●"/>
            </a:pPr>
            <a:r>
              <a:rPr lang="zh-TW" sz="1100">
                <a:solidFill>
                  <a:schemeClr val="dk1"/>
                </a:solidFill>
              </a:rPr>
              <a:t>帳戶累積大量餘額，經常匯至國外帳戶達特定金額以上</a:t>
            </a:r>
            <a:endParaRPr sz="1100">
              <a:solidFill>
                <a:schemeClr val="dk1"/>
              </a:solidFill>
            </a:endParaRPr>
          </a:p>
          <a:p>
            <a:pPr marL="914400" lvl="0" indent="-298450" algn="l" rtl="0">
              <a:spcBef>
                <a:spcPts val="0"/>
              </a:spcBef>
              <a:spcAft>
                <a:spcPts val="0"/>
              </a:spcAft>
              <a:buClr>
                <a:schemeClr val="dk1"/>
              </a:buClr>
              <a:buSzPts val="1100"/>
              <a:buChar char="●"/>
            </a:pPr>
            <a:r>
              <a:rPr lang="zh-TW" sz="1100">
                <a:solidFill>
                  <a:schemeClr val="dk1"/>
                </a:solidFill>
              </a:rPr>
              <a:t>開戶後立即有達特定金額以上款項存、匯入，又迅速轉移</a:t>
            </a:r>
            <a:endParaRPr sz="1100">
              <a:solidFill>
                <a:schemeClr val="dk1"/>
              </a:solidFill>
            </a:endParaRPr>
          </a:p>
          <a:p>
            <a:pPr marL="914400" lvl="0" indent="-298450" algn="l" rtl="0">
              <a:spcBef>
                <a:spcPts val="0"/>
              </a:spcBef>
              <a:spcAft>
                <a:spcPts val="0"/>
              </a:spcAft>
              <a:buClr>
                <a:schemeClr val="dk1"/>
              </a:buClr>
              <a:buSzPts val="1100"/>
              <a:buChar char="●"/>
            </a:pPr>
            <a:r>
              <a:rPr lang="zh-TW" sz="1100">
                <a:solidFill>
                  <a:schemeClr val="dk1"/>
                </a:solidFill>
              </a:rPr>
              <a:t>匯至國外達特定金額以上</a:t>
            </a:r>
            <a:endParaRPr sz="1100">
              <a:solidFill>
                <a:schemeClr val="dk1"/>
              </a:solidFill>
            </a:endParaRPr>
          </a:p>
          <a:p>
            <a:pPr marL="914400" lvl="0" indent="-298450" algn="l" rtl="0">
              <a:spcBef>
                <a:spcPts val="0"/>
              </a:spcBef>
              <a:spcAft>
                <a:spcPts val="0"/>
              </a:spcAft>
              <a:buClr>
                <a:schemeClr val="dk1"/>
              </a:buClr>
              <a:buSzPts val="1100"/>
              <a:buChar char="●"/>
            </a:pPr>
            <a:r>
              <a:rPr lang="zh-TW" sz="1100">
                <a:solidFill>
                  <a:schemeClr val="dk1"/>
                </a:solidFill>
              </a:rPr>
              <a:t>匯至國外的次數過於頻繁</a:t>
            </a:r>
            <a:endParaRPr sz="1100">
              <a:solidFill>
                <a:schemeClr val="dk1"/>
              </a:solidFill>
            </a:endParaRPr>
          </a:p>
          <a:p>
            <a:pPr marL="914400" lvl="0" indent="-298450" algn="l" rtl="0">
              <a:spcBef>
                <a:spcPts val="0"/>
              </a:spcBef>
              <a:spcAft>
                <a:spcPts val="0"/>
              </a:spcAft>
              <a:buClr>
                <a:schemeClr val="dk1"/>
              </a:buClr>
              <a:buSzPts val="1100"/>
              <a:buChar char="●"/>
            </a:pPr>
            <a:r>
              <a:rPr lang="zh-TW" sz="1100">
                <a:solidFill>
                  <a:schemeClr val="dk1"/>
                </a:solidFill>
              </a:rPr>
              <a:t>自國外收到達特定金額以上款項後，立刻再將該筆款項匯回同一國家/地區的另一個人</a:t>
            </a:r>
            <a:endParaRPr sz="1100">
              <a:solidFill>
                <a:schemeClr val="dk1"/>
              </a:solidFill>
            </a:endParaRPr>
          </a:p>
          <a:p>
            <a:pPr marL="914400" lvl="0" indent="-298450" algn="l" rtl="0">
              <a:spcBef>
                <a:spcPts val="0"/>
              </a:spcBef>
              <a:spcAft>
                <a:spcPts val="0"/>
              </a:spcAft>
              <a:buClr>
                <a:schemeClr val="dk1"/>
              </a:buClr>
              <a:buSzPts val="1100"/>
              <a:buChar char="●"/>
            </a:pPr>
            <a:r>
              <a:rPr lang="zh-TW" sz="1100">
                <a:solidFill>
                  <a:schemeClr val="dk1"/>
                </a:solidFill>
              </a:rPr>
              <a:t>突然存款達特定金額以上(同時有多張支票存入)</a:t>
            </a:r>
            <a:endParaRPr sz="1100">
              <a:solidFill>
                <a:schemeClr val="dk1"/>
              </a:solidFill>
            </a:endParaRPr>
          </a:p>
          <a:p>
            <a:pPr marL="914400" lvl="0" indent="-298450" algn="l" rtl="0">
              <a:spcBef>
                <a:spcPts val="0"/>
              </a:spcBef>
              <a:spcAft>
                <a:spcPts val="0"/>
              </a:spcAft>
              <a:buClr>
                <a:schemeClr val="dk1"/>
              </a:buClr>
              <a:buSzPts val="1100"/>
              <a:buChar char="●"/>
            </a:pPr>
            <a:r>
              <a:rPr lang="zh-TW" sz="1100">
                <a:solidFill>
                  <a:schemeClr val="dk1"/>
                </a:solidFill>
              </a:rPr>
              <a:t>不活躍帳戶突然有大量資金存入、迅速轉出</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Feature Engineering - Feature Set2</a:t>
            </a:r>
            <a:endParaRPr/>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333333"/>
              </a:buClr>
              <a:buSzPts val="1200"/>
              <a:buAutoNum type="arabicPeriod"/>
            </a:pPr>
            <a:r>
              <a:rPr lang="zh-TW" sz="1200">
                <a:solidFill>
                  <a:srgbClr val="333333"/>
                </a:solidFill>
                <a:highlight>
                  <a:srgbClr val="FFFFFF"/>
                </a:highlight>
              </a:rPr>
              <a:t>我們先將資料做了預處理以及定義需要的特徵：</a:t>
            </a:r>
            <a:endParaRPr sz="1200">
              <a:solidFill>
                <a:srgbClr val="333333"/>
              </a:solidFill>
              <a:highlight>
                <a:srgbClr val="FFFFFF"/>
              </a:highlight>
            </a:endParaRPr>
          </a:p>
          <a:p>
            <a:pPr marL="914400" lvl="1" indent="-304800" algn="l" rtl="0">
              <a:spcBef>
                <a:spcPts val="0"/>
              </a:spcBef>
              <a:spcAft>
                <a:spcPts val="0"/>
              </a:spcAft>
              <a:buClr>
                <a:srgbClr val="333333"/>
              </a:buClr>
              <a:buSzPts val="1200"/>
              <a:buAutoNum type="alphaLcPeriod"/>
            </a:pPr>
            <a:r>
              <a:rPr lang="zh-TW" sz="1200">
                <a:solidFill>
                  <a:srgbClr val="333333"/>
                </a:solidFill>
                <a:highlight>
                  <a:srgbClr val="FFFFFF"/>
                </a:highlight>
              </a:rPr>
              <a:t>likely_trans定義：若一連續交易為[100,101,102,103,104,105]，而目標閾值為3%，則以每筆交易為基準算出相差在3%以內的交易數(扣除自己)為[3,4,5,5,4,3]，回傳最大值5</a:t>
            </a:r>
            <a:endParaRPr sz="1200">
              <a:solidFill>
                <a:srgbClr val="333333"/>
              </a:solidFill>
              <a:highlight>
                <a:srgbClr val="FFFFFF"/>
              </a:highlight>
            </a:endParaRPr>
          </a:p>
          <a:p>
            <a:pPr marL="914400" lvl="1" indent="-304800" algn="l" rtl="0">
              <a:spcBef>
                <a:spcPts val="0"/>
              </a:spcBef>
              <a:spcAft>
                <a:spcPts val="0"/>
              </a:spcAft>
              <a:buClr>
                <a:srgbClr val="333333"/>
              </a:buClr>
              <a:buSzPts val="1200"/>
              <a:buAutoNum type="alphaLcPeriod"/>
            </a:pPr>
            <a:r>
              <a:rPr lang="zh-TW" sz="1200">
                <a:solidFill>
                  <a:srgbClr val="333333"/>
                </a:solidFill>
                <a:highlight>
                  <a:srgbClr val="FFFFFF"/>
                </a:highlight>
              </a:rPr>
              <a:t>dp的trans type 分為4種，以cross_bank, txbranch, ATM欄位的值區分。先將txbranch的空值補0，有值則訂為1，則以三個欄位的0/1值劃分</a:t>
            </a:r>
            <a:endParaRPr sz="1200">
              <a:solidFill>
                <a:srgbClr val="333333"/>
              </a:solidFill>
              <a:highlight>
                <a:srgbClr val="FFFFFF"/>
              </a:highlight>
            </a:endParaRPr>
          </a:p>
          <a:p>
            <a:pPr marL="1371600" lvl="2" indent="-304800" algn="l" rtl="0">
              <a:spcBef>
                <a:spcPts val="0"/>
              </a:spcBef>
              <a:spcAft>
                <a:spcPts val="0"/>
              </a:spcAft>
              <a:buClr>
                <a:srgbClr val="333333"/>
              </a:buClr>
              <a:buSzPts val="1200"/>
              <a:buAutoNum type="romanLcPeriod"/>
            </a:pPr>
            <a:r>
              <a:rPr lang="zh-TW" sz="1200">
                <a:solidFill>
                  <a:srgbClr val="333333"/>
                </a:solidFill>
                <a:highlight>
                  <a:srgbClr val="FFFFFF"/>
                </a:highlight>
              </a:rPr>
              <a:t>trans0: [0,0,1]</a:t>
            </a:r>
            <a:endParaRPr sz="1200">
              <a:solidFill>
                <a:srgbClr val="333333"/>
              </a:solidFill>
              <a:highlight>
                <a:srgbClr val="FFFFFF"/>
              </a:highlight>
            </a:endParaRPr>
          </a:p>
          <a:p>
            <a:pPr marL="1371600" lvl="2" indent="-304800" algn="l" rtl="0">
              <a:spcBef>
                <a:spcPts val="0"/>
              </a:spcBef>
              <a:spcAft>
                <a:spcPts val="0"/>
              </a:spcAft>
              <a:buClr>
                <a:srgbClr val="333333"/>
              </a:buClr>
              <a:buSzPts val="1200"/>
              <a:buAutoNum type="romanLcPeriod"/>
            </a:pPr>
            <a:r>
              <a:rPr lang="zh-TW" sz="1200">
                <a:solidFill>
                  <a:srgbClr val="333333"/>
                </a:solidFill>
                <a:highlight>
                  <a:srgbClr val="FFFFFF"/>
                </a:highlight>
              </a:rPr>
              <a:t>trans1: [0,0,0]</a:t>
            </a:r>
            <a:endParaRPr sz="1200">
              <a:solidFill>
                <a:srgbClr val="333333"/>
              </a:solidFill>
              <a:highlight>
                <a:srgbClr val="FFFFFF"/>
              </a:highlight>
            </a:endParaRPr>
          </a:p>
          <a:p>
            <a:pPr marL="1371600" lvl="2" indent="-304800" algn="l" rtl="0">
              <a:spcBef>
                <a:spcPts val="0"/>
              </a:spcBef>
              <a:spcAft>
                <a:spcPts val="0"/>
              </a:spcAft>
              <a:buClr>
                <a:srgbClr val="333333"/>
              </a:buClr>
              <a:buSzPts val="1200"/>
              <a:buAutoNum type="romanLcPeriod"/>
            </a:pPr>
            <a:r>
              <a:rPr lang="zh-TW" sz="1200">
                <a:solidFill>
                  <a:srgbClr val="333333"/>
                </a:solidFill>
                <a:highlight>
                  <a:srgbClr val="FFFFFF"/>
                </a:highlight>
              </a:rPr>
              <a:t>trans2: [0,1,1]</a:t>
            </a:r>
            <a:endParaRPr sz="1200">
              <a:solidFill>
                <a:srgbClr val="333333"/>
              </a:solidFill>
              <a:highlight>
                <a:srgbClr val="FFFFFF"/>
              </a:highlight>
            </a:endParaRPr>
          </a:p>
          <a:p>
            <a:pPr marL="1371600" lvl="2" indent="-304800" algn="l" rtl="0">
              <a:spcBef>
                <a:spcPts val="0"/>
              </a:spcBef>
              <a:spcAft>
                <a:spcPts val="0"/>
              </a:spcAft>
              <a:buClr>
                <a:srgbClr val="333333"/>
              </a:buClr>
              <a:buSzPts val="1200"/>
              <a:buAutoNum type="romanLcPeriod"/>
            </a:pPr>
            <a:r>
              <a:rPr lang="zh-TW" sz="1200">
                <a:solidFill>
                  <a:srgbClr val="333333"/>
                </a:solidFill>
                <a:highlight>
                  <a:srgbClr val="FFFFFF"/>
                </a:highlight>
              </a:rPr>
              <a:t>trans3: [1,1,1]</a:t>
            </a:r>
            <a:endParaRPr sz="1200">
              <a:solidFill>
                <a:srgbClr val="333333"/>
              </a:solidFill>
              <a:highlight>
                <a:srgbClr val="FFFFFF"/>
              </a:highlight>
            </a:endParaRPr>
          </a:p>
          <a:p>
            <a:pPr marL="914400" lvl="1" indent="-304800" algn="l" rtl="0">
              <a:spcBef>
                <a:spcPts val="0"/>
              </a:spcBef>
              <a:spcAft>
                <a:spcPts val="0"/>
              </a:spcAft>
              <a:buClr>
                <a:srgbClr val="333333"/>
              </a:buClr>
              <a:buSzPts val="1200"/>
              <a:buAutoNum type="alphaLcPeriod"/>
            </a:pPr>
            <a:r>
              <a:rPr lang="zh-TW" sz="1200">
                <a:solidFill>
                  <a:srgbClr val="333333"/>
                </a:solidFill>
                <a:highlight>
                  <a:srgbClr val="FFFFFF"/>
                </a:highlight>
              </a:rPr>
              <a:t>dp的tx type 分為兩種：</a:t>
            </a:r>
            <a:endParaRPr sz="1200">
              <a:solidFill>
                <a:srgbClr val="333333"/>
              </a:solidFill>
              <a:highlight>
                <a:srgbClr val="FFFFFF"/>
              </a:highlight>
            </a:endParaRPr>
          </a:p>
          <a:p>
            <a:pPr marL="1371600" lvl="2" indent="-304800" algn="l" rtl="0">
              <a:spcBef>
                <a:spcPts val="0"/>
              </a:spcBef>
              <a:spcAft>
                <a:spcPts val="0"/>
              </a:spcAft>
              <a:buClr>
                <a:srgbClr val="333333"/>
              </a:buClr>
              <a:buSzPts val="1200"/>
              <a:buAutoNum type="romanLcPeriod"/>
            </a:pPr>
            <a:r>
              <a:rPr lang="zh-TW" sz="1200">
                <a:solidFill>
                  <a:srgbClr val="333333"/>
                </a:solidFill>
                <a:highlight>
                  <a:srgbClr val="FFFFFF"/>
                </a:highlight>
              </a:rPr>
              <a:t>臨櫃現金交易tx_type = 1且info_asset_code = 12)：tx1</a:t>
            </a:r>
            <a:endParaRPr sz="1200">
              <a:solidFill>
                <a:srgbClr val="333333"/>
              </a:solidFill>
              <a:highlight>
                <a:srgbClr val="FFFFFF"/>
              </a:highlight>
            </a:endParaRPr>
          </a:p>
          <a:p>
            <a:pPr marL="1371600" lvl="2" indent="-304800" algn="l" rtl="0">
              <a:spcBef>
                <a:spcPts val="0"/>
              </a:spcBef>
              <a:spcAft>
                <a:spcPts val="0"/>
              </a:spcAft>
              <a:buClr>
                <a:srgbClr val="333333"/>
              </a:buClr>
              <a:buSzPts val="1200"/>
              <a:buAutoNum type="romanLcPeriod"/>
            </a:pPr>
            <a:r>
              <a:rPr lang="zh-TW" sz="1200">
                <a:solidFill>
                  <a:srgbClr val="333333"/>
                </a:solidFill>
                <a:highlight>
                  <a:srgbClr val="FFFFFF"/>
                </a:highlight>
              </a:rPr>
              <a:t>其他：tx0</a:t>
            </a:r>
            <a:endParaRPr sz="1200">
              <a:solidFill>
                <a:srgbClr val="333333"/>
              </a:solidFill>
              <a:highlight>
                <a:srgbClr val="FFFFFF"/>
              </a:highlight>
            </a:endParaRPr>
          </a:p>
          <a:p>
            <a:pPr marL="914400" lvl="1" indent="-304800" algn="l" rtl="0">
              <a:spcBef>
                <a:spcPts val="0"/>
              </a:spcBef>
              <a:spcAft>
                <a:spcPts val="0"/>
              </a:spcAft>
              <a:buClr>
                <a:srgbClr val="333333"/>
              </a:buClr>
              <a:buSzPts val="1200"/>
              <a:buAutoNum type="alphaLcPeriod"/>
            </a:pPr>
            <a:r>
              <a:rPr lang="zh-TW" sz="1200">
                <a:solidFill>
                  <a:srgbClr val="333333"/>
                </a:solidFill>
                <a:highlight>
                  <a:srgbClr val="FFFFFF"/>
                </a:highlight>
              </a:rPr>
              <a:t>dp的交易金額乘上匯率轉為台幣表示</a:t>
            </a:r>
            <a:endParaRPr sz="1200">
              <a:solidFill>
                <a:srgbClr val="333333"/>
              </a:solidFill>
              <a:highlight>
                <a:srgbClr val="FFFFFF"/>
              </a:highlight>
            </a:endParaRPr>
          </a:p>
          <a:p>
            <a:pPr marL="914400" lvl="1" indent="-304800" algn="l" rtl="0">
              <a:spcBef>
                <a:spcPts val="0"/>
              </a:spcBef>
              <a:spcAft>
                <a:spcPts val="0"/>
              </a:spcAft>
              <a:buClr>
                <a:srgbClr val="333333"/>
              </a:buClr>
              <a:buSzPts val="1200"/>
              <a:buAutoNum type="alphaLcPeriod"/>
            </a:pPr>
            <a:r>
              <a:rPr lang="zh-TW" sz="1200">
                <a:solidFill>
                  <a:srgbClr val="333333"/>
                </a:solidFill>
                <a:highlight>
                  <a:srgbClr val="FFFFFF"/>
                </a:highlight>
              </a:rPr>
              <a:t>有關金額的特徵皆取log scale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3252</Words>
  <Application>Microsoft Office PowerPoint</Application>
  <PresentationFormat>如螢幕大小 (16:9)</PresentationFormat>
  <Paragraphs>449</Paragraphs>
  <Slides>23</Slides>
  <Notes>23</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23</vt:i4>
      </vt:variant>
    </vt:vector>
  </HeadingPairs>
  <TitlesOfParts>
    <vt:vector size="25" baseType="lpstr">
      <vt:lpstr>Arial</vt:lpstr>
      <vt:lpstr>Simple Light</vt:lpstr>
      <vt:lpstr>Group 3   Final Project  Proporsal</vt:lpstr>
      <vt:lpstr>Outline</vt:lpstr>
      <vt:lpstr>Background</vt:lpstr>
      <vt:lpstr>Motivation</vt:lpstr>
      <vt:lpstr>Dataset </vt:lpstr>
      <vt:lpstr>Dataset </vt:lpstr>
      <vt:lpstr>Work flow</vt:lpstr>
      <vt:lpstr>Feature Engineering - Feature Set1 按照洗錢定義設計有效預測因子</vt:lpstr>
      <vt:lpstr>Feature Engineering - Feature Set2</vt:lpstr>
      <vt:lpstr>Feature Engineering - Feature Set2</vt:lpstr>
      <vt:lpstr>Model</vt:lpstr>
      <vt:lpstr>Majority vote  </vt:lpstr>
      <vt:lpstr>Scoring metric</vt:lpstr>
      <vt:lpstr>Result</vt:lpstr>
      <vt:lpstr>Experiment Result</vt:lpstr>
      <vt:lpstr>競賽成績</vt:lpstr>
      <vt:lpstr>後續成果</vt:lpstr>
      <vt:lpstr>後續成果</vt:lpstr>
      <vt:lpstr>Conclusion</vt:lpstr>
      <vt:lpstr>Reference</vt:lpstr>
      <vt:lpstr>Thanks for listening!</vt:lpstr>
      <vt:lpstr>Appendix A</vt:lpstr>
      <vt:lpstr>Appendix 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Final Project  Proporsal</dc:title>
  <cp:lastModifiedBy>王靖淳</cp:lastModifiedBy>
  <cp:revision>2</cp:revision>
  <dcterms:modified xsi:type="dcterms:W3CDTF">2023-01-01T18:09:51Z</dcterms:modified>
</cp:coreProperties>
</file>