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9" r:id="rId7"/>
    <p:sldId id="261" r:id="rId8"/>
    <p:sldId id="262" r:id="rId9"/>
    <p:sldId id="268" r:id="rId10"/>
    <p:sldId id="263" r:id="rId11"/>
    <p:sldId id="264" r:id="rId12"/>
    <p:sldId id="265" r:id="rId13"/>
    <p:sldId id="266"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694"/>
  </p:normalViewPr>
  <p:slideViewPr>
    <p:cSldViewPr snapToGrid="0">
      <p:cViewPr varScale="1">
        <p:scale>
          <a:sx n="121" d="100"/>
          <a:sy n="121"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cap="none" spc="3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97BFF81C-1FCB-4DBA-8044-F1A0FCFD45A6}" type="datetime1">
              <a:rPr lang="en-US" smtClean="0"/>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FB9092B3-2D87-4CDF-B84B-C46E5F5D31F7}" type="datetime1">
              <a:rPr lang="en-US" smtClean="0"/>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3D769E57-47B1-47B0-B526-3153E4B1E729}" type="datetime1">
              <a:rPr lang="en-US" smtClean="0"/>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5A87773D-8987-489A-A650-3D6F7D5C7C38}" type="datetime1">
              <a:rPr lang="en-US" smtClean="0"/>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97E150C1-1D78-4D80-810D-E9E86F6E88AB}" type="datetime1">
              <a:rPr lang="en-US" smtClean="0"/>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29E9CBD8-1588-4B6B-B74D-87480DDE94C0}" type="datetime1">
              <a:rPr lang="en-US" smtClean="0"/>
            </a:fld>
            <a:endParaRPr lang="en-US" dirty="0"/>
          </a:p>
        </p:txBody>
      </p:sp>
      <p:sp>
        <p:nvSpPr>
          <p:cNvPr id="6" name="Footer Placeholder 5"/>
          <p:cNvSpPr>
            <a:spLocks noGrp="1"/>
          </p:cNvSpPr>
          <p:nvPr>
            <p:ph type="ftr" sz="quarter" idx="11"/>
          </p:nvPr>
        </p:nvSpPr>
        <p:spPr/>
        <p:txBody>
          <a:bodyPr/>
          <a:lstStyle/>
          <a:p>
            <a:r>
              <a:rPr lang="en-US" dirty="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10" name="Graphic 185"/>
          <p:cNvGrpSpPr/>
          <p:nvPr/>
        </p:nvGrpSpPr>
        <p:grpSpPr>
          <a:xfrm>
            <a:off x="10999563" y="5987064"/>
            <a:ext cx="1054467" cy="469689"/>
            <a:chOff x="9841624" y="4115729"/>
            <a:chExt cx="602170" cy="268223"/>
          </a:xfrm>
          <a:solidFill>
            <a:schemeClr val="tx1"/>
          </a:solidFill>
        </p:grpSpPr>
        <p:sp>
          <p:nvSpPr>
            <p:cNvPr id="11" name="Freeform: Shape 10"/>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p:cNvSpPr>
            <a:spLocks noGrp="1"/>
          </p:cNvSpPr>
          <p:nvPr>
            <p:ph type="dt" sz="half" idx="10"/>
          </p:nvPr>
        </p:nvSpPr>
        <p:spPr/>
        <p:txBody>
          <a:bodyPr/>
          <a:lstStyle/>
          <a:p>
            <a:fld id="{AD794440-721C-4D75-BD4F-4CFB3D51CDCA}" type="datetime1">
              <a:rPr lang="en-US" smtClean="0"/>
            </a:fld>
            <a:endParaRPr lang="en-US" dirty="0"/>
          </a:p>
        </p:txBody>
      </p:sp>
      <p:sp>
        <p:nvSpPr>
          <p:cNvPr id="8" name="Footer Placeholder 7"/>
          <p:cNvSpPr>
            <a:spLocks noGrp="1"/>
          </p:cNvSpPr>
          <p:nvPr>
            <p:ph type="ftr" sz="quarter" idx="11"/>
          </p:nvPr>
        </p:nvSpPr>
        <p:spPr/>
        <p:txBody>
          <a:bodyPr/>
          <a:lstStyle/>
          <a:p>
            <a:r>
              <a:rPr lang="en-US" dirty="0"/>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fld>
            <a:endParaRPr lang="en-US" dirty="0"/>
          </a:p>
        </p:txBody>
      </p:sp>
      <p:sp>
        <p:nvSpPr>
          <p:cNvPr id="17" name="Oval 16"/>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grpSp>
        <p:nvGrpSpPr>
          <p:cNvPr id="6" name="Graphic 185"/>
          <p:cNvGrpSpPr/>
          <p:nvPr/>
        </p:nvGrpSpPr>
        <p:grpSpPr>
          <a:xfrm>
            <a:off x="10999563" y="5987064"/>
            <a:ext cx="1054467" cy="469689"/>
            <a:chOff x="9841624" y="4115729"/>
            <a:chExt cx="602170" cy="268223"/>
          </a:xfrm>
          <a:solidFill>
            <a:schemeClr val="tx1"/>
          </a:solidFill>
        </p:grpSpPr>
        <p:sp>
          <p:nvSpPr>
            <p:cNvPr id="7" name="Freeform: Shape 6"/>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p:cNvSpPr>
            <a:spLocks noGrp="1"/>
          </p:cNvSpPr>
          <p:nvPr>
            <p:ph type="dt" sz="half" idx="10"/>
          </p:nvPr>
        </p:nvSpPr>
        <p:spPr/>
        <p:txBody>
          <a:bodyPr/>
          <a:lstStyle/>
          <a:p>
            <a:fld id="{B2701A64-483B-4532-94FB-D8F90CB6DEE0}" type="datetime1">
              <a:rPr lang="en-US" smtClean="0"/>
            </a:fld>
            <a:endParaRPr lang="en-US" dirty="0"/>
          </a:p>
        </p:txBody>
      </p:sp>
      <p:sp>
        <p:nvSpPr>
          <p:cNvPr id="4" name="Footer Placeholder 3"/>
          <p:cNvSpPr>
            <a:spLocks noGrp="1"/>
          </p:cNvSpPr>
          <p:nvPr>
            <p:ph type="ftr" sz="quarter" idx="11"/>
          </p:nvPr>
        </p:nvSpPr>
        <p:spPr/>
        <p:txBody>
          <a:bodyPr/>
          <a:lstStyle/>
          <a:p>
            <a:r>
              <a:rPr lang="en-US" dirty="0"/>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fld>
            <a:endParaRPr lang="en-US" dirty="0"/>
          </a:p>
        </p:txBody>
      </p:sp>
      <p:sp>
        <p:nvSpPr>
          <p:cNvPr id="13" name="Oval 12"/>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p:cNvGrpSpPr/>
          <p:nvPr/>
        </p:nvGrpSpPr>
        <p:grpSpPr>
          <a:xfrm>
            <a:off x="10999563" y="5987064"/>
            <a:ext cx="1054467" cy="469689"/>
            <a:chOff x="9841624" y="4115729"/>
            <a:chExt cx="602170" cy="268223"/>
          </a:xfrm>
          <a:solidFill>
            <a:schemeClr val="tx1"/>
          </a:solidFill>
        </p:grpSpPr>
        <p:sp>
          <p:nvSpPr>
            <p:cNvPr id="6" name="Freeform: Shape 5"/>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p:cNvSpPr>
            <a:spLocks noGrp="1"/>
          </p:cNvSpPr>
          <p:nvPr>
            <p:ph type="dt" sz="half" idx="10"/>
          </p:nvPr>
        </p:nvSpPr>
        <p:spPr/>
        <p:txBody>
          <a:bodyPr/>
          <a:lstStyle/>
          <a:p>
            <a:fld id="{6F18FB39-20FB-4E2E-B861-45B709B9C3C5}" type="datetime1">
              <a:rPr lang="en-US" smtClean="0"/>
            </a:fld>
            <a:endParaRPr lang="en-US" dirty="0"/>
          </a:p>
        </p:txBody>
      </p:sp>
      <p:sp>
        <p:nvSpPr>
          <p:cNvPr id="3" name="Footer Placeholder 2"/>
          <p:cNvSpPr>
            <a:spLocks noGrp="1"/>
          </p:cNvSpPr>
          <p:nvPr>
            <p:ph type="ftr" sz="quarter" idx="11"/>
          </p:nvPr>
        </p:nvSpPr>
        <p:spPr/>
        <p:txBody>
          <a:bodyPr/>
          <a:lstStyle/>
          <a:p>
            <a:r>
              <a:rPr lang="en-US" dirty="0"/>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fld>
            <a:endParaRPr lang="en-US" dirty="0"/>
          </a:p>
        </p:txBody>
      </p:sp>
      <p:sp>
        <p:nvSpPr>
          <p:cNvPr id="12" name="Oval 11"/>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AC48AC19-8BD6-476C-9770-8884373BCF00}" type="datetime1">
              <a:rPr lang="en-US" smtClean="0"/>
            </a:fld>
            <a:endParaRPr lang="en-US"/>
          </a:p>
        </p:txBody>
      </p:sp>
      <p:sp>
        <p:nvSpPr>
          <p:cNvPr id="6" name="Footer Placeholder 5"/>
          <p:cNvSpPr>
            <a:spLocks noGrp="1"/>
          </p:cNvSpPr>
          <p:nvPr>
            <p:ph type="ftr" sz="quarter" idx="11"/>
          </p:nvPr>
        </p:nvSpPr>
        <p:spPr/>
        <p:txBody>
          <a:bodyPr/>
          <a:lstStyle/>
          <a:p>
            <a:r>
              <a:rPr lang="en-US" dirty="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F3F68C53-8AD1-4F09-9486-FB3406B99CFA}" type="datetime1">
              <a:rPr lang="en-US" smtClean="0"/>
            </a:fld>
            <a:endParaRPr lang="en-US" dirty="0"/>
          </a:p>
        </p:txBody>
      </p:sp>
      <p:sp>
        <p:nvSpPr>
          <p:cNvPr id="6" name="Footer Placeholder 5"/>
          <p:cNvSpPr>
            <a:spLocks noGrp="1"/>
          </p:cNvSpPr>
          <p:nvPr>
            <p:ph type="ftr" sz="quarter" idx="11"/>
          </p:nvPr>
        </p:nvSpPr>
        <p:spPr/>
        <p:txBody>
          <a:bodyPr/>
          <a:lstStyle/>
          <a:p>
            <a:r>
              <a:rPr lang="en-US" dirty="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1" cap="none"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5000"/>
        </a:lnSpc>
        <a:spcBef>
          <a:spcPct val="0"/>
        </a:spcBef>
        <a:buNone/>
        <a:defRPr sz="4400" b="1" kern="1200" spc="13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7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7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7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7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健身房的哑铃架"/>
          <p:cNvPicPr>
            <a:picLocks noChangeAspect="1"/>
          </p:cNvPicPr>
          <p:nvPr/>
        </p:nvPicPr>
        <p:blipFill rotWithShape="1">
          <a:blip r:embed="rId1"/>
          <a:srcRect l="1498" r="28204"/>
          <a:stretch>
            <a:fillRect/>
          </a:stretch>
        </p:blipFill>
        <p:spPr>
          <a:xfrm>
            <a:off x="1291634" y="1148747"/>
            <a:ext cx="4793260" cy="4227387"/>
          </a:xfrm>
          <a:prstGeom prst="rect">
            <a:avLst/>
          </a:prstGeom>
          <a:ln w="28575">
            <a:noFill/>
          </a:ln>
        </p:spPr>
      </p:pic>
      <p:grpSp>
        <p:nvGrpSpPr>
          <p:cNvPr id="78" name="Group 77"/>
          <p:cNvGrpSpPr>
            <a:grpSpLocks noGrp="1" noRot="1" noChangeAspect="1" noMove="1" noResize="1" noUngrp="1"/>
          </p:cNvGrpSpPr>
          <p:nvPr/>
        </p:nvGrpSpPr>
        <p:grpSpPr>
          <a:xfrm>
            <a:off x="6835096" y="657544"/>
            <a:ext cx="4843727" cy="5534144"/>
            <a:chOff x="1674895" y="1345036"/>
            <a:chExt cx="5428610" cy="4210939"/>
          </a:xfrm>
        </p:grpSpPr>
        <p:sp>
          <p:nvSpPr>
            <p:cNvPr id="79" name="Rectangle 78"/>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82" name="Rectangle 81"/>
          <p:cNvSpPr>
            <a:spLocks noGrp="1" noRot="1" noChangeAspect="1" noMove="1" noResize="1" noEditPoints="1" noAdjustHandles="1" noChangeArrowheads="1" noChangeShapeType="1" noTextEdit="1"/>
          </p:cNvSpPr>
          <p:nvPr/>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7012297" y="645968"/>
            <a:ext cx="4203323" cy="3596201"/>
          </a:xfrm>
        </p:spPr>
        <p:txBody>
          <a:bodyPr>
            <a:normAutofit/>
          </a:bodyPr>
          <a:lstStyle/>
          <a:p>
            <a:r>
              <a:rPr kumimoji="1" lang="zh-CN" altLang="en-US" dirty="0"/>
              <a:t>健身房管理系统需求报告</a:t>
            </a:r>
            <a:endParaRPr kumimoji="1" lang="zh-CN" altLang="en-US" dirty="0"/>
          </a:p>
        </p:txBody>
      </p:sp>
      <p:sp>
        <p:nvSpPr>
          <p:cNvPr id="3" name="副标题 2"/>
          <p:cNvSpPr>
            <a:spLocks noGrp="1"/>
          </p:cNvSpPr>
          <p:nvPr>
            <p:ph type="subTitle" idx="1"/>
          </p:nvPr>
        </p:nvSpPr>
        <p:spPr>
          <a:xfrm>
            <a:off x="7017377" y="3945274"/>
            <a:ext cx="4203323" cy="1143291"/>
          </a:xfrm>
        </p:spPr>
        <p:txBody>
          <a:bodyPr>
            <a:normAutofit fontScale="25000"/>
          </a:bodyPr>
          <a:lstStyle/>
          <a:p>
            <a:r>
              <a:rPr kumimoji="1" lang="zh-CN" altLang="en-US" sz="7200" b="1" dirty="0">
                <a:ea typeface="+mn-lt"/>
              </a:rPr>
              <a:t>李瀛东</a:t>
            </a:r>
            <a:endParaRPr kumimoji="1" lang="en-US" altLang="zh-CN" sz="7200" b="1" dirty="0">
              <a:ea typeface="+mn-lt"/>
            </a:endParaRPr>
          </a:p>
          <a:p>
            <a:r>
              <a:rPr kumimoji="1" lang="zh-CN" altLang="en-US" sz="7200" b="1" dirty="0">
                <a:ea typeface="+mn-lt"/>
              </a:rPr>
              <a:t>姚凯俊</a:t>
            </a:r>
            <a:endParaRPr kumimoji="1" lang="en-US" altLang="zh-CN" sz="7200" b="1" dirty="0">
              <a:ea typeface="+mn-lt"/>
            </a:endParaRPr>
          </a:p>
          <a:p>
            <a:r>
              <a:rPr kumimoji="1" lang="zh-CN" altLang="en-US" sz="7200" b="1" dirty="0">
                <a:ea typeface="+mn-lt"/>
              </a:rPr>
              <a:t>敬沅坤</a:t>
            </a:r>
            <a:endParaRPr kumimoji="1" lang="en-US" altLang="zh-CN" sz="7200" b="1" dirty="0">
              <a:ea typeface="+mn-lt"/>
            </a:endParaRPr>
          </a:p>
          <a:p>
            <a:r>
              <a:rPr kumimoji="1" lang="zh-CN" altLang="en-US" sz="7200" b="1" dirty="0">
                <a:ea typeface="+mn-lt"/>
              </a:rPr>
              <a:t>刘海城</a:t>
            </a:r>
            <a:endParaRPr kumimoji="1" lang="en-US" altLang="zh-CN" sz="7200" b="1" dirty="0">
              <a:ea typeface="+mn-lt"/>
            </a:endParaRPr>
          </a:p>
          <a:p>
            <a:r>
              <a:rPr kumimoji="1" lang="zh-CN" altLang="en-US" sz="7200" b="1" dirty="0">
                <a:ea typeface="+mn-lt"/>
              </a:rPr>
              <a:t>李弈成</a:t>
            </a:r>
            <a:endParaRPr kumimoji="1" lang="en-US" altLang="zh-CN" sz="7200" b="1" dirty="0">
              <a:ea typeface="+mn-lt"/>
            </a:endParaRPr>
          </a:p>
          <a:p>
            <a:endParaRPr kumimoji="1" lang="zh-CN" altLang="en-US" sz="7200" b="1" dirty="0">
              <a:ea typeface="+mn-lt"/>
            </a:endParaRPr>
          </a:p>
        </p:txBody>
      </p:sp>
      <p:sp>
        <p:nvSpPr>
          <p:cNvPr id="84" name="Graphic 212"/>
          <p:cNvSpPr>
            <a:spLocks noGrp="1" noRot="1" noChangeAspect="1" noMove="1" noResize="1" noEditPoints="1" noAdjustHandles="1" noChangeArrowheads="1" noChangeShapeType="1" noTextEdit="1"/>
          </p:cNvSpPr>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86" name="Graphic 212"/>
          <p:cNvSpPr>
            <a:spLocks noGrp="1" noRot="1" noChangeAspect="1" noMove="1" noResize="1" noEditPoints="1" noAdjustHandles="1" noChangeArrowheads="1" noChangeShapeType="1" noTextEdit="1"/>
          </p:cNvSpPr>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88" name="Freeform: Shape 87"/>
          <p:cNvSpPr>
            <a:spLocks noGrp="1" noRot="1" noChangeAspect="1" noMove="1" noResize="1" noEditPoints="1" noAdjustHandles="1" noChangeArrowheads="1" noChangeShapeType="1" noTextEdit="1"/>
          </p:cNvSpPr>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90" name="Freeform: Shape 89"/>
          <p:cNvSpPr>
            <a:spLocks noGrp="1" noRot="1" noChangeAspect="1" noMove="1" noResize="1" noEditPoints="1" noAdjustHandles="1" noChangeArrowheads="1" noChangeShapeType="1" noTextEdit="1"/>
          </p:cNvSpPr>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92" name="Oval 91"/>
          <p:cNvSpPr>
            <a:spLocks noGrp="1" noRot="1" noChangeAspect="1" noMove="1" noResize="1" noEditPoints="1" noAdjustHandles="1" noChangeArrowheads="1" noChangeShapeType="1" noTextEdit="1"/>
          </p:cNvSpPr>
          <p:nvPr/>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94" name="Oval 93"/>
          <p:cNvSpPr>
            <a:spLocks noGrp="1" noRot="1" noChangeAspect="1" noMove="1" noResize="1" noEditPoints="1" noAdjustHandles="1" noChangeArrowheads="1" noChangeShapeType="1" noTextEdit="1"/>
          </p:cNvSpPr>
          <p:nvPr/>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96" name="Graphic 185"/>
          <p:cNvGrpSpPr>
            <a:grpSpLocks noGrp="1" noRot="1" noChangeAspect="1" noMove="1" noResize="1" noUngrp="1"/>
          </p:cNvGrpSpPr>
          <p:nvPr/>
        </p:nvGrpSpPr>
        <p:grpSpPr>
          <a:xfrm>
            <a:off x="3959160" y="5987064"/>
            <a:ext cx="1054466" cy="469689"/>
            <a:chOff x="9841624" y="4115729"/>
            <a:chExt cx="602169" cy="268223"/>
          </a:xfrm>
          <a:solidFill>
            <a:schemeClr val="tx1"/>
          </a:solidFill>
        </p:grpSpPr>
        <p:sp>
          <p:nvSpPr>
            <p:cNvPr id="97" name="Freeform: Shape 96"/>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8" name="Freeform: Shape 97"/>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9" name="Freeform: Shape 98"/>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0" name="Freeform: Shape 99"/>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1" name="Freeform: Shape 100"/>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系统功能用例</a:t>
            </a:r>
            <a:endParaRPr kumimoji="1" lang="zh-CN" altLang="en-US" dirty="0"/>
          </a:p>
        </p:txBody>
      </p:sp>
      <p:sp>
        <p:nvSpPr>
          <p:cNvPr id="3" name="内容占位符 2"/>
          <p:cNvSpPr>
            <a:spLocks noGrp="1"/>
          </p:cNvSpPr>
          <p:nvPr>
            <p:ph idx="1"/>
          </p:nvPr>
        </p:nvSpPr>
        <p:spPr/>
        <p:txBody>
          <a:bodyPr/>
          <a:lstStyle/>
          <a:p>
            <a:r>
              <a:rPr kumimoji="1" lang="zh-CN" altLang="en-US" dirty="0"/>
              <a:t>教练用例图</a:t>
            </a:r>
            <a:endParaRPr kumimoji="1" lang="zh-CN" altLang="en-US" dirty="0"/>
          </a:p>
        </p:txBody>
      </p:sp>
      <p:pic>
        <p:nvPicPr>
          <p:cNvPr id="5" name="图片 4" descr="图示&#10;&#10;描述已自动生成"/>
          <p:cNvPicPr>
            <a:picLocks noChangeAspect="1"/>
          </p:cNvPicPr>
          <p:nvPr/>
        </p:nvPicPr>
        <p:blipFill>
          <a:blip r:embed="rId1"/>
          <a:stretch>
            <a:fillRect/>
          </a:stretch>
        </p:blipFill>
        <p:spPr>
          <a:xfrm>
            <a:off x="3900996" y="2313371"/>
            <a:ext cx="6015361" cy="41795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系统功能用例图</a:t>
            </a:r>
            <a:endParaRPr kumimoji="1" lang="zh-CN" altLang="en-US" dirty="0"/>
          </a:p>
        </p:txBody>
      </p:sp>
      <p:sp>
        <p:nvSpPr>
          <p:cNvPr id="3" name="内容占位符 2"/>
          <p:cNvSpPr>
            <a:spLocks noGrp="1"/>
          </p:cNvSpPr>
          <p:nvPr>
            <p:ph idx="1"/>
          </p:nvPr>
        </p:nvSpPr>
        <p:spPr/>
        <p:txBody>
          <a:bodyPr/>
          <a:lstStyle/>
          <a:p>
            <a:r>
              <a:rPr kumimoji="1" lang="zh-CN" altLang="en-US" dirty="0"/>
              <a:t>会员用例图：</a:t>
            </a:r>
            <a:endParaRPr kumimoji="1" lang="en-US" altLang="zh-CN" dirty="0"/>
          </a:p>
          <a:p>
            <a:endParaRPr kumimoji="1" lang="en-US" altLang="zh-CN" dirty="0"/>
          </a:p>
        </p:txBody>
      </p:sp>
      <p:pic>
        <p:nvPicPr>
          <p:cNvPr id="5" name="图片 4" descr="图示&#10;&#10;描述已自动生成"/>
          <p:cNvPicPr>
            <a:picLocks noChangeAspect="1"/>
          </p:cNvPicPr>
          <p:nvPr/>
        </p:nvPicPr>
        <p:blipFill>
          <a:blip r:embed="rId1"/>
          <a:stretch>
            <a:fillRect/>
          </a:stretch>
        </p:blipFill>
        <p:spPr>
          <a:xfrm>
            <a:off x="3939466" y="2209179"/>
            <a:ext cx="6377940" cy="42836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系统功能用例图</a:t>
            </a:r>
            <a:endParaRPr kumimoji="1" lang="zh-CN" altLang="en-US" dirty="0"/>
          </a:p>
        </p:txBody>
      </p:sp>
      <p:sp>
        <p:nvSpPr>
          <p:cNvPr id="3" name="内容占位符 2"/>
          <p:cNvSpPr>
            <a:spLocks noGrp="1"/>
          </p:cNvSpPr>
          <p:nvPr>
            <p:ph idx="1"/>
          </p:nvPr>
        </p:nvSpPr>
        <p:spPr/>
        <p:txBody>
          <a:bodyPr/>
          <a:lstStyle/>
          <a:p>
            <a:r>
              <a:rPr kumimoji="1" lang="zh-CN" altLang="en-US" dirty="0"/>
              <a:t>预约流程图：</a:t>
            </a:r>
            <a:endParaRPr kumimoji="1" lang="en-US" altLang="zh-CN" dirty="0"/>
          </a:p>
          <a:p>
            <a:endParaRPr kumimoji="1" lang="zh-CN" altLang="en-US" dirty="0"/>
          </a:p>
        </p:txBody>
      </p:sp>
      <p:pic>
        <p:nvPicPr>
          <p:cNvPr id="5" name="图片 4" descr="图示&#10;&#10;描述已自动生成"/>
          <p:cNvPicPr>
            <a:picLocks noChangeAspect="1"/>
          </p:cNvPicPr>
          <p:nvPr/>
        </p:nvPicPr>
        <p:blipFill>
          <a:blip r:embed="rId1"/>
          <a:stretch>
            <a:fillRect/>
          </a:stretch>
        </p:blipFill>
        <p:spPr>
          <a:xfrm>
            <a:off x="5820793" y="-69623"/>
            <a:ext cx="3207797" cy="66678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aphic 185"/>
          <p:cNvGrpSpPr>
            <a:grpSpLocks noGrp="1" noRot="1" noChangeAspect="1" noMove="1" noResize="1" noUngrp="1"/>
          </p:cNvGrpSpPr>
          <p:nvPr/>
        </p:nvGrpSpPr>
        <p:grpSpPr>
          <a:xfrm>
            <a:off x="10999576" y="5987064"/>
            <a:ext cx="1054466" cy="469689"/>
            <a:chOff x="9841624" y="4115729"/>
            <a:chExt cx="602169"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 name="Oval 14"/>
          <p:cNvSpPr>
            <a:spLocks noGrp="1" noRot="1" noChangeAspect="1" noMove="1" noResize="1" noEditPoints="1" noAdjustHandles="1" noChangeArrowheads="1" noChangeShapeType="1" noTextEdit="1"/>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useBgFill="1">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p:cNvSpPr>
            <a:spLocks noGrp="1" noRot="1" noChangeAspect="1" noMove="1" noResize="1" noEditPoints="1" noAdjustHandles="1" noChangeArrowheads="1" noChangeShapeType="1" noTextEdit="1"/>
          </p:cNvSpPr>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1" name="Freeform: Shape 20"/>
          <p:cNvSpPr>
            <a:spLocks noGrp="1" noRot="1" noChangeAspect="1" noMove="1" noResize="1" noEditPoints="1" noAdjustHandles="1" noChangeArrowheads="1" noChangeShapeType="1" noTextEdit="1"/>
          </p:cNvSpPr>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3" name="Freeform: Shape 22"/>
          <p:cNvSpPr>
            <a:spLocks noGrp="1" noRot="1" noChangeAspect="1" noMove="1" noResize="1" noEditPoints="1" noAdjustHandles="1" noChangeArrowheads="1" noChangeShapeType="1" noTextEdit="1"/>
          </p:cNvSpPr>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5" name="Freeform: Shape 24"/>
          <p:cNvSpPr>
            <a:spLocks noGrp="1" noRot="1" noChangeAspect="1" noMove="1" noResize="1" noEditPoints="1" noAdjustHandles="1" noChangeArrowheads="1" noChangeShapeType="1" noTextEdit="1"/>
          </p:cNvSpPr>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7" name="Freeform: Shape 26"/>
          <p:cNvSpPr>
            <a:spLocks noGrp="1" noRot="1" noChangeAspect="1" noMove="1" noResize="1" noEditPoints="1" noAdjustHandles="1" noChangeArrowheads="1" noChangeShapeType="1" noTextEdit="1"/>
          </p:cNvSpPr>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accent1"/>
              </a:solidFill>
            </a:endParaRPr>
          </a:p>
        </p:txBody>
      </p:sp>
      <p:sp>
        <p:nvSpPr>
          <p:cNvPr id="29" name="Freeform: Shape 28"/>
          <p:cNvSpPr>
            <a:spLocks noGrp="1" noRot="1" noChangeAspect="1" noMove="1" noResize="1" noEditPoints="1" noAdjustHandles="1" noChangeArrowheads="1" noChangeShapeType="1" noTextEdit="1"/>
          </p:cNvSpPr>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accent1"/>
              </a:solidFill>
            </a:endParaRPr>
          </a:p>
        </p:txBody>
      </p:sp>
      <p:sp>
        <p:nvSpPr>
          <p:cNvPr id="31" name="Freeform: Shape 30"/>
          <p:cNvSpPr>
            <a:spLocks noGrp="1" noRot="1" noChangeAspect="1" noMove="1" noResize="1" noEditPoints="1" noAdjustHandles="1" noChangeArrowheads="1" noChangeShapeType="1" noTextEdit="1"/>
          </p:cNvSpPr>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3" name="Freeform: Shape 32"/>
          <p:cNvSpPr>
            <a:spLocks noGrp="1" noRot="1" noChangeAspect="1" noMove="1" noResize="1" noEditPoints="1" noAdjustHandles="1" noChangeArrowheads="1" noChangeShapeType="1" noTextEdit="1"/>
          </p:cNvSpPr>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5" name="Rectangle 34"/>
          <p:cNvSpPr>
            <a:spLocks noGrp="1" noRot="1" noChangeAspect="1" noMove="1" noResize="1" noEditPoints="1" noAdjustHandles="1" noChangeArrowheads="1" noChangeShapeType="1" noTextEdit="1"/>
          </p:cNvSpPr>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a:spLocks noGrp="1" noRot="1" noChangeAspect="1" noMove="1" noResize="1" noEditPoints="1" noAdjustHandles="1" noChangeArrowheads="1" noChangeShapeType="1" noTextEdit="1"/>
          </p:cNvSpPr>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p:cNvSpPr>
            <a:spLocks noGrp="1" noRot="1" noChangeAspect="1" noMove="1" noResize="1" noEditPoints="1" noAdjustHandles="1" noChangeArrowheads="1" noChangeShapeType="1" noTextEdit="1"/>
          </p:cNvSpPr>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2886765" y="1159934"/>
            <a:ext cx="6418471" cy="3028072"/>
          </a:xfrm>
        </p:spPr>
        <p:txBody>
          <a:bodyPr vert="horz" lIns="91440" tIns="45720" rIns="91440" bIns="45720" rtlCol="0" anchor="b">
            <a:normAutofit/>
          </a:bodyPr>
          <a:lstStyle/>
          <a:p>
            <a:pPr algn="ctr">
              <a:lnSpc>
                <a:spcPct val="90000"/>
              </a:lnSpc>
            </a:pPr>
            <a:r>
              <a:rPr kumimoji="1" lang="zh-CN" altLang="en-US" sz="6000" b="1" kern="1200" cap="all" spc="1500" baseline="0" dirty="0">
                <a:solidFill>
                  <a:schemeClr val="tx1"/>
                </a:solidFill>
                <a:latin typeface="+mn-ea"/>
                <a:ea typeface="+mn-ea"/>
                <a:cs typeface="+mj-cs"/>
              </a:rPr>
              <a:t>谢谢！</a:t>
            </a:r>
            <a:endParaRPr kumimoji="1" lang="zh-CN" altLang="en-US" sz="6000" b="1" kern="1200" cap="all" spc="1500" baseline="0" dirty="0">
              <a:solidFill>
                <a:schemeClr val="tx1"/>
              </a:solidFill>
              <a:latin typeface="+mn-ea"/>
              <a:ea typeface="+mn-ea"/>
              <a:cs typeface="+mj-cs"/>
            </a:endParaRPr>
          </a:p>
        </p:txBody>
      </p:sp>
      <p:sp>
        <p:nvSpPr>
          <p:cNvPr id="41" name="Oval 40"/>
          <p:cNvSpPr>
            <a:spLocks noGrp="1" noRot="1" noChangeAspect="1" noMove="1" noResize="1" noEditPoints="1" noAdjustHandles="1" noChangeArrowheads="1" noChangeShapeType="1" noTextEdit="1"/>
          </p:cNvSpPr>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3" name="Oval 42"/>
          <p:cNvSpPr>
            <a:spLocks noGrp="1" noRot="1" noChangeAspect="1" noMove="1" noResize="1" noEditPoints="1" noAdjustHandles="1" noChangeArrowheads="1" noChangeShapeType="1" noTextEdit="1"/>
          </p:cNvSpPr>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目录</a:t>
            </a:r>
            <a:endParaRPr kumimoji="1" lang="zh-CN" altLang="en-US" dirty="0"/>
          </a:p>
        </p:txBody>
      </p:sp>
      <p:sp>
        <p:nvSpPr>
          <p:cNvPr id="3" name="内容占位符 2"/>
          <p:cNvSpPr>
            <a:spLocks noGrp="1"/>
          </p:cNvSpPr>
          <p:nvPr>
            <p:ph idx="1"/>
          </p:nvPr>
        </p:nvSpPr>
        <p:spPr/>
        <p:txBody>
          <a:bodyPr/>
          <a:lstStyle/>
          <a:p>
            <a:r>
              <a:rPr kumimoji="1" lang="en-US" altLang="zh-CN" sz="2000" dirty="0">
                <a:cs typeface="+mn-lt"/>
              </a:rPr>
              <a:t>1 </a:t>
            </a:r>
            <a:r>
              <a:rPr kumimoji="1" lang="zh-CN" altLang="en-US" sz="2000" dirty="0">
                <a:cs typeface="+mn-lt"/>
              </a:rPr>
              <a:t>简介                                                  </a:t>
            </a:r>
            <a:endParaRPr kumimoji="1" lang="en-US" altLang="zh-CN" sz="2000" dirty="0">
              <a:cs typeface="+mn-lt"/>
            </a:endParaRPr>
          </a:p>
          <a:p>
            <a:r>
              <a:rPr kumimoji="1" lang="en-US" altLang="zh-CN" sz="2000" dirty="0">
                <a:cs typeface="+mn-lt"/>
              </a:rPr>
              <a:t>1.1 </a:t>
            </a:r>
            <a:r>
              <a:rPr kumimoji="1" lang="zh-CN" altLang="en-US" sz="2000" dirty="0">
                <a:cs typeface="+mn-lt"/>
              </a:rPr>
              <a:t>文档介绍 </a:t>
            </a:r>
            <a:endParaRPr kumimoji="1" lang="en-US" altLang="zh-CN" sz="2000" dirty="0">
              <a:cs typeface="+mn-lt"/>
            </a:endParaRPr>
          </a:p>
          <a:p>
            <a:endParaRPr kumimoji="1" lang="en-US" altLang="zh-CN" sz="2000" dirty="0">
              <a:cs typeface="+mn-lt"/>
            </a:endParaRPr>
          </a:p>
          <a:p>
            <a:r>
              <a:rPr kumimoji="1" lang="en-US" altLang="zh-CN" sz="2000" dirty="0">
                <a:cs typeface="+mn-lt"/>
              </a:rPr>
              <a:t>2 </a:t>
            </a:r>
            <a:r>
              <a:rPr kumimoji="1" lang="zh-CN" altLang="en-US" sz="2000" dirty="0">
                <a:cs typeface="+mn-lt"/>
              </a:rPr>
              <a:t>系统通用性需求 </a:t>
            </a:r>
            <a:endParaRPr kumimoji="1" lang="zh-CN" altLang="en-US" sz="2000" dirty="0">
              <a:cs typeface="+mn-lt"/>
            </a:endParaRPr>
          </a:p>
          <a:p>
            <a:pPr marL="0" indent="0">
              <a:buNone/>
            </a:pPr>
            <a:endParaRPr kumimoji="1" lang="en-US" altLang="zh-CN" sz="2000" dirty="0">
              <a:cs typeface="+mn-lt"/>
            </a:endParaRPr>
          </a:p>
          <a:p>
            <a:r>
              <a:rPr kumimoji="1" lang="en-US" altLang="zh-CN" sz="2000" dirty="0">
                <a:cs typeface="+mn-lt"/>
              </a:rPr>
              <a:t>2.1 </a:t>
            </a:r>
            <a:r>
              <a:rPr kumimoji="1" lang="zh-CN" altLang="en-US" sz="2000" dirty="0">
                <a:cs typeface="+mn-lt"/>
              </a:rPr>
              <a:t>性能需求</a:t>
            </a:r>
            <a:endParaRPr kumimoji="1" lang="zh-CN" altLang="en-US" sz="2000" dirty="0">
              <a:cs typeface="+mn-lt"/>
            </a:endParaRPr>
          </a:p>
          <a:p>
            <a:pPr marL="0" indent="0">
              <a:buNone/>
            </a:pPr>
            <a:endParaRPr kumimoji="1" lang="en-US" altLang="zh-CN" sz="2000" dirty="0">
              <a:cs typeface="+mn-lt"/>
            </a:endParaRPr>
          </a:p>
          <a:p>
            <a:r>
              <a:rPr kumimoji="1" lang="en-US" altLang="zh-CN" sz="2000" dirty="0">
                <a:cs typeface="+mn-lt"/>
              </a:rPr>
              <a:t>2.2 </a:t>
            </a:r>
            <a:r>
              <a:rPr kumimoji="1" lang="zh-CN" altLang="en-US" sz="2000" dirty="0">
                <a:cs typeface="+mn-lt"/>
              </a:rPr>
              <a:t>操作性需求及可行性分析</a:t>
            </a:r>
            <a:endParaRPr kumimoji="1" lang="en-US" altLang="zh-CN" sz="2000" dirty="0">
              <a:cs typeface="+mn-lt"/>
            </a:endParaRPr>
          </a:p>
          <a:p>
            <a:pPr marL="0" indent="0">
              <a:buNone/>
            </a:pPr>
            <a:endParaRPr kumimoji="1" lang="en-US" altLang="zh-CN" sz="2000" dirty="0">
              <a:latin typeface="+mn-ea"/>
            </a:endParaRPr>
          </a:p>
          <a:p>
            <a:endParaRPr kumimoji="1" lang="en-US" altLang="zh-CN" sz="2000" dirty="0">
              <a:latin typeface="+mn-ea"/>
            </a:endParaRPr>
          </a:p>
          <a:p>
            <a:endParaRPr kumimoji="1" lang="en-US" altLang="zh-CN" sz="1600" dirty="0"/>
          </a:p>
        </p:txBody>
      </p:sp>
      <p:sp>
        <p:nvSpPr>
          <p:cNvPr id="4" name="文本框 3"/>
          <p:cNvSpPr txBox="1"/>
          <p:nvPr/>
        </p:nvSpPr>
        <p:spPr>
          <a:xfrm>
            <a:off x="6096000" y="1690688"/>
            <a:ext cx="5089634" cy="3969385"/>
          </a:xfrm>
          <a:prstGeom prst="rect">
            <a:avLst/>
          </a:prstGeom>
          <a:noFill/>
        </p:spPr>
        <p:txBody>
          <a:bodyPr wrap="square" rtlCol="0">
            <a:spAutoFit/>
          </a:bodyPr>
          <a:lstStyle/>
          <a:p>
            <a:endParaRPr kumimoji="1" lang="en-US" altLang="zh-CN" sz="1800" dirty="0"/>
          </a:p>
          <a:p>
            <a:r>
              <a:rPr kumimoji="1" lang="en-US" altLang="zh-CN" sz="2400" dirty="0">
                <a:latin typeface="+mn-ea"/>
              </a:rPr>
              <a:t>3. </a:t>
            </a:r>
            <a:r>
              <a:rPr kumimoji="1" lang="zh-CN" altLang="en-US" sz="2400" dirty="0">
                <a:latin typeface="+mn-ea"/>
              </a:rPr>
              <a:t>业务描述及系统功能 </a:t>
            </a:r>
            <a:endParaRPr kumimoji="1" lang="en-US" altLang="zh-CN" sz="2400" dirty="0">
              <a:latin typeface="+mn-ea"/>
            </a:endParaRPr>
          </a:p>
          <a:p>
            <a:endParaRPr kumimoji="1" lang="en-US" altLang="zh-CN" sz="2400" dirty="0">
              <a:latin typeface="+mn-ea"/>
            </a:endParaRPr>
          </a:p>
          <a:p>
            <a:r>
              <a:rPr kumimoji="1" lang="en-US" altLang="zh-CN" sz="2400" dirty="0">
                <a:latin typeface="+mn-ea"/>
              </a:rPr>
              <a:t>3.1 </a:t>
            </a:r>
            <a:r>
              <a:rPr kumimoji="1" lang="zh-CN" altLang="en-US" sz="2400" dirty="0">
                <a:latin typeface="+mn-ea"/>
              </a:rPr>
              <a:t>业务描述 </a:t>
            </a:r>
            <a:endParaRPr kumimoji="1" lang="en-US" altLang="zh-CN" sz="2400" dirty="0">
              <a:latin typeface="+mn-ea"/>
            </a:endParaRPr>
          </a:p>
          <a:p>
            <a:endParaRPr kumimoji="1" lang="en-US" altLang="zh-CN" sz="2400" dirty="0">
              <a:latin typeface="+mn-ea"/>
            </a:endParaRPr>
          </a:p>
          <a:p>
            <a:r>
              <a:rPr kumimoji="1" lang="en-US" altLang="zh-CN" sz="2400" dirty="0">
                <a:latin typeface="+mn-ea"/>
              </a:rPr>
              <a:t>3.2 </a:t>
            </a:r>
            <a:r>
              <a:rPr kumimoji="1" lang="zh-CN" altLang="en-US" sz="2400" dirty="0">
                <a:latin typeface="+mn-ea"/>
              </a:rPr>
              <a:t>系统角色划分 </a:t>
            </a:r>
            <a:endParaRPr kumimoji="1" lang="zh-CN" altLang="en-US" sz="2400" dirty="0">
              <a:latin typeface="+mn-ea"/>
            </a:endParaRPr>
          </a:p>
          <a:p>
            <a:endParaRPr kumimoji="1" lang="zh-CN" altLang="en-US" sz="2400" dirty="0">
              <a:latin typeface="+mn-ea"/>
            </a:endParaRPr>
          </a:p>
          <a:p>
            <a:r>
              <a:rPr kumimoji="1" lang="en-US" altLang="zh-CN" sz="2400" dirty="0">
                <a:latin typeface="+mn-ea"/>
              </a:rPr>
              <a:t>3.3</a:t>
            </a:r>
            <a:r>
              <a:rPr kumimoji="1" lang="zh-CN" altLang="en-US" sz="2400" dirty="0">
                <a:latin typeface="+mn-ea"/>
              </a:rPr>
              <a:t>数据库数据表设计</a:t>
            </a:r>
            <a:endParaRPr kumimoji="1" lang="en-US" altLang="zh-CN" sz="2400" dirty="0">
              <a:latin typeface="+mn-ea"/>
            </a:endParaRPr>
          </a:p>
          <a:p>
            <a:endParaRPr kumimoji="1" lang="en-US" altLang="zh-CN" sz="2400" dirty="0">
              <a:latin typeface="+mn-ea"/>
            </a:endParaRPr>
          </a:p>
          <a:p>
            <a:r>
              <a:rPr kumimoji="1" lang="en-US" altLang="zh-CN" sz="2400" dirty="0">
                <a:latin typeface="+mn-ea"/>
              </a:rPr>
              <a:t>3.4 </a:t>
            </a:r>
            <a:r>
              <a:rPr kumimoji="1" lang="zh-CN" altLang="en-US" sz="2400" dirty="0">
                <a:latin typeface="+mn-ea"/>
              </a:rPr>
              <a:t>系统功能用例 </a:t>
            </a:r>
            <a:endParaRPr kumimoji="1" lang="en-US" altLang="zh-CN" sz="2400" dirty="0">
              <a:latin typeface="+mn-ea"/>
            </a:endParaRPr>
          </a:p>
          <a:p>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文档介绍</a:t>
            </a:r>
            <a:endParaRPr kumimoji="1" lang="zh-CN" altLang="en-US" dirty="0"/>
          </a:p>
        </p:txBody>
      </p:sp>
      <p:sp>
        <p:nvSpPr>
          <p:cNvPr id="3" name="内容占位符 2"/>
          <p:cNvSpPr>
            <a:spLocks noGrp="1"/>
          </p:cNvSpPr>
          <p:nvPr>
            <p:ph idx="1"/>
          </p:nvPr>
        </p:nvSpPr>
        <p:spPr/>
        <p:txBody>
          <a:bodyPr/>
          <a:lstStyle/>
          <a:p>
            <a:pPr marL="0" indent="0">
              <a:buNone/>
            </a:pPr>
            <a:r>
              <a:rPr lang="zh-CN" altLang="en-US" sz="3600" kern="100" dirty="0">
                <a:latin typeface="+mn-ea"/>
              </a:rPr>
              <a:t>健身房管理系统面向对象包括管理员，教练，用户会员，后勤人员</a:t>
            </a:r>
            <a:endParaRPr lang="zh-CN" altLang="en-US" sz="3600" kern="100" dirty="0">
              <a:latin typeface="+mn-ea"/>
            </a:endParaRPr>
          </a:p>
          <a:p>
            <a:pPr marL="0" indent="0">
              <a:buNone/>
            </a:pPr>
            <a:r>
              <a:rPr lang="zh-CN" altLang="en-US" sz="3600" kern="100" dirty="0">
                <a:latin typeface="+mn-ea"/>
              </a:rPr>
              <a:t>管理系统涉及会员注册，预约流程，结算流程，接收表单以及办卡等功能，为健身房提供完整的管理服务，提高健身房的运营效率。</a:t>
            </a:r>
            <a:endParaRPr lang="zh-CN" altLang="en-US" sz="3600" kern="100"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系统通用性需求</a:t>
            </a:r>
            <a:endParaRPr kumimoji="1" lang="zh-CN" altLang="en-US" dirty="0"/>
          </a:p>
        </p:txBody>
      </p:sp>
      <p:sp>
        <p:nvSpPr>
          <p:cNvPr id="3" name="内容占位符 2"/>
          <p:cNvSpPr>
            <a:spLocks noGrp="1"/>
          </p:cNvSpPr>
          <p:nvPr>
            <p:ph idx="1"/>
          </p:nvPr>
        </p:nvSpPr>
        <p:spPr>
          <a:xfrm>
            <a:off x="561975" y="2008505"/>
            <a:ext cx="10888980" cy="4849495"/>
          </a:xfrm>
        </p:spPr>
        <p:txBody>
          <a:bodyPr/>
          <a:lstStyle/>
          <a:p>
            <a:pPr algn="just"/>
            <a:r>
              <a:rPr kumimoji="1" lang="zh-CN" altLang="en-US" b="1" dirty="0">
                <a:latin typeface="+mj-lt"/>
              </a:rPr>
              <a:t>性能需求：</a:t>
            </a:r>
            <a:endParaRPr kumimoji="1" lang="en-US" altLang="zh-CN" b="1" dirty="0">
              <a:latin typeface="+mj-lt"/>
            </a:endParaRPr>
          </a:p>
          <a:p>
            <a:pPr marL="0" indent="0" algn="just">
              <a:buNone/>
            </a:pPr>
            <a:r>
              <a:rPr kumimoji="1" lang="zh-CN" altLang="en-US" dirty="0">
                <a:latin typeface="+mn-ea"/>
                <a:cs typeface="+mn-ea"/>
              </a:rPr>
              <a:t>操作简单，界面干净并能最大限度的完成健身房管理系统的功能，并在相应的基础上完成创新。确保</a:t>
            </a:r>
            <a:r>
              <a:rPr kumimoji="1" lang="en-US" altLang="zh-CN" dirty="0">
                <a:latin typeface="+mn-ea"/>
                <a:cs typeface="+mn-ea"/>
              </a:rPr>
              <a:t>tomcat</a:t>
            </a:r>
            <a:r>
              <a:rPr kumimoji="1" lang="zh-CN" altLang="en-US" dirty="0">
                <a:latin typeface="+mn-ea"/>
                <a:cs typeface="+mn-ea"/>
              </a:rPr>
              <a:t>服务器稳定，前台面向会员消费者，后台面向管理员，教练。</a:t>
            </a:r>
            <a:endParaRPr kumimoji="1" lang="en-US" altLang="zh-CN" dirty="0">
              <a:latin typeface="+mn-ea"/>
              <a:cs typeface="+mn-ea"/>
            </a:endParaRPr>
          </a:p>
          <a:p>
            <a:pPr marL="0" indent="0" algn="just">
              <a:buNone/>
            </a:pPr>
            <a:endParaRPr kumimoji="1" lang="en-US" altLang="zh-CN" dirty="0">
              <a:latin typeface="+mn-ea"/>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algn="just"/>
            <a:r>
              <a:rPr kumimoji="1" lang="zh-CN" altLang="en-US" b="1" dirty="0">
                <a:latin typeface="+mn-ea"/>
                <a:sym typeface="+mn-ea"/>
              </a:rPr>
              <a:t>操作性需求及可行性分析：</a:t>
            </a:r>
            <a:endParaRPr kumimoji="1" lang="zh-CN" altLang="en-US" b="1" dirty="0">
              <a:latin typeface="+mn-ea"/>
            </a:endParaRPr>
          </a:p>
          <a:p>
            <a:pPr marL="0" indent="0" algn="just">
              <a:buNone/>
            </a:pPr>
            <a:r>
              <a:rPr kumimoji="1" lang="zh-CN" altLang="en-US" dirty="0">
                <a:latin typeface="+mn-ea"/>
                <a:sym typeface="+mn-ea"/>
              </a:rPr>
              <a:t>分析现有的技术是否能够按时完成项目的开发工作，数据库使用</a:t>
            </a:r>
            <a:r>
              <a:rPr kumimoji="1" lang="en-US" altLang="zh-CN" dirty="0">
                <a:latin typeface="+mn-ea"/>
                <a:sym typeface="+mn-ea"/>
              </a:rPr>
              <a:t>MYSQL</a:t>
            </a:r>
            <a:r>
              <a:rPr kumimoji="1" lang="zh-CN" altLang="en-US" dirty="0">
                <a:latin typeface="+mn-ea"/>
                <a:sym typeface="+mn-ea"/>
              </a:rPr>
              <a:t>数据库系统，前端开发语言为</a:t>
            </a:r>
            <a:r>
              <a:rPr kumimoji="1" lang="en-US" altLang="zh-CN" dirty="0">
                <a:latin typeface="+mn-ea"/>
                <a:sym typeface="+mn-ea"/>
              </a:rPr>
              <a:t>JSP</a:t>
            </a:r>
            <a:r>
              <a:rPr kumimoji="1" lang="zh-CN" altLang="en-US" dirty="0">
                <a:latin typeface="+mn-ea"/>
                <a:sym typeface="+mn-ea"/>
              </a:rPr>
              <a:t>语言，</a:t>
            </a:r>
            <a:r>
              <a:rPr kumimoji="1" lang="en-US" altLang="zh-CN" dirty="0">
                <a:latin typeface="+mn-ea"/>
                <a:sym typeface="+mn-ea"/>
              </a:rPr>
              <a:t>JSP</a:t>
            </a:r>
            <a:r>
              <a:rPr kumimoji="1" lang="zh-CN" altLang="en-US" dirty="0">
                <a:latin typeface="+mn-ea"/>
                <a:sym typeface="+mn-ea"/>
              </a:rPr>
              <a:t>支持将数据转换成图形的开发工具环境，方便管理，能够完成缩放和扩展等性质。它的使用对象主要是管理员，健身教练和会员消费者，整个系统对于软件和硬件的要求不会太高。技术上较为容易实现。</a:t>
            </a:r>
            <a:endParaRPr kumimoji="1" lang="en-US" altLang="zh-CN" dirty="0">
              <a:latin typeface="+mn-ea"/>
            </a:endParaRPr>
          </a:p>
          <a:p>
            <a:pPr marL="0" indent="0" algn="just">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业务描述</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cs typeface="+mn-lt"/>
              </a:rPr>
              <a:t>1.</a:t>
            </a:r>
            <a:r>
              <a:rPr kumimoji="1" lang="zh-CN" altLang="en-US" dirty="0">
                <a:cs typeface="+mn-lt"/>
              </a:rPr>
              <a:t>核心围绕会员管理开发将健身房预约私教，统计会员名单，办卡，充卡，退卡的方式通过系统进行实现，达到比人工操作更简单更精确的实现每个有需求的用户的基本理想要求。</a:t>
            </a:r>
            <a:endParaRPr kumimoji="1" lang="en-US" altLang="zh-CN" dirty="0">
              <a:cs typeface="+mn-lt"/>
            </a:endParaRPr>
          </a:p>
          <a:p>
            <a:pPr marL="0" indent="0">
              <a:buNone/>
            </a:pPr>
            <a:r>
              <a:rPr kumimoji="1" lang="en-US" altLang="zh-CN" dirty="0">
                <a:cs typeface="+mn-lt"/>
              </a:rPr>
              <a:t>2.</a:t>
            </a:r>
            <a:r>
              <a:rPr kumimoji="1" lang="zh-CN" altLang="en-US" dirty="0">
                <a:cs typeface="+mn-lt"/>
              </a:rPr>
              <a:t>管理员可以在系统上创建新的教练，会员以及其他管理员信息，导入系统，赋予个人专属</a:t>
            </a:r>
            <a:r>
              <a:rPr kumimoji="1" lang="en-US" altLang="zh-CN" dirty="0">
                <a:cs typeface="+mn-lt"/>
              </a:rPr>
              <a:t>id</a:t>
            </a:r>
            <a:r>
              <a:rPr kumimoji="1" lang="zh-CN" altLang="en-US" dirty="0">
                <a:cs typeface="+mn-lt"/>
              </a:rPr>
              <a:t>登陆健身房管理系统。</a:t>
            </a:r>
            <a:endParaRPr kumimoji="1" lang="en-US" altLang="zh-CN" dirty="0">
              <a:cs typeface="+mn-lt"/>
            </a:endParaRPr>
          </a:p>
          <a:p>
            <a:pPr marL="0" indent="0">
              <a:buNone/>
            </a:pPr>
            <a:r>
              <a:rPr kumimoji="1" lang="en-US" altLang="zh-CN" dirty="0">
                <a:cs typeface="+mn-lt"/>
              </a:rPr>
              <a:t>3.</a:t>
            </a:r>
            <a:r>
              <a:rPr kumimoji="1" lang="zh-CN" altLang="en-US" dirty="0">
                <a:cs typeface="+mn-lt"/>
              </a:rPr>
              <a:t>会员可以在系统上进行课程预约，办卡退款，查找教练信息，更改个人信息。</a:t>
            </a:r>
            <a:endParaRPr kumimoji="1" lang="zh-CN" altLang="en-US" dirty="0">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系统角色划分</a:t>
            </a:r>
            <a:endParaRPr kumimoji="1" lang="zh-CN" altLang="en-US" dirty="0"/>
          </a:p>
        </p:txBody>
      </p:sp>
      <p:sp>
        <p:nvSpPr>
          <p:cNvPr id="3" name="内容占位符 2"/>
          <p:cNvSpPr>
            <a:spLocks noGrp="1"/>
          </p:cNvSpPr>
          <p:nvPr>
            <p:ph idx="1"/>
          </p:nvPr>
        </p:nvSpPr>
        <p:spPr/>
        <p:txBody>
          <a:bodyPr/>
          <a:lstStyle/>
          <a:p>
            <a:r>
              <a:rPr kumimoji="1" lang="zh-CN" altLang="en-US" dirty="0"/>
              <a:t>角色名称：</a:t>
            </a:r>
            <a:endParaRPr kumimoji="1" lang="en-US" altLang="zh-CN" dirty="0"/>
          </a:p>
          <a:p>
            <a:r>
              <a:rPr kumimoji="1" lang="zh-CN" altLang="en-US" dirty="0">
                <a:latin typeface="+mn-ea"/>
              </a:rPr>
              <a:t>管理员</a:t>
            </a:r>
            <a:endParaRPr kumimoji="1" lang="en-US" altLang="zh-CN" dirty="0">
              <a:latin typeface="+mn-ea"/>
            </a:endParaRPr>
          </a:p>
          <a:p>
            <a:r>
              <a:rPr kumimoji="1" lang="zh-CN" altLang="en-US" dirty="0">
                <a:latin typeface="+mn-ea"/>
              </a:rPr>
              <a:t>健身教练</a:t>
            </a:r>
            <a:endParaRPr kumimoji="1" lang="en-US" altLang="zh-CN" dirty="0">
              <a:latin typeface="+mn-ea"/>
            </a:endParaRPr>
          </a:p>
          <a:p>
            <a:r>
              <a:rPr kumimoji="1" lang="zh-CN" altLang="en-US" dirty="0">
                <a:latin typeface="+mn-ea"/>
              </a:rPr>
              <a:t>用户会员</a:t>
            </a:r>
            <a:endParaRPr kumimoji="1" lang="zh-CN" altLang="en-US" dirty="0">
              <a:latin typeface="+mn-ea"/>
            </a:endParaRPr>
          </a:p>
          <a:p>
            <a:r>
              <a:rPr kumimoji="1" lang="zh-CN" altLang="en-US" dirty="0">
                <a:latin typeface="+mn-ea"/>
              </a:rPr>
              <a:t>后勤人员</a:t>
            </a:r>
            <a:endParaRPr kumimoji="1" lang="en-US" altLang="zh-CN" dirty="0">
              <a:latin typeface="+mn-ea"/>
            </a:endParaRPr>
          </a:p>
          <a:p>
            <a:pPr marL="0" indent="0">
              <a:buNone/>
            </a:pPr>
            <a:endParaRPr kumimoji="1" lang="en-US" altLang="zh-CN" dirty="0"/>
          </a:p>
          <a:p>
            <a:endParaRPr kumimoji="1" lang="zh-CN" altLang="en-US" dirty="0"/>
          </a:p>
        </p:txBody>
      </p:sp>
      <p:pic>
        <p:nvPicPr>
          <p:cNvPr id="4" name="图片 3"/>
          <p:cNvPicPr>
            <a:picLocks noChangeAspect="1"/>
          </p:cNvPicPr>
          <p:nvPr/>
        </p:nvPicPr>
        <p:blipFill>
          <a:blip r:embed="rId1"/>
          <a:stretch>
            <a:fillRect/>
          </a:stretch>
        </p:blipFill>
        <p:spPr>
          <a:xfrm>
            <a:off x="4278630" y="1198245"/>
            <a:ext cx="3342640" cy="2230120"/>
          </a:xfrm>
          <a:prstGeom prst="rect">
            <a:avLst/>
          </a:prstGeom>
        </p:spPr>
      </p:pic>
      <p:pic>
        <p:nvPicPr>
          <p:cNvPr id="6" name="图片 5"/>
          <p:cNvPicPr>
            <a:picLocks noChangeAspect="1"/>
          </p:cNvPicPr>
          <p:nvPr/>
        </p:nvPicPr>
        <p:blipFill>
          <a:blip r:embed="rId2"/>
          <a:stretch>
            <a:fillRect/>
          </a:stretch>
        </p:blipFill>
        <p:spPr>
          <a:xfrm>
            <a:off x="7938135" y="1197610"/>
            <a:ext cx="3415665" cy="2230755"/>
          </a:xfrm>
          <a:prstGeom prst="rect">
            <a:avLst/>
          </a:prstGeom>
        </p:spPr>
      </p:pic>
      <p:pic>
        <p:nvPicPr>
          <p:cNvPr id="7" name="图片 6"/>
          <p:cNvPicPr>
            <a:picLocks noChangeAspect="1"/>
          </p:cNvPicPr>
          <p:nvPr/>
        </p:nvPicPr>
        <p:blipFill>
          <a:blip r:embed="rId3"/>
          <a:stretch>
            <a:fillRect/>
          </a:stretch>
        </p:blipFill>
        <p:spPr>
          <a:xfrm>
            <a:off x="7938770" y="3671570"/>
            <a:ext cx="3339465" cy="2331720"/>
          </a:xfrm>
          <a:prstGeom prst="rect">
            <a:avLst/>
          </a:prstGeom>
        </p:spPr>
      </p:pic>
      <p:pic>
        <p:nvPicPr>
          <p:cNvPr id="8" name="图片 7"/>
          <p:cNvPicPr>
            <a:picLocks noChangeAspect="1"/>
          </p:cNvPicPr>
          <p:nvPr/>
        </p:nvPicPr>
        <p:blipFill>
          <a:blip r:embed="rId4"/>
          <a:stretch>
            <a:fillRect/>
          </a:stretch>
        </p:blipFill>
        <p:spPr>
          <a:xfrm>
            <a:off x="4278630" y="3722370"/>
            <a:ext cx="3342640" cy="2230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linds(horizontal)">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数据库数据表</a:t>
            </a:r>
            <a:r>
              <a:rPr lang="zh-CN" altLang="en-US"/>
              <a:t>设计</a:t>
            </a:r>
            <a:endParaRPr lang="zh-CN" altLang="en-US"/>
          </a:p>
        </p:txBody>
      </p:sp>
      <p:sp>
        <p:nvSpPr>
          <p:cNvPr id="3" name="内容占位符 2"/>
          <p:cNvSpPr>
            <a:spLocks noGrp="1"/>
          </p:cNvSpPr>
          <p:nvPr>
            <p:ph idx="1"/>
          </p:nvPr>
        </p:nvSpPr>
        <p:spPr/>
        <p:txBody>
          <a:bodyPr/>
          <a:p>
            <a:r>
              <a:rPr lang="zh-CN" altLang="en-US"/>
              <a:t>会员信息管理表</a:t>
            </a:r>
            <a:endParaRPr lang="zh-CN" altLang="en-US"/>
          </a:p>
          <a:p>
            <a:r>
              <a:rPr lang="zh-CN" altLang="en-US"/>
              <a:t>后勤管理员</a:t>
            </a:r>
            <a:r>
              <a:rPr lang="zh-CN" altLang="en-US"/>
              <a:t>表</a:t>
            </a:r>
            <a:endParaRPr lang="zh-CN" altLang="en-US"/>
          </a:p>
          <a:p>
            <a:r>
              <a:rPr lang="zh-CN" altLang="en-US"/>
              <a:t>系统管理员表</a:t>
            </a:r>
            <a:endParaRPr lang="zh-CN" altLang="en-US"/>
          </a:p>
          <a:p>
            <a:r>
              <a:rPr lang="zh-CN" altLang="en-US"/>
              <a:t>课程</a:t>
            </a:r>
            <a:r>
              <a:rPr lang="zh-CN" altLang="en-US"/>
              <a:t>表</a:t>
            </a:r>
            <a:endParaRPr lang="zh-CN" altLang="en-US"/>
          </a:p>
          <a:p>
            <a:r>
              <a:rPr lang="zh-CN" altLang="en-US"/>
              <a:t>教练表</a:t>
            </a:r>
            <a:endParaRPr lang="zh-CN" altLang="en-US"/>
          </a:p>
          <a:p>
            <a:r>
              <a:rPr lang="zh-CN" altLang="en-US"/>
              <a:t>设备管理</a:t>
            </a:r>
            <a:r>
              <a:rPr lang="zh-CN" altLang="en-US"/>
              <a:t>表</a:t>
            </a:r>
            <a:endParaRPr lang="zh-CN" altLang="en-US"/>
          </a:p>
          <a:p>
            <a:r>
              <a:rPr lang="zh-CN" altLang="en-US"/>
              <a:t>场地</a:t>
            </a:r>
            <a:r>
              <a:rPr lang="zh-CN" altLang="en-US"/>
              <a:t>表</a:t>
            </a:r>
            <a:endParaRPr lang="zh-CN" altLang="en-US"/>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0553"/>
            <a:ext cx="10515600" cy="1325563"/>
          </a:xfrm>
        </p:spPr>
        <p:txBody>
          <a:bodyPr/>
          <a:lstStyle/>
          <a:p>
            <a:r>
              <a:rPr kumimoji="1" lang="zh-CN" altLang="en-US" dirty="0"/>
              <a:t>系统功能用例</a:t>
            </a:r>
            <a:endParaRPr kumimoji="1" lang="zh-CN" altLang="en-US" dirty="0"/>
          </a:p>
        </p:txBody>
      </p:sp>
      <p:sp>
        <p:nvSpPr>
          <p:cNvPr id="3" name="内容占位符 2"/>
          <p:cNvSpPr>
            <a:spLocks noGrp="1"/>
          </p:cNvSpPr>
          <p:nvPr>
            <p:ph idx="1"/>
          </p:nvPr>
        </p:nvSpPr>
        <p:spPr>
          <a:xfrm>
            <a:off x="838200" y="1473327"/>
            <a:ext cx="10515600" cy="4351338"/>
          </a:xfrm>
        </p:spPr>
        <p:txBody>
          <a:bodyPr/>
          <a:lstStyle/>
          <a:p>
            <a:r>
              <a:rPr kumimoji="1" lang="zh-CN" altLang="en-US" dirty="0">
                <a:latin typeface="+mn-ea"/>
              </a:rPr>
              <a:t>管理员用例图：</a:t>
            </a:r>
            <a:endParaRPr kumimoji="1" lang="zh-CN" altLang="en-US" dirty="0">
              <a:latin typeface="+mn-ea"/>
            </a:endParaRPr>
          </a:p>
        </p:txBody>
      </p:sp>
      <p:pic>
        <p:nvPicPr>
          <p:cNvPr id="5" name="图片 4" descr="图示&#10;&#10;描述已自动生成"/>
          <p:cNvPicPr>
            <a:picLocks noChangeAspect="1"/>
          </p:cNvPicPr>
          <p:nvPr/>
        </p:nvPicPr>
        <p:blipFill>
          <a:blip r:embed="rId1"/>
          <a:stretch>
            <a:fillRect/>
          </a:stretch>
        </p:blipFill>
        <p:spPr>
          <a:xfrm>
            <a:off x="4478045" y="1376519"/>
            <a:ext cx="5864440" cy="5246337"/>
          </a:xfrm>
          <a:prstGeom prst="rect">
            <a:avLst/>
          </a:prstGeom>
        </p:spPr>
      </p:pic>
    </p:spTree>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Words>
  <Application>WPS 文字</Application>
  <PresentationFormat>宽屏</PresentationFormat>
  <Paragraphs>96</Paragraphs>
  <Slides>13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宋体</vt:lpstr>
      <vt:lpstr>Wingdings</vt:lpstr>
      <vt:lpstr>Source Sans Pro SemiBold</vt:lpstr>
      <vt:lpstr>苹方-简</vt:lpstr>
      <vt:lpstr>汉仪书宋二KW</vt:lpstr>
      <vt:lpstr>Microsoft YaHei Light</vt:lpstr>
      <vt:lpstr>微软雅黑</vt:lpstr>
      <vt:lpstr>汉仪旗黑</vt:lpstr>
      <vt:lpstr>微软雅黑</vt:lpstr>
      <vt:lpstr>宋体</vt:lpstr>
      <vt:lpstr>Arial Unicode MS</vt:lpstr>
      <vt:lpstr>Calibri</vt:lpstr>
      <vt:lpstr>Helvetica Neue</vt:lpstr>
      <vt:lpstr>微软雅黑</vt:lpstr>
      <vt:lpstr>隶变-繁</vt:lpstr>
      <vt:lpstr>Lantinghei SC Extralight</vt:lpstr>
      <vt:lpstr>FunkyShapesVTI</vt:lpstr>
      <vt:lpstr>健身房管理系统需求报告</vt:lpstr>
      <vt:lpstr>目录</vt:lpstr>
      <vt:lpstr>文档介绍</vt:lpstr>
      <vt:lpstr>系统通用性需求</vt:lpstr>
      <vt:lpstr>PowerPoint 演示文稿</vt:lpstr>
      <vt:lpstr>业务描述</vt:lpstr>
      <vt:lpstr>系统角色划分</vt:lpstr>
      <vt:lpstr>PowerPoint 演示文稿</vt:lpstr>
      <vt:lpstr>系统功能用例</vt:lpstr>
      <vt:lpstr>系统功能用例</vt:lpstr>
      <vt:lpstr>系统功能用例图</vt:lpstr>
      <vt:lpstr>系统功能用例图</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健身房管理系统需求报告</dc:title>
  <dc:creator>LI Yingdong</dc:creator>
  <cp:lastModifiedBy>那我懂你意思了</cp:lastModifiedBy>
  <cp:revision>7</cp:revision>
  <dcterms:created xsi:type="dcterms:W3CDTF">2023-03-30T12:53:35Z</dcterms:created>
  <dcterms:modified xsi:type="dcterms:W3CDTF">2023-03-30T12:53:35Z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EE2EEAEDF52E3C664E8625649643F0CB</vt:lpwstr>
  </property>
  <property fmtid="{D5CDD505-2E9C-101B-9397-08002B2CF9AE}" pid="3" name="KSOProductBuildVer">
    <vt:lpwstr>2052-5.1.1.7676</vt:lpwstr>
  </property>
</Properties>
</file>