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Default Extension="emf" ContentType="image/x-emf"/>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wmf" ContentType="image/x-wmf"/>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 id="2147483687" r:id="rId3"/>
    <p:sldMasterId id="2147483708" r:id="rId4"/>
    <p:sldMasterId id="2147483738" r:id="rId5"/>
    <p:sldMasterId id="2147483762" r:id="rId6"/>
  </p:sldMasterIdLst>
  <p:notesMasterIdLst>
    <p:notesMasterId r:id="rId25"/>
  </p:notesMasterIdLst>
  <p:sldIdLst>
    <p:sldId id="2056" r:id="rId7"/>
    <p:sldId id="2057" r:id="rId8"/>
    <p:sldId id="2085" r:id="rId9"/>
    <p:sldId id="2059" r:id="rId10"/>
    <p:sldId id="2111" r:id="rId11"/>
    <p:sldId id="2114" r:id="rId12"/>
    <p:sldId id="2112" r:id="rId13"/>
    <p:sldId id="2116" r:id="rId14"/>
    <p:sldId id="2115" r:id="rId15"/>
    <p:sldId id="2119" r:id="rId16"/>
    <p:sldId id="2120" r:id="rId17"/>
    <p:sldId id="2121" r:id="rId18"/>
    <p:sldId id="2122" r:id="rId19"/>
    <p:sldId id="2123" r:id="rId20"/>
    <p:sldId id="2124" r:id="rId21"/>
    <p:sldId id="2062" r:id="rId22"/>
    <p:sldId id="2126" r:id="rId23"/>
    <p:sldId id="20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initials="N" lastIdx="2" clrIdx="0"/>
  <p:cmAuthor id="2" name="Nan Duan (MSR ASIA)" initials="ND(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FF"/>
    <a:srgbClr val="FE7F50"/>
    <a:srgbClr val="002050"/>
    <a:srgbClr val="DCDCDC"/>
    <a:srgbClr val="CBD6F0"/>
    <a:srgbClr val="C4E5FF"/>
    <a:srgbClr val="107C10"/>
    <a:srgbClr val="FFB900"/>
    <a:srgbClr val="FFD4C5"/>
    <a:srgbClr val="0078D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810" autoAdjust="0"/>
    <p:restoredTop sz="96807" autoAdjust="0"/>
  </p:normalViewPr>
  <p:slideViewPr>
    <p:cSldViewPr snapToGrid="0">
      <p:cViewPr varScale="1">
        <p:scale>
          <a:sx n="73" d="100"/>
          <a:sy n="73" d="100"/>
        </p:scale>
        <p:origin x="-450" y="-90"/>
      </p:cViewPr>
      <p:guideLst>
        <p:guide orient="horz" pos="2160"/>
        <p:guide pos="368"/>
      </p:guideLst>
    </p:cSldViewPr>
  </p:slideViewPr>
  <p:outlineViewPr>
    <p:cViewPr>
      <p:scale>
        <a:sx n="33" d="100"/>
        <a:sy n="33" d="100"/>
      </p:scale>
      <p:origin x="0" y="-10794"/>
    </p:cViewPr>
  </p:outlineViewPr>
  <p:notesTextViewPr>
    <p:cViewPr>
      <p:scale>
        <a:sx n="1" d="1"/>
        <a:sy n="1" d="1"/>
      </p:scale>
      <p:origin x="0" y="0"/>
    </p:cViewPr>
  </p:notesTextViewPr>
  <p:sorterViewPr>
    <p:cViewPr varScale="1">
      <p:scale>
        <a:sx n="100" d="100"/>
        <a:sy n="100" d="100"/>
      </p:scale>
      <p:origin x="0" y="-88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defRPr>
            </a:lvl1pPr>
          </a:lstStyle>
          <a:p>
            <a:fld id="{E6AA6C28-6CB7-4531-95A8-F27D9C7FCD12}" type="datetimeFigureOut">
              <a:rPr lang="en-US" smtClean="0"/>
              <a:pPr/>
              <a:t>11/7/2018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12EF219-4580-42FB-8D33-0857B2ACD9B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6"/>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algn="ctr" defTabSz="913765" fontAlgn="base">
              <a:spcBef>
                <a:spcPct val="0"/>
              </a:spcBef>
              <a:spcAft>
                <a:spcPct val="0"/>
              </a:spcAft>
            </a:pPr>
            <a:endParaRPr lang="en-US" sz="176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chemeClr val="tx1"/>
                    </a:gs>
                    <a:gs pos="100000">
                      <a:schemeClr val="tx1"/>
                    </a:gs>
                  </a:gsLst>
                  <a:lin ang="5400000" scaled="0"/>
                </a:gradFill>
                <a:cs typeface="Segoe UI" panose="020B0502040204020203" pitchFamily="34" charset="0"/>
              </a:rPr>
              <a:t>©</a:t>
            </a:r>
            <a:r>
              <a:rPr lang="en-US" sz="685" baseline="0" dirty="0">
                <a:gradFill>
                  <a:gsLst>
                    <a:gs pos="0">
                      <a:schemeClr val="tx1"/>
                    </a:gs>
                    <a:gs pos="100000">
                      <a:schemeClr val="tx1"/>
                    </a:gs>
                  </a:gsLst>
                  <a:lin ang="5400000" scaled="0"/>
                </a:gradFill>
                <a:cs typeface="Segoe UI" panose="020B0502040204020203" pitchFamily="34" charset="0"/>
              </a:rPr>
              <a:t> Copyright</a:t>
            </a:r>
            <a:r>
              <a:rPr lang="en-US" sz="685" dirty="0">
                <a:gradFill>
                  <a:gsLst>
                    <a:gs pos="0">
                      <a:schemeClr val="tx1"/>
                    </a:gs>
                    <a:gs pos="100000">
                      <a:schemeClr val="tx1"/>
                    </a:gs>
                  </a:gsLst>
                  <a:lin ang="5400000" scaled="0"/>
                </a:gradFill>
                <a:cs typeface="Segoe UI" panose="020B0502040204020203"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50202" y="3083653"/>
            <a:ext cx="3223861" cy="690694"/>
          </a:xfrm>
          <a:prstGeom prst="rect">
            <a:avLst/>
          </a:prstGeom>
        </p:spPr>
      </p:pic>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srcRect t="7813" b="7813"/>
          <a:stretch>
            <a:fillRect/>
          </a:stretch>
        </p:blipFill>
        <p:spPr bwMode="ltGray">
          <a:xfrm>
            <a:off x="0" y="0"/>
            <a:ext cx="12192000" cy="6858973"/>
          </a:xfrm>
          <a:prstGeom prst="rect">
            <a:avLst/>
          </a:prstGeom>
        </p:spPr>
      </p:pic>
      <p:sp>
        <p:nvSpPr>
          <p:cNvPr id="4" name="Rectangle 3"/>
          <p:cNvSpPr/>
          <p:nvPr userDrawn="1"/>
        </p:nvSpPr>
        <p:spPr bwMode="auto">
          <a:xfrm>
            <a:off x="267620" y="208349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auto">
          <a:xfrm>
            <a:off x="269239" y="2083495"/>
            <a:ext cx="6276530" cy="1793104"/>
          </a:xfrm>
          <a:noFill/>
        </p:spPr>
        <p:txBody>
          <a:bodyPr lIns="146304" tIns="91440" rIns="146304" bIns="91440" anchor="t" anchorCtr="0"/>
          <a:lstStyle>
            <a:lvl1pPr>
              <a:defRPr sz="5295"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6580"/>
            <a:ext cx="6276530" cy="1789991"/>
          </a:xfrm>
        </p:spPr>
        <p:txBody>
          <a:bodyPr tIns="109728" bIns="109728">
            <a:noAutofit/>
          </a:bodyPr>
          <a:lstStyle>
            <a:lvl1pPr marL="0" indent="0">
              <a:spcBef>
                <a:spcPts val="0"/>
              </a:spcBef>
              <a:buNone/>
              <a:defRPr sz="3135">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48525" y="470068"/>
            <a:ext cx="1648360" cy="353933"/>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lstStyle/>
            <a:p>
              <a:endParaRPr lang="en-US" sz="1765"/>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5"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48212" y="6042235"/>
            <a:ext cx="1613565" cy="34569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anose="05000000000000000000" pitchFamily="2" charset="2"/>
              <a:buNone/>
              <a:defRPr sz="3135"/>
            </a:lvl1pPr>
            <a:lvl2pPr marL="0" indent="0">
              <a:buNone/>
              <a:defRPr sz="1960"/>
            </a:lvl2pPr>
            <a:lvl3pPr marL="227330" indent="0">
              <a:buNone/>
              <a:defRPr sz="1960"/>
            </a:lvl3pPr>
            <a:lvl4pPr marL="451485"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anose="020B0502040204020203" pitchFamily="34" charset="0"/>
              </a:defRPr>
            </a:lvl1pPr>
          </a:lstStyle>
          <a:p>
            <a:r>
              <a:rPr lang="en-US" dirty="0"/>
              <a:t>Video title</a:t>
            </a:r>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71216"/>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dirty="0"/>
              <a:t>Section title</a:t>
            </a: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algn="ctr" defTabSz="913765" fontAlgn="base">
              <a:spcBef>
                <a:spcPct val="0"/>
              </a:spcBef>
              <a:spcAft>
                <a:spcPct val="0"/>
              </a:spcAft>
            </a:pPr>
            <a:endParaRPr lang="en-US" sz="176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defTabSz="913765" eaLnBrk="0" hangingPunct="0"/>
            <a:r>
              <a:rPr lang="en-US" sz="685" dirty="0">
                <a:gradFill>
                  <a:gsLst>
                    <a:gs pos="0">
                      <a:schemeClr val="tx1"/>
                    </a:gs>
                    <a:gs pos="100000">
                      <a:schemeClr val="tx1"/>
                    </a:gs>
                  </a:gsLst>
                  <a:lin ang="5400000" scaled="0"/>
                </a:gradFill>
                <a:cs typeface="Segoe UI" panose="020B0502040204020203" pitchFamily="34" charset="0"/>
              </a:rPr>
              <a:t>© Copyright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marL="0" marR="0" lvl="0" indent="0" algn="l" defTabSz="913765"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6"/>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71216"/>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4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8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60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spAutoFit/>
          </a:bodyPr>
          <a:lstStyle/>
          <a:p>
            <a:pPr marL="0" marR="0" lvl="0" indent="0" algn="l" defTabSz="913765"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50202" y="3083653"/>
            <a:ext cx="3223861" cy="690695"/>
          </a:xfrm>
          <a:prstGeom prst="rect">
            <a:avLst/>
          </a:prstGeom>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449450" y="718882"/>
            <a:ext cx="11182256" cy="2373746"/>
          </a:xfrm>
        </p:spPr>
        <p:txBody>
          <a:bodyPr lIns="146304" tIns="91440" rIns="146304" bIns="91440" anchor="t" anchorCtr="0"/>
          <a:lstStyle>
            <a:lvl1pPr marL="0" algn="l" defTabSz="913765" rtl="0" eaLnBrk="1" latinLnBrk="0" hangingPunct="1">
              <a:lnSpc>
                <a:spcPct val="90000"/>
              </a:lnSpc>
              <a:spcBef>
                <a:spcPct val="0"/>
              </a:spcBef>
              <a:buNone/>
              <a:defRPr lang="en-US" sz="54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
        <p:nvSpPr>
          <p:cNvPr id="3" name="Text Placeholder 2"/>
          <p:cNvSpPr>
            <a:spLocks noGrp="1"/>
          </p:cNvSpPr>
          <p:nvPr>
            <p:ph type="body" sz="quarter" idx="10"/>
          </p:nvPr>
        </p:nvSpPr>
        <p:spPr>
          <a:xfrm>
            <a:off x="449450" y="3563377"/>
            <a:ext cx="9721850" cy="1486561"/>
          </a:xfrm>
        </p:spPr>
        <p:txBody>
          <a:bodyPr/>
          <a:lstStyle>
            <a:lvl1pPr marL="0" indent="0">
              <a:buNone/>
              <a:defRPr sz="2400">
                <a:latin typeface="+mn-lt"/>
              </a:defRPr>
            </a:lvl1pPr>
            <a:lvl2pPr marL="0" indent="0">
              <a:buNone/>
              <a:defRPr sz="1800">
                <a:latin typeface="+mn-lt"/>
              </a:defRPr>
            </a:lvl2pPr>
            <a:lvl3pPr marL="0" indent="0">
              <a:buNone/>
              <a:defRPr>
                <a:latin typeface="+mn-lt"/>
              </a:defRPr>
            </a:lvl3pPr>
            <a:lvl4pPr marL="0" indent="0">
              <a:buNone/>
              <a:defRPr>
                <a:latin typeface="+mn-lt"/>
              </a:defRPr>
            </a:lvl4pPr>
            <a:lvl5pPr marL="0" indent="0">
              <a:buNone/>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485745"/>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163585" y="2244437"/>
            <a:ext cx="9608488" cy="2373746"/>
          </a:xfrm>
        </p:spPr>
        <p:txBody>
          <a:bodyPr lIns="146304" tIns="91440" rIns="146304" bIns="91440" anchor="t" anchorCtr="0"/>
          <a:lstStyle>
            <a:lvl1pPr marL="0" algn="l" defTabSz="913765" rtl="0" eaLnBrk="1" latinLnBrk="0" hangingPunct="1">
              <a:lnSpc>
                <a:spcPct val="90000"/>
              </a:lnSpc>
              <a:spcBef>
                <a:spcPct val="0"/>
              </a:spcBef>
              <a:buNone/>
              <a:defRPr lang="en-US" sz="66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IN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485746"/>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213891"/>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213892"/>
            <a:ext cx="11653523" cy="1544177"/>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213892"/>
            <a:ext cx="11653523" cy="1544177"/>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83974"/>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228816"/>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186569"/>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186569"/>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186569"/>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186569"/>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71217"/>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noAutofit/>
          </a:body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69239" y="1197323"/>
            <a:ext cx="11653522" cy="154323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77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97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878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spAutoFit/>
          </a:bodyPr>
          <a:lstStyle/>
          <a:p>
            <a:pPr marL="0" marR="0" lvl="0" indent="0" algn="l" defTabSz="913130" rtl="0" eaLnBrk="0" fontAlgn="auto" latinLnBrk="0" hangingPunct="0">
              <a:lnSpc>
                <a:spcPct val="100000"/>
              </a:lnSpc>
              <a:spcBef>
                <a:spcPts val="0"/>
              </a:spcBef>
              <a:spcAft>
                <a:spcPts val="0"/>
              </a:spcAft>
              <a:buClrTx/>
              <a:buSzTx/>
              <a:buFontTx/>
              <a:buNone/>
              <a:defRPr/>
            </a:pPr>
            <a:r>
              <a:rPr kumimoji="0" lang="en-US" sz="6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50202" y="3083654"/>
            <a:ext cx="3223861" cy="690695"/>
          </a:xfrm>
          <a:prstGeom prst="rect">
            <a:avLst/>
          </a:prstGeom>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480" indent="-284480">
              <a:buClr>
                <a:schemeClr val="tx1"/>
              </a:buClr>
              <a:buSzPct val="90000"/>
              <a:buFont typeface="Arial" panose="020B0604020202020204" pitchFamily="34" charset="0"/>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Arial" panose="020B0604020202020204" pitchFamily="34" charset="0"/>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Arial" panose="020B0604020202020204" pitchFamily="34" charset="0"/>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8705" indent="-224155">
              <a:buClr>
                <a:schemeClr val="tx1"/>
              </a:buClr>
              <a:buSzPct val="90000"/>
              <a:buFont typeface="Arial" panose="020B0604020202020204" pitchFamily="34" charset="0"/>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2860" indent="-224155">
              <a:buClr>
                <a:schemeClr val="tx1"/>
              </a:buClr>
              <a:buSzPct val="90000"/>
              <a:buFont typeface="Arial" panose="020B0604020202020204" pitchFamily="34" charset="0"/>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Slide_Plain">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449450" y="718882"/>
            <a:ext cx="11182256" cy="2373746"/>
          </a:xfrm>
        </p:spPr>
        <p:txBody>
          <a:bodyPr lIns="146304" tIns="91440" rIns="146304" bIns="91440" anchor="t" anchorCtr="0"/>
          <a:lstStyle>
            <a:lvl1pPr marL="0" algn="l" defTabSz="913765" rtl="0" eaLnBrk="1" latinLnBrk="0" hangingPunct="1">
              <a:lnSpc>
                <a:spcPct val="90000"/>
              </a:lnSpc>
              <a:spcBef>
                <a:spcPct val="0"/>
              </a:spcBef>
              <a:buNone/>
              <a:defRPr lang="en-US" sz="5400" b="0" kern="1200" cap="none" spc="-100" baseline="0" dirty="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r>
              <a:rPr lang="en-US" dirty="0"/>
              <a:t>Presentation title</a:t>
            </a:r>
          </a:p>
        </p:txBody>
      </p:sp>
      <p:sp>
        <p:nvSpPr>
          <p:cNvPr id="3" name="Text Placeholder 2"/>
          <p:cNvSpPr>
            <a:spLocks noGrp="1"/>
          </p:cNvSpPr>
          <p:nvPr>
            <p:ph type="body" sz="quarter" idx="10"/>
          </p:nvPr>
        </p:nvSpPr>
        <p:spPr>
          <a:xfrm>
            <a:off x="449451" y="3563378"/>
            <a:ext cx="9721850" cy="1486561"/>
          </a:xfrm>
        </p:spPr>
        <p:txBody>
          <a:bodyPr/>
          <a:lstStyle>
            <a:lvl1pPr marL="0" indent="0">
              <a:buNone/>
              <a:defRPr sz="2400">
                <a:latin typeface="+mn-lt"/>
              </a:defRPr>
            </a:lvl1pPr>
            <a:lvl2pPr marL="0" indent="0">
              <a:buNone/>
              <a:defRPr sz="1800">
                <a:latin typeface="+mn-lt"/>
              </a:defRPr>
            </a:lvl2pPr>
            <a:lvl3pPr marL="0" indent="0">
              <a:buNone/>
              <a:defRPr>
                <a:latin typeface="+mn-lt"/>
              </a:defRPr>
            </a:lvl3pPr>
            <a:lvl4pPr marL="0" indent="0">
              <a:buNone/>
              <a:defRPr>
                <a:latin typeface="+mn-lt"/>
              </a:defRPr>
            </a:lvl4pPr>
            <a:lvl5pPr marL="0" indent="0">
              <a:buNone/>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_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485746"/>
            <a:ext cx="11653523" cy="1375761"/>
          </a:xfrm>
        </p:spPr>
        <p:txBody>
          <a:bodyPr>
            <a:spAutoFit/>
          </a:bodyPr>
          <a:lstStyle>
            <a:lvl1pPr marL="282575" indent="-282575">
              <a:defRPr sz="2000" spc="20" baseline="0">
                <a:latin typeface="+mn-l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072C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r>
              <a:rPr lang="en-US"/>
              <a:t>9/16/2016</a:t>
            </a: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Question Generation with GAN</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F00CE93-B364-4B41-85F6-6A4F79D66B77}" type="slidenum">
              <a:rPr lang="en-US" smtClean="0"/>
              <a:pPr/>
              <a:t>‹#›</a:t>
            </a:fld>
            <a:endParaRPr lang="en-US"/>
          </a:p>
        </p:txBody>
      </p:sp>
      <p:sp>
        <p:nvSpPr>
          <p:cNvPr id="12" name="Title 1"/>
          <p:cNvSpPr>
            <a:spLocks noGrp="1"/>
          </p:cNvSpPr>
          <p:nvPr>
            <p:ph type="title"/>
          </p:nvPr>
        </p:nvSpPr>
        <p:spPr>
          <a:xfrm>
            <a:off x="831850" y="1709739"/>
            <a:ext cx="10515600" cy="2123122"/>
          </a:xfrm>
        </p:spPr>
        <p:txBody>
          <a:bodyPr anchor="b">
            <a:normAutofit/>
          </a:bodyPr>
          <a:lstStyle>
            <a:lvl1pPr>
              <a:defRPr sz="48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3" name="Text Placeholder 2"/>
          <p:cNvSpPr>
            <a:spLocks noGrp="1"/>
          </p:cNvSpPr>
          <p:nvPr>
            <p:ph type="body" idx="1"/>
          </p:nvPr>
        </p:nvSpPr>
        <p:spPr>
          <a:xfrm>
            <a:off x="831850" y="4010344"/>
            <a:ext cx="10515600" cy="513510"/>
          </a:xfrm>
        </p:spPr>
        <p:txBody>
          <a:bodyPr/>
          <a:lstStyle>
            <a:lvl1pPr marL="0" indent="0">
              <a:buNone/>
              <a:defRPr sz="2400">
                <a:solidFill>
                  <a:schemeClr val="bg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Edit Master text styles</a:t>
            </a: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bwMode="gray">
          <a:xfrm>
            <a:off x="269239" y="1187621"/>
            <a:ext cx="8067824" cy="3586208"/>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267683" y="1187621"/>
            <a:ext cx="7172955" cy="1793104"/>
          </a:xfrm>
          <a:noFill/>
        </p:spPr>
        <p:txBody>
          <a:bodyPr vert="horz" wrap="square" lIns="146304" tIns="91440" rIns="146304" bIns="91440" rtlCol="0" anchor="t" anchorCtr="0">
            <a:noAutofit/>
          </a:bodyPr>
          <a:lstStyle>
            <a:lvl1pPr>
              <a:defRPr lang="en-US" sz="5295"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2980724"/>
            <a:ext cx="7171399" cy="1793104"/>
          </a:xfrm>
        </p:spPr>
        <p:txBody>
          <a:bodyPr tIns="109728" bIns="109728">
            <a:noAutofit/>
          </a:bodyPr>
          <a:lstStyle>
            <a:lvl1pPr marL="0" indent="0">
              <a:spcBef>
                <a:spcPts val="0"/>
              </a:spcBef>
              <a:buNone/>
              <a:defRPr sz="2745">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bwMode="gray">
          <a:xfrm>
            <a:off x="449322" y="6061766"/>
            <a:ext cx="1522404" cy="326167"/>
          </a:xfrm>
          <a:prstGeom prst="rect">
            <a:avLst/>
          </a:prstGeom>
        </p:spPr>
      </p:pic>
      <p:pic>
        <p:nvPicPr>
          <p:cNvPr id="5" name="Picture 4"/>
          <p:cNvPicPr>
            <a:picLocks noChangeAspect="1"/>
          </p:cNvPicPr>
          <p:nvPr userDrawn="1"/>
        </p:nvPicPr>
        <p:blipFill rotWithShape="1">
          <a:blip r:embed="rId4" cstate="screen"/>
          <a:srcRect/>
          <a:stretch>
            <a:fillRect/>
          </a:stretch>
        </p:blipFill>
        <p:spPr>
          <a:xfrm>
            <a:off x="7440622" y="0"/>
            <a:ext cx="4751620" cy="685862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1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1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18"/>
                                        </p:tgtEl>
                                      </p:cBhvr>
                                      <p:by x="0" y="100000"/>
                                    </p:animScale>
                                  </p:childTnLst>
                                </p:cTn>
                              </p:par>
                              <p:par>
                                <p:cTn id="11" presetID="10" presetClass="entr" presetSubtype="0" fill="hold" grpId="0" nodeType="withEffect">
                                  <p:stCondLst>
                                    <p:cond delay="7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950"/>
                                        <p:tgtEl>
                                          <p:spTgt spid="9"/>
                                        </p:tgtEl>
                                      </p:cBhvr>
                                    </p:animEffect>
                                  </p:childTnLst>
                                </p:cTn>
                              </p:par>
                              <p:par>
                                <p:cTn id="14" presetID="63" presetClass="path" presetSubtype="0" decel="100000" fill="hold" grpId="1" nodeType="withEffect">
                                  <p:stCondLst>
                                    <p:cond delay="700"/>
                                  </p:stCondLst>
                                  <p:childTnLst>
                                    <p:animMotion origin="layout" path="M -0.01455 -1.34362E-6 L -3.90605E-7 -1.34362E-6 " pathEditMode="relative" rAng="0" ptsTypes="AA">
                                      <p:cBhvr>
                                        <p:cTn id="15" dur="950" fill="hold"/>
                                        <p:tgtEl>
                                          <p:spTgt spid="9"/>
                                        </p:tgtEl>
                                        <p:attrNameLst>
                                          <p:attrName>ppt_x</p:attrName>
                                          <p:attrName>ppt_y</p:attrName>
                                        </p:attrNameLst>
                                      </p:cBhvr>
                                      <p:rCtr x="728" y="0"/>
                                    </p:animMotion>
                                  </p:childTnLst>
                                </p:cTn>
                              </p:par>
                              <p:par>
                                <p:cTn id="16" presetID="6" presetClass="emph" presetSubtype="0" accel="100000" autoRev="1" fill="hold" grpId="2" nodeType="withEffect">
                                  <p:stCondLst>
                                    <p:cond delay="0"/>
                                  </p:stCondLst>
                                  <p:childTnLst>
                                    <p:animScale>
                                      <p:cBhvr>
                                        <p:cTn id="17" dur="500" fill="hold"/>
                                        <p:tgtEl>
                                          <p:spTgt spid="9"/>
                                        </p:tgtEl>
                                      </p:cBhvr>
                                      <p:by x="92000" y="92000"/>
                                    </p:animScale>
                                  </p:childTnLst>
                                </p:cTn>
                              </p:par>
                              <p:par>
                                <p:cTn id="18" presetID="10" presetClass="entr" presetSubtype="0" fill="hold" grpId="0" nodeType="withEffect">
                                  <p:stCondLst>
                                    <p:cond delay="8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950"/>
                                        <p:tgtEl>
                                          <p:spTgt spid="3"/>
                                        </p:tgtEl>
                                      </p:cBhvr>
                                    </p:animEffect>
                                  </p:childTnLst>
                                </p:cTn>
                              </p:par>
                              <p:par>
                                <p:cTn id="21" presetID="63" presetClass="path" presetSubtype="0" decel="100000" fill="hold" grpId="1" nodeType="withEffect">
                                  <p:stCondLst>
                                    <p:cond delay="800"/>
                                  </p:stCondLst>
                                  <p:childTnLst>
                                    <p:animMotion origin="layout" path="M -0.01455 -1.34362E-6 L -3.90605E-7 -1.34362E-6 " pathEditMode="relative" rAng="0" ptsTypes="AA">
                                      <p:cBhvr>
                                        <p:cTn id="22" dur="950" fill="hold"/>
                                        <p:tgtEl>
                                          <p:spTgt spid="3"/>
                                        </p:tgtEl>
                                        <p:attrNameLst>
                                          <p:attrName>ppt_x</p:attrName>
                                          <p:attrName>ppt_y</p:attrName>
                                        </p:attrNameLst>
                                      </p:cBhvr>
                                      <p:rCtr x="728" y="0"/>
                                    </p:animMotion>
                                  </p:childTnLst>
                                </p:cTn>
                              </p:par>
                              <p:par>
                                <p:cTn id="23" presetID="6" presetClass="emph" presetSubtype="0" accel="100000" autoRev="1" fill="hold" grpId="2" nodeType="withEffect">
                                  <p:stCondLst>
                                    <p:cond delay="100"/>
                                  </p:stCondLst>
                                  <p:childTnLst>
                                    <p:animScale>
                                      <p:cBhvr>
                                        <p:cTn id="24" dur="500" fill="hold"/>
                                        <p:tgtEl>
                                          <p:spTgt spid="3"/>
                                        </p:tgtEl>
                                      </p:cBhvr>
                                      <p:by x="92000" y="92000"/>
                                    </p:animScale>
                                  </p:childTnLst>
                                </p:cTn>
                              </p:par>
                              <p:par>
                                <p:cTn id="25" presetID="10" presetClass="entr" presetSubtype="0" fill="hold" nodeType="withEffect">
                                  <p:stCondLst>
                                    <p:cond delay="9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950"/>
                                        <p:tgtEl>
                                          <p:spTgt spid="10"/>
                                        </p:tgtEl>
                                      </p:cBhvr>
                                    </p:animEffect>
                                  </p:childTnLst>
                                </p:cTn>
                              </p:par>
                              <p:par>
                                <p:cTn id="28" presetID="63" presetClass="path" presetSubtype="0" decel="100000" fill="hold" nodeType="withEffect">
                                  <p:stCondLst>
                                    <p:cond delay="900"/>
                                  </p:stCondLst>
                                  <p:childTnLst>
                                    <p:animMotion origin="layout" path="M -0.01455 -1.34362E-6 L -3.90605E-7 -1.34362E-6 " pathEditMode="relative" rAng="0" ptsTypes="AA">
                                      <p:cBhvr>
                                        <p:cTn id="29" dur="950" fill="hold"/>
                                        <p:tgtEl>
                                          <p:spTgt spid="10"/>
                                        </p:tgtEl>
                                        <p:attrNameLst>
                                          <p:attrName>ppt_x</p:attrName>
                                          <p:attrName>ppt_y</p:attrName>
                                        </p:attrNameLst>
                                      </p:cBhvr>
                                      <p:rCtr x="728" y="0"/>
                                    </p:animMotion>
                                  </p:childTnLst>
                                </p:cTn>
                              </p:par>
                              <p:par>
                                <p:cTn id="30" presetID="6" presetClass="emph" presetSubtype="0" accel="100000" autoRev="1" fill="hold" nodeType="withEffect">
                                  <p:stCondLst>
                                    <p:cond delay="200"/>
                                  </p:stCondLst>
                                  <p:childTnLst>
                                    <p:animScale>
                                      <p:cBhvr>
                                        <p:cTn id="31" dur="500" fill="hold"/>
                                        <p:tgtEl>
                                          <p:spTgt spid="10"/>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3"/>
                        </p:tgtEl>
                        <p:attrNameLst>
                          <p:attrName>ppt_x</p:attrName>
                          <p:attrName>ppt_y</p:attrName>
                        </p:attrNameLst>
                      </p:cBhvr>
                      <p:rCtr x="728" y="0"/>
                    </p:animMotion>
                  </p:childTnLst>
                </p:cTn>
              </p:par>
            </p:tnLst>
          </p:tmpl>
        </p:tmplLst>
      </p:bldP>
      <p:bldP spid="3" grpId="2">
        <p:tmplLst>
          <p:tmpl>
            <p:tnLst>
              <p:par>
                <p:cTn presetID="6" presetClass="emph" presetSubtype="0" accel="100000" autoRev="1" fill="hold" nodeType="withEffect">
                  <p:stCondLst>
                    <p:cond delay="100"/>
                  </p:stCondLst>
                  <p:childTnLst>
                    <p:animScale>
                      <p:cBhvr>
                        <p:cTn dur="500" fill="hold"/>
                        <p:tgtEl>
                          <p:spTgt spid="3"/>
                        </p:tgtEl>
                      </p:cBhvr>
                      <p:by x="92000" y="92000"/>
                    </p:animScale>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 STAT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bwMode="gray">
          <a:xfrm>
            <a:off x="269239" y="1187621"/>
            <a:ext cx="8067824" cy="3586208"/>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ltGray">
          <a:xfrm>
            <a:off x="267683" y="1187621"/>
            <a:ext cx="7172955" cy="1793104"/>
          </a:xfrm>
          <a:noFill/>
        </p:spPr>
        <p:txBody>
          <a:bodyPr vert="horz" wrap="square" lIns="146304" tIns="91440" rIns="146304" bIns="91440" rtlCol="0" anchor="t" anchorCtr="0">
            <a:noAutofit/>
          </a:bodyPr>
          <a:lstStyle>
            <a:lvl1pPr>
              <a:defRPr lang="en-US" sz="5295"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2980724"/>
            <a:ext cx="7171399" cy="1793104"/>
          </a:xfrm>
        </p:spPr>
        <p:txBody>
          <a:bodyPr tIns="109728" bIns="109728">
            <a:noAutofit/>
          </a:bodyPr>
          <a:lstStyle>
            <a:lvl1pPr marL="0" indent="0">
              <a:spcBef>
                <a:spcPts val="0"/>
              </a:spcBef>
              <a:buNone/>
              <a:defRPr sz="2745">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bwMode="gray">
          <a:xfrm>
            <a:off x="449322" y="6061766"/>
            <a:ext cx="1522404" cy="32616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bwMode="white">
          <a:xfrm>
            <a:off x="269240" y="1186356"/>
            <a:ext cx="9859116" cy="2697988"/>
          </a:xfrm>
          <a:noFill/>
        </p:spPr>
        <p:txBody>
          <a:bodyPr tIns="91440" bIns="91440" anchor="t" anchorCtr="0"/>
          <a:lstStyle>
            <a:lvl1pPr>
              <a:defRPr sz="7060" spc="-98"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69240" y="3877277"/>
            <a:ext cx="9860674" cy="1793881"/>
          </a:xfrm>
          <a:noFill/>
        </p:spPr>
        <p:txBody>
          <a:bodyPr lIns="182880" tIns="146304" rIns="182880" bIns="146304">
            <a:noAutofit/>
          </a:bodyPr>
          <a:lstStyle>
            <a:lvl1pPr marL="0" indent="0">
              <a:spcBef>
                <a:spcPts val="0"/>
              </a:spcBef>
              <a:buNone/>
              <a:defRPr sz="353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bwMode="white">
          <a:xfrm>
            <a:off x="269240" y="1186356"/>
            <a:ext cx="9859116" cy="2697988"/>
          </a:xfrm>
          <a:noFill/>
        </p:spPr>
        <p:txBody>
          <a:bodyPr tIns="91440" bIns="91440" anchor="t" anchorCtr="0"/>
          <a:lstStyle>
            <a:lvl1pPr>
              <a:defRPr sz="7060" spc="-98" baseline="0">
                <a:gradFill>
                  <a:gsLst>
                    <a:gs pos="91241">
                      <a:schemeClr val="tx1"/>
                    </a:gs>
                    <a:gs pos="57000">
                      <a:schemeClr val="tx1"/>
                    </a:gs>
                    <a:gs pos="18000">
                      <a:schemeClr val="tx1"/>
                    </a:gs>
                  </a:gsLst>
                  <a:lin ang="5400000" scaled="0"/>
                </a:gradFill>
              </a:defRPr>
            </a:lvl1pPr>
          </a:lstStyle>
          <a:p>
            <a:r>
              <a:rPr lang="en-US" dirty="0"/>
              <a:t>Video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3765"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anose="020B0502040204020203" pitchFamily="34" charset="0"/>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3765"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anose="020B0502040204020203" pitchFamily="34" charset="0"/>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7940" indent="0">
              <a:buNone/>
              <a:defRPr sz="1960"/>
            </a:lvl2pPr>
            <a:lvl3pPr marL="219710" indent="0">
              <a:buNone/>
              <a:defRPr sz="1960"/>
            </a:lvl3pPr>
            <a:lvl4pPr marL="466725" indent="0">
              <a:buNone/>
              <a:defRPr sz="1765"/>
            </a:lvl4pPr>
            <a:lvl5pPr marL="72517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7940" indent="0">
              <a:buNone/>
              <a:defRPr sz="1960"/>
            </a:lvl2pPr>
            <a:lvl3pPr marL="219710" indent="0">
              <a:buNone/>
              <a:defRPr sz="1960"/>
            </a:lvl3pPr>
            <a:lvl4pPr marL="466725" indent="0">
              <a:buNone/>
              <a:defRPr sz="1765"/>
            </a:lvl4pPr>
            <a:lvl5pPr marL="72517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5"/>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5"/>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anose="05000000000000000000" pitchFamily="2" charset="2"/>
              <a:buNone/>
              <a:defRPr sz="3530">
                <a:gradFill>
                  <a:gsLst>
                    <a:gs pos="5109">
                      <a:schemeClr val="tx2"/>
                    </a:gs>
                    <a:gs pos="25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00000">
                      <a:schemeClr val="tx2"/>
                    </a:gs>
                    <a:gs pos="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940" indent="-281940">
              <a:spcBef>
                <a:spcPts val="1200"/>
              </a:spcBef>
              <a:buClr>
                <a:schemeClr val="tx1"/>
              </a:buClr>
              <a:buFont typeface="Wingdings" panose="05000000000000000000" pitchFamily="2" charset="2"/>
              <a:buChar char="§"/>
              <a:defRPr sz="3530"/>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940" indent="-281940">
              <a:spcBef>
                <a:spcPts val="1200"/>
              </a:spcBef>
              <a:buClr>
                <a:schemeClr val="tx1"/>
              </a:buClr>
              <a:buFont typeface="Wingdings" panose="05000000000000000000" pitchFamily="2" charset="2"/>
              <a:buChar char="§"/>
              <a:defRPr sz="3530"/>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940" indent="-281940">
              <a:spcBef>
                <a:spcPts val="1200"/>
              </a:spcBef>
              <a:buClr>
                <a:schemeClr val="tx2"/>
              </a:buClr>
              <a:buFont typeface="Wingdings" panose="05000000000000000000" pitchFamily="2" charset="2"/>
              <a:buChar char="§"/>
              <a:defRPr sz="3530">
                <a:gradFill>
                  <a:gsLst>
                    <a:gs pos="5109">
                      <a:schemeClr val="tx2"/>
                    </a:gs>
                    <a:gs pos="100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940" indent="-281940">
              <a:spcBef>
                <a:spcPts val="1200"/>
              </a:spcBef>
              <a:buClr>
                <a:schemeClr val="tx2"/>
              </a:buClr>
              <a:buFont typeface="Wingdings" panose="05000000000000000000" pitchFamily="2" charset="2"/>
              <a:buChar char="§"/>
              <a:defRPr sz="3530">
                <a:gradFill>
                  <a:gsLst>
                    <a:gs pos="5109">
                      <a:schemeClr val="tx2"/>
                    </a:gs>
                    <a:gs pos="100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60" baseline="0"/>
            </a:lvl1pPr>
          </a:lstStyle>
          <a:p>
            <a:r>
              <a:rPr lang="en-US"/>
              <a:t>Click to edit Master title style</a:t>
            </a:r>
            <a:endParaRPr lang="en-US" dirty="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0" baseline="0"/>
            </a:lvl1pPr>
          </a:lstStyle>
          <a:p>
            <a:r>
              <a:rPr lang="en-US"/>
              <a:t>Click to edit Master title style</a:t>
            </a:r>
            <a:endParaRPr lang="en-US" dirty="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0" baseline="0"/>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600" indent="-228600">
              <a:defRPr sz="588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5" baseline="0">
                <a:latin typeface="+mj-lt"/>
              </a:defRPr>
            </a:lvl1pPr>
          </a:lstStyle>
          <a:p>
            <a:pPr lvl="0"/>
            <a:r>
              <a:rPr lang="en-US" dirty="0"/>
              <a:t>Author Name</a:t>
            </a:r>
          </a:p>
          <a:p>
            <a:pPr lvl="0"/>
            <a:r>
              <a:rPr lang="en-US" dirty="0"/>
              <a:t>Title</a:t>
            </a: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6860" indent="-276860">
              <a:tabLst>
                <a:tab pos="276860"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5" baseline="0">
                <a:latin typeface="+mj-lt"/>
              </a:defRPr>
            </a:lvl1pPr>
          </a:lstStyle>
          <a:p>
            <a:pPr lvl="0"/>
            <a:r>
              <a:rPr lang="en-US" dirty="0"/>
              <a:t>Author’s Name</a:t>
            </a:r>
          </a:p>
          <a:p>
            <a:pPr lvl="0"/>
            <a:r>
              <a:rPr lang="en-US" dirty="0"/>
              <a:t>Title</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5">
                <a:gradFill>
                  <a:gsLst>
                    <a:gs pos="3333">
                      <a:schemeClr val="tx1"/>
                    </a:gs>
                    <a:gs pos="3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60" baseline="0">
                <a:gradFill>
                  <a:gsLst>
                    <a:gs pos="1250">
                      <a:schemeClr val="tx1"/>
                    </a:gs>
                    <a:gs pos="100000">
                      <a:schemeClr val="tx1"/>
                    </a:gs>
                  </a:gsLst>
                  <a:lin ang="5400000" scaled="0"/>
                </a:gradFill>
              </a:defRPr>
            </a:lvl1p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480" indent="-284480">
              <a:buClr>
                <a:schemeClr val="tx1"/>
              </a:buClr>
              <a:buSzPct val="90000"/>
              <a:buFont typeface="Wingdings" panose="05000000000000000000" pitchFamily="2" charset="2"/>
              <a:buChar char="§"/>
              <a:defRPr sz="353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560070" indent="-275590">
              <a:buClr>
                <a:schemeClr val="tx1"/>
              </a:buClr>
              <a:buSzPct val="90000"/>
              <a:buFont typeface="Wingdings" panose="05000000000000000000" pitchFamily="2" charset="2"/>
              <a:buChar char="§"/>
              <a:defRPr sz="313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845185" indent="-28448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1069340" indent="-224155">
              <a:buClr>
                <a:schemeClr val="tx1"/>
              </a:buClr>
              <a:buSzPct val="90000"/>
              <a:buFont typeface="Wingdings" panose="05000000000000000000" pitchFamily="2" charset="2"/>
              <a:buChar char="§"/>
              <a:defRPr sz="2355">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293495" indent="-224155">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anose="020B0604020202020204"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srcRect/>
          <a:stretch>
            <a:fillRect/>
          </a:stretch>
        </p:blipFill>
        <p:spPr>
          <a:xfrm>
            <a:off x="-552484" y="-311789"/>
            <a:ext cx="12744484" cy="7169789"/>
          </a:xfrm>
          <a:prstGeom prst="rect">
            <a:avLst/>
          </a:prstGeom>
        </p:spPr>
      </p:pic>
      <p:sp>
        <p:nvSpPr>
          <p:cNvPr id="4" name="Rectangle 3"/>
          <p:cNvSpPr/>
          <p:nvPr userDrawn="1"/>
        </p:nvSpPr>
        <p:spPr bwMode="auto">
          <a:xfrm>
            <a:off x="267620" y="2084173"/>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en-US" sz="2355"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Title 1"/>
          <p:cNvSpPr>
            <a:spLocks noGrp="1"/>
          </p:cNvSpPr>
          <p:nvPr>
            <p:ph type="title" hasCustomPrompt="1"/>
          </p:nvPr>
        </p:nvSpPr>
        <p:spPr bwMode="auto">
          <a:xfrm>
            <a:off x="269239" y="2084173"/>
            <a:ext cx="6276530" cy="1793104"/>
          </a:xfrm>
          <a:noFill/>
        </p:spPr>
        <p:txBody>
          <a:bodyPr lIns="146304" tIns="91440" rIns="146304" bIns="91440" anchor="t" anchorCtr="0"/>
          <a:lstStyle>
            <a:lvl1pPr>
              <a:defRPr sz="5295"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7257"/>
            <a:ext cx="6276530" cy="1789991"/>
          </a:xfrm>
        </p:spPr>
        <p:txBody>
          <a:bodyPr tIns="109728" bIns="109728">
            <a:noAutofit/>
          </a:bodyPr>
          <a:lstStyle>
            <a:lvl1pPr marL="0" indent="0">
              <a:spcBef>
                <a:spcPts val="0"/>
              </a:spcBef>
              <a:buNone/>
              <a:defRPr sz="3135">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48525" y="470068"/>
            <a:ext cx="1648360" cy="353933"/>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lstStyle/>
            <a:p>
              <a:endParaRPr lang="en-US" sz="1765"/>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5"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bwMode="invGray">
          <a:xfrm>
            <a:off x="448524" y="6041178"/>
            <a:ext cx="1613565" cy="34675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155" indent="0">
              <a:buNone/>
              <a:defRPr/>
            </a:lvl3pPr>
            <a:lvl4pPr marL="448310"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3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gradFill>
                  <a:gsLst>
                    <a:gs pos="1250">
                      <a:schemeClr val="tx2"/>
                    </a:gs>
                    <a:gs pos="99000">
                      <a:schemeClr val="tx2"/>
                    </a:gs>
                  </a:gsLst>
                  <a:lin ang="5400000" scaled="0"/>
                </a:gradFill>
              </a:defRPr>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anose="05000000000000000000" pitchFamily="2" charset="2"/>
              <a:buNone/>
              <a:defRPr sz="3530"/>
            </a:lvl1pPr>
            <a:lvl2pPr marL="0" indent="0">
              <a:buNone/>
              <a:defRPr sz="1960"/>
            </a:lvl2pPr>
            <a:lvl3pPr marL="227330" indent="0">
              <a:buNone/>
              <a:defRPr sz="1960"/>
            </a:lvl3pPr>
            <a:lvl4pPr marL="451485" indent="0">
              <a:buNone/>
              <a:defRPr/>
            </a:lvl4pPr>
            <a:lvl5pPr marL="67246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2"/>
              </a:buClr>
              <a:buFont typeface="Arial" panose="020B0604020202020204" pitchFamily="34" charset="0"/>
              <a:buChar char="•"/>
              <a:defRPr sz="3135">
                <a:gradFill>
                  <a:gsLst>
                    <a:gs pos="1250">
                      <a:schemeClr val="tx2"/>
                    </a:gs>
                    <a:gs pos="99000">
                      <a:schemeClr val="tx2"/>
                    </a:gs>
                  </a:gsLst>
                  <a:lin ang="5400000" scaled="0"/>
                </a:gradFill>
              </a:defRPr>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940" indent="-281940">
              <a:spcBef>
                <a:spcPts val="1200"/>
              </a:spcBef>
              <a:buClr>
                <a:schemeClr val="tx1"/>
              </a:buClr>
              <a:buFont typeface="Arial" panose="020B0604020202020204" pitchFamily="34" charset="0"/>
              <a:buChar char="•"/>
              <a:defRPr sz="3135"/>
            </a:lvl1pPr>
            <a:lvl2pPr marL="520700" indent="-228600">
              <a:defRPr sz="2355"/>
            </a:lvl2pPr>
            <a:lvl3pPr marL="685800" indent="-165100">
              <a:defRPr sz="1960"/>
            </a:lvl3pPr>
            <a:lvl4pPr marL="863600" indent="-177800">
              <a:defRPr/>
            </a:lvl4pPr>
            <a:lvl5pPr marL="1028700" indent="-1651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anose="020B0502040204020203" pitchFamily="34" charset="0"/>
              </a:defRPr>
            </a:lvl1pPr>
          </a:lstStyle>
          <a:p>
            <a:r>
              <a:rPr lang="en-US" dirty="0"/>
              <a:t>Video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3.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image" Target="../media/image3.png"/><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image" Target="../media/image1.png"/><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theme" Target="../theme/theme5.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image" Target="../media/image1.png"/><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0" cstate="print"/>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280" marR="0" indent="-3352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1" cstate="print"/>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280" marR="0" indent="-33528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213892"/>
            <a:ext cx="11653521" cy="152041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cstate="print"/>
          <a:stretch>
            <a:fillRect/>
          </a:stretch>
        </p:blipFill>
        <p:spPr>
          <a:xfrm rot="5400000">
            <a:off x="9208748" y="2991034"/>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Lst>
  <p:transition>
    <p:fade/>
  </p:transition>
  <p:txStyles>
    <p:titleStyle>
      <a:lvl1pPr algn="l" defTabSz="913765" rtl="0" eaLnBrk="1" latinLnBrk="0" hangingPunct="1">
        <a:lnSpc>
          <a:spcPct val="90000"/>
        </a:lnSpc>
        <a:spcBef>
          <a:spcPct val="0"/>
        </a:spcBef>
        <a:buNone/>
        <a:defRPr lang="en-US" sz="3600"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4645" marR="0" indent="-33464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mj-lt"/>
          <a:ea typeface="+mn-ea"/>
          <a:cs typeface="+mn-cs"/>
        </a:defRPr>
      </a:lvl1pPr>
      <a:lvl2pPr marL="572770" marR="0" indent="-23622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165" algn="l" defTabSz="913765" rtl="0" eaLnBrk="1" latinLnBrk="0" hangingPunct="1">
        <a:defRPr sz="1765" kern="1200">
          <a:solidFill>
            <a:schemeClr val="tx1"/>
          </a:solidFill>
          <a:latin typeface="+mn-lt"/>
          <a:ea typeface="+mn-ea"/>
          <a:cs typeface="+mn-cs"/>
        </a:defRPr>
      </a:lvl5pPr>
      <a:lvl6pPr marL="2285365" algn="l" defTabSz="913765" rtl="0" eaLnBrk="1" latinLnBrk="0" hangingPunct="1">
        <a:defRPr sz="1765" kern="1200">
          <a:solidFill>
            <a:schemeClr val="tx1"/>
          </a:solidFill>
          <a:latin typeface="+mn-lt"/>
          <a:ea typeface="+mn-ea"/>
          <a:cs typeface="+mn-cs"/>
        </a:defRPr>
      </a:lvl6pPr>
      <a:lvl7pPr marL="2742565" algn="l" defTabSz="913765" rtl="0" eaLnBrk="1" latinLnBrk="0" hangingPunct="1">
        <a:defRPr sz="1765" kern="1200">
          <a:solidFill>
            <a:schemeClr val="tx1"/>
          </a:solidFill>
          <a:latin typeface="+mn-lt"/>
          <a:ea typeface="+mn-ea"/>
          <a:cs typeface="+mn-cs"/>
        </a:defRPr>
      </a:lvl7pPr>
      <a:lvl8pPr marL="3199765" algn="l" defTabSz="913765" rtl="0" eaLnBrk="1" latinLnBrk="0" hangingPunct="1">
        <a:defRPr sz="1765" kern="1200">
          <a:solidFill>
            <a:schemeClr val="tx1"/>
          </a:solidFill>
          <a:latin typeface="+mn-lt"/>
          <a:ea typeface="+mn-ea"/>
          <a:cs typeface="+mn-cs"/>
        </a:defRPr>
      </a:lvl8pPr>
      <a:lvl9pPr marL="3656965" algn="l" defTabSz="913765"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print">
            <a:extLst>
              <a:ext uri="{28A0092B-C50C-407E-A947-70E740481C1C}">
                <a14:useLocalDpi xmlns:a14="http://schemas.microsoft.com/office/drawing/2010/main" xmlns="" val="0"/>
              </a:ext>
            </a:extLst>
          </a:blip>
          <a:stretch>
            <a:fillRect/>
          </a:stretch>
        </p:blipFill>
        <p:spPr>
          <a:xfrm rot="5400000">
            <a:off x="10325051" y="1906413"/>
            <a:ext cx="4214127" cy="401304"/>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Lst>
  <p:transition>
    <p:fade/>
  </p:transition>
  <p:txStyles>
    <p:titleStyle>
      <a:lvl1pPr algn="l" defTabSz="913765" rtl="0" eaLnBrk="1" latinLnBrk="0" hangingPunct="1">
        <a:lnSpc>
          <a:spcPct val="90000"/>
        </a:lnSpc>
        <a:spcBef>
          <a:spcPct val="0"/>
        </a:spcBef>
        <a:buNone/>
        <a:defRPr lang="en-US" sz="529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cstate="print"/>
          <a:stretch>
            <a:fillRect/>
          </a:stretch>
        </p:blipFill>
        <p:spPr>
          <a:xfrm rot="5400000">
            <a:off x="9208748" y="2991033"/>
            <a:ext cx="6858623" cy="876557"/>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ransition>
    <p:fade/>
  </p:transition>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cstate="print"/>
          <a:stretch>
            <a:fillRect/>
          </a:stretch>
        </p:blipFill>
        <p:spPr>
          <a:xfrm rot="5400000">
            <a:off x="9208748" y="2991033"/>
            <a:ext cx="6858623" cy="876557"/>
          </a:xfrm>
          <a:prstGeom prst="rect">
            <a:avLst/>
          </a:prstGeom>
        </p:spPr>
      </p:pic>
    </p:spTree>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Lst>
  <p:transition>
    <p:fade/>
  </p:transition>
  <p:txStyles>
    <p:titleStyle>
      <a:lvl1pPr algn="l" defTabSz="913765"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335915" marR="0" indent="-33591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3920" kern="1200" spc="0" baseline="0">
          <a:gradFill>
            <a:gsLst>
              <a:gs pos="1250">
                <a:schemeClr val="tx1"/>
              </a:gs>
              <a:gs pos="100000">
                <a:schemeClr val="tx1"/>
              </a:gs>
            </a:gsLst>
            <a:lin ang="5400000" scaled="0"/>
          </a:gradFill>
          <a:latin typeface="+mj-lt"/>
          <a:ea typeface="+mn-ea"/>
          <a:cs typeface="+mn-cs"/>
        </a:defRPr>
      </a:lvl1pPr>
      <a:lvl2pPr marL="572770" marR="0" indent="-2368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2355" kern="1200" spc="0" baseline="0">
          <a:gradFill>
            <a:gsLst>
              <a:gs pos="1250">
                <a:schemeClr val="tx1"/>
              </a:gs>
              <a:gs pos="100000">
                <a:schemeClr val="tx1"/>
              </a:gs>
            </a:gsLst>
            <a:lin ang="5400000" scaled="0"/>
          </a:gradFill>
          <a:latin typeface="+mn-lt"/>
          <a:ea typeface="+mn-ea"/>
          <a:cs typeface="+mn-cs"/>
        </a:defRPr>
      </a:lvl2pPr>
      <a:lvl3pPr marL="78422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960" kern="1200" spc="0" baseline="0">
          <a:gradFill>
            <a:gsLst>
              <a:gs pos="1250">
                <a:schemeClr val="tx1"/>
              </a:gs>
              <a:gs pos="100000">
                <a:schemeClr val="tx1"/>
              </a:gs>
            </a:gsLst>
            <a:lin ang="5400000" scaled="0"/>
          </a:gradFill>
          <a:latin typeface="+mn-lt"/>
          <a:ea typeface="+mn-ea"/>
          <a:cs typeface="+mn-cs"/>
        </a:defRPr>
      </a:lvl3pPr>
      <a:lvl4pPr marL="1008380"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4pPr>
      <a:lvl5pPr marL="1232535" marR="0" indent="-224155" algn="l" defTabSz="913765" rtl="0" eaLnBrk="1" fontAlgn="auto" latinLnBrk="0" hangingPunct="1">
        <a:lnSpc>
          <a:spcPct val="90000"/>
        </a:lnSpc>
        <a:spcBef>
          <a:spcPct val="20000"/>
        </a:spcBef>
        <a:spcAft>
          <a:spcPts val="0"/>
        </a:spcAft>
        <a:buClrTx/>
        <a:buSzPct val="90000"/>
        <a:buFont typeface="Arial" panose="020B0604020202020204" pitchFamily="34" charset="0"/>
        <a:buChar char="•"/>
        <a:defRPr sz="1765"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p:bodyStyle>
    <p:otherStyle>
      <a:defPPr>
        <a:defRPr lang="en-US"/>
      </a:defPPr>
      <a:lvl1pPr marL="0" algn="l" defTabSz="913765" rtl="0" eaLnBrk="1" latinLnBrk="0" hangingPunct="1">
        <a:defRPr sz="1765" kern="1200">
          <a:solidFill>
            <a:schemeClr val="tx1"/>
          </a:solidFill>
          <a:latin typeface="+mn-lt"/>
          <a:ea typeface="+mn-ea"/>
          <a:cs typeface="+mn-cs"/>
        </a:defRPr>
      </a:lvl1pPr>
      <a:lvl2pPr marL="457200" algn="l" defTabSz="913765" rtl="0" eaLnBrk="1" latinLnBrk="0" hangingPunct="1">
        <a:defRPr sz="1765" kern="1200">
          <a:solidFill>
            <a:schemeClr val="tx1"/>
          </a:solidFill>
          <a:latin typeface="+mn-lt"/>
          <a:ea typeface="+mn-ea"/>
          <a:cs typeface="+mn-cs"/>
        </a:defRPr>
      </a:lvl2pPr>
      <a:lvl3pPr marL="914400" algn="l" defTabSz="913765" rtl="0" eaLnBrk="1" latinLnBrk="0" hangingPunct="1">
        <a:defRPr sz="1765" kern="1200">
          <a:solidFill>
            <a:schemeClr val="tx1"/>
          </a:solidFill>
          <a:latin typeface="+mn-lt"/>
          <a:ea typeface="+mn-ea"/>
          <a:cs typeface="+mn-cs"/>
        </a:defRPr>
      </a:lvl3pPr>
      <a:lvl4pPr marL="1371600" algn="l" defTabSz="913765" rtl="0" eaLnBrk="1" latinLnBrk="0" hangingPunct="1">
        <a:defRPr sz="1765" kern="1200">
          <a:solidFill>
            <a:schemeClr val="tx1"/>
          </a:solidFill>
          <a:latin typeface="+mn-lt"/>
          <a:ea typeface="+mn-ea"/>
          <a:cs typeface="+mn-cs"/>
        </a:defRPr>
      </a:lvl4pPr>
      <a:lvl5pPr marL="1828800" algn="l" defTabSz="913765" rtl="0" eaLnBrk="1" latinLnBrk="0" hangingPunct="1">
        <a:defRPr sz="1765" kern="1200">
          <a:solidFill>
            <a:schemeClr val="tx1"/>
          </a:solidFill>
          <a:latin typeface="+mn-lt"/>
          <a:ea typeface="+mn-ea"/>
          <a:cs typeface="+mn-cs"/>
        </a:defRPr>
      </a:lvl5pPr>
      <a:lvl6pPr marL="2286000" algn="l" defTabSz="913765" rtl="0" eaLnBrk="1" latinLnBrk="0" hangingPunct="1">
        <a:defRPr sz="1765" kern="1200">
          <a:solidFill>
            <a:schemeClr val="tx1"/>
          </a:solidFill>
          <a:latin typeface="+mn-lt"/>
          <a:ea typeface="+mn-ea"/>
          <a:cs typeface="+mn-cs"/>
        </a:defRPr>
      </a:lvl6pPr>
      <a:lvl7pPr marL="2743200" algn="l" defTabSz="913765" rtl="0" eaLnBrk="1" latinLnBrk="0" hangingPunct="1">
        <a:defRPr sz="1765" kern="1200">
          <a:solidFill>
            <a:schemeClr val="tx1"/>
          </a:solidFill>
          <a:latin typeface="+mn-lt"/>
          <a:ea typeface="+mn-ea"/>
          <a:cs typeface="+mn-cs"/>
        </a:defRPr>
      </a:lvl7pPr>
      <a:lvl8pPr marL="3200400" algn="l" defTabSz="913765" rtl="0" eaLnBrk="1" latinLnBrk="0" hangingPunct="1">
        <a:defRPr sz="1765" kern="1200">
          <a:solidFill>
            <a:schemeClr val="tx1"/>
          </a:solidFill>
          <a:latin typeface="+mn-lt"/>
          <a:ea typeface="+mn-ea"/>
          <a:cs typeface="+mn-cs"/>
        </a:defRPr>
      </a:lvl8pPr>
      <a:lvl9pPr marL="3657600" algn="l" defTabSz="913765"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启发式搜索</a:t>
            </a:r>
          </a:p>
        </p:txBody>
      </p:sp>
      <p:sp>
        <p:nvSpPr>
          <p:cNvPr id="5" name="文本占位符 4"/>
          <p:cNvSpPr>
            <a:spLocks noGrp="1"/>
          </p:cNvSpPr>
          <p:nvPr>
            <p:ph type="body" sz="quarter" idx="12"/>
          </p:nvPr>
        </p:nvSpPr>
        <p:spPr/>
        <p:txBody>
          <a:bodyPr/>
          <a:lstStyle/>
          <a:p>
            <a:r>
              <a:rPr lang="en-US" altLang="zh-CN"/>
              <a:t>Wanjun Zhong Nov.7</a:t>
            </a:r>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启发式函数设计</a:t>
            </a:r>
          </a:p>
        </p:txBody>
      </p:sp>
      <p:sp>
        <p:nvSpPr>
          <p:cNvPr id="7" name="文本占位符 4"/>
          <p:cNvSpPr>
            <a:spLocks noGrp="1"/>
          </p:cNvSpPr>
          <p:nvPr/>
        </p:nvSpPr>
        <p:spPr>
          <a:xfrm>
            <a:off x="321945" y="1245235"/>
            <a:ext cx="11435715" cy="1819275"/>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zh-CN" altLang="en-US" sz="2400"/>
              <a:t>启发式函数</a:t>
            </a:r>
            <a:r>
              <a:rPr lang="en-US" altLang="zh-CN" sz="2400"/>
              <a:t>h(n)</a:t>
            </a:r>
            <a:r>
              <a:rPr lang="zh-CN" altLang="en-US" sz="2400"/>
              <a:t>告诉算法从任何节点到目标节点的最小代价估计值，它的选取很大程度影响算法性能。</a:t>
            </a:r>
          </a:p>
          <a:p>
            <a:pPr marL="0" indent="0">
              <a:buFont typeface="Wingdings" panose="05000000000000000000" charset="0"/>
              <a:buNone/>
            </a:pPr>
            <a:endParaRPr lang="en-US" altLang="zh-CN" sz="2400"/>
          </a:p>
          <a:p>
            <a:pPr marL="0" indent="0">
              <a:buNone/>
            </a:pPr>
            <a:endParaRPr lang="en-US" altLang="zh-CN" sz="2400" b="1"/>
          </a:p>
        </p:txBody>
      </p:sp>
      <p:graphicFrame>
        <p:nvGraphicFramePr>
          <p:cNvPr id="2" name="表格 1"/>
          <p:cNvGraphicFramePr/>
          <p:nvPr/>
        </p:nvGraphicFramePr>
        <p:xfrm>
          <a:off x="1942465" y="2372995"/>
          <a:ext cx="6398895" cy="2898648"/>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lstStyle/>
                    <a:p>
                      <a:pPr>
                        <a:buNone/>
                      </a:pPr>
                      <a:r>
                        <a:rPr lang="en-US" altLang="zh-CN" dirty="0"/>
                        <a:t>h(n) </a:t>
                      </a:r>
                      <a:r>
                        <a:rPr lang="zh-CN" altLang="en-US" dirty="0"/>
                        <a:t>的值</a:t>
                      </a:r>
                    </a:p>
                  </a:txBody>
                  <a:tcPr/>
                </a:tc>
                <a:tc>
                  <a:txBody>
                    <a:bodyPr/>
                    <a:lstStyle/>
                    <a:p>
                      <a:pPr>
                        <a:buNone/>
                      </a:pPr>
                      <a:r>
                        <a:rPr lang="zh-CN" altLang="en-US" dirty="0"/>
                        <a:t>描述</a:t>
                      </a:r>
                    </a:p>
                  </a:txBody>
                  <a:tcPr/>
                </a:tc>
                <a:tc>
                  <a:txBody>
                    <a:bodyPr/>
                    <a:lstStyle/>
                    <a:p>
                      <a:pPr>
                        <a:buNone/>
                      </a:pPr>
                      <a:r>
                        <a:rPr lang="zh-CN" altLang="en-US"/>
                        <a:t>性能变化</a:t>
                      </a:r>
                    </a:p>
                  </a:txBody>
                  <a:tcPr/>
                </a:tc>
              </a:tr>
              <a:tr h="381000">
                <a:tc>
                  <a:txBody>
                    <a:bodyPr/>
                    <a:lstStyle/>
                    <a:p>
                      <a:pPr>
                        <a:buNone/>
                      </a:pPr>
                      <a:r>
                        <a:rPr lang="en-US" altLang="zh-CN"/>
                        <a:t>h(n) = 0</a:t>
                      </a:r>
                    </a:p>
                  </a:txBody>
                  <a:tcPr/>
                </a:tc>
                <a:tc>
                  <a:txBody>
                    <a:bodyPr/>
                    <a:lstStyle/>
                    <a:p>
                      <a:pPr>
                        <a:buNone/>
                      </a:pPr>
                      <a:r>
                        <a:rPr lang="zh-CN" altLang="en-US"/>
                        <a:t>只有</a:t>
                      </a:r>
                      <a:r>
                        <a:rPr lang="en-US" altLang="zh-CN"/>
                        <a:t>g(n)</a:t>
                      </a:r>
                      <a:r>
                        <a:rPr lang="zh-CN" altLang="en-US"/>
                        <a:t>起作用，退化为</a:t>
                      </a:r>
                      <a:r>
                        <a:rPr lang="en-US" altLang="zh-CN"/>
                        <a:t>Dijkstra</a:t>
                      </a:r>
                      <a:r>
                        <a:rPr lang="zh-CN" altLang="en-US"/>
                        <a:t>算法</a:t>
                      </a:r>
                    </a:p>
                  </a:txBody>
                  <a:tcPr/>
                </a:tc>
                <a:tc>
                  <a:txBody>
                    <a:bodyPr/>
                    <a:lstStyle/>
                    <a:p>
                      <a:pPr>
                        <a:buNone/>
                      </a:pPr>
                      <a:r>
                        <a:rPr lang="zh-CN" altLang="en-US"/>
                        <a:t>保证找到最短路径</a:t>
                      </a:r>
                    </a:p>
                  </a:txBody>
                  <a:tcPr/>
                </a:tc>
              </a:tr>
              <a:tr h="381000">
                <a:tc>
                  <a:txBody>
                    <a:bodyPr/>
                    <a:lstStyle/>
                    <a:p>
                      <a:pPr>
                        <a:buNone/>
                      </a:pPr>
                      <a:r>
                        <a:rPr lang="en-US" altLang="zh-CN"/>
                        <a:t>h(n) &lt;= h*(n)</a:t>
                      </a:r>
                    </a:p>
                  </a:txBody>
                  <a:tcPr/>
                </a:tc>
                <a:tc>
                  <a:txBody>
                    <a:bodyPr/>
                    <a:lstStyle/>
                    <a:p>
                      <a:pPr>
                        <a:buNone/>
                      </a:pPr>
                      <a:endParaRPr lang="zh-CN" altLang="en-US"/>
                    </a:p>
                  </a:txBody>
                  <a:tcPr/>
                </a:tc>
                <a:tc>
                  <a:txBody>
                    <a:bodyPr/>
                    <a:lstStyle/>
                    <a:p>
                      <a:pPr>
                        <a:buNone/>
                      </a:pPr>
                      <a:r>
                        <a:rPr lang="zh-CN" altLang="en-US" dirty="0" smtClean="0"/>
                        <a:t>满足单调性时，保证</a:t>
                      </a:r>
                      <a:r>
                        <a:rPr lang="zh-CN" altLang="en-US" dirty="0"/>
                        <a:t>能找到最短路径</a:t>
                      </a:r>
                    </a:p>
                  </a:txBody>
                  <a:tcPr/>
                </a:tc>
              </a:tr>
              <a:tr h="381000">
                <a:tc>
                  <a:txBody>
                    <a:bodyPr/>
                    <a:lstStyle/>
                    <a:p>
                      <a:pPr>
                        <a:buNone/>
                      </a:pPr>
                      <a:r>
                        <a:rPr lang="en-US" altLang="zh-CN"/>
                        <a:t>h(n) = h*(n)</a:t>
                      </a:r>
                    </a:p>
                  </a:txBody>
                  <a:tcPr/>
                </a:tc>
                <a:tc>
                  <a:txBody>
                    <a:bodyPr/>
                    <a:lstStyle/>
                    <a:p>
                      <a:pPr>
                        <a:buNone/>
                      </a:pPr>
                      <a:r>
                        <a:rPr lang="zh-CN" altLang="en-US"/>
                        <a:t>只遵循最佳路径不会扩展其它节点</a:t>
                      </a:r>
                    </a:p>
                  </a:txBody>
                  <a:tcPr/>
                </a:tc>
                <a:tc>
                  <a:txBody>
                    <a:bodyPr/>
                    <a:lstStyle/>
                    <a:p>
                      <a:pPr>
                        <a:buNone/>
                      </a:pPr>
                      <a:r>
                        <a:rPr lang="zh-CN" altLang="en-US"/>
                        <a:t>运行速度快并且能找到最短路径</a:t>
                      </a:r>
                    </a:p>
                  </a:txBody>
                  <a:tcPr/>
                </a:tc>
              </a:tr>
              <a:tr h="381000">
                <a:tc>
                  <a:txBody>
                    <a:bodyPr/>
                    <a:lstStyle/>
                    <a:p>
                      <a:pPr>
                        <a:buNone/>
                      </a:pPr>
                      <a:r>
                        <a:rPr lang="en-US" altLang="zh-CN"/>
                        <a:t>h(n) &gt; h*(n)</a:t>
                      </a:r>
                    </a:p>
                  </a:txBody>
                  <a:tcPr/>
                </a:tc>
                <a:tc>
                  <a:txBody>
                    <a:bodyPr/>
                    <a:lstStyle/>
                    <a:p>
                      <a:pPr>
                        <a:buNone/>
                      </a:pPr>
                      <a:endParaRPr lang="zh-CN" altLang="en-US"/>
                    </a:p>
                  </a:txBody>
                  <a:tcPr/>
                </a:tc>
                <a:tc>
                  <a:txBody>
                    <a:bodyPr/>
                    <a:lstStyle/>
                    <a:p>
                      <a:pPr>
                        <a:buNone/>
                      </a:pPr>
                      <a:r>
                        <a:rPr lang="zh-CN" altLang="en-US"/>
                        <a:t>不能保证找到最短路径</a:t>
                      </a:r>
                    </a:p>
                  </a:txBody>
                  <a:tcPr/>
                </a:tc>
              </a:tr>
            </a:tbl>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启发式函数设计</a:t>
            </a:r>
          </a:p>
        </p:txBody>
      </p:sp>
      <p:sp>
        <p:nvSpPr>
          <p:cNvPr id="2" name="文本框 1"/>
          <p:cNvSpPr txBox="1"/>
          <p:nvPr/>
        </p:nvSpPr>
        <p:spPr>
          <a:xfrm>
            <a:off x="606425" y="1167765"/>
            <a:ext cx="11082020" cy="415163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性质</a:t>
            </a:r>
            <a:r>
              <a:rPr lang="en-US" altLang="zh-CN" sz="2400" dirty="0" err="1" smtClean="0">
                <a:gradFill>
                  <a:gsLst>
                    <a:gs pos="2917">
                      <a:schemeClr val="tx1"/>
                    </a:gs>
                    <a:gs pos="30000">
                      <a:schemeClr val="tx1"/>
                    </a:gs>
                  </a:gsLst>
                  <a:lin ang="5400000" scaled="0"/>
                </a:gradFill>
              </a:rPr>
              <a:t>1</a:t>
            </a:r>
            <a:r>
              <a:rPr lang="zh-CN" altLang="en-US" sz="2400" dirty="0" err="1" smtClean="0">
                <a:gradFill>
                  <a:gsLst>
                    <a:gs pos="2917">
                      <a:schemeClr val="tx1"/>
                    </a:gs>
                    <a:gs pos="30000">
                      <a:schemeClr val="tx1"/>
                    </a:gs>
                  </a:gsLst>
                  <a:lin ang="5400000" scaled="0"/>
                </a:gradFill>
              </a:rPr>
              <a:t>：可采纳的（</a:t>
            </a:r>
            <a:r>
              <a:rPr lang="en-US" altLang="zh-CN" sz="2400" dirty="0" err="1" smtClean="0">
                <a:gradFill>
                  <a:gsLst>
                    <a:gs pos="2917">
                      <a:schemeClr val="tx1"/>
                    </a:gs>
                    <a:gs pos="30000">
                      <a:schemeClr val="tx1"/>
                    </a:gs>
                  </a:gsLst>
                  <a:lin ang="5400000" scaled="0"/>
                </a:gradFill>
              </a:rPr>
              <a:t>admissible</a:t>
            </a:r>
            <a:r>
              <a:rPr lang="zh-CN" altLang="en-US" sz="2400" dirty="0" err="1" smtClean="0">
                <a:gradFill>
                  <a:gsLst>
                    <a:gs pos="2917">
                      <a:schemeClr val="tx1"/>
                    </a:gs>
                    <a:gs pos="30000">
                      <a:schemeClr val="tx1"/>
                    </a:gs>
                  </a:gsLst>
                  <a:lin ang="5400000" scaled="0"/>
                </a:gradFill>
                <a:ea typeface="宋体" panose="02010600030101010101" pitchFamily="2" charset="-122"/>
              </a:rPr>
              <a:t>）</a:t>
            </a:r>
          </a:p>
          <a:p>
            <a:pPr indent="0">
              <a:lnSpc>
                <a:spcPct val="90000"/>
              </a:lnSpc>
              <a:spcAft>
                <a:spcPts val="600"/>
              </a:spcAft>
              <a:buFont typeface="Wingdings" panose="05000000000000000000" charset="0"/>
              <a:buNone/>
            </a:pPr>
            <a:r>
              <a:rPr lang="zh-CN" altLang="en-US" sz="2400" dirty="0" smtClean="0">
                <a:gradFill>
                  <a:gsLst>
                    <a:gs pos="2917">
                      <a:schemeClr val="tx1"/>
                    </a:gs>
                    <a:gs pos="30000">
                      <a:schemeClr val="tx1"/>
                    </a:gs>
                  </a:gsLst>
                  <a:lin ang="5400000" scaled="0"/>
                </a:gradFill>
              </a:rPr>
              <a:t>当估价函数的预估值小于等于真实值时</a:t>
            </a:r>
            <a:r>
              <a:rPr lang="zh-CN" altLang="en-US" sz="2400" dirty="0" smtClean="0">
                <a:gradFill>
                  <a:gsLst>
                    <a:gs pos="2917">
                      <a:schemeClr val="tx1"/>
                    </a:gs>
                    <a:gs pos="30000">
                      <a:schemeClr val="tx1"/>
                    </a:gs>
                  </a:gsLst>
                  <a:lin ang="5400000" scaled="0"/>
                </a:gradFill>
              </a:rPr>
              <a:t>，并且函数满足单调性时，算法</a:t>
            </a:r>
            <a:r>
              <a:rPr lang="zh-CN" altLang="en-US" sz="2400" dirty="0" smtClean="0">
                <a:gradFill>
                  <a:gsLst>
                    <a:gs pos="2917">
                      <a:schemeClr val="tx1"/>
                    </a:gs>
                    <a:gs pos="30000">
                      <a:schemeClr val="tx1"/>
                    </a:gs>
                  </a:gsLst>
                  <a:lin ang="5400000" scaled="0"/>
                </a:gradFill>
              </a:rPr>
              <a:t>必然可以找到一条从起始节点到最终节点的最短路径。这种性质</a:t>
            </a:r>
            <a:r>
              <a:rPr lang="zh-CN" altLang="en-US" sz="2400" dirty="0" smtClean="0">
                <a:gradFill>
                  <a:gsLst>
                    <a:gs pos="2917">
                      <a:schemeClr val="tx1"/>
                    </a:gs>
                    <a:gs pos="30000">
                      <a:schemeClr val="tx1"/>
                    </a:gs>
                  </a:gsLst>
                  <a:lin ang="5400000" scaled="0"/>
                </a:gradFill>
              </a:rPr>
              <a:t>叫做</a:t>
            </a:r>
            <a:r>
              <a:rPr lang="zh-CN" altLang="en-US" sz="2400" dirty="0" smtClean="0">
                <a:gradFill>
                  <a:gsLst>
                    <a:gs pos="2917">
                      <a:schemeClr val="tx1"/>
                    </a:gs>
                    <a:gs pos="30000">
                      <a:schemeClr val="tx1"/>
                    </a:gs>
                  </a:gsLst>
                  <a:lin ang="5400000" scaled="0"/>
                </a:gradFill>
              </a:rPr>
              <a:t>可</a:t>
            </a:r>
            <a:r>
              <a:rPr lang="zh-CN" altLang="en-US" sz="2400" dirty="0" smtClean="0">
                <a:gradFill>
                  <a:gsLst>
                    <a:gs pos="2917">
                      <a:schemeClr val="tx1"/>
                    </a:gs>
                    <a:gs pos="30000">
                      <a:schemeClr val="tx1"/>
                    </a:gs>
                  </a:gsLst>
                  <a:lin ang="5400000" scaled="0"/>
                </a:gradFill>
              </a:rPr>
              <a:t>采纳的</a:t>
            </a:r>
            <a:r>
              <a:rPr lang="zh-CN" altLang="en-US" sz="2400" dirty="0" smtClean="0">
                <a:gradFill>
                  <a:gsLst>
                    <a:gs pos="2917">
                      <a:schemeClr val="tx1"/>
                    </a:gs>
                    <a:gs pos="30000">
                      <a:schemeClr val="tx1"/>
                    </a:gs>
                  </a:gsLst>
                  <a:lin ang="5400000" scaled="0"/>
                </a:gradFill>
              </a:rPr>
              <a:t>。</a:t>
            </a:r>
            <a:endParaRPr lang="zh-CN" altLang="en-US" sz="2400" dirty="0"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性质</a:t>
            </a:r>
            <a:r>
              <a:rPr lang="en-US" altLang="zh-CN" sz="2400" dirty="0" err="1" smtClean="0">
                <a:gradFill>
                  <a:gsLst>
                    <a:gs pos="2917">
                      <a:schemeClr val="tx1"/>
                    </a:gs>
                    <a:gs pos="30000">
                      <a:schemeClr val="tx1"/>
                    </a:gs>
                  </a:gsLst>
                  <a:lin ang="5400000" scaled="0"/>
                </a:gradFill>
              </a:rPr>
              <a:t>2</a:t>
            </a:r>
            <a:r>
              <a:rPr lang="zh-CN" altLang="en-US" sz="2400" dirty="0" err="1" smtClean="0">
                <a:gradFill>
                  <a:gsLst>
                    <a:gs pos="2917">
                      <a:schemeClr val="tx1"/>
                    </a:gs>
                    <a:gs pos="30000">
                      <a:schemeClr val="tx1"/>
                    </a:gs>
                  </a:gsLst>
                  <a:lin ang="5400000" scaled="0"/>
                </a:gradFill>
                <a:ea typeface="宋体" panose="02010600030101010101" pitchFamily="2" charset="-122"/>
              </a:rPr>
              <a:t>： 单调的 （</a:t>
            </a:r>
            <a:r>
              <a:rPr lang="en-US" altLang="zh-CN" sz="2400" dirty="0" err="1" smtClean="0">
                <a:gradFill>
                  <a:gsLst>
                    <a:gs pos="2917">
                      <a:schemeClr val="tx1"/>
                    </a:gs>
                    <a:gs pos="30000">
                      <a:schemeClr val="tx1"/>
                    </a:gs>
                  </a:gsLst>
                  <a:lin ang="5400000" scaled="0"/>
                </a:gradFill>
                <a:ea typeface="宋体" panose="02010600030101010101" pitchFamily="2" charset="-122"/>
              </a:rPr>
              <a:t>consistent</a:t>
            </a:r>
            <a:r>
              <a:rPr lang="zh-CN" altLang="en-US" sz="2400" dirty="0" err="1" smtClean="0">
                <a:gradFill>
                  <a:gsLst>
                    <a:gs pos="2917">
                      <a:schemeClr val="tx1"/>
                    </a:gs>
                    <a:gs pos="30000">
                      <a:schemeClr val="tx1"/>
                    </a:gs>
                  </a:gsLst>
                  <a:lin ang="5400000" scaled="0"/>
                </a:gradFill>
                <a:ea typeface="宋体" panose="02010600030101010101" pitchFamily="2" charset="-122"/>
              </a:rPr>
              <a:t>）</a:t>
            </a:r>
          </a:p>
          <a:p>
            <a:pPr indent="0">
              <a:lnSpc>
                <a:spcPct val="90000"/>
              </a:lnSpc>
              <a:spcAft>
                <a:spcPts val="600"/>
              </a:spcAft>
              <a:buFont typeface="Wingdings" panose="05000000000000000000" charset="0"/>
              <a:buNone/>
            </a:pPr>
            <a:r>
              <a:rPr lang="zh-CN" altLang="en-US" sz="2400" dirty="0" err="1" smtClean="0">
                <a:gradFill>
                  <a:gsLst>
                    <a:gs pos="2917">
                      <a:schemeClr val="tx1"/>
                    </a:gs>
                    <a:gs pos="30000">
                      <a:schemeClr val="tx1"/>
                    </a:gs>
                  </a:gsLst>
                  <a:lin ang="5400000" scaled="0"/>
                </a:gradFill>
              </a:rPr>
              <a:t>当节点</a:t>
            </a:r>
            <a:r>
              <a:rPr lang="en-US" altLang="zh-CN" sz="2400" dirty="0" err="1" smtClean="0">
                <a:gradFill>
                  <a:gsLst>
                    <a:gs pos="2917">
                      <a:schemeClr val="tx1"/>
                    </a:gs>
                    <a:gs pos="30000">
                      <a:schemeClr val="tx1"/>
                    </a:gs>
                  </a:gsLst>
                  <a:lin ang="5400000" scaled="0"/>
                </a:gradFill>
              </a:rPr>
              <a:t>n</a:t>
            </a:r>
            <a:r>
              <a:rPr lang="zh-CN" altLang="en-US" sz="2400" dirty="0" err="1" smtClean="0">
                <a:gradFill>
                  <a:gsLst>
                    <a:gs pos="2917">
                      <a:schemeClr val="tx1"/>
                    </a:gs>
                    <a:gs pos="30000">
                      <a:schemeClr val="tx1"/>
                    </a:gs>
                  </a:gsLst>
                  <a:lin ang="5400000" scaled="0"/>
                </a:gradFill>
              </a:rPr>
              <a:t>的估价函数值永远小于等于它的扩展节点</a:t>
            </a:r>
            <a:r>
              <a:rPr lang="en-US" altLang="zh-CN" sz="2400" dirty="0" err="1" smtClean="0">
                <a:gradFill>
                  <a:gsLst>
                    <a:gs pos="2917">
                      <a:schemeClr val="tx1"/>
                    </a:gs>
                    <a:gs pos="30000">
                      <a:schemeClr val="tx1"/>
                    </a:gs>
                  </a:gsLst>
                  <a:lin ang="5400000" scaled="0"/>
                </a:gradFill>
              </a:rPr>
              <a:t>n'</a:t>
            </a:r>
            <a:r>
              <a:rPr lang="zh-CN" altLang="en-US" sz="2400" dirty="0" err="1" smtClean="0">
                <a:gradFill>
                  <a:gsLst>
                    <a:gs pos="2917">
                      <a:schemeClr val="tx1"/>
                    </a:gs>
                    <a:gs pos="30000">
                      <a:schemeClr val="tx1"/>
                    </a:gs>
                  </a:gsLst>
                  <a:lin ang="5400000" scaled="0"/>
                </a:gradFill>
              </a:rPr>
              <a:t>的估价函数值时，则启发式函数设计是单调的。</a:t>
            </a: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a:lnSpc>
                <a:spcPct val="90000"/>
              </a:lnSpc>
              <a:spcAft>
                <a:spcPts val="600"/>
              </a:spcAft>
            </a:pPr>
            <a:endParaRPr lang="zh-CN" altLang="en-US" sz="2400" dirty="0" err="1" smtClean="0">
              <a:gradFill>
                <a:gsLst>
                  <a:gs pos="2917">
                    <a:schemeClr val="tx1"/>
                  </a:gs>
                  <a:gs pos="30000">
                    <a:schemeClr val="tx1"/>
                  </a:gs>
                </a:gsLst>
                <a:lin ang="5400000" scaled="0"/>
              </a:gradFill>
            </a:endParaRPr>
          </a:p>
        </p:txBody>
      </p:sp>
      <p:graphicFrame>
        <p:nvGraphicFramePr>
          <p:cNvPr id="3" name="对象 2">
            <a:hlinkClick r:id="" action="ppaction://ole?verb=0"/>
          </p:cNvPr>
          <p:cNvGraphicFramePr>
            <a:graphicFrameLocks/>
          </p:cNvGraphicFramePr>
          <p:nvPr/>
        </p:nvGraphicFramePr>
        <p:xfrm>
          <a:off x="5059045" y="2439035"/>
          <a:ext cx="1732280" cy="502920"/>
        </p:xfrm>
        <a:graphic>
          <a:graphicData uri="http://schemas.openxmlformats.org/presentationml/2006/ole">
            <p:oleObj spid="_x0000_s151554" r:id="rId3" imgW="787320" imgH="228600" progId="Equation.3">
              <p:embed/>
            </p:oleObj>
          </a:graphicData>
        </a:graphic>
      </p:graphicFrame>
      <p:graphicFrame>
        <p:nvGraphicFramePr>
          <p:cNvPr id="5" name="对象 4">
            <a:hlinkClick r:id="" action="ppaction://ole?verb=0"/>
          </p:cNvPr>
          <p:cNvGraphicFramePr>
            <a:graphicFrameLocks/>
          </p:cNvGraphicFramePr>
          <p:nvPr/>
        </p:nvGraphicFramePr>
        <p:xfrm>
          <a:off x="4654550" y="4351655"/>
          <a:ext cx="2679065" cy="354330"/>
        </p:xfrm>
        <a:graphic>
          <a:graphicData uri="http://schemas.openxmlformats.org/presentationml/2006/ole">
            <p:oleObj spid="_x0000_s151553" r:id="rId4" imgW="153648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启发式函数设计</a:t>
            </a:r>
          </a:p>
        </p:txBody>
      </p:sp>
      <p:sp>
        <p:nvSpPr>
          <p:cNvPr id="6" name="文本框 5"/>
          <p:cNvSpPr txBox="1"/>
          <p:nvPr/>
        </p:nvSpPr>
        <p:spPr>
          <a:xfrm>
            <a:off x="606425" y="1167765"/>
            <a:ext cx="11082020" cy="422910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不同的应用场景下有很多可选择的启发式函数。比如在网格地图中，一般使用以下几种启发式函数：</a:t>
            </a: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举个例子：</a:t>
            </a:r>
          </a:p>
          <a:p>
            <a:pPr indent="0">
              <a:lnSpc>
                <a:spcPct val="90000"/>
              </a:lnSpc>
              <a:spcAft>
                <a:spcPts val="600"/>
              </a:spcAft>
              <a:buFont typeface="Wingdings" panose="05000000000000000000" charset="0"/>
              <a:buNone/>
            </a:pPr>
            <a:r>
              <a:rPr lang="zh-CN" altLang="en-US" sz="2400" dirty="0" err="1" smtClean="0">
                <a:gradFill>
                  <a:gsLst>
                    <a:gs pos="2917">
                      <a:schemeClr val="tx1"/>
                    </a:gs>
                    <a:gs pos="30000">
                      <a:schemeClr val="tx1"/>
                    </a:gs>
                  </a:gsLst>
                  <a:lin ang="5400000" scaled="0"/>
                </a:gradFill>
              </a:rPr>
              <a:t>在正方形网格中，允许向</a:t>
            </a:r>
            <a:r>
              <a:rPr lang="en-US" altLang="zh-CN" sz="2400" dirty="0" err="1" smtClean="0">
                <a:gradFill>
                  <a:gsLst>
                    <a:gs pos="2917">
                      <a:schemeClr val="tx1"/>
                    </a:gs>
                    <a:gs pos="30000">
                      <a:schemeClr val="tx1"/>
                    </a:gs>
                  </a:gsLst>
                  <a:lin ang="5400000" scaled="0"/>
                </a:gradFill>
              </a:rPr>
              <a:t>4</a:t>
            </a:r>
            <a:r>
              <a:rPr lang="zh-CN" altLang="en-US" sz="2400" dirty="0" err="1" smtClean="0">
                <a:gradFill>
                  <a:gsLst>
                    <a:gs pos="2917">
                      <a:schemeClr val="tx1"/>
                    </a:gs>
                    <a:gs pos="30000">
                      <a:schemeClr val="tx1"/>
                    </a:gs>
                  </a:gsLst>
                  <a:lin ang="5400000" scaled="0"/>
                </a:gradFill>
              </a:rPr>
              <a:t>邻域的移动，使用曼哈顿距离（</a:t>
            </a:r>
            <a:r>
              <a:rPr lang="en-US" altLang="zh-CN" sz="2400" dirty="0" err="1" smtClean="0">
                <a:gradFill>
                  <a:gsLst>
                    <a:gs pos="2917">
                      <a:schemeClr val="tx1"/>
                    </a:gs>
                    <a:gs pos="30000">
                      <a:schemeClr val="tx1"/>
                    </a:gs>
                  </a:gsLst>
                  <a:lin ang="5400000" scaled="0"/>
                </a:gradFill>
              </a:rPr>
              <a:t>L1</a:t>
            </a:r>
            <a:r>
              <a:rPr lang="zh-CN" altLang="en-US" sz="2400" dirty="0" err="1" smtClean="0">
                <a:gradFill>
                  <a:gsLst>
                    <a:gs pos="2917">
                      <a:schemeClr val="tx1"/>
                    </a:gs>
                    <a:gs pos="30000">
                      <a:schemeClr val="tx1"/>
                    </a:gs>
                  </a:gsLst>
                  <a:lin ang="5400000" scaled="0"/>
                </a:gradFill>
                <a:ea typeface="宋体" panose="02010600030101010101" pitchFamily="2" charset="-122"/>
              </a:rPr>
              <a:t>）</a:t>
            </a:r>
          </a:p>
          <a:p>
            <a:pPr indent="0">
              <a:lnSpc>
                <a:spcPct val="90000"/>
              </a:lnSpc>
              <a:spcAft>
                <a:spcPts val="600"/>
              </a:spcAft>
              <a:buFont typeface="Wingdings" panose="05000000000000000000" charset="0"/>
              <a:buNone/>
            </a:pPr>
            <a:r>
              <a:rPr lang="zh-CN" altLang="en-US" sz="2400" dirty="0" err="1" smtClean="0">
                <a:gradFill>
                  <a:gsLst>
                    <a:gs pos="2917">
                      <a:schemeClr val="tx1"/>
                    </a:gs>
                    <a:gs pos="30000">
                      <a:schemeClr val="tx1"/>
                    </a:gs>
                  </a:gsLst>
                  <a:lin ang="5400000" scaled="0"/>
                </a:gradFill>
                <a:ea typeface="宋体" panose="02010600030101010101" pitchFamily="2" charset="-122"/>
              </a:rPr>
              <a:t>在正方形网格中，允许向</a:t>
            </a:r>
            <a:r>
              <a:rPr lang="en-US" altLang="zh-CN" sz="2400" dirty="0" err="1" smtClean="0">
                <a:gradFill>
                  <a:gsLst>
                    <a:gs pos="2917">
                      <a:schemeClr val="tx1"/>
                    </a:gs>
                    <a:gs pos="30000">
                      <a:schemeClr val="tx1"/>
                    </a:gs>
                  </a:gsLst>
                  <a:lin ang="5400000" scaled="0"/>
                </a:gradFill>
                <a:ea typeface="宋体" panose="02010600030101010101" pitchFamily="2" charset="-122"/>
              </a:rPr>
              <a:t>8</a:t>
            </a:r>
            <a:r>
              <a:rPr lang="zh-CN" altLang="en-US" sz="2400" dirty="0" err="1" smtClean="0">
                <a:gradFill>
                  <a:gsLst>
                    <a:gs pos="2917">
                      <a:schemeClr val="tx1"/>
                    </a:gs>
                    <a:gs pos="30000">
                      <a:schemeClr val="tx1"/>
                    </a:gs>
                  </a:gsLst>
                  <a:lin ang="5400000" scaled="0"/>
                </a:gradFill>
                <a:ea typeface="宋体" panose="02010600030101010101" pitchFamily="2" charset="-122"/>
              </a:rPr>
              <a:t>邻域的移动，使用对角线距离（</a:t>
            </a:r>
            <a:r>
              <a:rPr lang="en-US" altLang="zh-CN" sz="2400" dirty="0" err="1" smtClean="0">
                <a:gradFill>
                  <a:gsLst>
                    <a:gs pos="2917">
                      <a:schemeClr val="tx1"/>
                    </a:gs>
                    <a:gs pos="30000">
                      <a:schemeClr val="tx1"/>
                    </a:gs>
                  </a:gsLst>
                  <a:lin ang="5400000" scaled="0"/>
                </a:gradFill>
                <a:ea typeface="宋体" panose="02010600030101010101" pitchFamily="2" charset="-122"/>
              </a:rPr>
              <a:t>L   </a:t>
            </a:r>
            <a:r>
              <a:rPr lang="zh-CN" altLang="en-US" sz="2400" dirty="0" err="1" smtClean="0">
                <a:gradFill>
                  <a:gsLst>
                    <a:gs pos="2917">
                      <a:schemeClr val="tx1"/>
                    </a:gs>
                    <a:gs pos="30000">
                      <a:schemeClr val="tx1"/>
                    </a:gs>
                  </a:gsLst>
                  <a:lin ang="5400000" scaled="0"/>
                </a:gradFill>
                <a:ea typeface="宋体" panose="02010600030101010101" pitchFamily="2" charset="-122"/>
              </a:rPr>
              <a:t>）</a:t>
            </a:r>
          </a:p>
          <a:p>
            <a:pPr indent="0">
              <a:lnSpc>
                <a:spcPct val="90000"/>
              </a:lnSpc>
              <a:spcAft>
                <a:spcPts val="600"/>
              </a:spcAft>
              <a:buFont typeface="Wingdings" panose="05000000000000000000" charset="0"/>
              <a:buNone/>
            </a:pPr>
            <a:r>
              <a:rPr lang="zh-CN" altLang="en-US" sz="2400" dirty="0" err="1" smtClean="0">
                <a:gradFill>
                  <a:gsLst>
                    <a:gs pos="2917">
                      <a:schemeClr val="tx1"/>
                    </a:gs>
                    <a:gs pos="30000">
                      <a:schemeClr val="tx1"/>
                    </a:gs>
                  </a:gsLst>
                  <a:lin ang="5400000" scaled="0"/>
                </a:gradFill>
              </a:rPr>
              <a:t>等等</a:t>
            </a: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r>
              <a:rPr lang="zh-CN" altLang="en-US" sz="2400" dirty="0" err="1" smtClean="0">
                <a:gradFill>
                  <a:gsLst>
                    <a:gs pos="2917">
                      <a:schemeClr val="tx1"/>
                    </a:gs>
                    <a:gs pos="30000">
                      <a:schemeClr val="tx1"/>
                    </a:gs>
                  </a:gsLst>
                  <a:lin ang="5400000" scaled="0"/>
                </a:gradFill>
              </a:rPr>
              <a:t>启发函数没有限制，大家可以多尝试几种。</a:t>
            </a: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a:lnSpc>
                <a:spcPct val="90000"/>
              </a:lnSpc>
              <a:spcAft>
                <a:spcPts val="600"/>
              </a:spcAft>
            </a:pPr>
            <a:endParaRPr lang="zh-CN" altLang="en-US" sz="2400" dirty="0" err="1" smtClean="0">
              <a:gradFill>
                <a:gsLst>
                  <a:gs pos="2917">
                    <a:schemeClr val="tx1"/>
                  </a:gs>
                  <a:gs pos="30000">
                    <a:schemeClr val="tx1"/>
                  </a:gs>
                </a:gsLst>
                <a:lin ang="5400000" scaled="0"/>
              </a:gradFill>
            </a:endParaRPr>
          </a:p>
        </p:txBody>
      </p:sp>
      <p:graphicFrame>
        <p:nvGraphicFramePr>
          <p:cNvPr id="7" name="对象 6">
            <a:hlinkClick r:id="" action="ppaction://ole?verb=0"/>
          </p:cNvPr>
          <p:cNvGraphicFramePr>
            <a:graphicFrameLocks/>
          </p:cNvGraphicFramePr>
          <p:nvPr/>
        </p:nvGraphicFramePr>
        <p:xfrm>
          <a:off x="8702675" y="2910205"/>
          <a:ext cx="294640" cy="245745"/>
        </p:xfrm>
        <a:graphic>
          <a:graphicData uri="http://schemas.openxmlformats.org/presentationml/2006/ole">
            <p:oleObj spid="_x0000_s154625" r:id="rId3" imgW="152280" imgH="126720" progId="Equation.3">
              <p:embed/>
            </p:oleObj>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启发式函数设计</a:t>
            </a:r>
          </a:p>
        </p:txBody>
      </p:sp>
      <p:sp>
        <p:nvSpPr>
          <p:cNvPr id="6" name="文本框 5"/>
          <p:cNvSpPr txBox="1"/>
          <p:nvPr/>
        </p:nvSpPr>
        <p:spPr>
          <a:xfrm>
            <a:off x="606425" y="1167765"/>
            <a:ext cx="11082020" cy="1851025"/>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曼哈顿距离</a:t>
            </a: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a:lnSpc>
                <a:spcPct val="90000"/>
              </a:lnSpc>
              <a:spcAft>
                <a:spcPts val="600"/>
              </a:spcAft>
            </a:pPr>
            <a:endParaRPr lang="zh-CN" altLang="en-US" sz="2400" dirty="0" err="1" smtClean="0">
              <a:gradFill>
                <a:gsLst>
                  <a:gs pos="2917">
                    <a:schemeClr val="tx1"/>
                  </a:gs>
                  <a:gs pos="30000">
                    <a:schemeClr val="tx1"/>
                  </a:gs>
                </a:gsLst>
                <a:lin ang="5400000" scaled="0"/>
              </a:gradFill>
            </a:endParaRPr>
          </a:p>
        </p:txBody>
      </p:sp>
      <p:pic>
        <p:nvPicPr>
          <p:cNvPr id="2" name="图片 1"/>
          <p:cNvPicPr>
            <a:picLocks noChangeAspect="1"/>
          </p:cNvPicPr>
          <p:nvPr/>
        </p:nvPicPr>
        <p:blipFill>
          <a:blip r:embed="rId2"/>
          <a:stretch>
            <a:fillRect/>
          </a:stretch>
        </p:blipFill>
        <p:spPr>
          <a:xfrm>
            <a:off x="1325880" y="1805940"/>
            <a:ext cx="3937635" cy="2258060"/>
          </a:xfrm>
          <a:prstGeom prst="rect">
            <a:avLst/>
          </a:prstGeom>
        </p:spPr>
      </p:pic>
      <p:sp>
        <p:nvSpPr>
          <p:cNvPr id="3" name="文本框 2"/>
          <p:cNvSpPr txBox="1"/>
          <p:nvPr/>
        </p:nvSpPr>
        <p:spPr>
          <a:xfrm>
            <a:off x="1056005" y="4296410"/>
            <a:ext cx="9773285" cy="956310"/>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err="1" smtClean="0">
                <a:gradFill>
                  <a:gsLst>
                    <a:gs pos="2917">
                      <a:schemeClr val="tx1"/>
                    </a:gs>
                    <a:gs pos="30000">
                      <a:schemeClr val="tx1"/>
                    </a:gs>
                  </a:gsLst>
                  <a:lin ang="5400000" scaled="0"/>
                </a:gradFill>
              </a:rPr>
              <a:t>启发函数可以是曼哈顿距离的</a:t>
            </a:r>
            <a:r>
              <a:rPr lang="en-US" altLang="zh-CN" sz="2400" dirty="0" err="1" smtClean="0">
                <a:gradFill>
                  <a:gsLst>
                    <a:gs pos="2917">
                      <a:schemeClr val="tx1"/>
                    </a:gs>
                    <a:gs pos="30000">
                      <a:schemeClr val="tx1"/>
                    </a:gs>
                  </a:gsLst>
                  <a:lin ang="5400000" scaled="0"/>
                </a:gradFill>
              </a:rPr>
              <a:t>D</a:t>
            </a:r>
            <a:r>
              <a:rPr lang="zh-CN" altLang="en-US" sz="2400" dirty="0" err="1" smtClean="0">
                <a:gradFill>
                  <a:gsLst>
                    <a:gs pos="2917">
                      <a:schemeClr val="tx1"/>
                    </a:gs>
                    <a:gs pos="30000">
                      <a:schemeClr val="tx1"/>
                    </a:gs>
                  </a:gsLst>
                  <a:lin ang="5400000" scaled="0"/>
                </a:gradFill>
              </a:rPr>
              <a:t>倍。</a:t>
            </a:r>
            <a:r>
              <a:rPr lang="en-US" altLang="zh-CN" sz="2400" dirty="0" err="1" smtClean="0">
                <a:gradFill>
                  <a:gsLst>
                    <a:gs pos="2917">
                      <a:schemeClr val="tx1"/>
                    </a:gs>
                    <a:gs pos="30000">
                      <a:schemeClr val="tx1"/>
                    </a:gs>
                  </a:gsLst>
                  <a:lin ang="5400000" scaled="0"/>
                </a:gradFill>
              </a:rPr>
              <a:t>D</a:t>
            </a:r>
            <a:r>
              <a:rPr lang="zh-CN" altLang="en-US" sz="2400" dirty="0" err="1" smtClean="0">
                <a:gradFill>
                  <a:gsLst>
                    <a:gs pos="2917">
                      <a:schemeClr val="tx1"/>
                    </a:gs>
                    <a:gs pos="30000">
                      <a:schemeClr val="tx1"/>
                    </a:gs>
                  </a:gsLst>
                  <a:lin ang="5400000" scaled="0"/>
                </a:gradFill>
              </a:rPr>
              <a:t>的设计是为了距离衡量单位与启发函数相匹配。可以设置为方格间移动的最低代价值。</a:t>
            </a:r>
            <a:r>
              <a:rPr lang="en-US" altLang="zh-CN" sz="2400" dirty="0" err="1" smtClean="0">
                <a:gradFill>
                  <a:gsLst>
                    <a:gs pos="2917">
                      <a:schemeClr val="tx1"/>
                    </a:gs>
                    <a:gs pos="30000">
                      <a:schemeClr val="tx1"/>
                    </a:gs>
                  </a:gsLst>
                  <a:lin ang="5400000" scaled="0"/>
                </a:gradFill>
              </a:rPr>
              <a:t> </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启发式函数设计</a:t>
            </a:r>
          </a:p>
        </p:txBody>
      </p:sp>
      <p:sp>
        <p:nvSpPr>
          <p:cNvPr id="6" name="文本框 5"/>
          <p:cNvSpPr txBox="1"/>
          <p:nvPr/>
        </p:nvSpPr>
        <p:spPr>
          <a:xfrm>
            <a:off x="606425" y="1167765"/>
            <a:ext cx="11082020" cy="1851025"/>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对角线距离 （切比雪夫距离）</a:t>
            </a: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indent="0">
              <a:lnSpc>
                <a:spcPct val="90000"/>
              </a:lnSpc>
              <a:spcAft>
                <a:spcPts val="600"/>
              </a:spcAft>
              <a:buFont typeface="Wingdings" panose="05000000000000000000" charset="0"/>
              <a:buNone/>
            </a:pPr>
            <a:endParaRPr lang="zh-CN" altLang="en-US" sz="2400" dirty="0" err="1" smtClean="0">
              <a:gradFill>
                <a:gsLst>
                  <a:gs pos="2917">
                    <a:schemeClr val="tx1"/>
                  </a:gs>
                  <a:gs pos="30000">
                    <a:schemeClr val="tx1"/>
                  </a:gs>
                </a:gsLst>
                <a:lin ang="5400000" scaled="0"/>
              </a:gradFill>
            </a:endParaRPr>
          </a:p>
          <a:p>
            <a:pPr>
              <a:lnSpc>
                <a:spcPct val="90000"/>
              </a:lnSpc>
              <a:spcAft>
                <a:spcPts val="600"/>
              </a:spcAft>
            </a:pPr>
            <a:endParaRPr lang="zh-CN" altLang="en-US" sz="2400" dirty="0" err="1" smtClean="0">
              <a:gradFill>
                <a:gsLst>
                  <a:gs pos="2917">
                    <a:schemeClr val="tx1"/>
                  </a:gs>
                  <a:gs pos="30000">
                    <a:schemeClr val="tx1"/>
                  </a:gs>
                </a:gsLst>
                <a:lin ang="5400000" scaled="0"/>
              </a:gradFill>
            </a:endParaRPr>
          </a:p>
        </p:txBody>
      </p:sp>
      <p:sp>
        <p:nvSpPr>
          <p:cNvPr id="3" name="文本框 2"/>
          <p:cNvSpPr txBox="1"/>
          <p:nvPr/>
        </p:nvSpPr>
        <p:spPr>
          <a:xfrm>
            <a:off x="1056005" y="4296410"/>
            <a:ext cx="9773285" cy="624205"/>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err="1" smtClean="0">
                <a:gradFill>
                  <a:gsLst>
                    <a:gs pos="2917">
                      <a:schemeClr val="tx1"/>
                    </a:gs>
                    <a:gs pos="30000">
                      <a:schemeClr val="tx1"/>
                    </a:gs>
                  </a:gsLst>
                  <a:lin ang="5400000" scaled="0"/>
                </a:gradFill>
              </a:rPr>
              <a:t>如果在地图中允许朝着对角线方向移动，则可以考虑使用对角线距离。</a:t>
            </a:r>
            <a:r>
              <a:rPr lang="en-US" altLang="zh-CN" sz="2400" dirty="0" err="1" smtClean="0">
                <a:gradFill>
                  <a:gsLst>
                    <a:gs pos="2917">
                      <a:schemeClr val="tx1"/>
                    </a:gs>
                    <a:gs pos="30000">
                      <a:schemeClr val="tx1"/>
                    </a:gs>
                  </a:gsLst>
                  <a:lin ang="5400000" scaled="0"/>
                </a:gradFill>
              </a:rPr>
              <a:t> </a:t>
            </a:r>
          </a:p>
        </p:txBody>
      </p:sp>
      <p:pic>
        <p:nvPicPr>
          <p:cNvPr id="5" name="图片 4"/>
          <p:cNvPicPr>
            <a:picLocks noChangeAspect="1"/>
          </p:cNvPicPr>
          <p:nvPr/>
        </p:nvPicPr>
        <p:blipFill>
          <a:blip r:embed="rId2"/>
          <a:stretch>
            <a:fillRect/>
          </a:stretch>
        </p:blipFill>
        <p:spPr>
          <a:xfrm>
            <a:off x="1113155" y="1828165"/>
            <a:ext cx="3164840" cy="231902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400685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solidFill>
                  <a:schemeClr val="tx1"/>
                </a:solidFill>
              </a:rPr>
              <a:t>理论课内容回顾</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zh-CN" altLang="en-US" sz="2400" dirty="0" err="1" smtClean="0">
                <a:solidFill>
                  <a:schemeClr val="tx1"/>
                </a:solidFill>
              </a:rPr>
              <a:t>启发式搜索</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A*</a:t>
            </a: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IDA*</a:t>
            </a:r>
          </a:p>
          <a:p>
            <a:pPr marL="342900" indent="-342900">
              <a:lnSpc>
                <a:spcPct val="90000"/>
              </a:lnSpc>
              <a:spcAft>
                <a:spcPts val="600"/>
              </a:spcAft>
              <a:buFont typeface="Wingdings" panose="05000000000000000000" charset="0"/>
              <a:buChar char="l"/>
            </a:pPr>
            <a:r>
              <a:rPr lang="zh-CN" altLang="en-US" sz="2400" dirty="0" err="1" smtClean="0">
                <a:gradFill>
                  <a:gsLst>
                    <a:gs pos="2917">
                      <a:schemeClr val="tx1"/>
                    </a:gs>
                    <a:gs pos="30000">
                      <a:schemeClr val="tx1"/>
                    </a:gs>
                  </a:gsLst>
                  <a:lin ang="5400000" scaled="0"/>
                </a:gradFill>
              </a:rPr>
              <a:t>启发式函数设计</a:t>
            </a: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solidFill>
                  <a:srgbClr val="00FFFF"/>
                </a:solidFill>
              </a:rPr>
              <a:t>实验课任务与报告提交</a:t>
            </a: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实验任务</a:t>
            </a:r>
          </a:p>
        </p:txBody>
      </p:sp>
      <p:sp>
        <p:nvSpPr>
          <p:cNvPr id="11" name="文本占位符 2"/>
          <p:cNvSpPr/>
          <p:nvPr/>
        </p:nvSpPr>
        <p:spPr>
          <a:xfrm>
            <a:off x="269240" y="1189355"/>
            <a:ext cx="11038205" cy="1000760"/>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endParaRPr lang="en-US" altLang="zh-CN" sz="2400"/>
          </a:p>
          <a:p>
            <a:endParaRPr lang="en-US" altLang="zh-CN" sz="2400"/>
          </a:p>
        </p:txBody>
      </p:sp>
      <p:sp>
        <p:nvSpPr>
          <p:cNvPr id="2" name="文本框 1"/>
          <p:cNvSpPr txBox="1"/>
          <p:nvPr/>
        </p:nvSpPr>
        <p:spPr>
          <a:xfrm>
            <a:off x="894715" y="1110615"/>
            <a:ext cx="9783445" cy="571119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使用</a:t>
            </a:r>
            <a:r>
              <a:rPr lang="en-US" altLang="zh-CN" sz="2400" dirty="0" err="1" smtClean="0">
                <a:gradFill>
                  <a:gsLst>
                    <a:gs pos="2917">
                      <a:schemeClr val="tx1"/>
                    </a:gs>
                    <a:gs pos="30000">
                      <a:schemeClr val="tx1"/>
                    </a:gs>
                  </a:gsLst>
                  <a:lin ang="5400000" scaled="0"/>
                </a:gradFill>
              </a:rPr>
              <a:t>A*</a:t>
            </a:r>
            <a:r>
              <a:rPr lang="zh-CN" altLang="en-US" sz="2400" dirty="0" err="1" smtClean="0">
                <a:gradFill>
                  <a:gsLst>
                    <a:gs pos="2917">
                      <a:schemeClr val="tx1"/>
                    </a:gs>
                    <a:gs pos="30000">
                      <a:schemeClr val="tx1"/>
                    </a:gs>
                  </a:gsLst>
                  <a:lin ang="5400000" scaled="0"/>
                </a:gradFill>
              </a:rPr>
              <a:t>与</a:t>
            </a:r>
            <a:r>
              <a:rPr lang="en-US" altLang="zh-CN" sz="2400" dirty="0" err="1" smtClean="0">
                <a:gradFill>
                  <a:gsLst>
                    <a:gs pos="2917">
                      <a:schemeClr val="tx1"/>
                    </a:gs>
                    <a:gs pos="30000">
                      <a:schemeClr val="tx1"/>
                    </a:gs>
                  </a:gsLst>
                  <a:lin ang="5400000" scaled="0"/>
                </a:gradFill>
              </a:rPr>
              <a:t>IDA*</a:t>
            </a:r>
            <a:r>
              <a:rPr lang="zh-CN" altLang="en-US" sz="2400" dirty="0" err="1" smtClean="0">
                <a:gradFill>
                  <a:gsLst>
                    <a:gs pos="2917">
                      <a:schemeClr val="tx1"/>
                    </a:gs>
                    <a:gs pos="30000">
                      <a:schemeClr val="tx1"/>
                    </a:gs>
                  </a:gsLst>
                  <a:lin ang="5400000" scaled="0"/>
                </a:gradFill>
              </a:rPr>
              <a:t>算法解决</a:t>
            </a:r>
            <a:r>
              <a:rPr lang="en-US" altLang="zh-CN" sz="2400" dirty="0" err="1" smtClean="0">
                <a:gradFill>
                  <a:gsLst>
                    <a:gs pos="2917">
                      <a:schemeClr val="tx1"/>
                    </a:gs>
                    <a:gs pos="30000">
                      <a:schemeClr val="tx1"/>
                    </a:gs>
                  </a:gsLst>
                  <a:lin ang="5400000" scaled="0"/>
                </a:gradFill>
              </a:rPr>
              <a:t>15-Puzzle</a:t>
            </a:r>
            <a:r>
              <a:rPr lang="zh-CN" altLang="en-US" sz="2400" dirty="0" err="1" smtClean="0">
                <a:gradFill>
                  <a:gsLst>
                    <a:gs pos="2917">
                      <a:schemeClr val="tx1"/>
                    </a:gs>
                    <a:gs pos="30000">
                      <a:schemeClr val="tx1"/>
                    </a:gs>
                  </a:gsLst>
                  <a:lin ang="5400000" scaled="0"/>
                </a:gradFill>
              </a:rPr>
              <a:t>问题，启发式函数可以自己选取，最好多尝试几种不同的启发式函数</a:t>
            </a: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代码要求使用</a:t>
            </a:r>
            <a:r>
              <a:rPr lang="en-US" altLang="zh-CN" sz="2400" dirty="0" err="1" smtClean="0">
                <a:gradFill>
                  <a:gsLst>
                    <a:gs pos="2917">
                      <a:schemeClr val="tx1"/>
                    </a:gs>
                    <a:gs pos="30000">
                      <a:schemeClr val="tx1"/>
                    </a:gs>
                  </a:gsLst>
                  <a:lin ang="5400000" scaled="0"/>
                </a:gradFill>
              </a:rPr>
              <a:t>python </a:t>
            </a:r>
            <a:r>
              <a:rPr lang="zh-CN" altLang="en-US" sz="2400" dirty="0" err="1" smtClean="0">
                <a:gradFill>
                  <a:gsLst>
                    <a:gs pos="2917">
                      <a:schemeClr val="tx1"/>
                    </a:gs>
                    <a:gs pos="30000">
                      <a:schemeClr val="tx1"/>
                    </a:gs>
                  </a:gsLst>
                  <a:lin ang="5400000" scaled="0"/>
                </a:gradFill>
              </a:rPr>
              <a:t>或者</a:t>
            </a:r>
            <a:r>
              <a:rPr lang="en-US" altLang="zh-CN" sz="2400" dirty="0" err="1" smtClean="0">
                <a:gradFill>
                  <a:gsLst>
                    <a:gs pos="2917">
                      <a:schemeClr val="tx1"/>
                    </a:gs>
                    <a:gs pos="30000">
                      <a:schemeClr val="tx1"/>
                    </a:gs>
                  </a:gsLst>
                  <a:lin ang="5400000" scaled="0"/>
                </a:gradFill>
              </a:rPr>
              <a:t>C++</a:t>
            </a: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rPr>
              <a:t>报告要求</a:t>
            </a: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rPr>
              <a:t>报告中需要包含对两个算法的原理解释</a:t>
            </a: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rPr>
              <a:t>需要包含性能和结果的对比和分析</a:t>
            </a: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rPr>
              <a:t>如果使用了多种启发式函数，最好进行对比和分析</a:t>
            </a: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rPr>
              <a:t>需要在报告中分情况分析估价值和真实值的差距会造成算法性能差距的原因。（参考</a:t>
            </a:r>
            <a:r>
              <a:rPr lang="en-US" altLang="zh-CN" sz="2400" dirty="0" err="1" smtClean="0">
                <a:gradFill>
                  <a:gsLst>
                    <a:gs pos="2917">
                      <a:schemeClr val="tx1"/>
                    </a:gs>
                    <a:gs pos="30000">
                      <a:schemeClr val="tx1"/>
                    </a:gs>
                  </a:gsLst>
                  <a:lin ang="5400000" scaled="0"/>
                </a:gradFill>
              </a:rPr>
              <a:t>PPT P10</a:t>
            </a:r>
            <a:r>
              <a:rPr lang="zh-CN" altLang="en-US" sz="2400" dirty="0" err="1" smtClean="0">
                <a:gradFill>
                  <a:gsLst>
                    <a:gs pos="2917">
                      <a:schemeClr val="tx1"/>
                    </a:gs>
                    <a:gs pos="30000">
                      <a:schemeClr val="tx1"/>
                    </a:gs>
                  </a:gsLst>
                  <a:lin ang="5400000" scaled="0"/>
                </a:gradFill>
                <a:ea typeface="宋体" panose="02010600030101010101" pitchFamily="2" charset="-122"/>
              </a:rPr>
              <a:t>）</a:t>
            </a:r>
          </a:p>
          <a:p>
            <a:pPr marL="342900" indent="-342900">
              <a:lnSpc>
                <a:spcPct val="90000"/>
              </a:lnSpc>
              <a:spcAft>
                <a:spcPts val="600"/>
              </a:spcAft>
              <a:buFont typeface="Wingdings" panose="05000000000000000000" charset="0"/>
              <a:buChar char="Ø"/>
            </a:pPr>
            <a:r>
              <a:rPr lang="zh-CN" altLang="en-US" sz="2400" dirty="0" err="1" smtClean="0">
                <a:gradFill>
                  <a:gsLst>
                    <a:gs pos="2917">
                      <a:schemeClr val="tx1"/>
                    </a:gs>
                    <a:gs pos="30000">
                      <a:schemeClr val="tx1"/>
                    </a:gs>
                  </a:gsLst>
                  <a:lin ang="5400000" scaled="0"/>
                </a:gradFill>
                <a:ea typeface="宋体" panose="02010600030101010101" pitchFamily="2" charset="-122"/>
              </a:rPr>
              <a:t>提交文件</a:t>
            </a: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ea typeface="宋体" panose="02010600030101010101" pitchFamily="2" charset="-122"/>
              </a:rPr>
              <a:t>实验报告：</a:t>
            </a:r>
            <a:r>
              <a:rPr lang="en-US" altLang="zh-CN" sz="2400" dirty="0" err="1" smtClean="0">
                <a:gradFill>
                  <a:gsLst>
                    <a:gs pos="2917">
                      <a:schemeClr val="tx1"/>
                    </a:gs>
                    <a:gs pos="30000">
                      <a:schemeClr val="tx1"/>
                    </a:gs>
                  </a:gsLst>
                  <a:lin ang="5400000" scaled="0"/>
                </a:gradFill>
                <a:ea typeface="宋体" panose="02010600030101010101" pitchFamily="2" charset="-122"/>
              </a:rPr>
              <a:t>16******_wangxiaoming.pdf</a:t>
            </a:r>
          </a:p>
          <a:p>
            <a:pPr marL="457200" indent="-457200">
              <a:lnSpc>
                <a:spcPct val="90000"/>
              </a:lnSpc>
              <a:spcAft>
                <a:spcPts val="600"/>
              </a:spcAft>
              <a:buFont typeface="+mj-ea"/>
              <a:buAutoNum type="circleNumDbPlain"/>
            </a:pPr>
            <a:r>
              <a:rPr lang="zh-CN" altLang="en-US" sz="2400" dirty="0" err="1" smtClean="0">
                <a:gradFill>
                  <a:gsLst>
                    <a:gs pos="2917">
                      <a:schemeClr val="tx1"/>
                    </a:gs>
                    <a:gs pos="30000">
                      <a:schemeClr val="tx1"/>
                    </a:gs>
                  </a:gsLst>
                  <a:lin ang="5400000" scaled="0"/>
                </a:gradFill>
                <a:ea typeface="宋体" panose="02010600030101010101" pitchFamily="2" charset="-122"/>
              </a:rPr>
              <a:t>代码：</a:t>
            </a:r>
            <a:r>
              <a:rPr lang="en-US" altLang="zh-CN" sz="2400" dirty="0" err="1" smtClean="0">
                <a:gradFill>
                  <a:gsLst>
                    <a:gs pos="2917">
                      <a:schemeClr val="tx1"/>
                    </a:gs>
                    <a:gs pos="30000">
                      <a:schemeClr val="tx1"/>
                    </a:gs>
                  </a:gsLst>
                  <a:lin ang="5400000" scaled="0"/>
                </a:gradFill>
                <a:ea typeface="宋体" panose="02010600030101010101" pitchFamily="2" charset="-122"/>
              </a:rPr>
              <a:t>16******_wangxiaoming.zip </a:t>
            </a:r>
            <a:r>
              <a:rPr lang="zh-CN" altLang="en-US" sz="2400" dirty="0" err="1" smtClean="0">
                <a:gradFill>
                  <a:gsLst>
                    <a:gs pos="2917">
                      <a:schemeClr val="tx1"/>
                    </a:gs>
                    <a:gs pos="30000">
                      <a:schemeClr val="tx1"/>
                    </a:gs>
                  </a:gsLst>
                  <a:lin ang="5400000" scaled="0"/>
                </a:gradFill>
                <a:ea typeface="宋体" panose="02010600030101010101" pitchFamily="2" charset="-122"/>
              </a:rPr>
              <a:t>如果代码分成多个文件，需要写</a:t>
            </a:r>
            <a:r>
              <a:rPr lang="en-US" altLang="zh-CN" sz="2400" dirty="0" err="1" smtClean="0">
                <a:gradFill>
                  <a:gsLst>
                    <a:gs pos="2917">
                      <a:schemeClr val="tx1"/>
                    </a:gs>
                    <a:gs pos="30000">
                      <a:schemeClr val="tx1"/>
                    </a:gs>
                  </a:gsLst>
                  <a:lin ang="5400000" scaled="0"/>
                </a:gradFill>
                <a:ea typeface="宋体" panose="02010600030101010101" pitchFamily="2" charset="-122"/>
              </a:rPr>
              <a:t>readme</a:t>
            </a:r>
          </a:p>
          <a:p>
            <a:pPr marL="342900" indent="-342900">
              <a:lnSpc>
                <a:spcPct val="90000"/>
              </a:lnSpc>
              <a:spcAft>
                <a:spcPts val="600"/>
              </a:spcAft>
              <a:buFont typeface="Wingdings" panose="05000000000000000000" charset="0"/>
              <a:buChar char="Ø"/>
            </a:pPr>
            <a:r>
              <a:rPr lang="en-US" altLang="zh-CN" sz="2400" dirty="0" err="1" smtClean="0">
                <a:solidFill>
                  <a:srgbClr val="FF0000"/>
                </a:solidFill>
                <a:ea typeface="宋体" panose="02010600030101010101" pitchFamily="2" charset="-122"/>
              </a:rPr>
              <a:t>DDL</a:t>
            </a:r>
            <a:r>
              <a:rPr lang="zh-CN" altLang="en-US" sz="2400" dirty="0" err="1" smtClean="0">
                <a:solidFill>
                  <a:srgbClr val="FF0000"/>
                </a:solidFill>
                <a:ea typeface="宋体" panose="02010600030101010101" pitchFamily="2" charset="-122"/>
              </a:rPr>
              <a:t>：</a:t>
            </a:r>
            <a:r>
              <a:rPr lang="en-US" altLang="zh-CN" sz="2400" dirty="0" err="1" smtClean="0">
                <a:solidFill>
                  <a:srgbClr val="FF0000"/>
                </a:solidFill>
                <a:ea typeface="宋体" panose="02010600030101010101" pitchFamily="2" charset="-122"/>
              </a:rPr>
              <a:t>2018-11-13 23:00:00</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实验任务</a:t>
            </a:r>
          </a:p>
        </p:txBody>
      </p:sp>
      <p:sp>
        <p:nvSpPr>
          <p:cNvPr id="11" name="文本占位符 2"/>
          <p:cNvSpPr/>
          <p:nvPr/>
        </p:nvSpPr>
        <p:spPr>
          <a:xfrm>
            <a:off x="269240" y="1189355"/>
            <a:ext cx="11038205" cy="1000760"/>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marL="0" indent="0">
              <a:buFont typeface="Wingdings" panose="05000000000000000000" charset="0"/>
              <a:buNone/>
            </a:pPr>
            <a:endParaRPr lang="en-US" altLang="zh-CN" sz="2400"/>
          </a:p>
          <a:p>
            <a:endParaRPr lang="en-US" altLang="zh-CN" sz="2400"/>
          </a:p>
        </p:txBody>
      </p:sp>
      <p:pic>
        <p:nvPicPr>
          <p:cNvPr id="3" name="图片 2"/>
          <p:cNvPicPr>
            <a:picLocks noChangeAspect="1"/>
          </p:cNvPicPr>
          <p:nvPr/>
        </p:nvPicPr>
        <p:blipFill>
          <a:blip r:embed="rId2"/>
          <a:stretch>
            <a:fillRect/>
          </a:stretch>
        </p:blipFill>
        <p:spPr>
          <a:xfrm>
            <a:off x="678815" y="1073150"/>
            <a:ext cx="10628630" cy="5474970"/>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zh-CN"/>
              <a:t>Thanks!</a:t>
            </a:r>
            <a:endParaRPr altLang="en-US"/>
          </a:p>
        </p:txBody>
      </p:sp>
      <p:sp>
        <p:nvSpPr>
          <p:cNvPr id="4" name="文本占位符 3"/>
          <p:cNvSpPr>
            <a:spLocks noGrp="1"/>
          </p:cNvSpPr>
          <p:nvPr>
            <p:ph type="body" sz="quarter" idx="12"/>
          </p:nvPr>
        </p:nvSpPr>
        <p:spPr/>
        <p:txBody>
          <a:bodyPr/>
          <a:lstStyle/>
          <a:p>
            <a:r>
              <a:rPr lang="en-US" altLang="zh-CN"/>
              <a:t>Wanjun Zhong Nov.7</a:t>
            </a:r>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4416425"/>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理论课内容回顾</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zh-CN" altLang="en-US" sz="2400" dirty="0" err="1" smtClean="0">
                <a:gradFill>
                  <a:gsLst>
                    <a:gs pos="2917">
                      <a:schemeClr val="tx1"/>
                    </a:gs>
                    <a:gs pos="30000">
                      <a:schemeClr val="tx1"/>
                    </a:gs>
                  </a:gsLst>
                  <a:lin ang="5400000" scaled="0"/>
                </a:gradFill>
              </a:rPr>
              <a:t>启发式搜索</a:t>
            </a: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A*</a:t>
            </a: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A*</a:t>
            </a:r>
            <a:r>
              <a:rPr lang="zh-CN" altLang="en-US" sz="2400" dirty="0" err="1" smtClean="0">
                <a:gradFill>
                  <a:gsLst>
                    <a:gs pos="2917">
                      <a:schemeClr val="tx1"/>
                    </a:gs>
                    <a:gs pos="30000">
                      <a:schemeClr val="tx1"/>
                    </a:gs>
                  </a:gsLst>
                  <a:lin ang="5400000" scaled="0"/>
                </a:gradFill>
              </a:rPr>
              <a:t>的性质</a:t>
            </a:r>
            <a:endParaRPr lang="en-US" altLang="zh-CN"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IDA*</a:t>
            </a:r>
          </a:p>
          <a:p>
            <a:pPr marL="342900" indent="-342900">
              <a:lnSpc>
                <a:spcPct val="90000"/>
              </a:lnSpc>
              <a:spcAft>
                <a:spcPts val="600"/>
              </a:spcAft>
              <a:buFont typeface="Wingdings" panose="05000000000000000000" charset="0"/>
              <a:buChar char="l"/>
            </a:pPr>
            <a:r>
              <a:rPr lang="zh-CN" altLang="en-US" sz="2400" dirty="0" err="1" smtClean="0">
                <a:gradFill>
                  <a:gsLst>
                    <a:gs pos="2917">
                      <a:schemeClr val="tx1"/>
                    </a:gs>
                    <a:gs pos="30000">
                      <a:schemeClr val="tx1"/>
                    </a:gs>
                  </a:gsLst>
                  <a:lin ang="5400000" scaled="0"/>
                </a:gradFill>
              </a:rPr>
              <a:t>启发式函数设计</a:t>
            </a: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实验课任务与报告提交</a:t>
            </a: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a:t>
            </a:r>
          </a:p>
        </p:txBody>
      </p:sp>
      <p:sp>
        <p:nvSpPr>
          <p:cNvPr id="3" name="文本框 2"/>
          <p:cNvSpPr txBox="1"/>
          <p:nvPr/>
        </p:nvSpPr>
        <p:spPr>
          <a:xfrm>
            <a:off x="492125" y="1304290"/>
            <a:ext cx="10958195" cy="400685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charset="0"/>
              <a:buChar char="Ø"/>
            </a:pPr>
            <a:r>
              <a:rPr lang="zh-CN" altLang="en-US" sz="2800" dirty="0" err="1" smtClean="0">
                <a:solidFill>
                  <a:srgbClr val="00FFFF"/>
                </a:solidFill>
              </a:rPr>
              <a:t>理论课内容回顾</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zh-CN" altLang="en-US" sz="2400" dirty="0" err="1" smtClean="0">
                <a:solidFill>
                  <a:schemeClr val="tx1"/>
                </a:solidFill>
              </a:rPr>
              <a:t>启发式搜索</a:t>
            </a:r>
            <a:endParaRPr lang="zh-CN" altLang="en-US" sz="2400" dirty="0" err="1" smtClean="0">
              <a:gradFill>
                <a:gsLst>
                  <a:gs pos="2917">
                    <a:schemeClr val="tx1"/>
                  </a:gs>
                  <a:gs pos="30000">
                    <a:schemeClr val="tx1"/>
                  </a:gs>
                </a:gsLst>
                <a:lin ang="5400000" scaled="0"/>
              </a:gradFill>
            </a:endParaRP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A*</a:t>
            </a:r>
          </a:p>
          <a:p>
            <a:pPr marL="342900" indent="-342900">
              <a:lnSpc>
                <a:spcPct val="90000"/>
              </a:lnSpc>
              <a:spcAft>
                <a:spcPts val="600"/>
              </a:spcAft>
              <a:buFont typeface="Wingdings" panose="05000000000000000000" charset="0"/>
              <a:buChar char="l"/>
            </a:pPr>
            <a:r>
              <a:rPr lang="en-US" altLang="zh-CN" sz="2400" dirty="0" err="1" smtClean="0">
                <a:gradFill>
                  <a:gsLst>
                    <a:gs pos="2917">
                      <a:schemeClr val="tx1"/>
                    </a:gs>
                    <a:gs pos="30000">
                      <a:schemeClr val="tx1"/>
                    </a:gs>
                  </a:gsLst>
                  <a:lin ang="5400000" scaled="0"/>
                </a:gradFill>
              </a:rPr>
              <a:t>IDA*</a:t>
            </a:r>
          </a:p>
          <a:p>
            <a:pPr marL="342900" indent="-342900">
              <a:lnSpc>
                <a:spcPct val="90000"/>
              </a:lnSpc>
              <a:spcAft>
                <a:spcPts val="600"/>
              </a:spcAft>
              <a:buFont typeface="Wingdings" panose="05000000000000000000" charset="0"/>
              <a:buChar char="l"/>
            </a:pPr>
            <a:r>
              <a:rPr lang="zh-CN" altLang="en-US" sz="2400" dirty="0" err="1" smtClean="0">
                <a:gradFill>
                  <a:gsLst>
                    <a:gs pos="2917">
                      <a:schemeClr val="tx1"/>
                    </a:gs>
                    <a:gs pos="30000">
                      <a:schemeClr val="tx1"/>
                    </a:gs>
                  </a:gsLst>
                  <a:lin ang="5400000" scaled="0"/>
                </a:gradFill>
              </a:rPr>
              <a:t>启发式函数设计</a:t>
            </a:r>
          </a:p>
          <a:p>
            <a:pPr indent="0">
              <a:lnSpc>
                <a:spcPct val="90000"/>
              </a:lnSpc>
              <a:spcAft>
                <a:spcPts val="600"/>
              </a:spcAft>
              <a:buFont typeface="Wingdings" panose="05000000000000000000" charset="0"/>
              <a:buNone/>
            </a:pPr>
            <a:endParaRPr lang="en-US" altLang="zh-CN" sz="2400" dirty="0" err="1" smtClean="0">
              <a:gradFill>
                <a:gsLst>
                  <a:gs pos="2917">
                    <a:schemeClr val="tx1"/>
                  </a:gs>
                  <a:gs pos="30000">
                    <a:schemeClr val="tx1"/>
                  </a:gs>
                </a:gsLst>
                <a:lin ang="5400000" scaled="0"/>
              </a:gradFill>
            </a:endParaRPr>
          </a:p>
          <a:p>
            <a:pPr marL="457200" indent="-457200">
              <a:lnSpc>
                <a:spcPct val="90000"/>
              </a:lnSpc>
              <a:spcAft>
                <a:spcPts val="600"/>
              </a:spcAft>
              <a:buFont typeface="Wingdings" panose="05000000000000000000" charset="0"/>
              <a:buChar char="Ø"/>
            </a:pPr>
            <a:r>
              <a:rPr lang="zh-CN" altLang="en-US" sz="2800" dirty="0" err="1" smtClean="0">
                <a:gradFill>
                  <a:gsLst>
                    <a:gs pos="2917">
                      <a:schemeClr val="tx1"/>
                    </a:gs>
                    <a:gs pos="30000">
                      <a:schemeClr val="tx1"/>
                    </a:gs>
                  </a:gsLst>
                  <a:lin ang="5400000" scaled="0"/>
                </a:gradFill>
              </a:rPr>
              <a:t>实验课任务与报告提交</a:t>
            </a: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a:p>
            <a:pPr>
              <a:lnSpc>
                <a:spcPct val="90000"/>
              </a:lnSpc>
              <a:spcAft>
                <a:spcPts val="600"/>
              </a:spcAft>
            </a:pPr>
            <a:endParaRPr lang="en-US" altLang="zh-CN" sz="2400" dirty="0" err="1" smtClean="0">
              <a:gradFill>
                <a:gsLst>
                  <a:gs pos="2917">
                    <a:schemeClr val="tx1"/>
                  </a:gs>
                  <a:gs pos="3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启发式搜索</a:t>
            </a:r>
          </a:p>
        </p:txBody>
      </p:sp>
      <p:sp>
        <p:nvSpPr>
          <p:cNvPr id="5" name="文本占位符 4"/>
          <p:cNvSpPr>
            <a:spLocks noGrp="1"/>
          </p:cNvSpPr>
          <p:nvPr>
            <p:ph type="body" sz="quarter" idx="10"/>
          </p:nvPr>
        </p:nvSpPr>
        <p:spPr>
          <a:xfrm>
            <a:off x="269240" y="1053465"/>
            <a:ext cx="11435715" cy="956945"/>
          </a:xfrm>
        </p:spPr>
        <p:txBody>
          <a:bodyPr wrap="square"/>
          <a:lstStyle/>
          <a:p>
            <a:pPr marL="0" indent="0">
              <a:buNone/>
            </a:pPr>
            <a:r>
              <a:rPr lang="zh-CN" altLang="en-US" sz="2800" b="1"/>
              <a:t>启发式搜索又叫有信息的搜索，它利用问题所拥有的启发信息来引导搜索，达到减少搜索范围，降低问题复杂度的目的。</a:t>
            </a:r>
          </a:p>
        </p:txBody>
      </p:sp>
      <p:sp>
        <p:nvSpPr>
          <p:cNvPr id="7" name="文本占位符 4"/>
          <p:cNvSpPr>
            <a:spLocks noGrp="1"/>
          </p:cNvSpPr>
          <p:nvPr/>
        </p:nvSpPr>
        <p:spPr>
          <a:xfrm>
            <a:off x="269240" y="2125980"/>
            <a:ext cx="11435715" cy="3941445"/>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zh-CN" altLang="en-US" sz="2400"/>
              <a:t>无信息搜索对所有的可能路径节点一视同仁，而启发式搜索可以指导搜索向最有希望的方向前进</a:t>
            </a:r>
          </a:p>
          <a:p>
            <a:pPr>
              <a:buFont typeface="Wingdings" panose="05000000000000000000" charset="0"/>
              <a:buChar char=""/>
            </a:pPr>
            <a:r>
              <a:rPr lang="zh-CN" altLang="en-US" sz="2400"/>
              <a:t>如何评估一个节点的重要性？ </a:t>
            </a:r>
            <a:r>
              <a:rPr lang="en-US" altLang="zh-CN" sz="2400"/>
              <a:t>- </a:t>
            </a:r>
            <a:r>
              <a:rPr lang="zh-CN" altLang="en-US" sz="2400"/>
              <a:t>估价函数</a:t>
            </a:r>
          </a:p>
          <a:p>
            <a:pPr marL="0" indent="0">
              <a:buFont typeface="Wingdings" panose="05000000000000000000" charset="0"/>
              <a:buNone/>
            </a:pPr>
            <a:r>
              <a:rPr lang="zh-CN" altLang="en-US" sz="2400"/>
              <a:t>                                                    </a:t>
            </a:r>
          </a:p>
          <a:p>
            <a:pPr marL="0" indent="0">
              <a:buFont typeface="Wingdings" panose="05000000000000000000" charset="0"/>
              <a:buNone/>
            </a:pPr>
            <a:r>
              <a:rPr lang="en-US" altLang="zh-CN" sz="2400"/>
              <a:t>    </a:t>
            </a:r>
            <a:r>
              <a:rPr lang="zh-CN" altLang="en-US" sz="2400"/>
              <a:t>其中</a:t>
            </a:r>
            <a:r>
              <a:rPr lang="en-US" altLang="zh-CN" sz="2400"/>
              <a:t>g(x)</a:t>
            </a:r>
            <a:r>
              <a:rPr lang="zh-CN" altLang="en-US" sz="2400"/>
              <a:t>是从初始节点到节点</a:t>
            </a:r>
            <a:r>
              <a:rPr lang="en-US" altLang="zh-CN" sz="2400"/>
              <a:t>x</a:t>
            </a:r>
            <a:r>
              <a:rPr lang="zh-CN" altLang="en-US" sz="2400"/>
              <a:t>付出的实际代价；而</a:t>
            </a:r>
            <a:r>
              <a:rPr lang="en-US" altLang="zh-CN" sz="2400"/>
              <a:t>h(x) </a:t>
            </a:r>
            <a:r>
              <a:rPr lang="zh-CN" altLang="en-US" sz="2400"/>
              <a:t>是从节点</a:t>
            </a:r>
            <a:r>
              <a:rPr lang="en-US" altLang="zh-CN" sz="2400"/>
              <a:t>x</a:t>
            </a:r>
            <a:r>
              <a:rPr lang="zh-CN" altLang="en-US" sz="2400"/>
              <a:t>到目标节点的最优路径的估计代价。</a:t>
            </a:r>
            <a:r>
              <a:rPr lang="en-US" altLang="zh-CN" sz="2400"/>
              <a:t>h(x)</a:t>
            </a:r>
            <a:r>
              <a:rPr lang="zh-CN" altLang="en-US" sz="2400"/>
              <a:t>建模了启发式搜索问题中的启发信息，是算法的关键。启发式函数的设计非常重要，合理的定义才能让搜索算法找到一个最优的问题解。</a:t>
            </a:r>
            <a:r>
              <a:rPr lang="en-US" altLang="zh-CN" sz="2400"/>
              <a:t>  </a:t>
            </a:r>
          </a:p>
          <a:p>
            <a:pPr marL="0" indent="0">
              <a:buFont typeface="Wingdings" panose="05000000000000000000" charset="0"/>
              <a:buNone/>
            </a:pPr>
            <a:r>
              <a:rPr lang="en-US" altLang="zh-CN" sz="2400"/>
              <a:t>                            </a:t>
            </a:r>
          </a:p>
          <a:p>
            <a:pPr marL="0" indent="0">
              <a:buNone/>
            </a:pPr>
            <a:endParaRPr lang="en-US" altLang="zh-CN" sz="2400" b="1"/>
          </a:p>
        </p:txBody>
      </p:sp>
      <p:graphicFrame>
        <p:nvGraphicFramePr>
          <p:cNvPr id="3" name="对象 2">
            <a:hlinkClick r:id="" action="ppaction://ole?verb=0"/>
          </p:cNvPr>
          <p:cNvGraphicFramePr>
            <a:graphicFrameLocks/>
          </p:cNvGraphicFramePr>
          <p:nvPr/>
        </p:nvGraphicFramePr>
        <p:xfrm>
          <a:off x="4401820" y="3420110"/>
          <a:ext cx="2343785" cy="407670"/>
        </p:xfrm>
        <a:graphic>
          <a:graphicData uri="http://schemas.openxmlformats.org/presentationml/2006/ole">
            <p:oleObj spid="_x0000_s1025" r:id="rId3" imgW="116820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zh-CN"/>
              <a:t>A* </a:t>
            </a:r>
            <a:r>
              <a:rPr lang="zh-CN" altLang="en-US"/>
              <a:t>搜索算法</a:t>
            </a:r>
          </a:p>
        </p:txBody>
      </p:sp>
      <p:sp>
        <p:nvSpPr>
          <p:cNvPr id="5" name="文本占位符 4"/>
          <p:cNvSpPr>
            <a:spLocks noGrp="1"/>
          </p:cNvSpPr>
          <p:nvPr>
            <p:ph type="body" sz="quarter" idx="10"/>
          </p:nvPr>
        </p:nvSpPr>
        <p:spPr>
          <a:xfrm>
            <a:off x="269240" y="1053465"/>
            <a:ext cx="11435715" cy="956945"/>
          </a:xfrm>
        </p:spPr>
        <p:txBody>
          <a:bodyPr wrap="square"/>
          <a:lstStyle/>
          <a:p>
            <a:pPr marL="0" indent="0">
              <a:buNone/>
            </a:pPr>
            <a:r>
              <a:rPr lang="en-US" altLang="zh-CN" sz="2800" b="1"/>
              <a:t>A*</a:t>
            </a:r>
            <a:r>
              <a:rPr lang="zh-CN" altLang="en-US" sz="2800" b="1"/>
              <a:t>算法可以看作是</a:t>
            </a:r>
            <a:r>
              <a:rPr lang="en-US" altLang="zh-CN" sz="2800" b="1"/>
              <a:t>BFS</a:t>
            </a:r>
            <a:r>
              <a:rPr lang="zh-CN" altLang="en-US" sz="2800" b="1"/>
              <a:t>算法的升级版，在原有的</a:t>
            </a:r>
            <a:r>
              <a:rPr lang="en-US" altLang="zh-CN" sz="2800" b="1"/>
              <a:t>BFS</a:t>
            </a:r>
            <a:r>
              <a:rPr lang="zh-CN" altLang="en-US" sz="2800" b="1"/>
              <a:t>算法的基础上加入了启发式信息。</a:t>
            </a:r>
          </a:p>
        </p:txBody>
      </p:sp>
      <p:sp>
        <p:nvSpPr>
          <p:cNvPr id="7" name="文本占位符 4"/>
          <p:cNvSpPr>
            <a:spLocks noGrp="1"/>
          </p:cNvSpPr>
          <p:nvPr/>
        </p:nvSpPr>
        <p:spPr>
          <a:xfrm>
            <a:off x="269240" y="2125980"/>
            <a:ext cx="11435715" cy="4427220"/>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en-US" altLang="zh-CN" sz="2400"/>
              <a:t>A*</a:t>
            </a:r>
            <a:r>
              <a:rPr lang="zh-CN" altLang="en-US" sz="2400"/>
              <a:t>算法的估价函数也是                               </a:t>
            </a:r>
          </a:p>
          <a:p>
            <a:pPr>
              <a:buFont typeface="Wingdings" panose="05000000000000000000" charset="0"/>
              <a:buChar char=""/>
            </a:pPr>
            <a:r>
              <a:rPr lang="zh-CN" altLang="en-US" sz="2400"/>
              <a:t>算法描述</a:t>
            </a:r>
            <a:r>
              <a:rPr lang="en-US" altLang="zh-CN" sz="2400"/>
              <a:t> </a:t>
            </a:r>
          </a:p>
          <a:p>
            <a:pPr marL="0" indent="0">
              <a:buFont typeface="Wingdings" panose="05000000000000000000" charset="0"/>
              <a:buNone/>
            </a:pPr>
            <a:r>
              <a:rPr lang="en-US" altLang="zh-CN" sz="2400"/>
              <a:t>    </a:t>
            </a:r>
            <a:r>
              <a:rPr lang="zh-CN" altLang="en-US" sz="2400"/>
              <a:t>从起始节点开始，不断查询周围可到达节点的状态并计算它们的</a:t>
            </a:r>
            <a:r>
              <a:rPr lang="en-US" altLang="zh-CN" sz="2400"/>
              <a:t>f(x),h(x)</a:t>
            </a:r>
            <a:r>
              <a:rPr lang="zh-CN" altLang="en-US" sz="2400"/>
              <a:t>与</a:t>
            </a:r>
            <a:r>
              <a:rPr lang="en-US" altLang="zh-CN" sz="2400"/>
              <a:t>g(x)</a:t>
            </a:r>
            <a:r>
              <a:rPr lang="zh-CN" altLang="en-US" sz="2400"/>
              <a:t>的值，选取估价函数</a:t>
            </a:r>
            <a:r>
              <a:rPr lang="en-US" altLang="zh-CN" sz="2400"/>
              <a:t>f(x)</a:t>
            </a:r>
            <a:r>
              <a:rPr lang="zh-CN" altLang="en-US" sz="2400"/>
              <a:t>最小的节点进行下一步扩展，并同时更新已经被访问过的节点的</a:t>
            </a:r>
            <a:r>
              <a:rPr lang="en-US" altLang="zh-CN" sz="2400"/>
              <a:t>g(x)</a:t>
            </a:r>
            <a:r>
              <a:rPr lang="zh-CN" altLang="en-US" sz="2400" b="1">
                <a:ea typeface="宋体" panose="02010600030101010101" pitchFamily="2" charset="-122"/>
              </a:rPr>
              <a:t>，直到找到目标节点。</a:t>
            </a:r>
            <a:r>
              <a:rPr lang="en-US" altLang="zh-CN" sz="2400"/>
              <a:t> </a:t>
            </a:r>
          </a:p>
          <a:p>
            <a:pPr>
              <a:buFont typeface="Wingdings" panose="05000000000000000000" charset="0"/>
              <a:buChar char="Ø"/>
            </a:pPr>
            <a:r>
              <a:rPr lang="zh-CN" altLang="en-US" sz="2400">
                <a:sym typeface="+mn-ea"/>
              </a:rPr>
              <a:t>算法优缺点：</a:t>
            </a:r>
            <a:endParaRPr lang="zh-CN" altLang="en-US" sz="2400"/>
          </a:p>
          <a:p>
            <a:pPr marL="0" indent="0">
              <a:buFont typeface="Wingdings" panose="05000000000000000000" charset="0"/>
              <a:buNone/>
            </a:pPr>
            <a:r>
              <a:rPr lang="en-US" altLang="zh-CN" sz="2400">
                <a:sym typeface="+mn-ea"/>
              </a:rPr>
              <a:t>   </a:t>
            </a:r>
            <a:r>
              <a:rPr lang="zh-CN" altLang="en-US" sz="2400">
                <a:sym typeface="+mn-ea"/>
              </a:rPr>
              <a:t>拥有</a:t>
            </a:r>
            <a:r>
              <a:rPr lang="en-US" altLang="zh-CN" sz="2400">
                <a:sym typeface="+mn-ea"/>
              </a:rPr>
              <a:t>BFS</a:t>
            </a:r>
            <a:r>
              <a:rPr lang="zh-CN" altLang="en-US" sz="2400">
                <a:sym typeface="+mn-ea"/>
              </a:rPr>
              <a:t>速度较快的优点，但是因为它要维护</a:t>
            </a:r>
            <a:r>
              <a:rPr lang="en-US" altLang="zh-CN" sz="2400">
                <a:sym typeface="+mn-ea"/>
              </a:rPr>
              <a:t>“</a:t>
            </a:r>
            <a:r>
              <a:rPr lang="zh-CN" altLang="en-US" sz="2400">
                <a:sym typeface="+mn-ea"/>
              </a:rPr>
              <a:t>开启列表</a:t>
            </a:r>
            <a:r>
              <a:rPr lang="en-US" altLang="zh-CN" sz="2400">
                <a:sym typeface="+mn-ea"/>
              </a:rPr>
              <a:t>”</a:t>
            </a:r>
            <a:r>
              <a:rPr lang="zh-CN" altLang="en-US" sz="2400">
                <a:sym typeface="+mn-ea"/>
              </a:rPr>
              <a:t>以及</a:t>
            </a:r>
            <a:r>
              <a:rPr lang="en-US" altLang="zh-CN" sz="2400">
                <a:sym typeface="+mn-ea"/>
              </a:rPr>
              <a:t>“</a:t>
            </a:r>
            <a:r>
              <a:rPr lang="zh-CN" altLang="en-US" sz="2400">
                <a:sym typeface="+mn-ea"/>
              </a:rPr>
              <a:t>关闭列表</a:t>
            </a:r>
            <a:r>
              <a:rPr lang="en-US" altLang="zh-CN" sz="2400">
                <a:sym typeface="+mn-ea"/>
              </a:rPr>
              <a:t>”</a:t>
            </a:r>
            <a:r>
              <a:rPr lang="zh-CN" altLang="en-US" sz="2400">
                <a:ea typeface="宋体" panose="02010600030101010101" pitchFamily="2" charset="-122"/>
                <a:sym typeface="+mn-ea"/>
              </a:rPr>
              <a:t>，并且需要反复查询状态。因此它的空间复杂度是指数级的。</a:t>
            </a:r>
            <a:r>
              <a:rPr lang="en-US" altLang="zh-CN" sz="2400"/>
              <a:t> </a:t>
            </a:r>
          </a:p>
          <a:p>
            <a:pPr marL="0" indent="0">
              <a:buFont typeface="Wingdings" panose="05000000000000000000" charset="0"/>
              <a:buNone/>
            </a:pPr>
            <a:r>
              <a:rPr lang="en-US" altLang="zh-CN" sz="2400"/>
              <a:t>                   </a:t>
            </a:r>
          </a:p>
          <a:p>
            <a:pPr marL="0" indent="0">
              <a:buNone/>
            </a:pPr>
            <a:endParaRPr lang="en-US" altLang="zh-CN" sz="2400" b="1"/>
          </a:p>
        </p:txBody>
      </p:sp>
      <p:graphicFrame>
        <p:nvGraphicFramePr>
          <p:cNvPr id="3" name="对象 2">
            <a:hlinkClick r:id="" action="ppaction://ole?verb=0"/>
          </p:cNvPr>
          <p:cNvGraphicFramePr>
            <a:graphicFrameLocks/>
          </p:cNvGraphicFramePr>
          <p:nvPr/>
        </p:nvGraphicFramePr>
        <p:xfrm>
          <a:off x="3794125" y="2125980"/>
          <a:ext cx="2343785" cy="407670"/>
        </p:xfrm>
        <a:graphic>
          <a:graphicData uri="http://schemas.openxmlformats.org/presentationml/2006/ole">
            <p:oleObj spid="_x0000_s147457" r:id="rId3" imgW="116820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zh-CN"/>
              <a:t>A* </a:t>
            </a:r>
            <a:r>
              <a:rPr lang="zh-CN" altLang="en-US"/>
              <a:t>搜索算法</a:t>
            </a:r>
          </a:p>
        </p:txBody>
      </p:sp>
      <p:sp>
        <p:nvSpPr>
          <p:cNvPr id="7" name="文本占位符 4"/>
          <p:cNvSpPr>
            <a:spLocks noGrp="1"/>
          </p:cNvSpPr>
          <p:nvPr/>
        </p:nvSpPr>
        <p:spPr>
          <a:xfrm>
            <a:off x="321945" y="1245235"/>
            <a:ext cx="11435715" cy="5321300"/>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zh-CN" altLang="en-US" sz="2400"/>
              <a:t>算法步骤</a:t>
            </a:r>
          </a:p>
          <a:p>
            <a:pPr>
              <a:buFont typeface="Arial" panose="020B0604020202020204" pitchFamily="34" charset="0"/>
              <a:buChar char="•"/>
            </a:pPr>
            <a:r>
              <a:rPr lang="zh-CN" altLang="en-US" sz="2400" b="1"/>
              <a:t>开始</a:t>
            </a:r>
            <a:endParaRPr lang="zh-CN" altLang="en-US" sz="2400"/>
          </a:p>
          <a:p>
            <a:pPr marL="0" indent="0">
              <a:buFont typeface="Wingdings" panose="05000000000000000000" charset="0"/>
              <a:buNone/>
            </a:pPr>
            <a:r>
              <a:rPr lang="en-US" altLang="zh-CN" sz="2000"/>
              <a:t>1. </a:t>
            </a:r>
            <a:r>
              <a:rPr lang="zh-CN" altLang="en-US" sz="2000"/>
              <a:t>从起点开始，把其当成待处理点存入一个</a:t>
            </a:r>
            <a:r>
              <a:rPr lang="en-US" altLang="zh-CN" sz="2000"/>
              <a:t>“</a:t>
            </a:r>
            <a:r>
              <a:rPr lang="zh-CN" altLang="en-US" sz="2000"/>
              <a:t>开启列表</a:t>
            </a:r>
            <a:r>
              <a:rPr lang="en-US" altLang="zh-CN" sz="2000"/>
              <a:t>”</a:t>
            </a:r>
            <a:r>
              <a:rPr lang="zh-CN" altLang="en-US" sz="2000">
                <a:ea typeface="宋体" panose="02010600030101010101" pitchFamily="2" charset="-122"/>
              </a:rPr>
              <a:t>。</a:t>
            </a:r>
          </a:p>
          <a:p>
            <a:pPr marL="0" indent="0">
              <a:buFont typeface="Wingdings" panose="05000000000000000000" charset="0"/>
              <a:buNone/>
            </a:pPr>
            <a:r>
              <a:rPr lang="en-US" altLang="zh-CN" sz="2000">
                <a:ea typeface="宋体" panose="02010600030101010101" pitchFamily="2" charset="-122"/>
              </a:rPr>
              <a:t>2. </a:t>
            </a:r>
            <a:r>
              <a:rPr lang="zh-CN" altLang="en-US" sz="2000">
                <a:ea typeface="宋体" panose="02010600030101010101" pitchFamily="2" charset="-122"/>
              </a:rPr>
              <a:t>搜寻起点周围可能通过的节点，也把它们加入开启列表，为这些节点计算</a:t>
            </a:r>
            <a:r>
              <a:rPr lang="en-US" altLang="zh-CN" sz="2000">
                <a:ea typeface="宋体" panose="02010600030101010101" pitchFamily="2" charset="-122"/>
              </a:rPr>
              <a:t>f(x),g(x),h(x)</a:t>
            </a:r>
            <a:r>
              <a:rPr lang="zh-CN" altLang="en-US" sz="2000">
                <a:ea typeface="宋体" panose="02010600030101010101" pitchFamily="2" charset="-122"/>
              </a:rPr>
              <a:t>，并且将节点</a:t>
            </a:r>
            <a:r>
              <a:rPr lang="en-US" altLang="zh-CN" sz="2000">
                <a:ea typeface="宋体" panose="02010600030101010101" pitchFamily="2" charset="-122"/>
              </a:rPr>
              <a:t>A</a:t>
            </a:r>
            <a:r>
              <a:rPr lang="zh-CN" altLang="en-US" sz="2000">
                <a:ea typeface="宋体" panose="02010600030101010101" pitchFamily="2" charset="-122"/>
              </a:rPr>
              <a:t>存为</a:t>
            </a:r>
            <a:r>
              <a:rPr lang="en-US" altLang="zh-CN" sz="2000">
                <a:ea typeface="宋体" panose="02010600030101010101" pitchFamily="2" charset="-122"/>
              </a:rPr>
              <a:t>“</a:t>
            </a:r>
            <a:r>
              <a:rPr lang="zh-CN" altLang="en-US" sz="2000">
                <a:ea typeface="宋体" panose="02010600030101010101" pitchFamily="2" charset="-122"/>
              </a:rPr>
              <a:t>父节点</a:t>
            </a:r>
            <a:r>
              <a:rPr lang="en-US" altLang="zh-CN" sz="2000">
                <a:ea typeface="宋体" panose="02010600030101010101" pitchFamily="2" charset="-122"/>
              </a:rPr>
              <a:t>”</a:t>
            </a:r>
            <a:r>
              <a:rPr lang="zh-CN" altLang="en-US" sz="2000">
                <a:ea typeface="宋体" panose="02010600030101010101" pitchFamily="2" charset="-122"/>
              </a:rPr>
              <a:t>。</a:t>
            </a:r>
          </a:p>
          <a:p>
            <a:pPr marL="0" indent="0">
              <a:buFont typeface="Wingdings" panose="05000000000000000000" charset="0"/>
              <a:buNone/>
            </a:pPr>
            <a:r>
              <a:rPr lang="en-US" altLang="zh-CN" sz="2000">
                <a:ea typeface="宋体" panose="02010600030101010101" pitchFamily="2" charset="-122"/>
              </a:rPr>
              <a:t>3. </a:t>
            </a:r>
            <a:r>
              <a:rPr lang="zh-CN" altLang="en-US" sz="2000">
                <a:ea typeface="宋体" panose="02010600030101010101" pitchFamily="2" charset="-122"/>
              </a:rPr>
              <a:t>从开启列表中删除节点</a:t>
            </a:r>
            <a:r>
              <a:rPr lang="en-US" altLang="zh-CN" sz="2000">
                <a:ea typeface="宋体" panose="02010600030101010101" pitchFamily="2" charset="-122"/>
              </a:rPr>
              <a:t>A</a:t>
            </a:r>
            <a:r>
              <a:rPr lang="zh-CN" altLang="en-US" sz="2000">
                <a:ea typeface="宋体" panose="02010600030101010101" pitchFamily="2" charset="-122"/>
              </a:rPr>
              <a:t>，将其加入</a:t>
            </a:r>
            <a:r>
              <a:rPr lang="en-US" altLang="zh-CN" sz="2000">
                <a:ea typeface="宋体" panose="02010600030101010101" pitchFamily="2" charset="-122"/>
              </a:rPr>
              <a:t>“</a:t>
            </a:r>
            <a:r>
              <a:rPr lang="zh-CN" altLang="en-US" sz="2000">
                <a:ea typeface="宋体" panose="02010600030101010101" pitchFamily="2" charset="-122"/>
              </a:rPr>
              <a:t>关闭列表</a:t>
            </a:r>
            <a:r>
              <a:rPr lang="en-US" altLang="zh-CN" sz="2000">
                <a:ea typeface="宋体" panose="02010600030101010101" pitchFamily="2" charset="-122"/>
              </a:rPr>
              <a:t>”</a:t>
            </a:r>
            <a:r>
              <a:rPr lang="zh-CN" altLang="en-US" sz="2000">
                <a:ea typeface="宋体" panose="02010600030101010101" pitchFamily="2" charset="-122"/>
              </a:rPr>
              <a:t>（列表中保存所有不需要再次检查的节点）</a:t>
            </a:r>
            <a:endParaRPr lang="zh-CN" altLang="en-US" sz="2400">
              <a:ea typeface="宋体" panose="02010600030101010101" pitchFamily="2" charset="-122"/>
            </a:endParaRPr>
          </a:p>
          <a:p>
            <a:pPr>
              <a:buFont typeface="Arial" panose="020B0604020202020204" pitchFamily="34" charset="0"/>
              <a:buChar char="•"/>
            </a:pPr>
            <a:r>
              <a:rPr lang="zh-CN" altLang="en-US" sz="2400" b="1">
                <a:ea typeface="宋体" panose="02010600030101010101" pitchFamily="2" charset="-122"/>
              </a:rPr>
              <a:t>循环直到找到目标节点或者</a:t>
            </a:r>
            <a:r>
              <a:rPr lang="en-US" altLang="zh-CN" sz="2400" b="1">
                <a:ea typeface="宋体" panose="02010600030101010101" pitchFamily="2" charset="-122"/>
              </a:rPr>
              <a:t>“</a:t>
            </a:r>
            <a:r>
              <a:rPr lang="zh-CN" altLang="en-US" sz="2400" b="1">
                <a:ea typeface="宋体" panose="02010600030101010101" pitchFamily="2" charset="-122"/>
              </a:rPr>
              <a:t>开启列表</a:t>
            </a:r>
            <a:r>
              <a:rPr lang="en-US" altLang="zh-CN" sz="2400" b="1">
                <a:ea typeface="宋体" panose="02010600030101010101" pitchFamily="2" charset="-122"/>
              </a:rPr>
              <a:t>”</a:t>
            </a:r>
            <a:r>
              <a:rPr lang="zh-CN" altLang="en-US" sz="2400" b="1">
                <a:ea typeface="宋体" panose="02010600030101010101" pitchFamily="2" charset="-122"/>
              </a:rPr>
              <a:t>为空（无路径）</a:t>
            </a:r>
            <a:endParaRPr lang="zh-CN" altLang="en-US" sz="2400">
              <a:ea typeface="宋体" panose="02010600030101010101" pitchFamily="2" charset="-122"/>
            </a:endParaRPr>
          </a:p>
          <a:p>
            <a:pPr marL="0" indent="0">
              <a:buFont typeface="Arial" panose="020B0604020202020204" pitchFamily="34" charset="0"/>
              <a:buNone/>
            </a:pPr>
            <a:r>
              <a:rPr lang="en-US" altLang="zh-CN" sz="2000">
                <a:ea typeface="宋体" panose="02010600030101010101" pitchFamily="2" charset="-122"/>
              </a:rPr>
              <a:t>4. </a:t>
            </a:r>
            <a:r>
              <a:rPr lang="zh-CN" altLang="en-US" sz="2000">
                <a:ea typeface="宋体" panose="02010600030101010101" pitchFamily="2" charset="-122"/>
              </a:rPr>
              <a:t>从</a:t>
            </a:r>
            <a:r>
              <a:rPr lang="en-US" altLang="zh-CN" sz="2000">
                <a:ea typeface="宋体" panose="02010600030101010101" pitchFamily="2" charset="-122"/>
              </a:rPr>
              <a:t>“</a:t>
            </a:r>
            <a:r>
              <a:rPr lang="zh-CN" altLang="en-US" sz="2000">
                <a:ea typeface="宋体" panose="02010600030101010101" pitchFamily="2" charset="-122"/>
              </a:rPr>
              <a:t>开启列表</a:t>
            </a:r>
            <a:r>
              <a:rPr lang="en-US" altLang="zh-CN" sz="2000">
                <a:ea typeface="宋体" panose="02010600030101010101" pitchFamily="2" charset="-122"/>
              </a:rPr>
              <a:t>”</a:t>
            </a:r>
            <a:r>
              <a:rPr lang="zh-CN" altLang="en-US" sz="2000">
                <a:ea typeface="宋体" panose="02010600030101010101" pitchFamily="2" charset="-122"/>
              </a:rPr>
              <a:t>中找到估价函数值最低的节点</a:t>
            </a:r>
            <a:r>
              <a:rPr lang="en-US" altLang="zh-CN" sz="2000">
                <a:ea typeface="宋体" panose="02010600030101010101" pitchFamily="2" charset="-122"/>
              </a:rPr>
              <a:t>C</a:t>
            </a:r>
            <a:r>
              <a:rPr lang="zh-CN" altLang="en-US" sz="2000">
                <a:ea typeface="宋体" panose="02010600030101010101" pitchFamily="2" charset="-122"/>
              </a:rPr>
              <a:t>，并将它从</a:t>
            </a:r>
            <a:r>
              <a:rPr lang="en-US" altLang="zh-CN" sz="2000">
                <a:ea typeface="宋体" panose="02010600030101010101" pitchFamily="2" charset="-122"/>
              </a:rPr>
              <a:t>“</a:t>
            </a:r>
            <a:r>
              <a:rPr lang="zh-CN" altLang="en-US" sz="2000">
                <a:ea typeface="宋体" panose="02010600030101010101" pitchFamily="2" charset="-122"/>
              </a:rPr>
              <a:t>开启列表</a:t>
            </a:r>
            <a:r>
              <a:rPr lang="en-US" altLang="zh-CN" sz="2000">
                <a:ea typeface="宋体" panose="02010600030101010101" pitchFamily="2" charset="-122"/>
              </a:rPr>
              <a:t>”</a:t>
            </a:r>
            <a:r>
              <a:rPr lang="zh-CN" altLang="en-US" sz="2000">
                <a:ea typeface="宋体" panose="02010600030101010101" pitchFamily="2" charset="-122"/>
              </a:rPr>
              <a:t>中删除，添加到</a:t>
            </a:r>
            <a:r>
              <a:rPr lang="en-US" altLang="zh-CN" sz="2000">
                <a:ea typeface="宋体" panose="02010600030101010101" pitchFamily="2" charset="-122"/>
              </a:rPr>
              <a:t>“</a:t>
            </a:r>
            <a:r>
              <a:rPr lang="zh-CN" altLang="en-US" sz="2000">
                <a:ea typeface="宋体" panose="02010600030101010101" pitchFamily="2" charset="-122"/>
              </a:rPr>
              <a:t>关闭列表</a:t>
            </a:r>
            <a:r>
              <a:rPr lang="en-US" altLang="zh-CN" sz="2000">
                <a:ea typeface="宋体" panose="02010600030101010101" pitchFamily="2" charset="-122"/>
              </a:rPr>
              <a:t>”</a:t>
            </a:r>
            <a:r>
              <a:rPr lang="zh-CN" altLang="en-US" sz="2000">
                <a:ea typeface="宋体" panose="02010600030101010101" pitchFamily="2" charset="-122"/>
              </a:rPr>
              <a:t>中。</a:t>
            </a:r>
          </a:p>
          <a:p>
            <a:pPr marL="0" indent="0">
              <a:buFont typeface="Arial" panose="020B0604020202020204" pitchFamily="34" charset="0"/>
              <a:buNone/>
            </a:pPr>
            <a:r>
              <a:rPr lang="en-US" altLang="zh-CN" sz="2000">
                <a:ea typeface="宋体" panose="02010600030101010101" pitchFamily="2" charset="-122"/>
              </a:rPr>
              <a:t>5. </a:t>
            </a:r>
            <a:r>
              <a:rPr lang="zh-CN" altLang="en-US" sz="2000">
                <a:ea typeface="宋体" panose="02010600030101010101" pitchFamily="2" charset="-122"/>
              </a:rPr>
              <a:t>检查</a:t>
            </a:r>
            <a:r>
              <a:rPr lang="en-US" altLang="zh-CN" sz="2000">
                <a:ea typeface="宋体" panose="02010600030101010101" pitchFamily="2" charset="-122"/>
              </a:rPr>
              <a:t>C</a:t>
            </a:r>
            <a:r>
              <a:rPr lang="zh-CN" altLang="en-US" sz="2000">
                <a:ea typeface="宋体" panose="02010600030101010101" pitchFamily="2" charset="-122"/>
              </a:rPr>
              <a:t>所有相邻节点，将其加入</a:t>
            </a:r>
            <a:r>
              <a:rPr lang="en-US" altLang="zh-CN" sz="2000">
                <a:ea typeface="宋体" panose="02010600030101010101" pitchFamily="2" charset="-122"/>
              </a:rPr>
              <a:t>“</a:t>
            </a:r>
            <a:r>
              <a:rPr lang="zh-CN" altLang="en-US" sz="2000">
                <a:ea typeface="宋体" panose="02010600030101010101" pitchFamily="2" charset="-122"/>
              </a:rPr>
              <a:t>开启列表</a:t>
            </a:r>
            <a:r>
              <a:rPr lang="en-US" altLang="zh-CN" sz="2000">
                <a:ea typeface="宋体" panose="02010600030101010101" pitchFamily="2" charset="-122"/>
              </a:rPr>
              <a:t>”</a:t>
            </a:r>
            <a:r>
              <a:rPr lang="zh-CN" altLang="en-US" sz="2000">
                <a:ea typeface="宋体" panose="02010600030101010101" pitchFamily="2" charset="-122"/>
              </a:rPr>
              <a:t>，将</a:t>
            </a:r>
            <a:r>
              <a:rPr lang="en-US" altLang="zh-CN" sz="2000">
                <a:ea typeface="宋体" panose="02010600030101010101" pitchFamily="2" charset="-122"/>
              </a:rPr>
              <a:t>C</a:t>
            </a:r>
            <a:r>
              <a:rPr lang="zh-CN" altLang="en-US" sz="2000">
                <a:ea typeface="宋体" panose="02010600030101010101" pitchFamily="2" charset="-122"/>
              </a:rPr>
              <a:t>作为它们的父节点。</a:t>
            </a:r>
          </a:p>
          <a:p>
            <a:pPr marL="0" indent="0">
              <a:buFont typeface="Arial" panose="020B0604020202020204" pitchFamily="34" charset="0"/>
              <a:buNone/>
            </a:pPr>
            <a:r>
              <a:rPr lang="en-US" altLang="zh-CN" sz="2000">
                <a:ea typeface="宋体" panose="02010600030101010101" pitchFamily="2" charset="-122"/>
              </a:rPr>
              <a:t>6. </a:t>
            </a:r>
            <a:r>
              <a:rPr lang="zh-CN" altLang="en-US" sz="2000">
                <a:ea typeface="宋体" panose="02010600030101010101" pitchFamily="2" charset="-122"/>
              </a:rPr>
              <a:t>如果新的相邻节点已经在</a:t>
            </a:r>
            <a:r>
              <a:rPr lang="en-US" altLang="zh-CN" sz="2000">
                <a:ea typeface="宋体" panose="02010600030101010101" pitchFamily="2" charset="-122"/>
              </a:rPr>
              <a:t>“</a:t>
            </a:r>
            <a:r>
              <a:rPr lang="zh-CN" altLang="en-US" sz="2000">
                <a:ea typeface="宋体" panose="02010600030101010101" pitchFamily="2" charset="-122"/>
              </a:rPr>
              <a:t>开启列表</a:t>
            </a:r>
            <a:r>
              <a:rPr lang="en-US" altLang="zh-CN" sz="2000">
                <a:ea typeface="宋体" panose="02010600030101010101" pitchFamily="2" charset="-122"/>
              </a:rPr>
              <a:t>”</a:t>
            </a:r>
            <a:r>
              <a:rPr lang="zh-CN" altLang="en-US" sz="2000">
                <a:ea typeface="宋体" panose="02010600030101010101" pitchFamily="2" charset="-122"/>
              </a:rPr>
              <a:t>，则更新它们的</a:t>
            </a:r>
            <a:r>
              <a:rPr lang="en-US" altLang="zh-CN" sz="2000">
                <a:ea typeface="宋体" panose="02010600030101010101" pitchFamily="2" charset="-122"/>
              </a:rPr>
              <a:t>g(x)</a:t>
            </a:r>
            <a:r>
              <a:rPr lang="zh-CN" altLang="en-US" sz="2000">
                <a:ea typeface="宋体" panose="02010600030101010101" pitchFamily="2" charset="-122"/>
              </a:rPr>
              <a:t>值</a:t>
            </a:r>
            <a:endParaRPr lang="zh-CN" altLang="en-US" sz="2400">
              <a:ea typeface="宋体" panose="02010600030101010101" pitchFamily="2" charset="-122"/>
            </a:endParaRPr>
          </a:p>
          <a:p>
            <a:pPr marL="0" indent="0">
              <a:buFont typeface="Arial" panose="020B0604020202020204" pitchFamily="34" charset="0"/>
              <a:buNone/>
            </a:pPr>
            <a:r>
              <a:rPr lang="en-US" altLang="zh-CN" sz="2400"/>
              <a:t>              </a:t>
            </a:r>
          </a:p>
          <a:p>
            <a:pPr marL="0" indent="0">
              <a:buNone/>
            </a:pPr>
            <a:endParaRPr lang="en-US" altLang="zh-CN" sz="2400" b="1"/>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zh-CN"/>
              <a:t>A* </a:t>
            </a:r>
            <a:r>
              <a:rPr lang="zh-CN" altLang="en-US"/>
              <a:t>搜索算法</a:t>
            </a:r>
          </a:p>
        </p:txBody>
      </p:sp>
      <p:pic>
        <p:nvPicPr>
          <p:cNvPr id="2" name="图片 1"/>
          <p:cNvPicPr>
            <a:picLocks noChangeAspect="1"/>
          </p:cNvPicPr>
          <p:nvPr/>
        </p:nvPicPr>
        <p:blipFill>
          <a:blip r:embed="rId2"/>
          <a:stretch>
            <a:fillRect/>
          </a:stretch>
        </p:blipFill>
        <p:spPr>
          <a:xfrm>
            <a:off x="2338070" y="1833245"/>
            <a:ext cx="7515225" cy="3190875"/>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zh-CN"/>
              <a:t>IDA* </a:t>
            </a:r>
            <a:r>
              <a:rPr lang="zh-CN" altLang="en-US">
                <a:ea typeface="宋体" panose="02010600030101010101" pitchFamily="2" charset="-122"/>
              </a:rPr>
              <a:t>（迭代加深</a:t>
            </a:r>
            <a:r>
              <a:rPr altLang="zh-CN">
                <a:ea typeface="宋体" panose="02010600030101010101" pitchFamily="2" charset="-122"/>
              </a:rPr>
              <a:t>A*</a:t>
            </a:r>
            <a:r>
              <a:rPr lang="zh-CN" altLang="en-US">
                <a:ea typeface="宋体" panose="02010600030101010101" pitchFamily="2" charset="-122"/>
              </a:rPr>
              <a:t>）</a:t>
            </a:r>
            <a:r>
              <a:rPr lang="zh-CN" altLang="en-US"/>
              <a:t>搜索算法</a:t>
            </a:r>
          </a:p>
        </p:txBody>
      </p:sp>
      <p:sp>
        <p:nvSpPr>
          <p:cNvPr id="5" name="文本占位符 4"/>
          <p:cNvSpPr>
            <a:spLocks noGrp="1"/>
          </p:cNvSpPr>
          <p:nvPr>
            <p:ph type="body" sz="quarter" idx="10"/>
          </p:nvPr>
        </p:nvSpPr>
        <p:spPr>
          <a:xfrm>
            <a:off x="269240" y="1053465"/>
            <a:ext cx="11435715" cy="1885950"/>
          </a:xfrm>
        </p:spPr>
        <p:txBody>
          <a:bodyPr wrap="square"/>
          <a:lstStyle/>
          <a:p>
            <a:pPr marL="0" indent="0">
              <a:buNone/>
            </a:pPr>
            <a:r>
              <a:rPr lang="en-US" altLang="zh-CN" sz="2800" b="1"/>
              <a:t>IDA* </a:t>
            </a:r>
            <a:r>
              <a:rPr lang="zh-CN" altLang="en-US" sz="2800" b="1"/>
              <a:t>是迭代加深深度优先搜索算法（</a:t>
            </a:r>
            <a:r>
              <a:rPr lang="en-US" altLang="zh-CN" sz="2800" b="1"/>
              <a:t>IDS</a:t>
            </a:r>
            <a:r>
              <a:rPr lang="zh-CN" altLang="en-US" sz="2800" b="1">
                <a:ea typeface="宋体" panose="02010600030101010101" pitchFamily="2" charset="-122"/>
              </a:rPr>
              <a:t>）</a:t>
            </a:r>
            <a:r>
              <a:rPr lang="zh-CN" altLang="en-US" sz="2800" b="1"/>
              <a:t>的扩展。因为它不需要去维护表，因此它的空间复杂度远远小于</a:t>
            </a:r>
            <a:r>
              <a:rPr lang="en-US" altLang="zh-CN" sz="2800" b="1"/>
              <a:t>A*</a:t>
            </a:r>
            <a:r>
              <a:rPr lang="zh-CN" altLang="en-US" sz="2800" b="1">
                <a:ea typeface="宋体" panose="02010600030101010101" pitchFamily="2" charset="-122"/>
              </a:rPr>
              <a:t>。在搜索图为稀疏有向图的时候，它的性能会比</a:t>
            </a:r>
            <a:r>
              <a:rPr lang="en-US" altLang="zh-CN" sz="2800" b="1">
                <a:ea typeface="宋体" panose="02010600030101010101" pitchFamily="2" charset="-122"/>
              </a:rPr>
              <a:t>A*</a:t>
            </a:r>
            <a:r>
              <a:rPr lang="zh-CN" altLang="en-US" sz="2800" b="1">
                <a:ea typeface="宋体" panose="02010600030101010101" pitchFamily="2" charset="-122"/>
              </a:rPr>
              <a:t>更好。</a:t>
            </a:r>
          </a:p>
          <a:p>
            <a:pPr marL="0" indent="0">
              <a:buNone/>
            </a:pPr>
            <a:endParaRPr lang="zh-CN" altLang="en-US" sz="2800" b="1">
              <a:ea typeface="宋体" panose="02010600030101010101" pitchFamily="2" charset="-122"/>
            </a:endParaRPr>
          </a:p>
        </p:txBody>
      </p:sp>
      <p:sp>
        <p:nvSpPr>
          <p:cNvPr id="7" name="文本占位符 4"/>
          <p:cNvSpPr>
            <a:spLocks noGrp="1"/>
          </p:cNvSpPr>
          <p:nvPr/>
        </p:nvSpPr>
        <p:spPr>
          <a:xfrm>
            <a:off x="269240" y="2399030"/>
            <a:ext cx="11435715" cy="3277235"/>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en-US" altLang="zh-CN" sz="2400" b="1"/>
              <a:t>IDA*</a:t>
            </a:r>
            <a:r>
              <a:rPr lang="zh-CN" altLang="en-US" sz="2400" b="1"/>
              <a:t>算法的估价函数也是</a:t>
            </a:r>
            <a:r>
              <a:rPr lang="zh-CN" altLang="en-US" sz="2400"/>
              <a:t>                               </a:t>
            </a:r>
          </a:p>
          <a:p>
            <a:pPr>
              <a:buFont typeface="Wingdings" panose="05000000000000000000" charset="0"/>
              <a:buChar char=""/>
            </a:pPr>
            <a:r>
              <a:rPr lang="zh-CN" altLang="en-US" sz="2400" b="1"/>
              <a:t>算法描述</a:t>
            </a:r>
            <a:r>
              <a:rPr lang="en-US" altLang="zh-CN" sz="2400"/>
              <a:t> </a:t>
            </a:r>
          </a:p>
          <a:p>
            <a:pPr marL="0" indent="0">
              <a:buFont typeface="Wingdings" panose="05000000000000000000" charset="0"/>
              <a:buNone/>
            </a:pPr>
            <a:r>
              <a:rPr lang="en-US" altLang="zh-CN" sz="2400"/>
              <a:t>    </a:t>
            </a:r>
            <a:r>
              <a:rPr lang="zh-CN" altLang="en-US" sz="2400"/>
              <a:t>在算法迭代的每一步，</a:t>
            </a:r>
            <a:r>
              <a:rPr lang="en-US" altLang="zh-CN" sz="2400"/>
              <a:t>IDA*</a:t>
            </a:r>
            <a:r>
              <a:rPr lang="zh-CN" altLang="en-US" sz="2400"/>
              <a:t>都进行深度优先搜索，在某一步所有可访问节点对应的最小可估价函数值大于某个给定的阈值的时候，将会剪枝。</a:t>
            </a:r>
            <a:r>
              <a:rPr lang="en-US" altLang="zh-CN" sz="2400"/>
              <a:t>                 </a:t>
            </a:r>
          </a:p>
          <a:p>
            <a:pPr>
              <a:buFont typeface="Wingdings" panose="05000000000000000000" charset="0"/>
              <a:buChar char="Ø"/>
            </a:pPr>
            <a:r>
              <a:rPr lang="zh-CN" altLang="en-US" sz="2400" b="1"/>
              <a:t>算法优点</a:t>
            </a:r>
          </a:p>
          <a:p>
            <a:pPr marL="0" indent="0">
              <a:buFont typeface="Wingdings" panose="05000000000000000000" charset="0"/>
              <a:buNone/>
            </a:pPr>
            <a:r>
              <a:rPr lang="zh-CN" altLang="en-US" sz="2400"/>
              <a:t>当问题要求空间复杂度比较低的时候，</a:t>
            </a:r>
            <a:r>
              <a:rPr lang="en-US" altLang="zh-CN" sz="2400"/>
              <a:t>IDA*</a:t>
            </a:r>
            <a:r>
              <a:rPr lang="zh-CN" altLang="en-US" sz="2400"/>
              <a:t>更有优势。</a:t>
            </a:r>
            <a:endParaRPr lang="zh-CN" altLang="en-US" sz="2400" b="1"/>
          </a:p>
          <a:p>
            <a:pPr marL="0" indent="0">
              <a:buFont typeface="Wingdings" panose="05000000000000000000" charset="0"/>
              <a:buNone/>
            </a:pPr>
            <a:endParaRPr lang="zh-CN" altLang="en-US" sz="2400" b="1"/>
          </a:p>
        </p:txBody>
      </p:sp>
      <p:graphicFrame>
        <p:nvGraphicFramePr>
          <p:cNvPr id="3" name="对象 2">
            <a:hlinkClick r:id="" action="ppaction://ole?verb=0"/>
          </p:cNvPr>
          <p:cNvGraphicFramePr>
            <a:graphicFrameLocks/>
          </p:cNvGraphicFramePr>
          <p:nvPr/>
        </p:nvGraphicFramePr>
        <p:xfrm>
          <a:off x="4313555" y="2469515"/>
          <a:ext cx="2343785" cy="407670"/>
        </p:xfrm>
        <a:graphic>
          <a:graphicData uri="http://schemas.openxmlformats.org/presentationml/2006/ole">
            <p:oleObj spid="_x0000_s148481" r:id="rId3" imgW="116820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altLang="zh-CN"/>
              <a:t>IDA* </a:t>
            </a:r>
            <a:r>
              <a:rPr lang="zh-CN" altLang="en-US"/>
              <a:t>搜索算法</a:t>
            </a:r>
          </a:p>
        </p:txBody>
      </p:sp>
      <p:sp>
        <p:nvSpPr>
          <p:cNvPr id="7" name="文本占位符 4"/>
          <p:cNvSpPr>
            <a:spLocks noGrp="1"/>
          </p:cNvSpPr>
          <p:nvPr/>
        </p:nvSpPr>
        <p:spPr>
          <a:xfrm>
            <a:off x="321945" y="1245235"/>
            <a:ext cx="11435715" cy="4099584"/>
          </a:xfrm>
          <a:prstGeom prst="rect">
            <a:avLst/>
          </a:prstGeom>
        </p:spPr>
        <p:txBody>
          <a:bodyPr vert="horz" wrap="square" lIns="146304" tIns="91440" rIns="146304" bIns="91440" rtlCol="0">
            <a:spAutoFit/>
          </a:bodyPr>
          <a:lstStyle>
            <a:lvl1pPr marL="281940" marR="0" indent="-281940" algn="l" defTabSz="913765" rtl="0" eaLnBrk="1" fontAlgn="auto" latinLnBrk="0" hangingPunct="1">
              <a:lnSpc>
                <a:spcPct val="90000"/>
              </a:lnSpc>
              <a:spcBef>
                <a:spcPts val="1200"/>
              </a:spcBef>
              <a:spcAft>
                <a:spcPts val="0"/>
              </a:spcAft>
              <a:buClr>
                <a:schemeClr val="tx1"/>
              </a:buClr>
              <a:buSzPct val="90000"/>
              <a:buFont typeface="Arial" panose="020B0604020202020204" pitchFamily="34" charset="0"/>
              <a:buChar char="•"/>
              <a:defRPr sz="3135" kern="1200" spc="0" baseline="0">
                <a:gradFill>
                  <a:gsLst>
                    <a:gs pos="1250">
                      <a:schemeClr val="tx1"/>
                    </a:gs>
                    <a:gs pos="100000">
                      <a:schemeClr val="tx1"/>
                    </a:gs>
                  </a:gsLst>
                  <a:lin ang="5400000" scaled="0"/>
                </a:gradFill>
                <a:latin typeface="+mj-lt"/>
                <a:ea typeface="+mn-ea"/>
                <a:cs typeface="+mn-cs"/>
              </a:defRPr>
            </a:lvl1pPr>
            <a:lvl2pPr marL="520700" marR="0" indent="-2286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2355" kern="1200" spc="0" baseline="0">
                <a:gradFill>
                  <a:gsLst>
                    <a:gs pos="1250">
                      <a:schemeClr val="tx1"/>
                    </a:gs>
                    <a:gs pos="100000">
                      <a:schemeClr val="tx1"/>
                    </a:gs>
                  </a:gsLst>
                  <a:lin ang="5400000" scaled="0"/>
                </a:gradFill>
                <a:latin typeface="+mn-lt"/>
                <a:ea typeface="+mn-ea"/>
                <a:cs typeface="+mn-cs"/>
              </a:defRPr>
            </a:lvl2pPr>
            <a:lvl3pPr marL="6858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960" kern="1200" spc="0" baseline="0">
                <a:gradFill>
                  <a:gsLst>
                    <a:gs pos="1250">
                      <a:schemeClr val="tx1"/>
                    </a:gs>
                    <a:gs pos="100000">
                      <a:schemeClr val="tx1"/>
                    </a:gs>
                  </a:gsLst>
                  <a:lin ang="5400000" scaled="0"/>
                </a:gradFill>
                <a:latin typeface="+mn-lt"/>
                <a:ea typeface="+mn-ea"/>
                <a:cs typeface="+mn-cs"/>
              </a:defRPr>
            </a:lvl3pPr>
            <a:lvl4pPr marL="863600" marR="0" indent="-177800" algn="l" defTabSz="913765"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4pPr>
            <a:lvl5pPr marL="1028700" marR="0" indent="-165100" algn="l" rtl="0" eaLnBrk="1" fontAlgn="auto" latinLnBrk="0" hangingPunct="1">
              <a:lnSpc>
                <a:spcPct val="90000"/>
              </a:lnSpc>
              <a:spcBef>
                <a:spcPct val="20000"/>
              </a:spcBef>
              <a:spcAft>
                <a:spcPts val="0"/>
              </a:spcAft>
              <a:buClrTx/>
              <a:buSzPct val="90000"/>
              <a:buFont typeface="Wingdings" panose="05000000000000000000" pitchFamily="2" charset="2"/>
              <a:buChar char="§"/>
              <a:defRPr sz="1200" kern="1200" spc="0" baseline="0">
                <a:gradFill>
                  <a:gsLst>
                    <a:gs pos="1250">
                      <a:schemeClr val="tx1"/>
                    </a:gs>
                    <a:gs pos="100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960" kern="1200">
                <a:solidFill>
                  <a:schemeClr val="tx1"/>
                </a:solidFill>
                <a:latin typeface="+mn-lt"/>
                <a:ea typeface="+mn-ea"/>
                <a:cs typeface="+mn-cs"/>
              </a:defRPr>
            </a:lvl9pPr>
          </a:lstStyle>
          <a:p>
            <a:pPr>
              <a:buFont typeface="Wingdings" panose="05000000000000000000" charset="0"/>
              <a:buChar char=""/>
            </a:pPr>
            <a:r>
              <a:rPr lang="zh-CN" altLang="en-US" sz="2400" dirty="0"/>
              <a:t>算法步骤</a:t>
            </a:r>
          </a:p>
          <a:p>
            <a:pPr marL="0" indent="0">
              <a:buFont typeface="Arial" panose="020B0604020202020204" pitchFamily="34" charset="0"/>
              <a:buNone/>
            </a:pPr>
            <a:r>
              <a:rPr lang="zh-CN" altLang="en-US" sz="2400" dirty="0">
                <a:ea typeface="宋体" panose="02010600030101010101" pitchFamily="2" charset="-122"/>
              </a:rPr>
              <a:t>对于给定的阈值</a:t>
            </a:r>
            <a:r>
              <a:rPr lang="en-US" altLang="zh-CN" sz="2400" dirty="0">
                <a:ea typeface="宋体" panose="02010600030101010101" pitchFamily="2" charset="-122"/>
              </a:rPr>
              <a:t>bound</a:t>
            </a:r>
            <a:r>
              <a:rPr lang="zh-CN" altLang="en-US" sz="2400" dirty="0">
                <a:ea typeface="宋体" panose="02010600030101010101" pitchFamily="2" charset="-122"/>
              </a:rPr>
              <a:t>，定义递归过程</a:t>
            </a:r>
            <a:endParaRPr lang="en-US" altLang="zh-CN" sz="2400" dirty="0">
              <a:ea typeface="宋体" panose="02010600030101010101" pitchFamily="2" charset="-122"/>
            </a:endParaRPr>
          </a:p>
          <a:p>
            <a:pPr marL="0" indent="0">
              <a:buFont typeface="Arial" panose="020B0604020202020204" pitchFamily="34" charset="0"/>
              <a:buNone/>
            </a:pPr>
            <a:r>
              <a:rPr lang="en-US" altLang="zh-CN" sz="2400" dirty="0">
                <a:ea typeface="宋体" panose="02010600030101010101" pitchFamily="2" charset="-122"/>
              </a:rPr>
              <a:t>1. </a:t>
            </a:r>
            <a:r>
              <a:rPr lang="zh-CN" altLang="en-US" sz="2400" dirty="0">
                <a:ea typeface="宋体" panose="02010600030101010101" pitchFamily="2" charset="-122"/>
              </a:rPr>
              <a:t>从开始节点</a:t>
            </a:r>
            <a:r>
              <a:rPr lang="en-US" altLang="zh-CN" sz="2400" dirty="0">
                <a:ea typeface="宋体" panose="02010600030101010101" pitchFamily="2" charset="-122"/>
              </a:rPr>
              <a:t>C</a:t>
            </a:r>
            <a:r>
              <a:rPr lang="zh-CN" altLang="en-US" sz="2400" dirty="0">
                <a:ea typeface="宋体" panose="02010600030101010101" pitchFamily="2" charset="-122"/>
              </a:rPr>
              <a:t>，计算所有邻居节点的估价函数，选取估价函数最小的节点作为下一个访问节点</a:t>
            </a:r>
          </a:p>
          <a:p>
            <a:pPr marL="0" indent="0">
              <a:buFont typeface="Arial" panose="020B0604020202020204" pitchFamily="34" charset="0"/>
              <a:buNone/>
            </a:pPr>
            <a:r>
              <a:rPr lang="en-US" altLang="zh-CN" sz="2400" dirty="0">
                <a:ea typeface="宋体" panose="02010600030101010101" pitchFamily="2" charset="-122"/>
              </a:rPr>
              <a:t>2. </a:t>
            </a:r>
            <a:r>
              <a:rPr lang="zh-CN" altLang="en-US" sz="2400" dirty="0">
                <a:ea typeface="宋体" panose="02010600030101010101" pitchFamily="2" charset="-122"/>
              </a:rPr>
              <a:t>对于某个节点，如果估价函数大于阈值，则返回当前节点的估值函数值。</a:t>
            </a:r>
          </a:p>
          <a:p>
            <a:pPr marL="0" indent="0">
              <a:buFont typeface="Arial" panose="020B0604020202020204" pitchFamily="34" charset="0"/>
              <a:buNone/>
            </a:pPr>
            <a:r>
              <a:rPr lang="en-US" altLang="zh-CN" sz="2400" dirty="0">
                <a:ea typeface="宋体" panose="02010600030101010101" pitchFamily="2" charset="-122"/>
              </a:rPr>
              <a:t>3. </a:t>
            </a:r>
            <a:r>
              <a:rPr lang="zh-CN" altLang="en-US" sz="2400" dirty="0">
                <a:ea typeface="宋体" panose="02010600030101010101" pitchFamily="2" charset="-122"/>
              </a:rPr>
              <a:t>对于某个节点，如果是目标节点，则返回状态</a:t>
            </a:r>
            <a:r>
              <a:rPr lang="en-US" altLang="zh-CN" sz="2400" dirty="0">
                <a:ea typeface="宋体" panose="02010600030101010101" pitchFamily="2" charset="-122"/>
              </a:rPr>
              <a:t>”</a:t>
            </a:r>
            <a:r>
              <a:rPr lang="zh-CN" altLang="en-US" sz="2400" dirty="0">
                <a:ea typeface="宋体" panose="02010600030101010101" pitchFamily="2" charset="-122"/>
              </a:rPr>
              <a:t>到达</a:t>
            </a:r>
            <a:r>
              <a:rPr lang="en-US" altLang="zh-CN" sz="2400" dirty="0">
                <a:ea typeface="宋体" panose="02010600030101010101" pitchFamily="2" charset="-122"/>
              </a:rPr>
              <a:t>“</a:t>
            </a:r>
            <a:endParaRPr lang="en-US" altLang="zh-CN" sz="2400" dirty="0"/>
          </a:p>
          <a:p>
            <a:pPr marL="0" indent="0">
              <a:buNone/>
            </a:pPr>
            <a:endParaRPr lang="en-US" altLang="zh-CN" sz="2400" b="1" dirty="0" smtClean="0"/>
          </a:p>
          <a:p>
            <a:pPr marL="0" indent="0">
              <a:buNone/>
            </a:pPr>
            <a:r>
              <a:rPr lang="zh-CN" altLang="en-US" sz="2400" b="1" dirty="0" smtClean="0"/>
              <a:t>注：初始阈值一般设置为起始节点到目标节点的估价函数值。每次迭代增加阈值为超过之前阈值的最小节点估价函数值。</a:t>
            </a:r>
            <a:endParaRPr lang="en-US" altLang="zh-CN" sz="2400" b="1"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30602_PMLC_2014_Template">
  <a:themeElements>
    <a:clrScheme name="PMLC 2014">
      <a:dk1>
        <a:srgbClr val="505050"/>
      </a:dk1>
      <a:lt1>
        <a:srgbClr val="FFFFFF"/>
      </a:lt1>
      <a:dk2>
        <a:srgbClr val="0072C6"/>
      </a:dk2>
      <a:lt2>
        <a:srgbClr val="D2D2D2"/>
      </a:lt2>
      <a:accent1>
        <a:srgbClr val="0072C6"/>
      </a:accent1>
      <a:accent2>
        <a:srgbClr val="BA141A"/>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lstStyle>
        <a:defPPr algn="ctr" defTabSz="932180"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1258</Words>
  <Application>WPS 演示</Application>
  <PresentationFormat>自定义</PresentationFormat>
  <Paragraphs>122</Paragraphs>
  <Slides>18</Slides>
  <Notes>3</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18</vt:i4>
      </vt:variant>
    </vt:vector>
  </HeadingPairs>
  <TitlesOfParts>
    <vt:vector size="25" baseType="lpstr">
      <vt:lpstr>1_WHITE TEMPLATE</vt:lpstr>
      <vt:lpstr>2_WHITE TEMPLATE</vt:lpstr>
      <vt:lpstr>3_WHITE TEMPLATE</vt:lpstr>
      <vt:lpstr>5-30602_PMLC_2014_Template</vt:lpstr>
      <vt:lpstr>4_WHITE TEMPLATE</vt:lpstr>
      <vt:lpstr>COLOR TEMPLATE</vt:lpstr>
      <vt:lpstr>Microsoft Equation 3.0</vt:lpstr>
      <vt:lpstr>启发式搜索</vt:lpstr>
      <vt:lpstr>内容</vt:lpstr>
      <vt:lpstr>内容</vt:lpstr>
      <vt:lpstr>启发式搜索</vt:lpstr>
      <vt:lpstr>A* 搜索算法</vt:lpstr>
      <vt:lpstr>A* 搜索算法</vt:lpstr>
      <vt:lpstr>A* 搜索算法</vt:lpstr>
      <vt:lpstr>IDA* （迭代加深A*）搜索算法</vt:lpstr>
      <vt:lpstr>IDA* 搜索算法</vt:lpstr>
      <vt:lpstr>启发式函数设计</vt:lpstr>
      <vt:lpstr>启发式函数设计</vt:lpstr>
      <vt:lpstr>启发式函数设计</vt:lpstr>
      <vt:lpstr>启发式函数设计</vt:lpstr>
      <vt:lpstr>启发式函数设计</vt:lpstr>
      <vt:lpstr>内容</vt:lpstr>
      <vt:lpstr>实验任务</vt:lpstr>
      <vt:lpstr>实验任务</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an Emerging Digital Society</dc:title>
  <dc:creator>Lee Givens</dc:creator>
  <dc:description>Formatting: Nicole Milburn, Simple Concepts Consulting</dc:description>
  <cp:lastModifiedBy>user306</cp:lastModifiedBy>
  <cp:revision>7377</cp:revision>
  <dcterms:created xsi:type="dcterms:W3CDTF">2018-11-07T00:11:01Z</dcterms:created>
  <dcterms:modified xsi:type="dcterms:W3CDTF">2018-11-07T02:27:14Z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0x0101008F0EA7BB1921B84987AD886575582A1D</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nanduan@microsoft.com</vt:lpwstr>
  </property>
  <property fmtid="{D5CDD505-2E9C-101B-9397-08002B2CF9AE}" pid="7" name="MSIP_Label_f42aa342-8706-4288-bd11-ebb85995028c_SetDate">
    <vt:lpwstr>2017-08-25T09:11:08.9900638+08:00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2052-1.2.5.490</vt:lpwstr>
  </property>
</Properties>
</file>