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9" r:id="rId4"/>
    <p:sldId id="270" r:id="rId5"/>
    <p:sldId id="272" r:id="rId6"/>
    <p:sldId id="273" r:id="rId7"/>
    <p:sldId id="274" r:id="rId8"/>
    <p:sldId id="277" r:id="rId9"/>
    <p:sldId id="276" r:id="rId10"/>
    <p:sldId id="278" r:id="rId11"/>
    <p:sldId id="279" r:id="rId12"/>
    <p:sldId id="280" r:id="rId13"/>
    <p:sldId id="281"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BA4C4-391A-4136-8510-DF1647279A16}" v="792" dt="2021-12-07T18:45:37.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9" d="100"/>
          <a:sy n="79" d="100"/>
        </p:scale>
        <p:origin x="54" y="2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532E3-3F2D-41B8-95C7-07786B69475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5645DA9-4E74-4DE0-A835-5DF70CA78FB3}">
      <dgm:prSet phldrT="[Text]" custT="1"/>
      <dgm:spPr/>
      <dgm:t>
        <a:bodyPr/>
        <a:lstStyle/>
        <a:p>
          <a:r>
            <a:rPr lang="en-US" sz="2400" b="1" dirty="0">
              <a:solidFill>
                <a:srgbClr val="0070C0"/>
              </a:solidFill>
            </a:rPr>
            <a:t>Collecting Data</a:t>
          </a:r>
        </a:p>
      </dgm:t>
    </dgm:pt>
    <dgm:pt modelId="{9E38E174-7A2B-45FA-A9D3-4A644E38412F}" type="parTrans" cxnId="{2BB9EB50-2568-46F6-946E-4A6078DE921F}">
      <dgm:prSet/>
      <dgm:spPr/>
      <dgm:t>
        <a:bodyPr/>
        <a:lstStyle/>
        <a:p>
          <a:endParaRPr lang="en-US"/>
        </a:p>
      </dgm:t>
    </dgm:pt>
    <dgm:pt modelId="{CC93E139-B977-4690-A0C3-AC6CDB1778B7}" type="sibTrans" cxnId="{2BB9EB50-2568-46F6-946E-4A6078DE921F}">
      <dgm:prSet/>
      <dgm:spPr/>
      <dgm:t>
        <a:bodyPr/>
        <a:lstStyle/>
        <a:p>
          <a:endParaRPr lang="en-US"/>
        </a:p>
      </dgm:t>
    </dgm:pt>
    <dgm:pt modelId="{30647E02-75E4-4B80-AE93-D1F13FC82F8E}">
      <dgm:prSet phldrT="[Text]" custT="1"/>
      <dgm:spPr/>
      <dgm:t>
        <a:bodyPr/>
        <a:lstStyle/>
        <a:p>
          <a:r>
            <a:rPr lang="en-US" sz="2400" b="1" dirty="0">
              <a:solidFill>
                <a:srgbClr val="0070C0"/>
              </a:solidFill>
            </a:rPr>
            <a:t>Explore Data</a:t>
          </a:r>
        </a:p>
      </dgm:t>
    </dgm:pt>
    <dgm:pt modelId="{BE57E618-28F2-4A73-8C96-8C873498561A}" type="parTrans" cxnId="{D8ABFA69-CF3A-41EC-8EC9-3E6211D3E58D}">
      <dgm:prSet/>
      <dgm:spPr/>
      <dgm:t>
        <a:bodyPr/>
        <a:lstStyle/>
        <a:p>
          <a:endParaRPr lang="en-US"/>
        </a:p>
      </dgm:t>
    </dgm:pt>
    <dgm:pt modelId="{83253DD1-D38A-47FE-A170-A4FB66E719A7}" type="sibTrans" cxnId="{D8ABFA69-CF3A-41EC-8EC9-3E6211D3E58D}">
      <dgm:prSet/>
      <dgm:spPr/>
      <dgm:t>
        <a:bodyPr/>
        <a:lstStyle/>
        <a:p>
          <a:endParaRPr lang="en-US"/>
        </a:p>
      </dgm:t>
    </dgm:pt>
    <dgm:pt modelId="{FB864D0F-79A4-48A9-A92A-FF8F03E40E4E}">
      <dgm:prSet phldrT="[Text]" custT="1"/>
      <dgm:spPr/>
      <dgm:t>
        <a:bodyPr/>
        <a:lstStyle/>
        <a:p>
          <a:r>
            <a:rPr lang="en-US" sz="2400" b="1" dirty="0">
              <a:solidFill>
                <a:srgbClr val="0070C0"/>
              </a:solidFill>
            </a:rPr>
            <a:t>Setup Model</a:t>
          </a:r>
        </a:p>
      </dgm:t>
    </dgm:pt>
    <dgm:pt modelId="{A5B0EE4D-408A-4460-8F89-54AB99DF5C71}" type="parTrans" cxnId="{241E7E76-1815-42D1-A757-CFF626AFC568}">
      <dgm:prSet/>
      <dgm:spPr/>
      <dgm:t>
        <a:bodyPr/>
        <a:lstStyle/>
        <a:p>
          <a:endParaRPr lang="en-US"/>
        </a:p>
      </dgm:t>
    </dgm:pt>
    <dgm:pt modelId="{2243928B-020E-465F-87D6-44CF849375A3}" type="sibTrans" cxnId="{241E7E76-1815-42D1-A757-CFF626AFC568}">
      <dgm:prSet/>
      <dgm:spPr/>
      <dgm:t>
        <a:bodyPr/>
        <a:lstStyle/>
        <a:p>
          <a:endParaRPr lang="en-US"/>
        </a:p>
      </dgm:t>
    </dgm:pt>
    <dgm:pt modelId="{18914BCE-57EC-409B-9B16-6A6EF870E694}">
      <dgm:prSet phldrT="[Text]" custT="1"/>
      <dgm:spPr/>
      <dgm:t>
        <a:bodyPr/>
        <a:lstStyle/>
        <a:p>
          <a:r>
            <a:rPr lang="en-US" sz="2400" b="1" dirty="0">
              <a:solidFill>
                <a:srgbClr val="0070C0"/>
              </a:solidFill>
            </a:rPr>
            <a:t>Evaluate Model</a:t>
          </a:r>
        </a:p>
      </dgm:t>
    </dgm:pt>
    <dgm:pt modelId="{DA91026E-4EB0-4168-94BA-C928FC5CBC55}" type="parTrans" cxnId="{160B175F-6DD5-47F6-A70D-DCC01329CB82}">
      <dgm:prSet/>
      <dgm:spPr/>
      <dgm:t>
        <a:bodyPr/>
        <a:lstStyle/>
        <a:p>
          <a:endParaRPr lang="en-US"/>
        </a:p>
      </dgm:t>
    </dgm:pt>
    <dgm:pt modelId="{8A20F236-58DF-4129-B80F-A60408304BDA}" type="sibTrans" cxnId="{160B175F-6DD5-47F6-A70D-DCC01329CB82}">
      <dgm:prSet/>
      <dgm:spPr/>
      <dgm:t>
        <a:bodyPr/>
        <a:lstStyle/>
        <a:p>
          <a:endParaRPr lang="en-US"/>
        </a:p>
      </dgm:t>
    </dgm:pt>
    <dgm:pt modelId="{FF7E470E-A426-4EA8-9432-D5AB3FAC18A4}">
      <dgm:prSet phldrT="[Text]" custT="1"/>
      <dgm:spPr/>
      <dgm:t>
        <a:bodyPr/>
        <a:lstStyle/>
        <a:p>
          <a:r>
            <a:rPr lang="en-US" sz="2400" b="1" dirty="0">
              <a:solidFill>
                <a:srgbClr val="0070C0"/>
              </a:solidFill>
            </a:rPr>
            <a:t>Modify Variables</a:t>
          </a:r>
        </a:p>
      </dgm:t>
    </dgm:pt>
    <dgm:pt modelId="{DB8D7537-D49A-47EC-8C90-6D37A76C89E8}" type="parTrans" cxnId="{DDFB5F7F-0AB4-4059-AADF-9BFCB108BAFB}">
      <dgm:prSet/>
      <dgm:spPr/>
      <dgm:t>
        <a:bodyPr/>
        <a:lstStyle/>
        <a:p>
          <a:endParaRPr lang="en-US"/>
        </a:p>
      </dgm:t>
    </dgm:pt>
    <dgm:pt modelId="{86739C7C-C7A2-4E55-9537-FAC450700F66}" type="sibTrans" cxnId="{DDFB5F7F-0AB4-4059-AADF-9BFCB108BAFB}">
      <dgm:prSet/>
      <dgm:spPr/>
      <dgm:t>
        <a:bodyPr/>
        <a:lstStyle/>
        <a:p>
          <a:endParaRPr lang="en-US"/>
        </a:p>
      </dgm:t>
    </dgm:pt>
    <dgm:pt modelId="{84E3E309-9AA4-483B-B357-F9DA7D845135}" type="pres">
      <dgm:prSet presAssocID="{65D532E3-3F2D-41B8-95C7-07786B694754}" presName="cycle" presStyleCnt="0">
        <dgm:presLayoutVars>
          <dgm:dir/>
          <dgm:resizeHandles val="exact"/>
        </dgm:presLayoutVars>
      </dgm:prSet>
      <dgm:spPr/>
    </dgm:pt>
    <dgm:pt modelId="{681B7956-6FB8-4BEF-B83B-FD2D701F2410}" type="pres">
      <dgm:prSet presAssocID="{C5645DA9-4E74-4DE0-A835-5DF70CA78FB3}" presName="dummy" presStyleCnt="0"/>
      <dgm:spPr/>
    </dgm:pt>
    <dgm:pt modelId="{20D262D6-1B97-49AD-B7EF-0EC016B65D08}" type="pres">
      <dgm:prSet presAssocID="{C5645DA9-4E74-4DE0-A835-5DF70CA78FB3}" presName="node" presStyleLbl="revTx" presStyleIdx="0" presStyleCnt="5" custScaleX="153620" custScaleY="67948" custRadScaleRad="98932" custRadScaleInc="10395">
        <dgm:presLayoutVars>
          <dgm:bulletEnabled val="1"/>
        </dgm:presLayoutVars>
      </dgm:prSet>
      <dgm:spPr/>
    </dgm:pt>
    <dgm:pt modelId="{1721BE71-8C1D-419A-8D95-3A8DAD65BD45}" type="pres">
      <dgm:prSet presAssocID="{CC93E139-B977-4690-A0C3-AC6CDB1778B7}" presName="sibTrans" presStyleLbl="node1" presStyleIdx="0" presStyleCnt="5" custLinFactNeighborX="1787" custLinFactNeighborY="822"/>
      <dgm:spPr/>
    </dgm:pt>
    <dgm:pt modelId="{266A8709-F94B-4E90-B417-3D074EC680C1}" type="pres">
      <dgm:prSet presAssocID="{30647E02-75E4-4B80-AE93-D1F13FC82F8E}" presName="dummy" presStyleCnt="0"/>
      <dgm:spPr/>
    </dgm:pt>
    <dgm:pt modelId="{855ACD98-9C1B-4135-B3F1-596B9133CB28}" type="pres">
      <dgm:prSet presAssocID="{30647E02-75E4-4B80-AE93-D1F13FC82F8E}" presName="node" presStyleLbl="revTx" presStyleIdx="1" presStyleCnt="5">
        <dgm:presLayoutVars>
          <dgm:bulletEnabled val="1"/>
        </dgm:presLayoutVars>
      </dgm:prSet>
      <dgm:spPr/>
    </dgm:pt>
    <dgm:pt modelId="{1E8141CC-67A1-40A1-86A7-09914AD209E9}" type="pres">
      <dgm:prSet presAssocID="{83253DD1-D38A-47FE-A170-A4FB66E719A7}" presName="sibTrans" presStyleLbl="node1" presStyleIdx="1" presStyleCnt="5" custLinFactNeighborX="1788" custLinFactNeighborY="-2281"/>
      <dgm:spPr/>
    </dgm:pt>
    <dgm:pt modelId="{E6DB45A6-88B8-4E8C-80B7-FF7C74811B47}" type="pres">
      <dgm:prSet presAssocID="{FF7E470E-A426-4EA8-9432-D5AB3FAC18A4}" presName="dummy" presStyleCnt="0"/>
      <dgm:spPr/>
    </dgm:pt>
    <dgm:pt modelId="{1D702D7B-6018-4353-AAAA-5CD4ADCA8025}" type="pres">
      <dgm:prSet presAssocID="{FF7E470E-A426-4EA8-9432-D5AB3FAC18A4}" presName="node" presStyleLbl="revTx" presStyleIdx="2" presStyleCnt="5" custScaleX="132164">
        <dgm:presLayoutVars>
          <dgm:bulletEnabled val="1"/>
        </dgm:presLayoutVars>
      </dgm:prSet>
      <dgm:spPr/>
    </dgm:pt>
    <dgm:pt modelId="{15DE721D-760B-4963-9698-BB5CD6AECA97}" type="pres">
      <dgm:prSet presAssocID="{86739C7C-C7A2-4E55-9537-FAC450700F66}" presName="sibTrans" presStyleLbl="node1" presStyleIdx="2" presStyleCnt="5" custLinFactNeighborX="-1520" custLinFactNeighborY="-1901"/>
      <dgm:spPr/>
    </dgm:pt>
    <dgm:pt modelId="{ECD76D95-DBF3-4678-87D9-FECDF70C3891}" type="pres">
      <dgm:prSet presAssocID="{FB864D0F-79A4-48A9-A92A-FF8F03E40E4E}" presName="dummy" presStyleCnt="0"/>
      <dgm:spPr/>
    </dgm:pt>
    <dgm:pt modelId="{284BEEAA-5B07-42F6-BF1E-AE8665C414AE}" type="pres">
      <dgm:prSet presAssocID="{FB864D0F-79A4-48A9-A92A-FF8F03E40E4E}" presName="node" presStyleLbl="revTx" presStyleIdx="3" presStyleCnt="5">
        <dgm:presLayoutVars>
          <dgm:bulletEnabled val="1"/>
        </dgm:presLayoutVars>
      </dgm:prSet>
      <dgm:spPr/>
    </dgm:pt>
    <dgm:pt modelId="{9018FEB9-EF22-4FAE-A0FC-B710CD094413}" type="pres">
      <dgm:prSet presAssocID="{2243928B-020E-465F-87D6-44CF849375A3}" presName="sibTrans" presStyleLbl="node1" presStyleIdx="3" presStyleCnt="5"/>
      <dgm:spPr/>
    </dgm:pt>
    <dgm:pt modelId="{08EBA1AD-92DC-407B-A81E-C288114790DB}" type="pres">
      <dgm:prSet presAssocID="{18914BCE-57EC-409B-9B16-6A6EF870E694}" presName="dummy" presStyleCnt="0"/>
      <dgm:spPr/>
    </dgm:pt>
    <dgm:pt modelId="{13D03AF7-34F7-4077-B657-F01212FF9B41}" type="pres">
      <dgm:prSet presAssocID="{18914BCE-57EC-409B-9B16-6A6EF870E694}" presName="node" presStyleLbl="revTx" presStyleIdx="4" presStyleCnt="5" custScaleX="133249" custRadScaleRad="95214" custRadScaleInc="-6855">
        <dgm:presLayoutVars>
          <dgm:bulletEnabled val="1"/>
        </dgm:presLayoutVars>
      </dgm:prSet>
      <dgm:spPr/>
    </dgm:pt>
    <dgm:pt modelId="{3976E343-032A-4A60-8AF1-74B2805789FC}" type="pres">
      <dgm:prSet presAssocID="{8A20F236-58DF-4129-B80F-A60408304BDA}" presName="sibTrans" presStyleLbl="node1" presStyleIdx="4" presStyleCnt="5" custAng="225375" custLinFactNeighborX="-3094" custLinFactNeighborY="665"/>
      <dgm:spPr/>
    </dgm:pt>
  </dgm:ptLst>
  <dgm:cxnLst>
    <dgm:cxn modelId="{035EC510-1110-4DC0-998F-64034A0272C1}" type="presOf" srcId="{CC93E139-B977-4690-A0C3-AC6CDB1778B7}" destId="{1721BE71-8C1D-419A-8D95-3A8DAD65BD45}" srcOrd="0" destOrd="0" presId="urn:microsoft.com/office/officeart/2005/8/layout/cycle1"/>
    <dgm:cxn modelId="{BAFFEE19-B0F5-4DA5-9378-ED3D23FE847B}" type="presOf" srcId="{30647E02-75E4-4B80-AE93-D1F13FC82F8E}" destId="{855ACD98-9C1B-4135-B3F1-596B9133CB28}" srcOrd="0" destOrd="0" presId="urn:microsoft.com/office/officeart/2005/8/layout/cycle1"/>
    <dgm:cxn modelId="{069D422C-05AE-4B74-8C60-ADCC5A42EDE3}" type="presOf" srcId="{65D532E3-3F2D-41B8-95C7-07786B694754}" destId="{84E3E309-9AA4-483B-B357-F9DA7D845135}" srcOrd="0" destOrd="0" presId="urn:microsoft.com/office/officeart/2005/8/layout/cycle1"/>
    <dgm:cxn modelId="{160B175F-6DD5-47F6-A70D-DCC01329CB82}" srcId="{65D532E3-3F2D-41B8-95C7-07786B694754}" destId="{18914BCE-57EC-409B-9B16-6A6EF870E694}" srcOrd="4" destOrd="0" parTransId="{DA91026E-4EB0-4168-94BA-C928FC5CBC55}" sibTransId="{8A20F236-58DF-4129-B80F-A60408304BDA}"/>
    <dgm:cxn modelId="{12EEDF66-7440-4F8F-83A5-4C1D709266B4}" type="presOf" srcId="{FF7E470E-A426-4EA8-9432-D5AB3FAC18A4}" destId="{1D702D7B-6018-4353-AAAA-5CD4ADCA8025}" srcOrd="0" destOrd="0" presId="urn:microsoft.com/office/officeart/2005/8/layout/cycle1"/>
    <dgm:cxn modelId="{D8ABFA69-CF3A-41EC-8EC9-3E6211D3E58D}" srcId="{65D532E3-3F2D-41B8-95C7-07786B694754}" destId="{30647E02-75E4-4B80-AE93-D1F13FC82F8E}" srcOrd="1" destOrd="0" parTransId="{BE57E618-28F2-4A73-8C96-8C873498561A}" sibTransId="{83253DD1-D38A-47FE-A170-A4FB66E719A7}"/>
    <dgm:cxn modelId="{4301C46C-8044-44BE-9682-FE225086A6F3}" type="presOf" srcId="{83253DD1-D38A-47FE-A170-A4FB66E719A7}" destId="{1E8141CC-67A1-40A1-86A7-09914AD209E9}" srcOrd="0" destOrd="0" presId="urn:microsoft.com/office/officeart/2005/8/layout/cycle1"/>
    <dgm:cxn modelId="{2BB9EB50-2568-46F6-946E-4A6078DE921F}" srcId="{65D532E3-3F2D-41B8-95C7-07786B694754}" destId="{C5645DA9-4E74-4DE0-A835-5DF70CA78FB3}" srcOrd="0" destOrd="0" parTransId="{9E38E174-7A2B-45FA-A9D3-4A644E38412F}" sibTransId="{CC93E139-B977-4690-A0C3-AC6CDB1778B7}"/>
    <dgm:cxn modelId="{A2493A73-8FDD-43E5-A6C4-2BD9310B31EC}" type="presOf" srcId="{2243928B-020E-465F-87D6-44CF849375A3}" destId="{9018FEB9-EF22-4FAE-A0FC-B710CD094413}" srcOrd="0" destOrd="0" presId="urn:microsoft.com/office/officeart/2005/8/layout/cycle1"/>
    <dgm:cxn modelId="{8806C274-B92C-4034-BBE2-6BCABEB249AE}" type="presOf" srcId="{18914BCE-57EC-409B-9B16-6A6EF870E694}" destId="{13D03AF7-34F7-4077-B657-F01212FF9B41}" srcOrd="0" destOrd="0" presId="urn:microsoft.com/office/officeart/2005/8/layout/cycle1"/>
    <dgm:cxn modelId="{241E7E76-1815-42D1-A757-CFF626AFC568}" srcId="{65D532E3-3F2D-41B8-95C7-07786B694754}" destId="{FB864D0F-79A4-48A9-A92A-FF8F03E40E4E}" srcOrd="3" destOrd="0" parTransId="{A5B0EE4D-408A-4460-8F89-54AB99DF5C71}" sibTransId="{2243928B-020E-465F-87D6-44CF849375A3}"/>
    <dgm:cxn modelId="{8D63B979-0757-43E1-93FE-53DE8E9DD40B}" type="presOf" srcId="{FB864D0F-79A4-48A9-A92A-FF8F03E40E4E}" destId="{284BEEAA-5B07-42F6-BF1E-AE8665C414AE}" srcOrd="0" destOrd="0" presId="urn:microsoft.com/office/officeart/2005/8/layout/cycle1"/>
    <dgm:cxn modelId="{DDFB5F7F-0AB4-4059-AADF-9BFCB108BAFB}" srcId="{65D532E3-3F2D-41B8-95C7-07786B694754}" destId="{FF7E470E-A426-4EA8-9432-D5AB3FAC18A4}" srcOrd="2" destOrd="0" parTransId="{DB8D7537-D49A-47EC-8C90-6D37A76C89E8}" sibTransId="{86739C7C-C7A2-4E55-9537-FAC450700F66}"/>
    <dgm:cxn modelId="{CE3B08AE-A97E-4B69-ADBB-42A39184C7D3}" type="presOf" srcId="{86739C7C-C7A2-4E55-9537-FAC450700F66}" destId="{15DE721D-760B-4963-9698-BB5CD6AECA97}" srcOrd="0" destOrd="0" presId="urn:microsoft.com/office/officeart/2005/8/layout/cycle1"/>
    <dgm:cxn modelId="{5B899DD8-3E29-4875-A104-39C9DAF786CD}" type="presOf" srcId="{8A20F236-58DF-4129-B80F-A60408304BDA}" destId="{3976E343-032A-4A60-8AF1-74B2805789FC}" srcOrd="0" destOrd="0" presId="urn:microsoft.com/office/officeart/2005/8/layout/cycle1"/>
    <dgm:cxn modelId="{B8E4C5F5-6518-46CA-8BC2-9EA3EB8BBC17}" type="presOf" srcId="{C5645DA9-4E74-4DE0-A835-5DF70CA78FB3}" destId="{20D262D6-1B97-49AD-B7EF-0EC016B65D08}" srcOrd="0" destOrd="0" presId="urn:microsoft.com/office/officeart/2005/8/layout/cycle1"/>
    <dgm:cxn modelId="{3CA0ED7D-E0C5-47F3-BFE7-7171B52F80BA}" type="presParOf" srcId="{84E3E309-9AA4-483B-B357-F9DA7D845135}" destId="{681B7956-6FB8-4BEF-B83B-FD2D701F2410}" srcOrd="0" destOrd="0" presId="urn:microsoft.com/office/officeart/2005/8/layout/cycle1"/>
    <dgm:cxn modelId="{B1DCB409-F361-4108-90B9-303229D8BE54}" type="presParOf" srcId="{84E3E309-9AA4-483B-B357-F9DA7D845135}" destId="{20D262D6-1B97-49AD-B7EF-0EC016B65D08}" srcOrd="1" destOrd="0" presId="urn:microsoft.com/office/officeart/2005/8/layout/cycle1"/>
    <dgm:cxn modelId="{DF4DF821-597A-4F3E-988A-937DCCEFD46B}" type="presParOf" srcId="{84E3E309-9AA4-483B-B357-F9DA7D845135}" destId="{1721BE71-8C1D-419A-8D95-3A8DAD65BD45}" srcOrd="2" destOrd="0" presId="urn:microsoft.com/office/officeart/2005/8/layout/cycle1"/>
    <dgm:cxn modelId="{8CBCB7F7-8936-4817-8044-19D2629090A4}" type="presParOf" srcId="{84E3E309-9AA4-483B-B357-F9DA7D845135}" destId="{266A8709-F94B-4E90-B417-3D074EC680C1}" srcOrd="3" destOrd="0" presId="urn:microsoft.com/office/officeart/2005/8/layout/cycle1"/>
    <dgm:cxn modelId="{24D15A9E-B6CC-46B9-87F1-FB8313197040}" type="presParOf" srcId="{84E3E309-9AA4-483B-B357-F9DA7D845135}" destId="{855ACD98-9C1B-4135-B3F1-596B9133CB28}" srcOrd="4" destOrd="0" presId="urn:microsoft.com/office/officeart/2005/8/layout/cycle1"/>
    <dgm:cxn modelId="{463541C5-9043-477A-A6C6-3B29BAC257F6}" type="presParOf" srcId="{84E3E309-9AA4-483B-B357-F9DA7D845135}" destId="{1E8141CC-67A1-40A1-86A7-09914AD209E9}" srcOrd="5" destOrd="0" presId="urn:microsoft.com/office/officeart/2005/8/layout/cycle1"/>
    <dgm:cxn modelId="{05CE7B6F-88B4-4F3A-96FD-9F367DB87650}" type="presParOf" srcId="{84E3E309-9AA4-483B-B357-F9DA7D845135}" destId="{E6DB45A6-88B8-4E8C-80B7-FF7C74811B47}" srcOrd="6" destOrd="0" presId="urn:microsoft.com/office/officeart/2005/8/layout/cycle1"/>
    <dgm:cxn modelId="{CB02E445-5C30-4392-86F4-371C76F29FC0}" type="presParOf" srcId="{84E3E309-9AA4-483B-B357-F9DA7D845135}" destId="{1D702D7B-6018-4353-AAAA-5CD4ADCA8025}" srcOrd="7" destOrd="0" presId="urn:microsoft.com/office/officeart/2005/8/layout/cycle1"/>
    <dgm:cxn modelId="{7DC48E3F-97AA-48EF-AC13-CFCECC92BD44}" type="presParOf" srcId="{84E3E309-9AA4-483B-B357-F9DA7D845135}" destId="{15DE721D-760B-4963-9698-BB5CD6AECA97}" srcOrd="8" destOrd="0" presId="urn:microsoft.com/office/officeart/2005/8/layout/cycle1"/>
    <dgm:cxn modelId="{D7B3281C-5266-4383-A4B1-A4A96E05021B}" type="presParOf" srcId="{84E3E309-9AA4-483B-B357-F9DA7D845135}" destId="{ECD76D95-DBF3-4678-87D9-FECDF70C3891}" srcOrd="9" destOrd="0" presId="urn:microsoft.com/office/officeart/2005/8/layout/cycle1"/>
    <dgm:cxn modelId="{75C4A219-191A-4359-9701-E74256A9FA9F}" type="presParOf" srcId="{84E3E309-9AA4-483B-B357-F9DA7D845135}" destId="{284BEEAA-5B07-42F6-BF1E-AE8665C414AE}" srcOrd="10" destOrd="0" presId="urn:microsoft.com/office/officeart/2005/8/layout/cycle1"/>
    <dgm:cxn modelId="{13A799D8-41B6-4EFD-92AD-3DF773FE139B}" type="presParOf" srcId="{84E3E309-9AA4-483B-B357-F9DA7D845135}" destId="{9018FEB9-EF22-4FAE-A0FC-B710CD094413}" srcOrd="11" destOrd="0" presId="urn:microsoft.com/office/officeart/2005/8/layout/cycle1"/>
    <dgm:cxn modelId="{221638C5-A8C7-4586-9911-7A8ABB6F3260}" type="presParOf" srcId="{84E3E309-9AA4-483B-B357-F9DA7D845135}" destId="{08EBA1AD-92DC-407B-A81E-C288114790DB}" srcOrd="12" destOrd="0" presId="urn:microsoft.com/office/officeart/2005/8/layout/cycle1"/>
    <dgm:cxn modelId="{AC62114E-904A-4834-B15A-9BE60CAA8126}" type="presParOf" srcId="{84E3E309-9AA4-483B-B357-F9DA7D845135}" destId="{13D03AF7-34F7-4077-B657-F01212FF9B41}" srcOrd="13" destOrd="0" presId="urn:microsoft.com/office/officeart/2005/8/layout/cycle1"/>
    <dgm:cxn modelId="{C5977325-6E18-47B1-BF03-A2C1D3AAA470}" type="presParOf" srcId="{84E3E309-9AA4-483B-B357-F9DA7D845135}" destId="{3976E343-032A-4A60-8AF1-74B2805789FC}"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262D6-1B97-49AD-B7EF-0EC016B65D08}">
      <dsp:nvSpPr>
        <dsp:cNvPr id="0" name=""/>
        <dsp:cNvSpPr/>
      </dsp:nvSpPr>
      <dsp:spPr>
        <a:xfrm>
          <a:off x="3298272" y="292748"/>
          <a:ext cx="1822469" cy="80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70C0"/>
              </a:solidFill>
            </a:rPr>
            <a:t>Collecting Data</a:t>
          </a:r>
        </a:p>
      </dsp:txBody>
      <dsp:txXfrm>
        <a:off x="3298272" y="292748"/>
        <a:ext cx="1822469" cy="806100"/>
      </dsp:txXfrm>
    </dsp:sp>
    <dsp:sp modelId="{1721BE71-8C1D-419A-8D95-3A8DAD65BD45}">
      <dsp:nvSpPr>
        <dsp:cNvPr id="0" name=""/>
        <dsp:cNvSpPr/>
      </dsp:nvSpPr>
      <dsp:spPr>
        <a:xfrm>
          <a:off x="844321" y="71881"/>
          <a:ext cx="4454934" cy="4454934"/>
        </a:xfrm>
        <a:prstGeom prst="circularArrow">
          <a:avLst>
            <a:gd name="adj1" fmla="val 5193"/>
            <a:gd name="adj2" fmla="val 335381"/>
            <a:gd name="adj3" fmla="val 21232382"/>
            <a:gd name="adj4" fmla="val 19435879"/>
            <a:gd name="adj5" fmla="val 6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5ACD98-9C1B-4135-B3F1-596B9133CB28}">
      <dsp:nvSpPr>
        <dsp:cNvPr id="0" name=""/>
        <dsp:cNvSpPr/>
      </dsp:nvSpPr>
      <dsp:spPr>
        <a:xfrm>
          <a:off x="4279093" y="2244191"/>
          <a:ext cx="1186349" cy="11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70C0"/>
              </a:solidFill>
            </a:rPr>
            <a:t>Explore Data</a:t>
          </a:r>
        </a:p>
      </dsp:txBody>
      <dsp:txXfrm>
        <a:off x="4279093" y="2244191"/>
        <a:ext cx="1186349" cy="1186349"/>
      </dsp:txXfrm>
    </dsp:sp>
    <dsp:sp modelId="{1E8141CC-67A1-40A1-86A7-09914AD209E9}">
      <dsp:nvSpPr>
        <dsp:cNvPr id="0" name=""/>
        <dsp:cNvSpPr/>
      </dsp:nvSpPr>
      <dsp:spPr>
        <a:xfrm>
          <a:off x="844358" y="-102598"/>
          <a:ext cx="4454934" cy="4454934"/>
        </a:xfrm>
        <a:prstGeom prst="circularArrow">
          <a:avLst>
            <a:gd name="adj1" fmla="val 5193"/>
            <a:gd name="adj2" fmla="val 335381"/>
            <a:gd name="adj3" fmla="val 3662777"/>
            <a:gd name="adj4" fmla="val 2251369"/>
            <a:gd name="adj5" fmla="val 6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02D7B-6018-4353-AAAA-5CD4ADCA8025}">
      <dsp:nvSpPr>
        <dsp:cNvPr id="0" name=""/>
        <dsp:cNvSpPr/>
      </dsp:nvSpPr>
      <dsp:spPr>
        <a:xfrm>
          <a:off x="2208207" y="3610161"/>
          <a:ext cx="1567926" cy="11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70C0"/>
              </a:solidFill>
            </a:rPr>
            <a:t>Modify Variables</a:t>
          </a:r>
        </a:p>
      </dsp:txBody>
      <dsp:txXfrm>
        <a:off x="2208207" y="3610161"/>
        <a:ext cx="1567926" cy="1186349"/>
      </dsp:txXfrm>
    </dsp:sp>
    <dsp:sp modelId="{15DE721D-760B-4963-9698-BB5CD6AECA97}">
      <dsp:nvSpPr>
        <dsp:cNvPr id="0" name=""/>
        <dsp:cNvSpPr/>
      </dsp:nvSpPr>
      <dsp:spPr>
        <a:xfrm>
          <a:off x="696988" y="-85669"/>
          <a:ext cx="4454934" cy="4454934"/>
        </a:xfrm>
        <a:prstGeom prst="circularArrow">
          <a:avLst>
            <a:gd name="adj1" fmla="val 5193"/>
            <a:gd name="adj2" fmla="val 335381"/>
            <a:gd name="adj3" fmla="val 8213250"/>
            <a:gd name="adj4" fmla="val 6801842"/>
            <a:gd name="adj5" fmla="val 6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4BEEAA-5B07-42F6-BF1E-AE8665C414AE}">
      <dsp:nvSpPr>
        <dsp:cNvPr id="0" name=""/>
        <dsp:cNvSpPr/>
      </dsp:nvSpPr>
      <dsp:spPr>
        <a:xfrm>
          <a:off x="518899" y="2244191"/>
          <a:ext cx="1186349" cy="11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70C0"/>
              </a:solidFill>
            </a:rPr>
            <a:t>Setup Model</a:t>
          </a:r>
        </a:p>
      </dsp:txBody>
      <dsp:txXfrm>
        <a:off x="518899" y="2244191"/>
        <a:ext cx="1186349" cy="1186349"/>
      </dsp:txXfrm>
    </dsp:sp>
    <dsp:sp modelId="{9018FEB9-EF22-4FAE-A0FC-B710CD094413}">
      <dsp:nvSpPr>
        <dsp:cNvPr id="0" name=""/>
        <dsp:cNvSpPr/>
      </dsp:nvSpPr>
      <dsp:spPr>
        <a:xfrm>
          <a:off x="756662" y="195725"/>
          <a:ext cx="4454934" cy="4454934"/>
        </a:xfrm>
        <a:prstGeom prst="circularArrow">
          <a:avLst>
            <a:gd name="adj1" fmla="val 5193"/>
            <a:gd name="adj2" fmla="val 335381"/>
            <a:gd name="adj3" fmla="val 12480477"/>
            <a:gd name="adj4" fmla="val 11111710"/>
            <a:gd name="adj5" fmla="val 6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03AF7-34F7-4077-B657-F01212FF9B41}">
      <dsp:nvSpPr>
        <dsp:cNvPr id="0" name=""/>
        <dsp:cNvSpPr/>
      </dsp:nvSpPr>
      <dsp:spPr>
        <a:xfrm>
          <a:off x="1052156" y="142939"/>
          <a:ext cx="1580798" cy="11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70C0"/>
              </a:solidFill>
            </a:rPr>
            <a:t>Evaluate Model</a:t>
          </a:r>
        </a:p>
      </dsp:txBody>
      <dsp:txXfrm>
        <a:off x="1052156" y="142939"/>
        <a:ext cx="1580798" cy="1186349"/>
      </dsp:txXfrm>
    </dsp:sp>
    <dsp:sp modelId="{3976E343-032A-4A60-8AF1-74B2805789FC}">
      <dsp:nvSpPr>
        <dsp:cNvPr id="0" name=""/>
        <dsp:cNvSpPr/>
      </dsp:nvSpPr>
      <dsp:spPr>
        <a:xfrm rot="225375">
          <a:off x="844320" y="71871"/>
          <a:ext cx="4454934" cy="4454934"/>
        </a:xfrm>
        <a:prstGeom prst="circularArrow">
          <a:avLst>
            <a:gd name="adj1" fmla="val 5193"/>
            <a:gd name="adj2" fmla="val 335381"/>
            <a:gd name="adj3" fmla="val 16018832"/>
            <a:gd name="adj4" fmla="val 15182376"/>
            <a:gd name="adj5" fmla="val 6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12/18/2021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finance.yahoo.com/quote/ETH-US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2510444"/>
            <a:ext cx="8590522" cy="2000906"/>
          </a:xfrm>
        </p:spPr>
        <p:txBody>
          <a:bodyPr>
            <a:noAutofit/>
          </a:bodyPr>
          <a:lstStyle/>
          <a:p>
            <a: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BAN204 – Final Project</a:t>
            </a:r>
            <a:b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br>
            <a:b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br>
            <a: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Clustering Analysis</a:t>
            </a:r>
            <a:b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br>
            <a: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ETH and S&amp;P 500 Companies  </a:t>
            </a:r>
            <a:b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br>
            <a:br>
              <a:rPr lang="en-US" sz="32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br>
            <a:r>
              <a:rPr lang="en-US" sz="2400" b="1" dirty="0">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Jingyi </a:t>
            </a:r>
            <a:r>
              <a:rPr lang="en-US" sz="2400" b="1" dirty="0" err="1">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wang</a:t>
            </a:r>
            <a:endParaRPr lang="en-US" sz="24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Analysis</a:t>
            </a:r>
            <a:endParaRPr lang="en-US" dirty="0"/>
          </a:p>
        </p:txBody>
      </p:sp>
      <p:pic>
        <p:nvPicPr>
          <p:cNvPr id="5" name="Picture 4">
            <a:extLst>
              <a:ext uri="{FF2B5EF4-FFF2-40B4-BE49-F238E27FC236}">
                <a16:creationId xmlns:a16="http://schemas.microsoft.com/office/drawing/2014/main" id="{A75D7113-45AA-4F44-828F-EFD5B9C63506}"/>
              </a:ext>
            </a:extLst>
          </p:cNvPr>
          <p:cNvPicPr>
            <a:picLocks noChangeAspect="1"/>
          </p:cNvPicPr>
          <p:nvPr/>
        </p:nvPicPr>
        <p:blipFill rotWithShape="1">
          <a:blip r:embed="rId3"/>
          <a:srcRect t="28820" r="-2" b="36125"/>
          <a:stretch/>
        </p:blipFill>
        <p:spPr>
          <a:xfrm>
            <a:off x="59551" y="10"/>
            <a:ext cx="12191980" cy="6024033"/>
          </a:xfrm>
          <a:prstGeom prst="rect">
            <a:avLst/>
          </a:prstGeom>
        </p:spPr>
      </p:pic>
      <p:sp>
        <p:nvSpPr>
          <p:cNvPr id="4" name="TextBox 3">
            <a:extLst>
              <a:ext uri="{FF2B5EF4-FFF2-40B4-BE49-F238E27FC236}">
                <a16:creationId xmlns:a16="http://schemas.microsoft.com/office/drawing/2014/main" id="{46456AC3-7F05-4B0D-855A-DA546084CF14}"/>
              </a:ext>
            </a:extLst>
          </p:cNvPr>
          <p:cNvSpPr txBox="1"/>
          <p:nvPr/>
        </p:nvSpPr>
        <p:spPr>
          <a:xfrm>
            <a:off x="238125" y="221497"/>
            <a:ext cx="117800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3. Social Media Analysis using </a:t>
            </a:r>
            <a:r>
              <a:rPr lang="en-US" b="1" dirty="0" err="1">
                <a:solidFill>
                  <a:srgbClr val="0070C0"/>
                </a:solidFill>
                <a:ea typeface="+mn-lt"/>
                <a:cs typeface="+mn-lt"/>
              </a:rPr>
              <a:t>Netlytic</a:t>
            </a:r>
            <a:r>
              <a:rPr lang="en-US" b="1" dirty="0">
                <a:solidFill>
                  <a:srgbClr val="0070C0"/>
                </a:solidFill>
                <a:ea typeface="+mn-lt"/>
                <a:cs typeface="+mn-lt"/>
              </a:rPr>
              <a:t>: </a:t>
            </a:r>
          </a:p>
          <a:p>
            <a:pPr algn="just">
              <a:buFont typeface="Arial"/>
              <a:buChar char="•"/>
            </a:pPr>
            <a:endParaRPr lang="en-US" dirty="0"/>
          </a:p>
          <a:p>
            <a:pPr marL="285750" indent="-285750" algn="just">
              <a:buFont typeface="Arial" panose="020B0604020202020204" pitchFamily="34" charset="0"/>
              <a:buChar char="•"/>
            </a:pPr>
            <a:r>
              <a:rPr lang="en-US" dirty="0">
                <a:solidFill>
                  <a:srgbClr val="0070C0"/>
                </a:solidFill>
                <a:ea typeface="+mn-lt"/>
                <a:cs typeface="+mn-lt"/>
              </a:rPr>
              <a:t>Text Analysis: </a:t>
            </a:r>
          </a:p>
          <a:p>
            <a:pPr algn="just"/>
            <a:r>
              <a:rPr lang="en-US" dirty="0">
                <a:solidFill>
                  <a:srgbClr val="0070C0"/>
                </a:solidFill>
                <a:ea typeface="+mn-lt"/>
                <a:cs typeface="+mn-lt"/>
              </a:rPr>
              <a:t>      There were more positive feelings being expressed in these posts: </a:t>
            </a:r>
            <a:endParaRPr lang="en-US" dirty="0">
              <a:solidFill>
                <a:srgbClr val="0070C0"/>
              </a:solidFill>
            </a:endParaRPr>
          </a:p>
          <a:p>
            <a:pPr algn="just"/>
            <a:r>
              <a:rPr lang="en-US" dirty="0">
                <a:ea typeface="+mn-lt"/>
                <a:cs typeface="+mn-lt"/>
              </a:rPr>
              <a:t>                                                                                                                 540 Positive Posts vs 274 Negative Posts</a:t>
            </a:r>
            <a:endParaRPr lang="en-US" dirty="0"/>
          </a:p>
        </p:txBody>
      </p:sp>
      <p:pic>
        <p:nvPicPr>
          <p:cNvPr id="6" name="Picture 6" descr="Chart, treemap chart&#10;&#10;Description automatically generated">
            <a:extLst>
              <a:ext uri="{FF2B5EF4-FFF2-40B4-BE49-F238E27FC236}">
                <a16:creationId xmlns:a16="http://schemas.microsoft.com/office/drawing/2014/main" id="{8E474BBE-EEE3-46BC-B83B-6C6C2EED9776}"/>
              </a:ext>
            </a:extLst>
          </p:cNvPr>
          <p:cNvPicPr>
            <a:picLocks noChangeAspect="1"/>
          </p:cNvPicPr>
          <p:nvPr/>
        </p:nvPicPr>
        <p:blipFill>
          <a:blip r:embed="rId4"/>
          <a:stretch>
            <a:fillRect/>
          </a:stretch>
        </p:blipFill>
        <p:spPr>
          <a:xfrm>
            <a:off x="238125" y="1709737"/>
            <a:ext cx="5714999" cy="3486149"/>
          </a:xfrm>
          <a:prstGeom prst="rect">
            <a:avLst/>
          </a:prstGeom>
        </p:spPr>
      </p:pic>
      <p:pic>
        <p:nvPicPr>
          <p:cNvPr id="7" name="Picture 7" descr="Chart, treemap chart&#10;&#10;Description automatically generated">
            <a:extLst>
              <a:ext uri="{FF2B5EF4-FFF2-40B4-BE49-F238E27FC236}">
                <a16:creationId xmlns:a16="http://schemas.microsoft.com/office/drawing/2014/main" id="{242011EF-B269-4AAF-AF45-4BEEC84101DD}"/>
              </a:ext>
            </a:extLst>
          </p:cNvPr>
          <p:cNvPicPr>
            <a:picLocks noChangeAspect="1"/>
          </p:cNvPicPr>
          <p:nvPr/>
        </p:nvPicPr>
        <p:blipFill>
          <a:blip r:embed="rId5"/>
          <a:stretch>
            <a:fillRect/>
          </a:stretch>
        </p:blipFill>
        <p:spPr>
          <a:xfrm>
            <a:off x="6281737" y="1714499"/>
            <a:ext cx="5664993" cy="3559968"/>
          </a:xfrm>
          <a:prstGeom prst="rect">
            <a:avLst/>
          </a:prstGeom>
        </p:spPr>
      </p:pic>
    </p:spTree>
    <p:extLst>
      <p:ext uri="{BB962C8B-B14F-4D97-AF65-F5344CB8AC3E}">
        <p14:creationId xmlns:p14="http://schemas.microsoft.com/office/powerpoint/2010/main" val="346927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Analysis</a:t>
            </a:r>
            <a:endParaRPr lang="en-US" dirty="0"/>
          </a:p>
        </p:txBody>
      </p:sp>
      <p:pic>
        <p:nvPicPr>
          <p:cNvPr id="5" name="Picture 4">
            <a:extLst>
              <a:ext uri="{FF2B5EF4-FFF2-40B4-BE49-F238E27FC236}">
                <a16:creationId xmlns:a16="http://schemas.microsoft.com/office/drawing/2014/main" id="{A75D7113-45AA-4F44-828F-EFD5B9C63506}"/>
              </a:ext>
            </a:extLst>
          </p:cNvPr>
          <p:cNvPicPr>
            <a:picLocks noChangeAspect="1"/>
          </p:cNvPicPr>
          <p:nvPr/>
        </p:nvPicPr>
        <p:blipFill rotWithShape="1">
          <a:blip r:embed="rId3"/>
          <a:srcRect t="28820" r="-2" b="36125"/>
          <a:stretch/>
        </p:blipFill>
        <p:spPr>
          <a:xfrm>
            <a:off x="20" y="10"/>
            <a:ext cx="12191980" cy="6024033"/>
          </a:xfrm>
          <a:prstGeom prst="rect">
            <a:avLst/>
          </a:prstGeom>
        </p:spPr>
      </p:pic>
      <p:sp>
        <p:nvSpPr>
          <p:cNvPr id="4" name="TextBox 3">
            <a:extLst>
              <a:ext uri="{FF2B5EF4-FFF2-40B4-BE49-F238E27FC236}">
                <a16:creationId xmlns:a16="http://schemas.microsoft.com/office/drawing/2014/main" id="{46456AC3-7F05-4B0D-855A-DA546084CF14}"/>
              </a:ext>
            </a:extLst>
          </p:cNvPr>
          <p:cNvSpPr txBox="1"/>
          <p:nvPr/>
        </p:nvSpPr>
        <p:spPr>
          <a:xfrm>
            <a:off x="164306" y="414337"/>
            <a:ext cx="11780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solidFill>
                  <a:srgbClr val="0070C0"/>
                </a:solidFill>
                <a:ea typeface="+mn-lt"/>
                <a:cs typeface="+mn-lt"/>
              </a:rPr>
              <a:t>Network Analysis: I found a few interesting twitter users  :)</a:t>
            </a:r>
          </a:p>
        </p:txBody>
      </p:sp>
      <p:pic>
        <p:nvPicPr>
          <p:cNvPr id="6" name="Picture 6" descr="Diagram&#10;&#10;Description automatically generated">
            <a:extLst>
              <a:ext uri="{FF2B5EF4-FFF2-40B4-BE49-F238E27FC236}">
                <a16:creationId xmlns:a16="http://schemas.microsoft.com/office/drawing/2014/main" id="{A1BB6AE4-F24E-42AF-A8C7-38E88B012016}"/>
              </a:ext>
            </a:extLst>
          </p:cNvPr>
          <p:cNvPicPr>
            <a:picLocks noChangeAspect="1"/>
          </p:cNvPicPr>
          <p:nvPr/>
        </p:nvPicPr>
        <p:blipFill>
          <a:blip r:embed="rId4"/>
          <a:stretch>
            <a:fillRect/>
          </a:stretch>
        </p:blipFill>
        <p:spPr>
          <a:xfrm>
            <a:off x="278606" y="973931"/>
            <a:ext cx="4943474" cy="4743449"/>
          </a:xfrm>
          <a:prstGeom prst="rect">
            <a:avLst/>
          </a:prstGeom>
        </p:spPr>
      </p:pic>
      <p:pic>
        <p:nvPicPr>
          <p:cNvPr id="7" name="Picture 7" descr="Graphical user interface, website&#10;&#10;Description automatically generated">
            <a:extLst>
              <a:ext uri="{FF2B5EF4-FFF2-40B4-BE49-F238E27FC236}">
                <a16:creationId xmlns:a16="http://schemas.microsoft.com/office/drawing/2014/main" id="{F6A1A976-6607-4A34-BAB1-33BC2B451394}"/>
              </a:ext>
            </a:extLst>
          </p:cNvPr>
          <p:cNvPicPr>
            <a:picLocks noChangeAspect="1"/>
          </p:cNvPicPr>
          <p:nvPr/>
        </p:nvPicPr>
        <p:blipFill>
          <a:blip r:embed="rId5"/>
          <a:stretch>
            <a:fillRect/>
          </a:stretch>
        </p:blipFill>
        <p:spPr>
          <a:xfrm>
            <a:off x="5784056" y="972124"/>
            <a:ext cx="6136481" cy="4747064"/>
          </a:xfrm>
          <a:prstGeom prst="rect">
            <a:avLst/>
          </a:prstGeom>
        </p:spPr>
      </p:pic>
    </p:spTree>
    <p:extLst>
      <p:ext uri="{BB962C8B-B14F-4D97-AF65-F5344CB8AC3E}">
        <p14:creationId xmlns:p14="http://schemas.microsoft.com/office/powerpoint/2010/main" val="57483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What did I find?</a:t>
            </a:r>
            <a:endParaRPr lang="en-US" dirty="0"/>
          </a:p>
        </p:txBody>
      </p:sp>
      <p:sp>
        <p:nvSpPr>
          <p:cNvPr id="12" name="TextBox 11">
            <a:extLst>
              <a:ext uri="{FF2B5EF4-FFF2-40B4-BE49-F238E27FC236}">
                <a16:creationId xmlns:a16="http://schemas.microsoft.com/office/drawing/2014/main" id="{35C3FBC7-518C-434A-84CB-456E77B1D8F4}"/>
              </a:ext>
            </a:extLst>
          </p:cNvPr>
          <p:cNvSpPr txBox="1"/>
          <p:nvPr/>
        </p:nvSpPr>
        <p:spPr>
          <a:xfrm>
            <a:off x="116682" y="524599"/>
            <a:ext cx="7315200"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ea typeface="+mn-lt"/>
                <a:cs typeface="+mn-lt"/>
              </a:rPr>
              <a:t>The clustered stocks show a clear trend towards similar market performance relative to the initial haphazard  charts. </a:t>
            </a:r>
          </a:p>
          <a:p>
            <a:pPr marL="342900" indent="-342900">
              <a:buFont typeface="Arial" panose="020B0604020202020204" pitchFamily="34" charset="0"/>
              <a:buChar char="•"/>
            </a:pPr>
            <a:endParaRPr lang="en-US" sz="2000" dirty="0">
              <a:ea typeface="+mn-lt"/>
              <a:cs typeface="+mn-lt"/>
            </a:endParaRPr>
          </a:p>
          <a:p>
            <a:pPr marL="342900" indent="-342900">
              <a:buFont typeface="Arial" panose="020B0604020202020204" pitchFamily="34" charset="0"/>
              <a:buChar char="•"/>
            </a:pPr>
            <a:r>
              <a:rPr lang="en-US" sz="2000" dirty="0">
                <a:ea typeface="+mn-lt"/>
                <a:cs typeface="+mn-lt"/>
              </a:rPr>
              <a:t>The classification is stable that the same stocks do not have significantly different clustering results depending on the time period  in which the data was collected. </a:t>
            </a:r>
            <a:endParaRPr lang="en-US" sz="2000" dirty="0"/>
          </a:p>
          <a:p>
            <a:endParaRPr lang="en-US" sz="1400" dirty="0"/>
          </a:p>
          <a:p>
            <a:pPr marL="342900" indent="-342900">
              <a:buFont typeface="Arial" panose="020B0604020202020204" pitchFamily="34" charset="0"/>
              <a:buChar char="•"/>
            </a:pPr>
            <a:r>
              <a:rPr lang="en-US" sz="2000" dirty="0">
                <a:ea typeface="+mn-lt"/>
                <a:cs typeface="+mn-lt"/>
              </a:rPr>
              <a:t>I do find a clear chain of  industries related to blockchain computing resources.  </a:t>
            </a:r>
          </a:p>
          <a:p>
            <a:pPr marL="800100" lvl="1" indent="-342900">
              <a:buFont typeface="Wingdings" panose="05000000000000000000" pitchFamily="2" charset="2"/>
              <a:buChar char="Ø"/>
            </a:pPr>
            <a:r>
              <a:rPr lang="en-US" sz="2000" dirty="0">
                <a:ea typeface="+mn-lt"/>
                <a:cs typeface="+mn-lt"/>
              </a:rPr>
              <a:t>NVDA (NVIDIA): a fabless  semiconductor company   that designs and sells graphics  processors; </a:t>
            </a:r>
            <a:endParaRPr lang="en-US" sz="2000" dirty="0"/>
          </a:p>
          <a:p>
            <a:pPr marL="800100" lvl="1" indent="-342900">
              <a:buFont typeface="Wingdings" panose="05000000000000000000" pitchFamily="2" charset="2"/>
              <a:buChar char="Ø"/>
            </a:pPr>
            <a:r>
              <a:rPr lang="en-US" sz="2000" dirty="0">
                <a:ea typeface="+mn-lt"/>
                <a:cs typeface="+mn-lt"/>
              </a:rPr>
              <a:t>AMD (Advanced Micro Devices, Inc.): that develops computer processors and related technologies;  </a:t>
            </a:r>
          </a:p>
          <a:p>
            <a:pPr marL="800100" lvl="1" indent="-342900">
              <a:buFont typeface="Wingdings" panose="05000000000000000000" pitchFamily="2" charset="2"/>
              <a:buChar char="Ø"/>
            </a:pPr>
            <a:r>
              <a:rPr lang="en-US" sz="2000" dirty="0">
                <a:ea typeface="+mn-lt"/>
                <a:cs typeface="+mn-lt"/>
              </a:rPr>
              <a:t>TSLA is also in the list. </a:t>
            </a:r>
          </a:p>
          <a:p>
            <a:pPr algn="just"/>
            <a:r>
              <a:rPr lang="en-US" sz="2000" dirty="0">
                <a:ea typeface="+mn-lt"/>
                <a:cs typeface="+mn-lt"/>
              </a:rPr>
              <a:t> </a:t>
            </a:r>
          </a:p>
          <a:p>
            <a:pPr lvl="1"/>
            <a:endParaRPr lang="en-US" sz="2000" dirty="0">
              <a:ea typeface="+mn-lt"/>
              <a:cs typeface="+mn-lt"/>
            </a:endParaRPr>
          </a:p>
        </p:txBody>
      </p:sp>
      <p:sp>
        <p:nvSpPr>
          <p:cNvPr id="6" name="TextBox 5">
            <a:extLst>
              <a:ext uri="{FF2B5EF4-FFF2-40B4-BE49-F238E27FC236}">
                <a16:creationId xmlns:a16="http://schemas.microsoft.com/office/drawing/2014/main" id="{7B28C06D-667C-4454-94F6-D6A1E3336A3E}"/>
              </a:ext>
            </a:extLst>
          </p:cNvPr>
          <p:cNvSpPr txBox="1"/>
          <p:nvPr/>
        </p:nvSpPr>
        <p:spPr>
          <a:xfrm>
            <a:off x="4867275" y="3307556"/>
            <a:ext cx="2564607" cy="3455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6" descr="Chart&#10;&#10;Description automatically generated">
            <a:extLst>
              <a:ext uri="{FF2B5EF4-FFF2-40B4-BE49-F238E27FC236}">
                <a16:creationId xmlns:a16="http://schemas.microsoft.com/office/drawing/2014/main" id="{1C03DF2A-3F0D-409F-98E7-DBF80F5EBA51}"/>
              </a:ext>
            </a:extLst>
          </p:cNvPr>
          <p:cNvPicPr>
            <a:picLocks noChangeAspect="1"/>
          </p:cNvPicPr>
          <p:nvPr/>
        </p:nvPicPr>
        <p:blipFill>
          <a:blip r:embed="rId3"/>
          <a:stretch>
            <a:fillRect/>
          </a:stretch>
        </p:blipFill>
        <p:spPr>
          <a:xfrm>
            <a:off x="7617120" y="449783"/>
            <a:ext cx="4071115" cy="2670217"/>
          </a:xfrm>
          <a:prstGeom prst="rect">
            <a:avLst/>
          </a:prstGeom>
        </p:spPr>
      </p:pic>
      <p:pic>
        <p:nvPicPr>
          <p:cNvPr id="7" name="Picture 7" descr="Chart&#10;&#10;Description automatically generated">
            <a:extLst>
              <a:ext uri="{FF2B5EF4-FFF2-40B4-BE49-F238E27FC236}">
                <a16:creationId xmlns:a16="http://schemas.microsoft.com/office/drawing/2014/main" id="{E21ED570-DEF9-4847-AAE2-CCD3A0E3261B}"/>
              </a:ext>
            </a:extLst>
          </p:cNvPr>
          <p:cNvPicPr>
            <a:picLocks noChangeAspect="1"/>
          </p:cNvPicPr>
          <p:nvPr/>
        </p:nvPicPr>
        <p:blipFill>
          <a:blip r:embed="rId4"/>
          <a:stretch>
            <a:fillRect/>
          </a:stretch>
        </p:blipFill>
        <p:spPr>
          <a:xfrm>
            <a:off x="7642254" y="3307556"/>
            <a:ext cx="4045981" cy="2492453"/>
          </a:xfrm>
          <a:prstGeom prst="rect">
            <a:avLst/>
          </a:prstGeom>
        </p:spPr>
      </p:pic>
    </p:spTree>
    <p:extLst>
      <p:ext uri="{BB962C8B-B14F-4D97-AF65-F5344CB8AC3E}">
        <p14:creationId xmlns:p14="http://schemas.microsoft.com/office/powerpoint/2010/main" val="310696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Conclusions</a:t>
            </a:r>
            <a:endParaRPr lang="en-US" dirty="0"/>
          </a:p>
        </p:txBody>
      </p:sp>
      <p:sp>
        <p:nvSpPr>
          <p:cNvPr id="12" name="TextBox 11">
            <a:extLst>
              <a:ext uri="{FF2B5EF4-FFF2-40B4-BE49-F238E27FC236}">
                <a16:creationId xmlns:a16="http://schemas.microsoft.com/office/drawing/2014/main" id="{35C3FBC7-518C-434A-84CB-456E77B1D8F4}"/>
              </a:ext>
            </a:extLst>
          </p:cNvPr>
          <p:cNvSpPr txBox="1"/>
          <p:nvPr/>
        </p:nvSpPr>
        <p:spPr>
          <a:xfrm>
            <a:off x="140493" y="414338"/>
            <a:ext cx="71414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ea typeface="+mn-lt"/>
                <a:cs typeface="+mn-lt"/>
              </a:rPr>
              <a:t>In this list, there are also stocks that are not so much related to Ether, such as "DLTR" (Dollar Tree):</a:t>
            </a:r>
          </a:p>
          <a:p>
            <a:pPr algn="just"/>
            <a:endParaRPr lang="en-US" sz="2000" dirty="0">
              <a:ea typeface="+mn-lt"/>
              <a:cs typeface="+mn-lt"/>
            </a:endParaRPr>
          </a:p>
          <a:p>
            <a:pPr marL="342900" indent="-342900" algn="just">
              <a:buFont typeface="Wingdings" panose="05000000000000000000" pitchFamily="2" charset="2"/>
              <a:buChar char="Ø"/>
            </a:pPr>
            <a:r>
              <a:rPr lang="en-US" sz="2000" dirty="0">
                <a:ea typeface="+mn-lt"/>
                <a:cs typeface="+mn-lt"/>
              </a:rPr>
              <a:t>It is said that there is an aggressive investor who causes its share price to fluctuate abnormally, which means it could be a coincidence due to other factors. </a:t>
            </a:r>
          </a:p>
          <a:p>
            <a:pPr marL="342900" indent="-342900" algn="just">
              <a:buFont typeface="Arial" panose="020B0604020202020204" pitchFamily="34" charset="0"/>
              <a:buChar char="•"/>
            </a:pPr>
            <a:endParaRPr lang="en-US" sz="2000" dirty="0">
              <a:ea typeface="+mn-lt"/>
              <a:cs typeface="+mn-lt"/>
            </a:endParaRPr>
          </a:p>
        </p:txBody>
      </p:sp>
      <p:pic>
        <p:nvPicPr>
          <p:cNvPr id="3" name="Picture 2"/>
          <p:cNvPicPr>
            <a:picLocks noChangeAspect="1"/>
          </p:cNvPicPr>
          <p:nvPr/>
        </p:nvPicPr>
        <p:blipFill>
          <a:blip r:embed="rId3"/>
          <a:stretch>
            <a:fillRect/>
          </a:stretch>
        </p:blipFill>
        <p:spPr>
          <a:xfrm>
            <a:off x="7413753" y="414338"/>
            <a:ext cx="4320008" cy="2703022"/>
          </a:xfrm>
          <a:prstGeom prst="rect">
            <a:avLst/>
          </a:prstGeom>
        </p:spPr>
      </p:pic>
      <p:sp>
        <p:nvSpPr>
          <p:cNvPr id="4" name="Rectangle 3"/>
          <p:cNvSpPr/>
          <p:nvPr/>
        </p:nvSpPr>
        <p:spPr>
          <a:xfrm>
            <a:off x="213359" y="3368063"/>
            <a:ext cx="11599025" cy="1384995"/>
          </a:xfrm>
          <a:prstGeom prst="rect">
            <a:avLst/>
          </a:prstGeom>
        </p:spPr>
        <p:txBody>
          <a:bodyPr wrap="square">
            <a:spAutoFit/>
          </a:bodyPr>
          <a:lstStyle/>
          <a:p>
            <a:pPr marL="342900" indent="-342900" algn="just">
              <a:buFont typeface="Arial" panose="020B0604020202020204" pitchFamily="34" charset="0"/>
              <a:buChar char="•"/>
            </a:pPr>
            <a:r>
              <a:rPr lang="en-US" sz="2000" dirty="0">
                <a:ea typeface="+mn-lt"/>
                <a:cs typeface="+mn-lt"/>
              </a:rPr>
              <a:t>We can conclude by saying that all these companies have had relatively  large stock movements in recent times and have shown a clear upward trend overall. </a:t>
            </a:r>
          </a:p>
          <a:p>
            <a:pPr algn="just"/>
            <a:endParaRPr lang="en-US" sz="2000" dirty="0">
              <a:ea typeface="+mn-lt"/>
              <a:cs typeface="+mn-lt"/>
            </a:endParaRPr>
          </a:p>
          <a:p>
            <a:pPr marL="342900" indent="-342900" algn="just">
              <a:buFont typeface="Arial" panose="020B0604020202020204" pitchFamily="34" charset="0"/>
              <a:buChar char="•"/>
            </a:pPr>
            <a:r>
              <a:rPr lang="en-US" sz="2000" dirty="0" err="1">
                <a:ea typeface="+mn-lt"/>
                <a:cs typeface="+mn-lt"/>
              </a:rPr>
              <a:t>final_list</a:t>
            </a:r>
            <a:r>
              <a:rPr lang="en-US" sz="2000" dirty="0">
                <a:ea typeface="+mn-lt"/>
                <a:cs typeface="+mn-lt"/>
              </a:rPr>
              <a:t>:</a:t>
            </a:r>
            <a:r>
              <a:rPr lang="en-US" sz="2400" dirty="0">
                <a:ea typeface="+mn-lt"/>
                <a:cs typeface="+mn-lt"/>
              </a:rPr>
              <a:t> </a:t>
            </a:r>
            <a:r>
              <a:rPr lang="en-US" dirty="0">
                <a:ea typeface="+mn-lt"/>
                <a:cs typeface="+mn-lt"/>
              </a:rPr>
              <a:t>  ['BEN', 'DLTR', 'ETH', 'ETSY', 'AMD', 'FMC', 'LUMN', 'MTCH', 'NVDA', 'PFE', 'PWR', 'TER', 'TSLA'] </a:t>
            </a:r>
            <a:endParaRPr lang="en-US" sz="1200" dirty="0"/>
          </a:p>
        </p:txBody>
      </p:sp>
    </p:spTree>
    <p:extLst>
      <p:ext uri="{BB962C8B-B14F-4D97-AF65-F5344CB8AC3E}">
        <p14:creationId xmlns:p14="http://schemas.microsoft.com/office/powerpoint/2010/main" val="362778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References</a:t>
            </a:r>
            <a:endParaRPr lang="en-US" dirty="0"/>
          </a:p>
        </p:txBody>
      </p:sp>
      <p:sp>
        <p:nvSpPr>
          <p:cNvPr id="12" name="TextBox 11">
            <a:extLst>
              <a:ext uri="{FF2B5EF4-FFF2-40B4-BE49-F238E27FC236}">
                <a16:creationId xmlns:a16="http://schemas.microsoft.com/office/drawing/2014/main" id="{35C3FBC7-518C-434A-84CB-456E77B1D8F4}"/>
              </a:ext>
            </a:extLst>
          </p:cNvPr>
          <p:cNvSpPr txBox="1"/>
          <p:nvPr/>
        </p:nvSpPr>
        <p:spPr>
          <a:xfrm>
            <a:off x="140493" y="414338"/>
            <a:ext cx="11922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ea typeface="+mn-lt"/>
              <a:cs typeface="+mn-lt"/>
            </a:endParaRPr>
          </a:p>
        </p:txBody>
      </p:sp>
      <p:sp>
        <p:nvSpPr>
          <p:cNvPr id="3" name="TextBox 2">
            <a:extLst>
              <a:ext uri="{FF2B5EF4-FFF2-40B4-BE49-F238E27FC236}">
                <a16:creationId xmlns:a16="http://schemas.microsoft.com/office/drawing/2014/main" id="{7D8974EE-536C-4884-AFE7-DF188E4A7A93}"/>
              </a:ext>
            </a:extLst>
          </p:cNvPr>
          <p:cNvSpPr txBox="1"/>
          <p:nvPr/>
        </p:nvSpPr>
        <p:spPr>
          <a:xfrm>
            <a:off x="140494" y="188118"/>
            <a:ext cx="7920664"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Cluster analysis on stock selection​</a:t>
            </a:r>
          </a:p>
          <a:p>
            <a:pPr lvl="1"/>
            <a:r>
              <a:rPr lang="en-US" sz="1600" dirty="0"/>
              <a:t>https://towardsdatascience.com/clustering-analysis-on-stock-selection-2c2fd079b295​</a:t>
            </a:r>
          </a:p>
          <a:p>
            <a:endParaRPr lang="en-US" sz="1600" dirty="0"/>
          </a:p>
          <a:p>
            <a:r>
              <a:rPr lang="en-US" sz="1600" dirty="0"/>
              <a:t>Evolution of Financial Time Series Clusters.​</a:t>
            </a:r>
          </a:p>
          <a:p>
            <a:pPr lvl="1"/>
            <a:r>
              <a:rPr lang="en-US" sz="1600" dirty="0" err="1"/>
              <a:t>Azzalini</a:t>
            </a:r>
            <a:r>
              <a:rPr lang="en-US" sz="1600" dirty="0"/>
              <a:t>, D., </a:t>
            </a:r>
            <a:r>
              <a:rPr lang="en-US" sz="1600" dirty="0" err="1"/>
              <a:t>Azzalini</a:t>
            </a:r>
            <a:r>
              <a:rPr lang="en-US" sz="1600" dirty="0"/>
              <a:t>, F., </a:t>
            </a:r>
            <a:r>
              <a:rPr lang="en-US" sz="1600" dirty="0" err="1"/>
              <a:t>Mazuran</a:t>
            </a:r>
            <a:r>
              <a:rPr lang="en-US" sz="1600" dirty="0"/>
              <a:t>, M., &amp; </a:t>
            </a:r>
            <a:r>
              <a:rPr lang="en-US" sz="1600" dirty="0" err="1"/>
              <a:t>Tanca</a:t>
            </a:r>
            <a:r>
              <a:rPr lang="en-US" sz="1600" dirty="0"/>
              <a:t>, L. (2019). In SEBD.​</a:t>
            </a:r>
          </a:p>
          <a:p>
            <a:pPr lvl="1"/>
            <a:r>
              <a:rPr lang="en-US" sz="1600" dirty="0"/>
              <a:t>http://ceur-ws.org/Vol-2400/paper-12.pdf​</a:t>
            </a:r>
          </a:p>
          <a:p>
            <a:endParaRPr lang="en-US" sz="1600" dirty="0"/>
          </a:p>
          <a:p>
            <a:pPr lvl="1"/>
            <a:r>
              <a:rPr lang="en-US" sz="1600" dirty="0"/>
              <a:t>Clustering stock price time series data to generate stock trading recommendations: An empirical  study. Binoy B. </a:t>
            </a:r>
            <a:r>
              <a:rPr lang="en-US" sz="1600" dirty="0" err="1"/>
              <a:t>Niar</a:t>
            </a:r>
            <a:r>
              <a:rPr lang="en-US" sz="1600" dirty="0"/>
              <a:t>, P.K. Saravana Kumar, N.R. Sakthivel, </a:t>
            </a:r>
            <a:r>
              <a:rPr lang="en-US" sz="1600" dirty="0" err="1"/>
              <a:t>U.Vipin</a:t>
            </a:r>
            <a:r>
              <a:rPr lang="en-US" sz="1600" dirty="0"/>
              <a:t>. (2017)​</a:t>
            </a:r>
          </a:p>
          <a:p>
            <a:pPr lvl="1"/>
            <a:r>
              <a:rPr lang="en-US" sz="1600" dirty="0"/>
              <a:t>https://doi.org/10.1016/j.eswa.2016.11.002​</a:t>
            </a:r>
          </a:p>
          <a:p>
            <a:endParaRPr lang="en-US" sz="1600" dirty="0"/>
          </a:p>
          <a:p>
            <a:r>
              <a:rPr lang="en-US" sz="1600" dirty="0"/>
              <a:t>Stock Clustering with Time Series Clustering in R</a:t>
            </a:r>
          </a:p>
          <a:p>
            <a:pPr lvl="1"/>
            <a:r>
              <a:rPr lang="en-US" sz="1600" dirty="0"/>
              <a:t>https://medium.com/@panda061325/stock-clustering-with-time-series-clustering-in-r-  63fe1fabe1b6​</a:t>
            </a:r>
          </a:p>
          <a:p>
            <a:endParaRPr lang="en-US" sz="1600" dirty="0"/>
          </a:p>
          <a:p>
            <a:r>
              <a:rPr lang="en-US" sz="1600" dirty="0"/>
              <a:t>Step by Step: Twitter Sentiment Analysis in Python​</a:t>
            </a:r>
          </a:p>
          <a:p>
            <a:pPr lvl="1"/>
            <a:r>
              <a:rPr lang="en-US" sz="1600" dirty="0"/>
              <a:t>https://towardsdatascience.com/step-by-step-twitter-sentiment-analysis-in-python-d6f650ade58d​</a:t>
            </a:r>
          </a:p>
          <a:p>
            <a:endParaRPr lang="en-US" sz="1600" dirty="0"/>
          </a:p>
          <a:p>
            <a:r>
              <a:rPr lang="en-US" sz="1600" dirty="0"/>
              <a:t>​Ethereum USD (ETH-USD) Price, Value, News &amp; History​</a:t>
            </a:r>
          </a:p>
          <a:p>
            <a:pPr lvl="1"/>
            <a:r>
              <a:rPr lang="en-US" sz="1600" dirty="0">
                <a:hlinkClick r:id="rId3"/>
              </a:rPr>
              <a:t>https://finance.yahoo.com/quote/ETH-USD/</a:t>
            </a:r>
            <a:endParaRPr lang="en-US" sz="1600" dirty="0"/>
          </a:p>
          <a:p>
            <a:endParaRPr lang="en-US" sz="1600" dirty="0"/>
          </a:p>
          <a:p>
            <a:r>
              <a:rPr lang="en-US" sz="1600" dirty="0">
                <a:ea typeface="+mn-lt"/>
                <a:cs typeface="+mn-lt"/>
              </a:rPr>
              <a:t>Appendices </a:t>
            </a:r>
          </a:p>
          <a:p>
            <a:r>
              <a:rPr lang="en-US" sz="1600" dirty="0">
                <a:ea typeface="+mn-lt"/>
                <a:cs typeface="+mn-lt"/>
              </a:rPr>
              <a:t>1. python scripts </a:t>
            </a:r>
            <a:endParaRPr lang="en-US" sz="1600" dirty="0"/>
          </a:p>
        </p:txBody>
      </p:sp>
      <p:sp>
        <p:nvSpPr>
          <p:cNvPr id="8" name="Rectangle 7"/>
          <p:cNvSpPr/>
          <p:nvPr/>
        </p:nvSpPr>
        <p:spPr>
          <a:xfrm>
            <a:off x="9104624" y="188118"/>
            <a:ext cx="3017596" cy="2831544"/>
          </a:xfrm>
          <a:prstGeom prst="rect">
            <a:avLst/>
          </a:prstGeom>
        </p:spPr>
        <p:txBody>
          <a:bodyPr wrap="square">
            <a:spAutoFit/>
          </a:bodyPr>
          <a:lstStyle/>
          <a:p>
            <a:r>
              <a:rPr lang="en-US" sz="1600" dirty="0"/>
              <a:t>Packages including: </a:t>
            </a:r>
          </a:p>
          <a:p>
            <a:pPr marL="285750" indent="-285750">
              <a:buFontTx/>
              <a:buChar char="-"/>
            </a:pPr>
            <a:r>
              <a:rPr lang="en-US" sz="1600" dirty="0" err="1"/>
              <a:t>urllib.request</a:t>
            </a:r>
            <a:r>
              <a:rPr lang="en-US" sz="1600" dirty="0"/>
              <a:t>, </a:t>
            </a:r>
          </a:p>
          <a:p>
            <a:pPr marL="285750" indent="-285750">
              <a:buFontTx/>
              <a:buChar char="-"/>
            </a:pPr>
            <a:r>
              <a:rPr lang="en-US" sz="1600" dirty="0" err="1"/>
              <a:t>ssl</a:t>
            </a:r>
            <a:r>
              <a:rPr lang="en-US" sz="1600" dirty="0"/>
              <a:t>, </a:t>
            </a:r>
          </a:p>
          <a:p>
            <a:pPr marL="285750" indent="-285750">
              <a:buFontTx/>
              <a:buChar char="-"/>
            </a:pPr>
            <a:r>
              <a:rPr lang="en-US" sz="1600" dirty="0" err="1"/>
              <a:t>pandas_datareader</a:t>
            </a:r>
            <a:r>
              <a:rPr lang="en-US" sz="1600" dirty="0"/>
              <a:t>,</a:t>
            </a:r>
          </a:p>
          <a:p>
            <a:r>
              <a:rPr lang="en-US" sz="1600" dirty="0"/>
              <a:t>-    pandas, </a:t>
            </a:r>
          </a:p>
          <a:p>
            <a:r>
              <a:rPr lang="en-US" sz="1600" dirty="0"/>
              <a:t>-    </a:t>
            </a:r>
            <a:r>
              <a:rPr lang="en-US" sz="1600" dirty="0" err="1"/>
              <a:t>numpy</a:t>
            </a:r>
            <a:r>
              <a:rPr lang="en-US" sz="1600" dirty="0"/>
              <a:t>,  </a:t>
            </a:r>
          </a:p>
          <a:p>
            <a:pPr marL="285750" indent="-285750">
              <a:buFontTx/>
              <a:buChar char="-"/>
            </a:pPr>
            <a:r>
              <a:rPr lang="en-US" sz="1600" dirty="0" err="1"/>
              <a:t>datetime</a:t>
            </a:r>
            <a:r>
              <a:rPr lang="en-US" sz="1600" dirty="0"/>
              <a:t>, </a:t>
            </a:r>
          </a:p>
          <a:p>
            <a:pPr marL="285750" indent="-285750">
              <a:buFontTx/>
              <a:buChar char="-"/>
            </a:pPr>
            <a:r>
              <a:rPr lang="en-US" sz="1600" dirty="0" err="1"/>
              <a:t>sklearn.cluster</a:t>
            </a:r>
            <a:endParaRPr lang="en-US" sz="1600" dirty="0"/>
          </a:p>
          <a:p>
            <a:pPr marL="285750" indent="-285750">
              <a:buFontTx/>
              <a:buChar char="-"/>
            </a:pPr>
            <a:r>
              <a:rPr lang="en-US" sz="1600" dirty="0" err="1"/>
              <a:t>matplotlib.pyplot</a:t>
            </a:r>
            <a:r>
              <a:rPr lang="en-US" sz="1600" dirty="0"/>
              <a:t>. </a:t>
            </a:r>
          </a:p>
          <a:p>
            <a:endParaRPr lang="en-US" sz="1600" dirty="0"/>
          </a:p>
          <a:p>
            <a:pPr algn="just"/>
            <a:endParaRPr lang="en-US" dirty="0"/>
          </a:p>
        </p:txBody>
      </p:sp>
      <p:pic>
        <p:nvPicPr>
          <p:cNvPr id="4" name="Picture 3" descr="Loyola University Chicago Quinlan School of Business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353" y="3006606"/>
            <a:ext cx="3607058" cy="3607058"/>
          </a:xfrm>
          <a:prstGeom prst="rect">
            <a:avLst/>
          </a:prstGeom>
        </p:spPr>
      </p:pic>
    </p:spTree>
    <p:extLst>
      <p:ext uri="{BB962C8B-B14F-4D97-AF65-F5344CB8AC3E}">
        <p14:creationId xmlns:p14="http://schemas.microsoft.com/office/powerpoint/2010/main" val="176930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6" descr="Chart, histogram&#10;&#10;Description automatically generated"/>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899" y="0"/>
            <a:ext cx="11595350" cy="5038929"/>
          </a:xfrm>
          <a:prstGeom prst="rect">
            <a:avLst/>
          </a:prstGeom>
          <a:noFill/>
          <a:ln>
            <a:noFill/>
          </a:ln>
          <a:effectLst/>
        </p:spPr>
      </p:pic>
      <p:sp>
        <p:nvSpPr>
          <p:cNvPr id="2" name="Title 1"/>
          <p:cNvSpPr>
            <a:spLocks noGrp="1"/>
          </p:cNvSpPr>
          <p:nvPr>
            <p:ph type="ctrTitle"/>
          </p:nvPr>
        </p:nvSpPr>
        <p:spPr>
          <a:xfrm>
            <a:off x="1751012" y="6030147"/>
            <a:ext cx="8676222" cy="757238"/>
          </a:xfrm>
        </p:spPr>
        <p:txBody>
          <a:bodyPr>
            <a:normAutofit/>
          </a:bodyPr>
          <a:lstStyle/>
          <a:p>
            <a:r>
              <a:rPr lang="en-US" sz="40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Summary</a:t>
            </a:r>
            <a:endParaRPr lang="en-US" sz="40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p:txBody>
      </p:sp>
      <p:sp>
        <p:nvSpPr>
          <p:cNvPr id="4" name="TextBox 3">
            <a:extLst>
              <a:ext uri="{FF2B5EF4-FFF2-40B4-BE49-F238E27FC236}">
                <a16:creationId xmlns:a16="http://schemas.microsoft.com/office/drawing/2014/main" id="{F8B84A92-FA7B-4D73-9CC2-3FA3741A8F43}"/>
              </a:ext>
            </a:extLst>
          </p:cNvPr>
          <p:cNvSpPr txBox="1"/>
          <p:nvPr/>
        </p:nvSpPr>
        <p:spPr>
          <a:xfrm>
            <a:off x="107004" y="5038929"/>
            <a:ext cx="1160509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Ethereum</a:t>
            </a:r>
            <a:r>
              <a:rPr lang="en-US" dirty="0"/>
              <a:t> is up about 81% since Jan. 1st of this year, well above Bitcoin's 26%.</a:t>
            </a:r>
          </a:p>
          <a:p>
            <a:r>
              <a:rPr lang="en-US" dirty="0"/>
              <a:t>As someone who is new to the US stock market and the cryptocurrency world, I was curious about which public companies would have a strong correlation with the rise and fall of Ether, and about people's attitudes towards it.</a:t>
            </a:r>
          </a:p>
          <a:p>
            <a:endParaRPr lang="en-US" dirty="0"/>
          </a:p>
        </p:txBody>
      </p:sp>
    </p:spTree>
    <p:extLst>
      <p:ext uri="{BB962C8B-B14F-4D97-AF65-F5344CB8AC3E}">
        <p14:creationId xmlns:p14="http://schemas.microsoft.com/office/powerpoint/2010/main" val="326832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30147"/>
            <a:ext cx="8676222" cy="757238"/>
          </a:xfrm>
        </p:spPr>
        <p:txBody>
          <a:bodyPr>
            <a:normAutofit/>
          </a:bodyPr>
          <a:lstStyle/>
          <a:p>
            <a:r>
              <a:rPr lang="en-US" sz="40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Summary</a:t>
            </a:r>
            <a:endParaRPr lang="en-US" sz="40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p:txBody>
      </p:sp>
      <p:pic>
        <p:nvPicPr>
          <p:cNvPr id="5" name="Picture 4">
            <a:extLst>
              <a:ext uri="{FF2B5EF4-FFF2-40B4-BE49-F238E27FC236}">
                <a16:creationId xmlns:a16="http://schemas.microsoft.com/office/drawing/2014/main" id="{A75D7113-45AA-4F44-828F-EFD5B9C63506}"/>
              </a:ext>
            </a:extLst>
          </p:cNvPr>
          <p:cNvPicPr>
            <a:picLocks noChangeAspect="1"/>
          </p:cNvPicPr>
          <p:nvPr/>
        </p:nvPicPr>
        <p:blipFill rotWithShape="1">
          <a:blip r:embed="rId3"/>
          <a:srcRect t="28820" r="-2" b="36125"/>
          <a:stretch/>
        </p:blipFill>
        <p:spPr>
          <a:xfrm>
            <a:off x="-6867" y="6114"/>
            <a:ext cx="12191980" cy="6024033"/>
          </a:xfrm>
          <a:prstGeom prst="rect">
            <a:avLst/>
          </a:prstGeom>
        </p:spPr>
      </p:pic>
      <p:pic>
        <p:nvPicPr>
          <p:cNvPr id="4" name="Picture 3" descr="Python Concepts - Wikivers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292" y="303834"/>
            <a:ext cx="552854" cy="552854"/>
          </a:xfrm>
          <a:prstGeom prst="rect">
            <a:avLst/>
          </a:prstGeom>
        </p:spPr>
      </p:pic>
      <p:graphicFrame>
        <p:nvGraphicFramePr>
          <p:cNvPr id="10" name="Diagram 9"/>
          <p:cNvGraphicFramePr/>
          <p:nvPr>
            <p:extLst>
              <p:ext uri="{D42A27DB-BD31-4B8C-83A1-F6EECF244321}">
                <p14:modId xmlns:p14="http://schemas.microsoft.com/office/powerpoint/2010/main" val="1664958357"/>
              </p:ext>
            </p:extLst>
          </p:nvPr>
        </p:nvGraphicFramePr>
        <p:xfrm>
          <a:off x="-260875" y="333788"/>
          <a:ext cx="5984342" cy="47970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ounded Rectangle 10"/>
          <p:cNvSpPr/>
          <p:nvPr/>
        </p:nvSpPr>
        <p:spPr>
          <a:xfrm>
            <a:off x="1947333" y="2218267"/>
            <a:ext cx="1727200" cy="82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SEMMA</a:t>
            </a:r>
          </a:p>
        </p:txBody>
      </p:sp>
      <p:sp>
        <p:nvSpPr>
          <p:cNvPr id="12" name="Rectangle 11"/>
          <p:cNvSpPr/>
          <p:nvPr/>
        </p:nvSpPr>
        <p:spPr>
          <a:xfrm>
            <a:off x="5723467" y="856688"/>
            <a:ext cx="6299200" cy="5232202"/>
          </a:xfrm>
          <a:prstGeom prst="rect">
            <a:avLst/>
          </a:prstGeom>
        </p:spPr>
        <p:txBody>
          <a:bodyPr wrap="square">
            <a:spAutoFit/>
          </a:bodyPr>
          <a:lstStyle/>
          <a:p>
            <a:pPr algn="just"/>
            <a:r>
              <a:rPr lang="en-US" sz="2000" dirty="0">
                <a:ea typeface="+mn-lt"/>
                <a:cs typeface="+mn-lt"/>
              </a:rPr>
              <a:t>My hypothesis is that companies that are highly correlated will be affected by the same positive or negative  news, and thus they should converge in market performance. </a:t>
            </a:r>
          </a:p>
          <a:p>
            <a:pPr algn="just"/>
            <a:endParaRPr lang="en-US" sz="2000" dirty="0">
              <a:ea typeface="+mn-lt"/>
              <a:cs typeface="+mn-lt"/>
            </a:endParaRPr>
          </a:p>
          <a:p>
            <a:r>
              <a:rPr lang="en-US" sz="2000" dirty="0">
                <a:ea typeface="+mn-lt"/>
                <a:cs typeface="+mn-lt"/>
              </a:rPr>
              <a:t>I hope to find these companies by </a:t>
            </a:r>
            <a:r>
              <a:rPr lang="en-US" altLang="zh-CN" sz="2000" dirty="0">
                <a:ea typeface="+mn-lt"/>
                <a:cs typeface="+mn-lt"/>
              </a:rPr>
              <a:t>o</a:t>
            </a:r>
            <a:r>
              <a:rPr lang="en-US" sz="2000" dirty="0">
                <a:ea typeface="+mn-lt"/>
                <a:cs typeface="+mn-lt"/>
              </a:rPr>
              <a:t>rganizing  the collected data into meaningful indicators and performing unsupervised cluster analysis based on them. </a:t>
            </a:r>
          </a:p>
          <a:p>
            <a:pPr algn="just"/>
            <a:endParaRPr lang="en-US" sz="2000" dirty="0">
              <a:ea typeface="+mn-lt"/>
              <a:cs typeface="+mn-lt"/>
            </a:endParaRPr>
          </a:p>
          <a:p>
            <a:pPr algn="just"/>
            <a:r>
              <a:rPr lang="en-US" sz="2000" dirty="0"/>
              <a:t>Theoretically, we can find price pockets or investment opportunities by  comparing the market performance of these companies in the short term, which can also help us diversify  risk when choosing an asset portfolio. </a:t>
            </a:r>
          </a:p>
          <a:p>
            <a:pPr algn="just"/>
            <a:endParaRPr lang="en-US" dirty="0"/>
          </a:p>
          <a:p>
            <a:pPr algn="just"/>
            <a:endParaRPr lang="en-US" sz="1600" dirty="0"/>
          </a:p>
        </p:txBody>
      </p:sp>
    </p:spTree>
    <p:extLst>
      <p:ext uri="{BB962C8B-B14F-4D97-AF65-F5344CB8AC3E}">
        <p14:creationId xmlns:p14="http://schemas.microsoft.com/office/powerpoint/2010/main" val="258649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DATASET SELECTION</a:t>
            </a:r>
            <a:endParaRPr lang="en-US" sz="36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p:txBody>
      </p:sp>
      <p:sp>
        <p:nvSpPr>
          <p:cNvPr id="4" name="TextBox 3">
            <a:extLst>
              <a:ext uri="{FF2B5EF4-FFF2-40B4-BE49-F238E27FC236}">
                <a16:creationId xmlns:a16="http://schemas.microsoft.com/office/drawing/2014/main" id="{4F25722E-1715-48C9-92CA-BB3BD978A6B2}"/>
              </a:ext>
            </a:extLst>
          </p:cNvPr>
          <p:cNvSpPr txBox="1"/>
          <p:nvPr/>
        </p:nvSpPr>
        <p:spPr>
          <a:xfrm>
            <a:off x="164306" y="414337"/>
            <a:ext cx="11780041" cy="63094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ea typeface="+mn-lt"/>
              <a:cs typeface="+mn-lt"/>
            </a:endParaRPr>
          </a:p>
          <a:p>
            <a:pPr algn="just"/>
            <a:r>
              <a:rPr lang="en-US" sz="2400" dirty="0">
                <a:ea typeface="+mn-lt"/>
                <a:cs typeface="+mn-lt"/>
              </a:rPr>
              <a:t>For Clustering analysis:</a:t>
            </a:r>
          </a:p>
          <a:p>
            <a:pPr algn="just"/>
            <a:endParaRPr lang="en-US" sz="2400" dirty="0">
              <a:ea typeface="+mn-lt"/>
              <a:cs typeface="+mn-lt"/>
            </a:endParaRPr>
          </a:p>
          <a:p>
            <a:pPr marL="800100" lvl="1" indent="-342900" algn="just">
              <a:buFont typeface="Arial" panose="020B0604020202020204" pitchFamily="34" charset="0"/>
              <a:buChar char="•"/>
            </a:pPr>
            <a:r>
              <a:rPr lang="en-US" sz="2400" dirty="0">
                <a:ea typeface="+mn-lt"/>
                <a:cs typeface="+mn-lt"/>
              </a:rPr>
              <a:t>I selected historical trading data for 504 S&amp;P 500 companies and ETH-USD</a:t>
            </a:r>
          </a:p>
          <a:p>
            <a:pPr marL="800100" lvl="1" indent="-342900" algn="just">
              <a:buFont typeface="Arial" panose="020B0604020202020204" pitchFamily="34" charset="0"/>
              <a:buChar char="•"/>
            </a:pPr>
            <a:r>
              <a:rPr lang="en-US" sz="2400" dirty="0">
                <a:ea typeface="+mn-lt"/>
                <a:cs typeface="+mn-lt"/>
              </a:rPr>
              <a:t>attributes including daily adj Close, Close Price, High, Low, Open, and Volume. </a:t>
            </a:r>
          </a:p>
          <a:p>
            <a:pPr marL="800100" lvl="1" indent="-342900" algn="just">
              <a:buFont typeface="Arial" panose="020B0604020202020204" pitchFamily="34" charset="0"/>
              <a:buChar char="•"/>
            </a:pPr>
            <a:r>
              <a:rPr lang="en-US" sz="2400" dirty="0">
                <a:ea typeface="+mn-lt"/>
                <a:cs typeface="+mn-lt"/>
              </a:rPr>
              <a:t>Training set (9/1/2021 to 11/31/2021)</a:t>
            </a:r>
          </a:p>
          <a:p>
            <a:pPr lvl="1" algn="just"/>
            <a:r>
              <a:rPr lang="en-US" sz="2400" dirty="0">
                <a:ea typeface="+mn-lt"/>
                <a:cs typeface="+mn-lt"/>
              </a:rPr>
              <a:t>    Testing set (1/1/2021 to 2/28/2021)</a:t>
            </a:r>
          </a:p>
          <a:p>
            <a:pPr marL="800100" lvl="1" indent="-342900" algn="just">
              <a:buFont typeface="Arial" panose="020B0604020202020204" pitchFamily="34" charset="0"/>
              <a:buChar char="•"/>
            </a:pPr>
            <a:r>
              <a:rPr lang="en-US" sz="2400" dirty="0">
                <a:ea typeface="+mn-lt"/>
                <a:cs typeface="+mn-lt"/>
              </a:rPr>
              <a:t>Only based on the market performance of stock prices and does not reflect the fundamental dimension of these companies.</a:t>
            </a:r>
          </a:p>
          <a:p>
            <a:pPr algn="just"/>
            <a:endParaRPr lang="en-US" sz="2400" dirty="0">
              <a:ea typeface="+mn-lt"/>
              <a:cs typeface="+mn-lt"/>
            </a:endParaRPr>
          </a:p>
          <a:p>
            <a:pPr algn="just"/>
            <a:endParaRPr lang="en-US" sz="2400" dirty="0">
              <a:ea typeface="+mn-lt"/>
              <a:cs typeface="+mn-lt"/>
            </a:endParaRPr>
          </a:p>
          <a:p>
            <a:pPr algn="just"/>
            <a:r>
              <a:rPr lang="en-US" sz="2400" dirty="0">
                <a:ea typeface="+mn-lt"/>
                <a:cs typeface="+mn-lt"/>
              </a:rPr>
              <a:t>For Social Media Analysis:</a:t>
            </a:r>
          </a:p>
          <a:p>
            <a:pPr algn="just"/>
            <a:endParaRPr lang="en-US" sz="2400" dirty="0">
              <a:ea typeface="+mn-lt"/>
              <a:cs typeface="+mn-lt"/>
            </a:endParaRPr>
          </a:p>
          <a:p>
            <a:pPr lvl="1" algn="just"/>
            <a:r>
              <a:rPr lang="en-US" sz="2400" dirty="0">
                <a:ea typeface="+mn-lt"/>
                <a:cs typeface="+mn-lt"/>
              </a:rPr>
              <a:t>I filtered 10,000 twitter posts containing the words "ETH", "</a:t>
            </a:r>
            <a:r>
              <a:rPr lang="en-US" sz="2400" dirty="0" err="1">
                <a:ea typeface="+mn-lt"/>
                <a:cs typeface="+mn-lt"/>
              </a:rPr>
              <a:t>Ethereum</a:t>
            </a:r>
            <a:r>
              <a:rPr lang="en-US" sz="2400" dirty="0">
                <a:ea typeface="+mn-lt"/>
                <a:cs typeface="+mn-lt"/>
              </a:rPr>
              <a:t>". </a:t>
            </a:r>
          </a:p>
          <a:p>
            <a:pPr algn="just"/>
            <a:endParaRPr lang="en-US" sz="2400" dirty="0">
              <a:ea typeface="+mn-lt"/>
              <a:cs typeface="+mn-lt"/>
            </a:endParaRPr>
          </a:p>
          <a:p>
            <a:pPr algn="just"/>
            <a:endParaRPr lang="en-US" sz="2000" dirty="0">
              <a:ea typeface="+mn-lt"/>
              <a:cs typeface="+mn-lt"/>
            </a:endParaRPr>
          </a:p>
        </p:txBody>
      </p:sp>
    </p:spTree>
    <p:extLst>
      <p:ext uri="{BB962C8B-B14F-4D97-AF65-F5344CB8AC3E}">
        <p14:creationId xmlns:p14="http://schemas.microsoft.com/office/powerpoint/2010/main" val="415926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Data Preprocessing</a:t>
            </a:r>
            <a:endParaRPr lang="en-US" dirty="0"/>
          </a:p>
        </p:txBody>
      </p:sp>
      <p:sp>
        <p:nvSpPr>
          <p:cNvPr id="4" name="TextBox 3">
            <a:extLst>
              <a:ext uri="{FF2B5EF4-FFF2-40B4-BE49-F238E27FC236}">
                <a16:creationId xmlns:a16="http://schemas.microsoft.com/office/drawing/2014/main" id="{46456AC3-7F05-4B0D-855A-DA546084CF14}"/>
              </a:ext>
            </a:extLst>
          </p:cNvPr>
          <p:cNvSpPr txBox="1"/>
          <p:nvPr/>
        </p:nvSpPr>
        <p:spPr>
          <a:xfrm>
            <a:off x="230807" y="431612"/>
            <a:ext cx="11780041"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STEP 1: I first found a list of all the S&amp;P 500 stock symbols from the Wikipedia; (</a:t>
            </a:r>
            <a:r>
              <a:rPr lang="en-US" dirty="0" err="1"/>
              <a:t>urllib.request</a:t>
            </a:r>
            <a:r>
              <a:rPr lang="en-US" dirty="0"/>
              <a:t>)</a:t>
            </a:r>
          </a:p>
          <a:p>
            <a:pPr algn="just"/>
            <a:endParaRPr lang="en-US" dirty="0"/>
          </a:p>
          <a:p>
            <a:pPr algn="just"/>
            <a:r>
              <a:rPr lang="en-US" sz="2000" dirty="0">
                <a:ea typeface="+mn-lt"/>
                <a:cs typeface="+mn-lt"/>
              </a:rPr>
              <a:t>STEP 2: Collect data on the Yahoo for two different time periods; (</a:t>
            </a:r>
            <a:r>
              <a:rPr lang="en-US" sz="2000" dirty="0" err="1"/>
              <a:t>pandas_datareader</a:t>
            </a:r>
            <a:r>
              <a:rPr lang="en-US" sz="2000" dirty="0"/>
              <a:t>)</a:t>
            </a:r>
            <a:endParaRPr lang="en-US" sz="2000" dirty="0">
              <a:ea typeface="+mn-lt"/>
              <a:cs typeface="+mn-lt"/>
            </a:endParaRPr>
          </a:p>
          <a:p>
            <a:pPr algn="just"/>
            <a:endParaRPr lang="en-US" dirty="0"/>
          </a:p>
          <a:p>
            <a:pPr algn="just"/>
            <a:r>
              <a:rPr lang="en-US" sz="2000" dirty="0">
                <a:ea typeface="+mn-lt"/>
                <a:cs typeface="+mn-lt"/>
              </a:rPr>
              <a:t>STEP 3: Remove missing data; (pandas, </a:t>
            </a:r>
            <a:r>
              <a:rPr lang="en-US" sz="2000" dirty="0" err="1">
                <a:ea typeface="+mn-lt"/>
                <a:cs typeface="+mn-lt"/>
              </a:rPr>
              <a:t>numpy</a:t>
            </a:r>
            <a:r>
              <a:rPr lang="en-US" sz="2000" dirty="0">
                <a:ea typeface="+mn-lt"/>
                <a:cs typeface="+mn-lt"/>
              </a:rPr>
              <a:t>)</a:t>
            </a:r>
          </a:p>
          <a:p>
            <a:pPr marL="1257300" lvl="2" indent="-342900" algn="just">
              <a:buFont typeface="Arial" panose="020B0604020202020204" pitchFamily="34" charset="0"/>
              <a:buChar char="•"/>
            </a:pPr>
            <a:r>
              <a:rPr lang="en-US" sz="2000" dirty="0">
                <a:ea typeface="+mn-lt"/>
                <a:cs typeface="+mn-lt"/>
              </a:rPr>
              <a:t>63*3030,  two hierarchy levels  of indexes</a:t>
            </a:r>
          </a:p>
          <a:p>
            <a:pPr marL="1257300" lvl="2" indent="-342900" algn="just">
              <a:buFont typeface="Arial" panose="020B0604020202020204" pitchFamily="34" charset="0"/>
              <a:buChar char="•"/>
            </a:pPr>
            <a:r>
              <a:rPr lang="en-US" sz="2000" dirty="0">
                <a:ea typeface="+mn-lt"/>
                <a:cs typeface="+mn-lt"/>
              </a:rPr>
              <a:t>two stocks lacking any data.</a:t>
            </a:r>
            <a:endParaRPr lang="en-US" dirty="0"/>
          </a:p>
          <a:p>
            <a:pPr algn="just"/>
            <a:endParaRPr lang="en-US" dirty="0"/>
          </a:p>
          <a:p>
            <a:pPr algn="just"/>
            <a:r>
              <a:rPr lang="en-US" sz="2000" dirty="0">
                <a:ea typeface="+mn-lt"/>
                <a:cs typeface="+mn-lt"/>
              </a:rPr>
              <a:t>STEP 4: Split the raw data into 6 tables according to different attributes. </a:t>
            </a:r>
          </a:p>
          <a:p>
            <a:pPr algn="just"/>
            <a:r>
              <a:rPr lang="en-US" sz="2000" dirty="0">
                <a:ea typeface="+mn-lt"/>
                <a:cs typeface="+mn-lt"/>
              </a:rPr>
              <a:t>Take Open.csv for example: </a:t>
            </a:r>
          </a:p>
          <a:p>
            <a:pPr algn="just"/>
            <a:endParaRPr lang="en-US" dirty="0"/>
          </a:p>
        </p:txBody>
      </p:sp>
      <p:pic>
        <p:nvPicPr>
          <p:cNvPr id="3" name="Picture 2"/>
          <p:cNvPicPr>
            <a:picLocks noChangeAspect="1"/>
          </p:cNvPicPr>
          <p:nvPr/>
        </p:nvPicPr>
        <p:blipFill>
          <a:blip r:embed="rId3"/>
          <a:stretch>
            <a:fillRect/>
          </a:stretch>
        </p:blipFill>
        <p:spPr>
          <a:xfrm>
            <a:off x="532014" y="3736796"/>
            <a:ext cx="3930877" cy="2293351"/>
          </a:xfrm>
          <a:prstGeom prst="rect">
            <a:avLst/>
          </a:prstGeom>
        </p:spPr>
      </p:pic>
      <p:pic>
        <p:nvPicPr>
          <p:cNvPr id="15" name="Picture 14"/>
          <p:cNvPicPr>
            <a:picLocks noChangeAspect="1"/>
          </p:cNvPicPr>
          <p:nvPr/>
        </p:nvPicPr>
        <p:blipFill>
          <a:blip r:embed="rId4"/>
          <a:stretch>
            <a:fillRect/>
          </a:stretch>
        </p:blipFill>
        <p:spPr>
          <a:xfrm>
            <a:off x="6570435" y="3587459"/>
            <a:ext cx="3901005" cy="2349772"/>
          </a:xfrm>
          <a:prstGeom prst="rect">
            <a:avLst/>
          </a:prstGeom>
        </p:spPr>
      </p:pic>
      <p:pic>
        <p:nvPicPr>
          <p:cNvPr id="16" name="Picture 15"/>
          <p:cNvPicPr>
            <a:picLocks noChangeAspect="1"/>
          </p:cNvPicPr>
          <p:nvPr/>
        </p:nvPicPr>
        <p:blipFill>
          <a:blip r:embed="rId4"/>
          <a:stretch>
            <a:fillRect/>
          </a:stretch>
        </p:blipFill>
        <p:spPr>
          <a:xfrm>
            <a:off x="6798700" y="3428933"/>
            <a:ext cx="3901005" cy="2349772"/>
          </a:xfrm>
          <a:prstGeom prst="rect">
            <a:avLst/>
          </a:prstGeom>
        </p:spPr>
      </p:pic>
      <p:pic>
        <p:nvPicPr>
          <p:cNvPr id="17" name="Picture 16"/>
          <p:cNvPicPr>
            <a:picLocks noChangeAspect="1"/>
          </p:cNvPicPr>
          <p:nvPr/>
        </p:nvPicPr>
        <p:blipFill>
          <a:blip r:embed="rId4"/>
          <a:stretch>
            <a:fillRect/>
          </a:stretch>
        </p:blipFill>
        <p:spPr>
          <a:xfrm>
            <a:off x="6988309" y="3343480"/>
            <a:ext cx="3901005" cy="2349772"/>
          </a:xfrm>
          <a:prstGeom prst="rect">
            <a:avLst/>
          </a:prstGeom>
        </p:spPr>
      </p:pic>
      <p:pic>
        <p:nvPicPr>
          <p:cNvPr id="18" name="Picture 17"/>
          <p:cNvPicPr>
            <a:picLocks noChangeAspect="1"/>
          </p:cNvPicPr>
          <p:nvPr/>
        </p:nvPicPr>
        <p:blipFill>
          <a:blip r:embed="rId4"/>
          <a:stretch>
            <a:fillRect/>
          </a:stretch>
        </p:blipFill>
        <p:spPr>
          <a:xfrm>
            <a:off x="7187739" y="3255670"/>
            <a:ext cx="3901005" cy="2349772"/>
          </a:xfrm>
          <a:prstGeom prst="rect">
            <a:avLst/>
          </a:prstGeom>
        </p:spPr>
      </p:pic>
      <p:pic>
        <p:nvPicPr>
          <p:cNvPr id="19" name="Picture 18"/>
          <p:cNvPicPr>
            <a:picLocks noChangeAspect="1"/>
          </p:cNvPicPr>
          <p:nvPr/>
        </p:nvPicPr>
        <p:blipFill>
          <a:blip r:embed="rId4"/>
          <a:stretch>
            <a:fillRect/>
          </a:stretch>
        </p:blipFill>
        <p:spPr>
          <a:xfrm>
            <a:off x="7340139" y="3408070"/>
            <a:ext cx="3901005" cy="2349772"/>
          </a:xfrm>
          <a:prstGeom prst="rect">
            <a:avLst/>
          </a:prstGeom>
        </p:spPr>
      </p:pic>
      <p:pic>
        <p:nvPicPr>
          <p:cNvPr id="20" name="Picture 19"/>
          <p:cNvPicPr>
            <a:picLocks noChangeAspect="1"/>
          </p:cNvPicPr>
          <p:nvPr/>
        </p:nvPicPr>
        <p:blipFill>
          <a:blip r:embed="rId4"/>
          <a:stretch>
            <a:fillRect/>
          </a:stretch>
        </p:blipFill>
        <p:spPr>
          <a:xfrm>
            <a:off x="7492539" y="3560470"/>
            <a:ext cx="3901005" cy="2349772"/>
          </a:xfrm>
          <a:prstGeom prst="rect">
            <a:avLst/>
          </a:prstGeom>
        </p:spPr>
      </p:pic>
      <p:pic>
        <p:nvPicPr>
          <p:cNvPr id="21" name="Picture 20"/>
          <p:cNvPicPr>
            <a:picLocks noChangeAspect="1"/>
          </p:cNvPicPr>
          <p:nvPr/>
        </p:nvPicPr>
        <p:blipFill>
          <a:blip r:embed="rId4"/>
          <a:stretch>
            <a:fillRect/>
          </a:stretch>
        </p:blipFill>
        <p:spPr>
          <a:xfrm>
            <a:off x="7644939" y="3712870"/>
            <a:ext cx="3901005" cy="2349772"/>
          </a:xfrm>
          <a:prstGeom prst="rect">
            <a:avLst/>
          </a:prstGeom>
        </p:spPr>
      </p:pic>
      <p:sp>
        <p:nvSpPr>
          <p:cNvPr id="24" name="Striped Right Arrow 23"/>
          <p:cNvSpPr/>
          <p:nvPr/>
        </p:nvSpPr>
        <p:spPr>
          <a:xfrm>
            <a:off x="4754880" y="4430556"/>
            <a:ext cx="1629295" cy="939466"/>
          </a:xfrm>
          <a:prstGeom prst="stripedRightArrow">
            <a:avLst/>
          </a:prstGeom>
          <a:solidFill>
            <a:schemeClr val="tx1">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46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cs typeface="Times New Roman"/>
              </a:rPr>
              <a:t>Data Preprocessing</a:t>
            </a:r>
            <a:endParaRPr lang="en-US" dirty="0"/>
          </a:p>
        </p:txBody>
      </p:sp>
      <p:sp>
        <p:nvSpPr>
          <p:cNvPr id="4" name="TextBox 3">
            <a:extLst>
              <a:ext uri="{FF2B5EF4-FFF2-40B4-BE49-F238E27FC236}">
                <a16:creationId xmlns:a16="http://schemas.microsoft.com/office/drawing/2014/main" id="{46456AC3-7F05-4B0D-855A-DA546084CF14}"/>
              </a:ext>
            </a:extLst>
          </p:cNvPr>
          <p:cNvSpPr txBox="1"/>
          <p:nvPr/>
        </p:nvSpPr>
        <p:spPr>
          <a:xfrm>
            <a:off x="164306" y="414337"/>
            <a:ext cx="117800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STEP 5: Calculate the desired indicators</a:t>
            </a:r>
          </a:p>
          <a:p>
            <a:pPr algn="just"/>
            <a:r>
              <a:rPr lang="en-US" dirty="0">
                <a:ea typeface="+mn-lt"/>
                <a:cs typeface="+mn-lt"/>
              </a:rPr>
              <a:t>Volatility Rate = (High – Low)/Open</a:t>
            </a:r>
          </a:p>
          <a:p>
            <a:pPr algn="just"/>
            <a:r>
              <a:rPr lang="en-US" dirty="0">
                <a:ea typeface="+mn-lt"/>
                <a:cs typeface="+mn-lt"/>
              </a:rPr>
              <a:t>Movement Rate = (Today’s Close Price – Yesterday’s Close Price)/Yesterday’s Close Price</a:t>
            </a:r>
          </a:p>
          <a:p>
            <a:pPr algn="just"/>
            <a:r>
              <a:rPr lang="en-US" dirty="0">
                <a:ea typeface="+mn-lt"/>
                <a:cs typeface="+mn-lt"/>
              </a:rPr>
              <a:t>Opening Performance = (Today’s Open Price – Yesterday’s Close Price)/Yesterday’s Close Price</a:t>
            </a:r>
          </a:p>
          <a:p>
            <a:pPr algn="just"/>
            <a:endParaRPr lang="en-US" dirty="0">
              <a:ea typeface="+mn-lt"/>
              <a:cs typeface="+mn-lt"/>
            </a:endParaRPr>
          </a:p>
          <a:p>
            <a:pPr algn="just"/>
            <a:r>
              <a:rPr lang="en-US" dirty="0">
                <a:ea typeface="+mn-lt"/>
                <a:cs typeface="+mn-lt"/>
              </a:rPr>
              <a:t>STEP 6: Combine the above three tables together and flatten the table</a:t>
            </a:r>
            <a:endParaRPr lang="en-US" dirty="0"/>
          </a:p>
          <a:p>
            <a:pPr algn="just"/>
            <a:r>
              <a:rPr lang="en-US" dirty="0">
                <a:ea typeface="+mn-lt"/>
                <a:cs typeface="+mn-lt"/>
              </a:rPr>
              <a:t>The final table was obtained in the following format:  30269 rows by 5 columns</a:t>
            </a:r>
          </a:p>
          <a:p>
            <a:pPr algn="just"/>
            <a:endParaRPr lang="en-US" dirty="0">
              <a:ea typeface="+mn-lt"/>
              <a:cs typeface="+mn-lt"/>
            </a:endParaRPr>
          </a:p>
          <a:p>
            <a:pPr algn="just"/>
            <a:r>
              <a:rPr lang="en-US" dirty="0">
                <a:ea typeface="+mn-lt"/>
                <a:cs typeface="+mn-lt"/>
              </a:rPr>
              <a:t>STEP 7: Prepare the testing set in the same way as above (step 3 to step 6). </a:t>
            </a:r>
          </a:p>
        </p:txBody>
      </p:sp>
      <p:pic>
        <p:nvPicPr>
          <p:cNvPr id="3" name="Picture 5" descr="Table, Excel&#10;&#10;Description automatically generated">
            <a:extLst>
              <a:ext uri="{FF2B5EF4-FFF2-40B4-BE49-F238E27FC236}">
                <a16:creationId xmlns:a16="http://schemas.microsoft.com/office/drawing/2014/main" id="{9FF8F15D-7E41-4CA2-BAD8-772FB4D4AE70}"/>
              </a:ext>
            </a:extLst>
          </p:cNvPr>
          <p:cNvPicPr>
            <a:picLocks noChangeAspect="1"/>
          </p:cNvPicPr>
          <p:nvPr/>
        </p:nvPicPr>
        <p:blipFill>
          <a:blip r:embed="rId3"/>
          <a:stretch>
            <a:fillRect/>
          </a:stretch>
        </p:blipFill>
        <p:spPr>
          <a:xfrm>
            <a:off x="164306" y="3228721"/>
            <a:ext cx="8696324" cy="2572364"/>
          </a:xfrm>
          <a:prstGeom prst="rect">
            <a:avLst/>
          </a:prstGeom>
        </p:spPr>
      </p:pic>
    </p:spTree>
    <p:extLst>
      <p:ext uri="{BB962C8B-B14F-4D97-AF65-F5344CB8AC3E}">
        <p14:creationId xmlns:p14="http://schemas.microsoft.com/office/powerpoint/2010/main" val="374459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Analysis</a:t>
            </a:r>
            <a:endParaRPr lang="en-US" dirty="0"/>
          </a:p>
        </p:txBody>
      </p:sp>
      <p:pic>
        <p:nvPicPr>
          <p:cNvPr id="5" name="Picture 4">
            <a:extLst>
              <a:ext uri="{FF2B5EF4-FFF2-40B4-BE49-F238E27FC236}">
                <a16:creationId xmlns:a16="http://schemas.microsoft.com/office/drawing/2014/main" id="{A75D7113-45AA-4F44-828F-EFD5B9C63506}"/>
              </a:ext>
            </a:extLst>
          </p:cNvPr>
          <p:cNvPicPr>
            <a:picLocks noChangeAspect="1"/>
          </p:cNvPicPr>
          <p:nvPr/>
        </p:nvPicPr>
        <p:blipFill rotWithShape="1">
          <a:blip r:embed="rId3"/>
          <a:srcRect t="28820" r="-2" b="36125"/>
          <a:stretch/>
        </p:blipFill>
        <p:spPr>
          <a:xfrm>
            <a:off x="20" y="10"/>
            <a:ext cx="12191980" cy="6024033"/>
          </a:xfrm>
          <a:prstGeom prst="rect">
            <a:avLst/>
          </a:prstGeom>
        </p:spPr>
      </p:pic>
      <p:sp>
        <p:nvSpPr>
          <p:cNvPr id="4" name="TextBox 3">
            <a:extLst>
              <a:ext uri="{FF2B5EF4-FFF2-40B4-BE49-F238E27FC236}">
                <a16:creationId xmlns:a16="http://schemas.microsoft.com/office/drawing/2014/main" id="{46456AC3-7F05-4B0D-855A-DA546084CF14}"/>
              </a:ext>
            </a:extLst>
          </p:cNvPr>
          <p:cNvSpPr txBox="1"/>
          <p:nvPr/>
        </p:nvSpPr>
        <p:spPr>
          <a:xfrm>
            <a:off x="164306" y="414337"/>
            <a:ext cx="11780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rPr>
              <a:t>1. Descriptive Analysis: </a:t>
            </a:r>
            <a:endParaRPr lang="en-US" b="1" dirty="0">
              <a:solidFill>
                <a:srgbClr val="0070C0"/>
              </a:solidFill>
              <a:ea typeface="+mn-lt"/>
              <a:cs typeface="+mn-lt"/>
            </a:endParaRPr>
          </a:p>
        </p:txBody>
      </p:sp>
      <p:pic>
        <p:nvPicPr>
          <p:cNvPr id="9" name="Picture 9" descr="Chart, line chart&#10;&#10;Description automatically generated">
            <a:extLst>
              <a:ext uri="{FF2B5EF4-FFF2-40B4-BE49-F238E27FC236}">
                <a16:creationId xmlns:a16="http://schemas.microsoft.com/office/drawing/2014/main" id="{1B40DE74-BC57-446B-841B-C04FD053B12A}"/>
              </a:ext>
            </a:extLst>
          </p:cNvPr>
          <p:cNvPicPr>
            <a:picLocks noChangeAspect="1"/>
          </p:cNvPicPr>
          <p:nvPr/>
        </p:nvPicPr>
        <p:blipFill>
          <a:blip r:embed="rId4"/>
          <a:stretch>
            <a:fillRect/>
          </a:stretch>
        </p:blipFill>
        <p:spPr>
          <a:xfrm>
            <a:off x="562323" y="1059657"/>
            <a:ext cx="3136842" cy="2388864"/>
          </a:xfrm>
          <a:prstGeom prst="rect">
            <a:avLst/>
          </a:prstGeom>
        </p:spPr>
      </p:pic>
      <p:pic>
        <p:nvPicPr>
          <p:cNvPr id="10" name="Picture 10" descr="Chart, histogram&#10;&#10;Description automatically generated">
            <a:extLst>
              <a:ext uri="{FF2B5EF4-FFF2-40B4-BE49-F238E27FC236}">
                <a16:creationId xmlns:a16="http://schemas.microsoft.com/office/drawing/2014/main" id="{3BA5126C-9137-4838-8AE1-31084C26C712}"/>
              </a:ext>
            </a:extLst>
          </p:cNvPr>
          <p:cNvPicPr>
            <a:picLocks noChangeAspect="1"/>
          </p:cNvPicPr>
          <p:nvPr/>
        </p:nvPicPr>
        <p:blipFill>
          <a:blip r:embed="rId5"/>
          <a:stretch>
            <a:fillRect/>
          </a:stretch>
        </p:blipFill>
        <p:spPr>
          <a:xfrm>
            <a:off x="4310150" y="1024423"/>
            <a:ext cx="3175461" cy="2414024"/>
          </a:xfrm>
          <a:prstGeom prst="rect">
            <a:avLst/>
          </a:prstGeom>
        </p:spPr>
      </p:pic>
      <p:sp>
        <p:nvSpPr>
          <p:cNvPr id="12" name="TextBox 11">
            <a:extLst>
              <a:ext uri="{FF2B5EF4-FFF2-40B4-BE49-F238E27FC236}">
                <a16:creationId xmlns:a16="http://schemas.microsoft.com/office/drawing/2014/main" id="{35C3FBC7-518C-434A-84CB-456E77B1D8F4}"/>
              </a:ext>
            </a:extLst>
          </p:cNvPr>
          <p:cNvSpPr txBox="1"/>
          <p:nvPr/>
        </p:nvSpPr>
        <p:spPr>
          <a:xfrm>
            <a:off x="164306" y="3564134"/>
            <a:ext cx="1170860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t>F</a:t>
            </a:r>
            <a:r>
              <a:rPr lang="en-US" altLang="zh-CN" dirty="0"/>
              <a:t>irst chart </a:t>
            </a:r>
            <a:r>
              <a:rPr lang="en-US" dirty="0"/>
              <a:t>shows that there is a large difference between the indicators of different stocks (any 5 stocks) on the same day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second chart shows the performance of the stock MMM over 60 trading days, and we can pay particular attention to these peaks.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Hoteling T/MANOVA</a:t>
            </a:r>
            <a:r>
              <a:rPr lang="zh-CN" altLang="en-US" dirty="0"/>
              <a:t>：</a:t>
            </a:r>
            <a:r>
              <a:rPr lang="en-US" dirty="0"/>
              <a:t>Using boxplots to compare market performance between stocks</a:t>
            </a:r>
          </a:p>
          <a:p>
            <a:pPr algn="just"/>
            <a:r>
              <a:rPr lang="en-US" dirty="0"/>
              <a:t>    the distribution of AAPL and AMZN on the three indicators over a 60-day period.</a:t>
            </a:r>
          </a:p>
          <a:p>
            <a:pPr marL="285750" indent="-285750" algn="just">
              <a:buFont typeface="Arial" panose="020B0604020202020204" pitchFamily="34" charset="0"/>
              <a:buChar char="•"/>
            </a:pPr>
            <a:endParaRPr lang="en-US" dirty="0"/>
          </a:p>
        </p:txBody>
      </p:sp>
      <p:pic>
        <p:nvPicPr>
          <p:cNvPr id="8" name="Picture 5" descr="Chart, box and whisker chart&#10;&#10;Description automatically generated">
            <a:extLst>
              <a:ext uri="{FF2B5EF4-FFF2-40B4-BE49-F238E27FC236}">
                <a16:creationId xmlns:a16="http://schemas.microsoft.com/office/drawing/2014/main" id="{2B03A959-6D12-4F12-A2CB-B4856508A33E}"/>
              </a:ext>
            </a:extLst>
          </p:cNvPr>
          <p:cNvPicPr>
            <a:picLocks noChangeAspect="1"/>
          </p:cNvPicPr>
          <p:nvPr/>
        </p:nvPicPr>
        <p:blipFill>
          <a:blip r:embed="rId6"/>
          <a:stretch>
            <a:fillRect/>
          </a:stretch>
        </p:blipFill>
        <p:spPr>
          <a:xfrm>
            <a:off x="8096596" y="1034497"/>
            <a:ext cx="3200401" cy="2414024"/>
          </a:xfrm>
          <a:prstGeom prst="rect">
            <a:avLst/>
          </a:prstGeom>
        </p:spPr>
      </p:pic>
    </p:spTree>
    <p:extLst>
      <p:ext uri="{BB962C8B-B14F-4D97-AF65-F5344CB8AC3E}">
        <p14:creationId xmlns:p14="http://schemas.microsoft.com/office/powerpoint/2010/main" val="90185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Analysis</a:t>
            </a:r>
            <a:endParaRPr lang="en-US" dirty="0"/>
          </a:p>
        </p:txBody>
      </p:sp>
      <p:pic>
        <p:nvPicPr>
          <p:cNvPr id="5" name="Picture 4">
            <a:extLst>
              <a:ext uri="{FF2B5EF4-FFF2-40B4-BE49-F238E27FC236}">
                <a16:creationId xmlns:a16="http://schemas.microsoft.com/office/drawing/2014/main" id="{A75D7113-45AA-4F44-828F-EFD5B9C63506}"/>
              </a:ext>
            </a:extLst>
          </p:cNvPr>
          <p:cNvPicPr>
            <a:picLocks noChangeAspect="1"/>
          </p:cNvPicPr>
          <p:nvPr/>
        </p:nvPicPr>
        <p:blipFill rotWithShape="1">
          <a:blip r:embed="rId3"/>
          <a:srcRect t="28820" r="-2" b="36125"/>
          <a:stretch/>
        </p:blipFill>
        <p:spPr>
          <a:xfrm>
            <a:off x="20" y="10"/>
            <a:ext cx="12191980" cy="6024033"/>
          </a:xfrm>
          <a:prstGeom prst="rect">
            <a:avLst/>
          </a:prstGeom>
        </p:spPr>
      </p:pic>
      <p:sp>
        <p:nvSpPr>
          <p:cNvPr id="4" name="TextBox 3">
            <a:extLst>
              <a:ext uri="{FF2B5EF4-FFF2-40B4-BE49-F238E27FC236}">
                <a16:creationId xmlns:a16="http://schemas.microsoft.com/office/drawing/2014/main" id="{46456AC3-7F05-4B0D-855A-DA546084CF14}"/>
              </a:ext>
            </a:extLst>
          </p:cNvPr>
          <p:cNvSpPr txBox="1"/>
          <p:nvPr/>
        </p:nvSpPr>
        <p:spPr>
          <a:xfrm>
            <a:off x="164306" y="426449"/>
            <a:ext cx="117800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2.   Clustering Analysis: K-means </a:t>
            </a:r>
            <a:endParaRPr lang="en-US" dirty="0"/>
          </a:p>
          <a:p>
            <a:pPr marL="742950" lvl="1" indent="-285750" algn="just">
              <a:buFont typeface="Arial" panose="020B0604020202020204" pitchFamily="34" charset="0"/>
              <a:buChar char="•"/>
            </a:pPr>
            <a:r>
              <a:rPr lang="en-US" dirty="0">
                <a:solidFill>
                  <a:srgbClr val="0070C0"/>
                </a:solidFill>
                <a:ea typeface="+mn-lt"/>
                <a:cs typeface="+mn-lt"/>
              </a:rPr>
              <a:t>Flatten the dataset: </a:t>
            </a:r>
          </a:p>
          <a:p>
            <a:pPr lvl="1" algn="just"/>
            <a:r>
              <a:rPr lang="en-US" dirty="0">
                <a:solidFill>
                  <a:srgbClr val="0070C0"/>
                </a:solidFill>
                <a:ea typeface="+mn-lt"/>
                <a:cs typeface="+mn-lt"/>
              </a:rPr>
              <a:t>                 </a:t>
            </a:r>
            <a:r>
              <a:rPr lang="en-US" sz="1600" dirty="0">
                <a:solidFill>
                  <a:srgbClr val="0070C0"/>
                </a:solidFill>
                <a:ea typeface="+mn-lt"/>
                <a:cs typeface="+mn-lt"/>
              </a:rPr>
              <a:t>Convert time series to: max, min, mean, median, var; </a:t>
            </a:r>
            <a:endParaRPr lang="en-US" dirty="0">
              <a:solidFill>
                <a:srgbClr val="0070C0"/>
              </a:solidFill>
              <a:ea typeface="+mn-lt"/>
              <a:cs typeface="+mn-lt"/>
            </a:endParaRPr>
          </a:p>
          <a:p>
            <a:pPr marL="742950" lvl="1" indent="-285750" algn="just">
              <a:buFont typeface="Arial" panose="020B0604020202020204" pitchFamily="34" charset="0"/>
              <a:buChar char="•"/>
            </a:pPr>
            <a:r>
              <a:rPr lang="en-US" dirty="0">
                <a:solidFill>
                  <a:srgbClr val="0070C0"/>
                </a:solidFill>
                <a:ea typeface="+mn-lt"/>
                <a:cs typeface="+mn-lt"/>
              </a:rPr>
              <a:t>perform  cluster analysis on this basis</a:t>
            </a:r>
            <a:endParaRPr lang="en-US" dirty="0">
              <a:solidFill>
                <a:srgbClr val="0070C0"/>
              </a:solidFill>
            </a:endParaRPr>
          </a:p>
        </p:txBody>
      </p:sp>
      <p:pic>
        <p:nvPicPr>
          <p:cNvPr id="3" name="Picture 5" descr="Timeline&#10;&#10;Description automatically generated">
            <a:extLst>
              <a:ext uri="{FF2B5EF4-FFF2-40B4-BE49-F238E27FC236}">
                <a16:creationId xmlns:a16="http://schemas.microsoft.com/office/drawing/2014/main" id="{602725C0-FB6C-4C16-9489-29363134B30A}"/>
              </a:ext>
            </a:extLst>
          </p:cNvPr>
          <p:cNvPicPr>
            <a:picLocks noChangeAspect="1"/>
          </p:cNvPicPr>
          <p:nvPr/>
        </p:nvPicPr>
        <p:blipFill>
          <a:blip r:embed="rId4"/>
          <a:stretch>
            <a:fillRect/>
          </a:stretch>
        </p:blipFill>
        <p:spPr>
          <a:xfrm>
            <a:off x="307181" y="1712472"/>
            <a:ext cx="7910512" cy="3992648"/>
          </a:xfrm>
          <a:prstGeom prst="rect">
            <a:avLst/>
          </a:prstGeom>
        </p:spPr>
      </p:pic>
    </p:spTree>
    <p:extLst>
      <p:ext uri="{BB962C8B-B14F-4D97-AF65-F5344CB8AC3E}">
        <p14:creationId xmlns:p14="http://schemas.microsoft.com/office/powerpoint/2010/main" val="128240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4" y="6030147"/>
            <a:ext cx="12188564" cy="757238"/>
          </a:xfrm>
        </p:spPr>
        <p:txBody>
          <a:bodyPr vert="horz" lIns="91440" tIns="45720" rIns="91440" bIns="45720" rtlCol="0" anchor="b">
            <a:noAutofit/>
          </a:bodyPr>
          <a:lstStyle/>
          <a:p>
            <a:r>
              <a:rPr lang="en-US" sz="3600" b="1" dirty="0">
                <a:solidFill>
                  <a:srgbClr val="FF0000"/>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lt"/>
                <a:cs typeface="Times New Roman"/>
              </a:rPr>
              <a:t>Analysis</a:t>
            </a:r>
            <a:endParaRPr lang="en-US" dirty="0"/>
          </a:p>
        </p:txBody>
      </p:sp>
      <p:sp>
        <p:nvSpPr>
          <p:cNvPr id="12" name="TextBox 11">
            <a:extLst>
              <a:ext uri="{FF2B5EF4-FFF2-40B4-BE49-F238E27FC236}">
                <a16:creationId xmlns:a16="http://schemas.microsoft.com/office/drawing/2014/main" id="{35C3FBC7-518C-434A-84CB-456E77B1D8F4}"/>
              </a:ext>
            </a:extLst>
          </p:cNvPr>
          <p:cNvSpPr txBox="1"/>
          <p:nvPr/>
        </p:nvSpPr>
        <p:spPr>
          <a:xfrm>
            <a:off x="143458" y="775984"/>
            <a:ext cx="6006120"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Elbow Method: </a:t>
            </a:r>
            <a:endParaRPr lang="en-US" sz="1400" dirty="0"/>
          </a:p>
          <a:p>
            <a:pPr lvl="1"/>
            <a:r>
              <a:rPr lang="en-US" sz="2000" dirty="0">
                <a:ea typeface="+mn-lt"/>
                <a:cs typeface="+mn-lt"/>
              </a:rPr>
              <a:t>Based on the Elbow Method, I  decided to try to divide the data into  4 groups (K=4) or 6 groups (K=6) </a:t>
            </a:r>
            <a:endParaRPr lang="en-US" sz="1400" dirty="0"/>
          </a:p>
          <a:p>
            <a:endParaRPr lang="en-US" sz="1400" dirty="0"/>
          </a:p>
          <a:p>
            <a:r>
              <a:rPr lang="en-US" sz="2000" dirty="0">
                <a:ea typeface="+mn-lt"/>
                <a:cs typeface="+mn-lt"/>
              </a:rPr>
              <a:t>K-Means: </a:t>
            </a:r>
            <a:endParaRPr lang="en-US" sz="1400" dirty="0"/>
          </a:p>
          <a:p>
            <a:pPr lvl="1"/>
            <a:r>
              <a:rPr lang="en-US" sz="2000" dirty="0">
                <a:ea typeface="+mn-lt"/>
                <a:cs typeface="+mn-lt"/>
              </a:rPr>
              <a:t>Find the set of stocks with the same </a:t>
            </a:r>
            <a:endParaRPr lang="en-US" sz="1400" dirty="0"/>
          </a:p>
          <a:p>
            <a:pPr lvl="1"/>
            <a:r>
              <a:rPr lang="en-US" sz="2000" dirty="0">
                <a:ea typeface="+mn-lt"/>
                <a:cs typeface="+mn-lt"/>
              </a:rPr>
              <a:t>classification as ETH-USD and take  the merged set to get a total of 22  stocks </a:t>
            </a:r>
            <a:endParaRPr lang="en-US" sz="1400" dirty="0"/>
          </a:p>
          <a:p>
            <a:endParaRPr lang="en-US" sz="1400" dirty="0"/>
          </a:p>
          <a:p>
            <a:r>
              <a:rPr lang="en-US" sz="2000" dirty="0">
                <a:ea typeface="+mn-lt"/>
                <a:cs typeface="+mn-lt"/>
              </a:rPr>
              <a:t>Multiple experiments: </a:t>
            </a:r>
            <a:endParaRPr lang="en-US" sz="1400" dirty="0"/>
          </a:p>
          <a:p>
            <a:pPr lvl="1"/>
            <a:r>
              <a:rPr lang="en-US" sz="2000" dirty="0">
                <a:ea typeface="+mn-lt"/>
                <a:cs typeface="+mn-lt"/>
              </a:rPr>
              <a:t>Repeating the previous steps using testing set, obtain 20 stocks, 18 of which were  the same as the original classification. </a:t>
            </a:r>
            <a:endParaRPr lang="en-US" sz="1400" dirty="0"/>
          </a:p>
        </p:txBody>
      </p:sp>
      <p:sp>
        <p:nvSpPr>
          <p:cNvPr id="6" name="TextBox 5">
            <a:extLst>
              <a:ext uri="{FF2B5EF4-FFF2-40B4-BE49-F238E27FC236}">
                <a16:creationId xmlns:a16="http://schemas.microsoft.com/office/drawing/2014/main" id="{7B28C06D-667C-4454-94F6-D6A1E3336A3E}"/>
              </a:ext>
            </a:extLst>
          </p:cNvPr>
          <p:cNvSpPr txBox="1"/>
          <p:nvPr/>
        </p:nvSpPr>
        <p:spPr>
          <a:xfrm>
            <a:off x="4867275" y="3307556"/>
            <a:ext cx="2564607" cy="3455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6" descr="Chart, line chart&#10;&#10;Description automatically generated">
            <a:extLst>
              <a:ext uri="{FF2B5EF4-FFF2-40B4-BE49-F238E27FC236}">
                <a16:creationId xmlns:a16="http://schemas.microsoft.com/office/drawing/2014/main" id="{3633AFA7-1B97-4163-9E7C-609329DD4AC3}"/>
              </a:ext>
            </a:extLst>
          </p:cNvPr>
          <p:cNvPicPr>
            <a:picLocks noChangeAspect="1"/>
          </p:cNvPicPr>
          <p:nvPr/>
        </p:nvPicPr>
        <p:blipFill>
          <a:blip r:embed="rId3"/>
          <a:stretch>
            <a:fillRect/>
          </a:stretch>
        </p:blipFill>
        <p:spPr>
          <a:xfrm>
            <a:off x="6468644" y="989642"/>
            <a:ext cx="5407818" cy="4002881"/>
          </a:xfrm>
          <a:prstGeom prst="rect">
            <a:avLst/>
          </a:prstGeom>
        </p:spPr>
      </p:pic>
    </p:spTree>
    <p:extLst>
      <p:ext uri="{BB962C8B-B14F-4D97-AF65-F5344CB8AC3E}">
        <p14:creationId xmlns:p14="http://schemas.microsoft.com/office/powerpoint/2010/main" val="2829320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354</TotalTime>
  <Words>1139</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vt:lpstr>
      <vt:lpstr>Mesh</vt:lpstr>
      <vt:lpstr>BAN204 – Final Project  Clustering Analysis ETH and S&amp;P 500 Companies    Jingyi wang</vt:lpstr>
      <vt:lpstr>Summary</vt:lpstr>
      <vt:lpstr>Summary</vt:lpstr>
      <vt:lpstr>DATASET SELECTION</vt:lpstr>
      <vt:lpstr>Data Preprocessing</vt:lpstr>
      <vt:lpstr>Data Preprocessing</vt:lpstr>
      <vt:lpstr>Analysis</vt:lpstr>
      <vt:lpstr>Analysis</vt:lpstr>
      <vt:lpstr>Analysis</vt:lpstr>
      <vt:lpstr>Analysis</vt:lpstr>
      <vt:lpstr>Analysis</vt:lpstr>
      <vt:lpstr>What did I find?</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Jingyi Wang</dc:creator>
  <cp:lastModifiedBy>Jingyi Wang</cp:lastModifiedBy>
  <cp:revision>303</cp:revision>
  <dcterms:created xsi:type="dcterms:W3CDTF">2013-07-15T20:24:02Z</dcterms:created>
  <dcterms:modified xsi:type="dcterms:W3CDTF">2021-12-18T16:52:58Z</dcterms:modified>
</cp:coreProperties>
</file>