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1597938" cy="288036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680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MT" initials="IMT" lastIdx="3" clrIdx="0"/>
  <p:cmAuthor id="1" name="Institut Mines-Télécom" initials="Note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82"/>
    <a:srgbClr val="BFCF3E"/>
    <a:srgbClr val="B4C325"/>
    <a:srgbClr val="7E635A"/>
    <a:srgbClr val="A8B50A"/>
    <a:srgbClr val="BF1238"/>
    <a:srgbClr val="F89A1E"/>
    <a:srgbClr val="6D5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3" d="100"/>
          <a:sy n="33" d="100"/>
        </p:scale>
        <p:origin x="960" y="-2432"/>
      </p:cViewPr>
      <p:guideLst>
        <p:guide orient="horz" pos="3600"/>
        <p:guide pos="68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9E8FE1-73A9-7F4B-8D4E-EC9CC0AF2E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128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19250" y="8947150"/>
            <a:ext cx="18359438" cy="617537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40088" y="16322675"/>
            <a:ext cx="15117762" cy="73596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18DBB-A609-6C4C-AE65-F4F039DDCBB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83292-9D45-3B4D-A9BD-0054C93465C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389225" y="0"/>
            <a:ext cx="4589463" cy="25603200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619250" y="0"/>
            <a:ext cx="13617575" cy="25603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0EEBC-1641-B149-8682-47F2A1D53B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38F6C-F8A5-F647-8AC7-5E73EDAF4A4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6563" y="18508663"/>
            <a:ext cx="18357850" cy="5721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06563" y="12207875"/>
            <a:ext cx="18357850" cy="63007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92167-A23B-3C4D-A19D-25B8CB1D169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619250" y="8321675"/>
            <a:ext cx="9102725" cy="17281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74375" y="8321675"/>
            <a:ext cx="9104313" cy="17281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A99C8-7A69-4841-8334-964294B4575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500" y="1154113"/>
            <a:ext cx="19438938" cy="48006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79500" y="6446838"/>
            <a:ext cx="9542463" cy="2687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79500" y="9134475"/>
            <a:ext cx="9542463" cy="16595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971213" y="6446838"/>
            <a:ext cx="9547225" cy="2687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971213" y="9134475"/>
            <a:ext cx="9547225" cy="16595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413B6-E4FB-694D-9F28-20B6F51042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342CB-0C65-5F4F-9C0C-853269F95ED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6928A-FD25-224E-9BEC-25812EA1FE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500" y="1146175"/>
            <a:ext cx="7105650" cy="48815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43913" y="1146175"/>
            <a:ext cx="12074525" cy="24584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9500" y="6027738"/>
            <a:ext cx="7105650" cy="1970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556E-4DA8-E942-9294-DBB56DFE00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33863" y="20162838"/>
            <a:ext cx="12958762" cy="2379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4233863" y="2573338"/>
            <a:ext cx="12958762" cy="172831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233863" y="22542500"/>
            <a:ext cx="12958762" cy="3381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576D0-2758-A04E-A3AE-16CDB9CACD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 rot="16200000">
            <a:off x="12276138" y="19478625"/>
            <a:ext cx="1292225" cy="17351375"/>
          </a:xfrm>
          <a:prstGeom prst="rect">
            <a:avLst/>
          </a:prstGeom>
          <a:solidFill>
            <a:srgbClr val="0038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030" name="Group 21"/>
          <p:cNvGrpSpPr>
            <a:grpSpLocks/>
          </p:cNvGrpSpPr>
          <p:nvPr/>
        </p:nvGrpSpPr>
        <p:grpSpPr bwMode="auto">
          <a:xfrm>
            <a:off x="0" y="0"/>
            <a:ext cx="15316200" cy="3959225"/>
            <a:chOff x="0" y="0"/>
            <a:chExt cx="9648" cy="2494"/>
          </a:xfrm>
          <a:solidFill>
            <a:srgbClr val="003882"/>
          </a:solidFill>
        </p:grpSpPr>
        <p:grpSp>
          <p:nvGrpSpPr>
            <p:cNvPr id="1040" name="Group 10"/>
            <p:cNvGrpSpPr>
              <a:grpSpLocks/>
            </p:cNvGrpSpPr>
            <p:nvPr userDrawn="1"/>
          </p:nvGrpSpPr>
          <p:grpSpPr bwMode="auto">
            <a:xfrm>
              <a:off x="0" y="0"/>
              <a:ext cx="9648" cy="2494"/>
              <a:chOff x="0" y="0"/>
              <a:chExt cx="9648" cy="2494"/>
            </a:xfrm>
            <a:grpFill/>
          </p:grpSpPr>
          <p:sp>
            <p:nvSpPr>
              <p:cNvPr id="2" name="AutoShape 8"/>
              <p:cNvSpPr>
                <a:spLocks noChangeArrowheads="1"/>
              </p:cNvSpPr>
              <p:nvPr userDrawn="1"/>
            </p:nvSpPr>
            <p:spPr bwMode="auto">
              <a:xfrm>
                <a:off x="2736" y="0"/>
                <a:ext cx="6912" cy="2494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3" name="Rectangle 9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3401" cy="24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1043" name="Rectangle 19"/>
            <p:cNvSpPr>
              <a:spLocks noChangeArrowheads="1"/>
            </p:cNvSpPr>
            <p:nvPr userDrawn="1"/>
          </p:nvSpPr>
          <p:spPr bwMode="auto">
            <a:xfrm>
              <a:off x="4224" y="0"/>
              <a:ext cx="5424" cy="10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8321675"/>
            <a:ext cx="18359438" cy="172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250" y="26242963"/>
            <a:ext cx="45005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t" anchorCtr="0" compatLnSpc="1">
            <a:prstTxWarp prst="textNoShape">
              <a:avLst/>
            </a:prstTxWarp>
          </a:bodyPr>
          <a:lstStyle>
            <a:lvl1pPr>
              <a:defRPr sz="4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78700" y="26242963"/>
            <a:ext cx="68405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t" anchorCtr="0" compatLnSpc="1">
            <a:prstTxWarp prst="textNoShape">
              <a:avLst/>
            </a:prstTxWarp>
          </a:bodyPr>
          <a:lstStyle>
            <a:lvl1pPr algn="ctr">
              <a:defRPr sz="4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478125" y="26242963"/>
            <a:ext cx="45005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t" anchorCtr="0" compatLnSpc="1">
            <a:prstTxWarp prst="textNoShape">
              <a:avLst/>
            </a:prstTxWarp>
          </a:bodyPr>
          <a:lstStyle>
            <a:lvl1pPr algn="r">
              <a:defRPr sz="4400"/>
            </a:lvl1pPr>
          </a:lstStyle>
          <a:p>
            <a:pPr>
              <a:defRPr/>
            </a:pPr>
            <a:fld id="{69466F48-5A00-C344-9631-A4FFAF03AC2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95800" y="0"/>
            <a:ext cx="10744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312569" y="27889200"/>
            <a:ext cx="13779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fr-FR" sz="2700" dirty="0">
                <a:solidFill>
                  <a:srgbClr val="FFFFFF"/>
                </a:solidFill>
                <a:latin typeface="Arial Bold" pitchFamily="80" charset="0"/>
              </a:rPr>
              <a:t>Contact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14381163" y="27889200"/>
            <a:ext cx="15113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fr-FR" sz="2700" dirty="0">
                <a:solidFill>
                  <a:srgbClr val="FFFFFF"/>
                </a:solidFill>
                <a:latin typeface="Arial Bold" pitchFamily="80" charset="0"/>
              </a:rPr>
              <a:t>Site web</a:t>
            </a:r>
          </a:p>
        </p:txBody>
      </p:sp>
      <p:sp>
        <p:nvSpPr>
          <p:cNvPr id="27" name="Rectangle 26"/>
          <p:cNvSpPr/>
          <p:nvPr/>
        </p:nvSpPr>
        <p:spPr bwMode="auto">
          <a:xfrm rot="16200000">
            <a:off x="162379" y="27345821"/>
            <a:ext cx="1292225" cy="1616982"/>
          </a:xfrm>
          <a:prstGeom prst="rect">
            <a:avLst/>
          </a:prstGeom>
          <a:solidFill>
            <a:srgbClr val="0038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/>
        </p:nvSpPr>
        <p:spPr bwMode="auto">
          <a:xfrm rot="16200000">
            <a:off x="1780267" y="27344915"/>
            <a:ext cx="1292225" cy="16187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 bwMode="auto">
          <a:xfrm rot="16200000">
            <a:off x="3399064" y="27344915"/>
            <a:ext cx="1292225" cy="1618796"/>
          </a:xfrm>
          <a:prstGeom prst="rect">
            <a:avLst/>
          </a:prstGeom>
          <a:solidFill>
            <a:srgbClr val="6D50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67" y="562266"/>
            <a:ext cx="2441152" cy="313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+mj-lt"/>
          <a:ea typeface="+mj-ea"/>
          <a:cs typeface="+mj-cs"/>
        </a:defRPr>
      </a:lvl1pPr>
      <a:lvl2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2pPr>
      <a:lvl3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3pPr>
      <a:lvl4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4pPr>
      <a:lvl5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5pPr>
      <a:lvl6pPr marL="457200" algn="l" defTabSz="2879725" rtl="0" fontAlgn="base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6pPr>
      <a:lvl7pPr marL="914400" algn="l" defTabSz="2879725" rtl="0" fontAlgn="base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7pPr>
      <a:lvl8pPr marL="1371600" algn="l" defTabSz="2879725" rtl="0" fontAlgn="base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8pPr>
      <a:lvl9pPr marL="1828800" algn="l" defTabSz="2879725" rtl="0" fontAlgn="base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9pPr>
    </p:titleStyle>
    <p:bodyStyle>
      <a:lvl1pPr marL="1079500" indent="-1079500" algn="l" defTabSz="2879725" rtl="0" eaLnBrk="0" fontAlgn="base" hangingPunct="0">
        <a:spcBef>
          <a:spcPct val="20000"/>
        </a:spcBef>
        <a:spcAft>
          <a:spcPct val="0"/>
        </a:spcAft>
        <a:buChar char="•"/>
        <a:defRPr sz="10100">
          <a:solidFill>
            <a:schemeClr val="tx1"/>
          </a:solidFill>
          <a:latin typeface="+mn-lt"/>
          <a:ea typeface="+mn-ea"/>
          <a:cs typeface="+mn-cs"/>
        </a:defRPr>
      </a:lvl1pPr>
      <a:lvl2pPr marL="2339975" indent="-900113" algn="l" defTabSz="2879725" rtl="0" eaLnBrk="0" fontAlgn="base" hangingPunct="0">
        <a:spcBef>
          <a:spcPct val="20000"/>
        </a:spcBef>
        <a:spcAft>
          <a:spcPct val="0"/>
        </a:spcAft>
        <a:buChar char="–"/>
        <a:defRPr sz="8800">
          <a:solidFill>
            <a:schemeClr val="tx1"/>
          </a:solidFill>
          <a:latin typeface="+mn-lt"/>
          <a:ea typeface="+mn-ea"/>
        </a:defRPr>
      </a:lvl2pPr>
      <a:lvl3pPr marL="3600450" indent="-720725" algn="l" defTabSz="2879725" rtl="0" eaLnBrk="0" fontAlgn="base" hangingPunct="0">
        <a:spcBef>
          <a:spcPct val="20000"/>
        </a:spcBef>
        <a:spcAft>
          <a:spcPct val="0"/>
        </a:spcAft>
        <a:buChar char="•"/>
        <a:defRPr sz="7600">
          <a:solidFill>
            <a:schemeClr val="tx1"/>
          </a:solidFill>
          <a:latin typeface="+mn-lt"/>
          <a:ea typeface="+mn-ea"/>
        </a:defRPr>
      </a:lvl3pPr>
      <a:lvl4pPr marL="5040313" indent="-720725" algn="l" defTabSz="2879725" rtl="0" eaLnBrk="0" fontAlgn="base" hangingPunct="0">
        <a:spcBef>
          <a:spcPct val="20000"/>
        </a:spcBef>
        <a:spcAft>
          <a:spcPct val="0"/>
        </a:spcAft>
        <a:buChar char="–"/>
        <a:defRPr sz="6300">
          <a:solidFill>
            <a:schemeClr val="tx1"/>
          </a:solidFill>
          <a:latin typeface="+mn-lt"/>
          <a:ea typeface="+mn-ea"/>
        </a:defRPr>
      </a:lvl4pPr>
      <a:lvl5pPr marL="6480175" indent="-720725" algn="l" defTabSz="2879725" rtl="0" eaLnBrk="0" fontAlgn="base" hangingPunct="0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5pPr>
      <a:lvl6pPr marL="6937375" indent="-720725" algn="l" defTabSz="2879725" rtl="0" fontAlgn="base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6pPr>
      <a:lvl7pPr marL="7394575" indent="-720725" algn="l" defTabSz="2879725" rtl="0" fontAlgn="base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7pPr>
      <a:lvl8pPr marL="7851775" indent="-720725" algn="l" defTabSz="2879725" rtl="0" fontAlgn="base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8pPr>
      <a:lvl9pPr marL="8308975" indent="-720725" algn="l" defTabSz="2879725" rtl="0" fontAlgn="base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/>
              <a:t>Objet connecté à base de microcontrôleur ARM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4454525" y="276828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457200" y="5638800"/>
            <a:ext cx="14795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700" dirty="0">
                <a:solidFill>
                  <a:srgbClr val="6D5047"/>
                </a:solidFill>
                <a:latin typeface="Arial Bold" pitchFamily="80" charset="0"/>
              </a:rPr>
              <a:t>Auteurs</a:t>
            </a:r>
          </a:p>
        </p:txBody>
      </p:sp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457200" y="10841038"/>
            <a:ext cx="20526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700">
                <a:solidFill>
                  <a:srgbClr val="6D5047"/>
                </a:solidFill>
                <a:latin typeface="Arial Bold" pitchFamily="80" charset="0"/>
              </a:rPr>
              <a:t>Partenaires</a:t>
            </a:r>
          </a:p>
        </p:txBody>
      </p:sp>
      <p:sp>
        <p:nvSpPr>
          <p:cNvPr id="14342" name="Line 10"/>
          <p:cNvSpPr>
            <a:spLocks noChangeShapeType="1"/>
          </p:cNvSpPr>
          <p:nvPr/>
        </p:nvSpPr>
        <p:spPr bwMode="auto">
          <a:xfrm>
            <a:off x="457200" y="6167438"/>
            <a:ext cx="3598863" cy="0"/>
          </a:xfrm>
          <a:prstGeom prst="line">
            <a:avLst/>
          </a:prstGeom>
          <a:noFill/>
          <a:ln w="9525">
            <a:solidFill>
              <a:srgbClr val="00388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43" name="Line 11"/>
          <p:cNvSpPr>
            <a:spLocks noChangeShapeType="1"/>
          </p:cNvSpPr>
          <p:nvPr/>
        </p:nvSpPr>
        <p:spPr bwMode="auto">
          <a:xfrm>
            <a:off x="457200" y="11399838"/>
            <a:ext cx="3598863" cy="0"/>
          </a:xfrm>
          <a:prstGeom prst="line">
            <a:avLst/>
          </a:prstGeom>
          <a:noFill/>
          <a:ln w="9525">
            <a:solidFill>
              <a:srgbClr val="00388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457200" y="6396038"/>
            <a:ext cx="3810000" cy="1417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dirty="0"/>
              <a:t>CHEN </a:t>
            </a:r>
            <a:r>
              <a:rPr lang="fr-FR" dirty="0" err="1"/>
              <a:t>Muyao</a:t>
            </a:r>
            <a:endParaRPr lang="fr-FR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dirty="0"/>
              <a:t>YE Jing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fr-FR" sz="2300" dirty="0"/>
          </a:p>
        </p:txBody>
      </p:sp>
      <p:sp>
        <p:nvSpPr>
          <p:cNvPr id="14346" name="Text Box 20"/>
          <p:cNvSpPr txBox="1">
            <a:spLocks noChangeArrowheads="1"/>
          </p:cNvSpPr>
          <p:nvPr/>
        </p:nvSpPr>
        <p:spPr bwMode="auto">
          <a:xfrm>
            <a:off x="4487665" y="4614968"/>
            <a:ext cx="1120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solidFill>
                  <a:srgbClr val="003882"/>
                </a:solidFill>
                <a:latin typeface="Arial Black" charset="0"/>
              </a:rPr>
              <a:t>Enjeu d’IoT : Interopérabilité et embarqué</a:t>
            </a:r>
          </a:p>
        </p:txBody>
      </p:sp>
      <p:sp>
        <p:nvSpPr>
          <p:cNvPr id="14347" name="Text Box 21"/>
          <p:cNvSpPr txBox="1">
            <a:spLocks noChangeArrowheads="1"/>
          </p:cNvSpPr>
          <p:nvPr/>
        </p:nvSpPr>
        <p:spPr bwMode="auto">
          <a:xfrm>
            <a:off x="4534273" y="5188502"/>
            <a:ext cx="82538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solidFill>
                  <a:srgbClr val="6D5047"/>
                </a:solidFill>
                <a:latin typeface="Arial Bold" pitchFamily="80" charset="0"/>
              </a:rPr>
              <a:t>Wi-Fi + Bluetooth et IP pour l’embarqué</a:t>
            </a:r>
          </a:p>
        </p:txBody>
      </p:sp>
      <p:sp>
        <p:nvSpPr>
          <p:cNvPr id="14348" name="Text Box 22"/>
          <p:cNvSpPr txBox="1">
            <a:spLocks noChangeArrowheads="1"/>
          </p:cNvSpPr>
          <p:nvPr/>
        </p:nvSpPr>
        <p:spPr bwMode="auto">
          <a:xfrm>
            <a:off x="4487666" y="6018318"/>
            <a:ext cx="7139088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81000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/>
              <a:t>Les applications embarquées et les objets connectés nécessitent souvent une connexion sans fil type Wi-Fi ou Bluetooth afin d’interagir avec un système distant</a:t>
            </a:r>
          </a:p>
          <a:p>
            <a:pPr marL="381000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/>
              <a:t>L’enjeu principal de l’IoT est l’interopérabilité entre différents protocoles de communication</a:t>
            </a:r>
          </a:p>
          <a:p>
            <a:pPr marL="381000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/>
              <a:t>Le système embarqué a de faibles ressources (mémoires, calcul …), doit gérer le protocole TCP/IP et doit être faible consommation</a:t>
            </a:r>
          </a:p>
          <a:p>
            <a:pPr marL="381000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/>
              <a:t>Ce projet est dédié au développement d’un point d’accès (à base de microcontrôleur ARM) pour gérer à la fois la liaison Internet (</a:t>
            </a:r>
            <a:r>
              <a:rPr lang="fr-FR" dirty="0" err="1"/>
              <a:t>Wi-Fi</a:t>
            </a:r>
            <a:r>
              <a:rPr lang="fr-FR" dirty="0"/>
              <a:t>) et la communication Bluetooth, qui permettront aux utilisateurs de facilement contrôler leurs objets connectés via une seule application (</a:t>
            </a:r>
            <a:r>
              <a:rPr lang="fr-FR" dirty="0" err="1"/>
              <a:t>Android</a:t>
            </a:r>
            <a:r>
              <a:rPr lang="fr-FR" dirty="0"/>
              <a:t>)</a:t>
            </a:r>
          </a:p>
        </p:txBody>
      </p:sp>
      <p:sp>
        <p:nvSpPr>
          <p:cNvPr id="14352" name="Text Box 26"/>
          <p:cNvSpPr txBox="1">
            <a:spLocks noChangeArrowheads="1"/>
          </p:cNvSpPr>
          <p:nvPr/>
        </p:nvSpPr>
        <p:spPr bwMode="auto">
          <a:xfrm>
            <a:off x="12174387" y="11744226"/>
            <a:ext cx="832108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solidFill>
                  <a:srgbClr val="003882"/>
                </a:solidFill>
                <a:latin typeface="Arial Black" charset="0"/>
              </a:rPr>
              <a:t>Passerelle Ethernet - Bluetooth</a:t>
            </a:r>
          </a:p>
        </p:txBody>
      </p:sp>
      <p:sp>
        <p:nvSpPr>
          <p:cNvPr id="14353" name="Text Box 27"/>
          <p:cNvSpPr txBox="1">
            <a:spLocks noChangeArrowheads="1"/>
          </p:cNvSpPr>
          <p:nvPr/>
        </p:nvSpPr>
        <p:spPr bwMode="auto">
          <a:xfrm>
            <a:off x="12188507" y="12315309"/>
            <a:ext cx="3698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solidFill>
                  <a:srgbClr val="6D5047"/>
                </a:solidFill>
                <a:latin typeface="Arial Bold" pitchFamily="80" charset="0"/>
              </a:rPr>
              <a:t>Partie Hardware</a:t>
            </a:r>
          </a:p>
        </p:txBody>
      </p:sp>
      <p:sp>
        <p:nvSpPr>
          <p:cNvPr id="14354" name="Text Box 28"/>
          <p:cNvSpPr txBox="1">
            <a:spLocks noChangeArrowheads="1"/>
          </p:cNvSpPr>
          <p:nvPr/>
        </p:nvSpPr>
        <p:spPr bwMode="auto">
          <a:xfrm>
            <a:off x="12218467" y="13006347"/>
            <a:ext cx="8733630" cy="619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81000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/>
              <a:t>Passerelle : Texas Instruments </a:t>
            </a:r>
            <a:r>
              <a:rPr lang="en-US" altLang="zh-CN" dirty="0"/>
              <a:t>TIVA C Series </a:t>
            </a:r>
            <a:r>
              <a:rPr lang="fr-FR" dirty="0"/>
              <a:t>TM4C-1294 (microcontrôleur ARM Cortex M4F 16 bits) + Routeur </a:t>
            </a:r>
            <a:r>
              <a:rPr lang="fr-FR" dirty="0" err="1"/>
              <a:t>Wi-Fi</a:t>
            </a:r>
            <a:endParaRPr lang="fr-FR" dirty="0"/>
          </a:p>
          <a:p>
            <a:pPr marL="381000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/>
              <a:t>Capteurs Bluetooth : Arduino UNO + Module Bluetooth HC05 + DHT11 (capteur humidité - température)</a:t>
            </a:r>
          </a:p>
          <a:p>
            <a:pPr marL="381000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/>
              <a:t>Actionneur Wi-Fi : </a:t>
            </a:r>
            <a:r>
              <a:rPr lang="fr-FR" dirty="0" err="1"/>
              <a:t>Wemos</a:t>
            </a:r>
            <a:r>
              <a:rPr lang="fr-FR"/>
              <a:t> D1 (</a:t>
            </a:r>
            <a:r>
              <a:rPr lang="fr-FR" dirty="0"/>
              <a:t>carte Arduino avec Wi-Fi intégré) + LED</a:t>
            </a:r>
          </a:p>
          <a:p>
            <a:pPr marL="381000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/>
              <a:t>IDE (programmation en C) : TI Code Composer Studio, </a:t>
            </a:r>
            <a:r>
              <a:rPr lang="fr-FR" dirty="0" err="1"/>
              <a:t>Arduino</a:t>
            </a:r>
            <a:endParaRPr lang="fr-FR" dirty="0"/>
          </a:p>
          <a:p>
            <a:pPr marL="381000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>
                <a:sym typeface="Wingdings" charset="2"/>
              </a:rPr>
              <a:t>Liaison Bluetooth : Commandes AT + Communication UART </a:t>
            </a:r>
            <a:r>
              <a:rPr lang="fr-FR" dirty="0">
                <a:sym typeface="Symbol"/>
              </a:rPr>
              <a:t> </a:t>
            </a:r>
            <a:r>
              <a:rPr lang="fr-FR" dirty="0">
                <a:sym typeface="Wingdings" charset="2"/>
              </a:rPr>
              <a:t>Un module Bluetooth communicant avec plusieurs capteurs</a:t>
            </a:r>
          </a:p>
          <a:p>
            <a:pPr marL="381000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>
                <a:sym typeface="Wingdings" charset="2"/>
              </a:rPr>
              <a:t>Liaison Internet : Ethernet + </a:t>
            </a:r>
            <a:r>
              <a:rPr lang="fr-FR" dirty="0" err="1">
                <a:sym typeface="Wingdings" charset="2"/>
              </a:rPr>
              <a:t>LwIP</a:t>
            </a:r>
            <a:r>
              <a:rPr lang="fr-FR" dirty="0">
                <a:sym typeface="Wingdings" charset="2"/>
              </a:rPr>
              <a:t> (pile du protocole TCP/IP dédiée aux systèmes embarqués, écrite en C)</a:t>
            </a:r>
          </a:p>
          <a:p>
            <a:pPr marL="381000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>
                <a:sym typeface="Wingdings" charset="2"/>
              </a:rPr>
              <a:t>Stockage des données : EEPROM (n</a:t>
            </a:r>
            <a:r>
              <a:rPr lang="fr-FR" dirty="0"/>
              <a:t>e s'efface pas lors de la mise hors tension du système</a:t>
            </a:r>
            <a:r>
              <a:rPr lang="fr-FR" dirty="0">
                <a:sym typeface="Wingdings" charset="2"/>
              </a:rPr>
              <a:t>)</a:t>
            </a:r>
            <a:endParaRPr lang="fr-FR" dirty="0"/>
          </a:p>
        </p:txBody>
      </p:sp>
      <p:sp>
        <p:nvSpPr>
          <p:cNvPr id="14355" name="Text Box 29"/>
          <p:cNvSpPr txBox="1">
            <a:spLocks noChangeArrowheads="1"/>
          </p:cNvSpPr>
          <p:nvPr/>
        </p:nvSpPr>
        <p:spPr bwMode="auto">
          <a:xfrm>
            <a:off x="4749800" y="19515792"/>
            <a:ext cx="532908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solidFill>
                  <a:srgbClr val="003882"/>
                </a:solidFill>
                <a:latin typeface="Arial Black" charset="0"/>
              </a:rPr>
              <a:t>Application Android</a:t>
            </a:r>
          </a:p>
        </p:txBody>
      </p:sp>
      <p:sp>
        <p:nvSpPr>
          <p:cNvPr id="14356" name="Text Box 30"/>
          <p:cNvSpPr txBox="1">
            <a:spLocks noChangeArrowheads="1"/>
          </p:cNvSpPr>
          <p:nvPr/>
        </p:nvSpPr>
        <p:spPr bwMode="auto">
          <a:xfrm>
            <a:off x="4749800" y="20217467"/>
            <a:ext cx="35445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solidFill>
                  <a:srgbClr val="6D5047"/>
                </a:solidFill>
                <a:latin typeface="Arial Bold" pitchFamily="80" charset="0"/>
              </a:rPr>
              <a:t>Partie Software</a:t>
            </a:r>
          </a:p>
        </p:txBody>
      </p:sp>
      <p:sp>
        <p:nvSpPr>
          <p:cNvPr id="14357" name="Text Box 31"/>
          <p:cNvSpPr txBox="1">
            <a:spLocks noChangeArrowheads="1"/>
          </p:cNvSpPr>
          <p:nvPr/>
        </p:nvSpPr>
        <p:spPr bwMode="auto">
          <a:xfrm>
            <a:off x="4749800" y="20919142"/>
            <a:ext cx="7489329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81000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>
                <a:sym typeface="Wingdings" charset="2"/>
              </a:rPr>
              <a:t>Deux fonctionnalités principales : </a:t>
            </a:r>
          </a:p>
          <a:p>
            <a:pPr marL="838200" lvl="1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>
                <a:sym typeface="Wingdings" charset="2"/>
              </a:rPr>
              <a:t>Lecture de la température et de l’humidité</a:t>
            </a:r>
          </a:p>
          <a:p>
            <a:pPr marL="838200" lvl="1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>
                <a:sym typeface="Wingdings" charset="2"/>
              </a:rPr>
              <a:t>Contrôle de LED (ON/OFF)</a:t>
            </a:r>
          </a:p>
          <a:p>
            <a:pPr marL="381000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>
                <a:sym typeface="Wingdings" charset="2"/>
              </a:rPr>
              <a:t>Communication (</a:t>
            </a:r>
            <a:r>
              <a:rPr lang="fr-FR" dirty="0" err="1">
                <a:sym typeface="Wingdings" charset="2"/>
              </a:rPr>
              <a:t>Wi-Fi</a:t>
            </a:r>
            <a:r>
              <a:rPr lang="fr-FR" dirty="0">
                <a:sym typeface="Wingdings" charset="2"/>
              </a:rPr>
              <a:t>) avec la partie Hardware par la connexion TCP en utilisant la programmation socket</a:t>
            </a:r>
          </a:p>
          <a:p>
            <a:pPr marL="381000" indent="-381000" algn="just">
              <a:spcBef>
                <a:spcPct val="20000"/>
              </a:spcBef>
            </a:pPr>
            <a:r>
              <a:rPr lang="fr-FR" dirty="0">
                <a:solidFill>
                  <a:srgbClr val="003882"/>
                </a:solidFill>
                <a:sym typeface="Wingdings" charset="2"/>
              </a:rPr>
              <a:t></a:t>
            </a:r>
            <a:r>
              <a:rPr lang="fr-FR" dirty="0">
                <a:sym typeface="Wingdings" charset="2"/>
              </a:rPr>
              <a:t> Stockage des données de la température et de l’humidité dans les bases de données SQLite correspondantes </a:t>
            </a:r>
            <a:endParaRPr lang="fr-FR" dirty="0"/>
          </a:p>
          <a:p>
            <a:pPr marL="381000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>
                <a:sym typeface="Wingdings" charset="2"/>
              </a:rPr>
              <a:t>Affichage des données sous la forme d’un graphe en utilisant la librairie « </a:t>
            </a:r>
            <a:r>
              <a:rPr lang="fr-FR" dirty="0" err="1">
                <a:sym typeface="Wingdings" charset="2"/>
              </a:rPr>
              <a:t>HelloChart</a:t>
            </a:r>
            <a:r>
              <a:rPr lang="fr-FR" dirty="0">
                <a:sym typeface="Wingdings" charset="2"/>
              </a:rPr>
              <a:t> »</a:t>
            </a:r>
          </a:p>
          <a:p>
            <a:pPr marL="381000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>
                <a:sym typeface="Wingdings" charset="2"/>
              </a:rPr>
              <a:t>Interface graphique user-</a:t>
            </a:r>
            <a:r>
              <a:rPr lang="fr-FR" dirty="0" err="1">
                <a:sym typeface="Wingdings" charset="2"/>
              </a:rPr>
              <a:t>friendly</a:t>
            </a:r>
            <a:endParaRPr lang="fr-FR" dirty="0">
              <a:sym typeface="Wingdings" charset="2"/>
            </a:endParaRPr>
          </a:p>
          <a:p>
            <a:pPr marL="381000" indent="-381000" algn="just">
              <a:spcBef>
                <a:spcPct val="20000"/>
              </a:spcBef>
              <a:buClr>
                <a:srgbClr val="003882"/>
              </a:buClr>
              <a:buFont typeface="Wingdings"/>
              <a:buChar char="n"/>
            </a:pPr>
            <a:r>
              <a:rPr lang="fr-FR" dirty="0">
                <a:sym typeface="Wingdings" charset="2"/>
              </a:rPr>
              <a:t>Sauvegarde des données au format .csv</a:t>
            </a:r>
            <a:endParaRPr lang="fr-FR" dirty="0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789738" y="27935488"/>
            <a:ext cx="647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FFFFFF"/>
                </a:solidFill>
                <a:ea typeface="Lucida Grande" charset="0"/>
                <a:cs typeface="Lucida Grande" charset="0"/>
              </a:rPr>
              <a:t>﻿muyao.chen</a:t>
            </a:r>
            <a:r>
              <a:rPr lang="fr-FR" dirty="0">
                <a:solidFill>
                  <a:srgbClr val="FFFFFF"/>
                </a:solidFill>
              </a:rPr>
              <a:t>@﻿telecom-sudparis.eu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16099308" y="27920188"/>
            <a:ext cx="474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FFFFFF"/>
                </a:solidFill>
                <a:ea typeface="Lucida Grande" charset="0"/>
                <a:cs typeface="Lucida Grande" charset="0"/>
              </a:rPr>
              <a:t>﻿www.telecom-sudparis.eu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16172085" y="2649992"/>
            <a:ext cx="4602088" cy="147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4000" dirty="0">
                <a:latin typeface="+mj-lt"/>
              </a:rPr>
              <a:t>Projet 75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4000" dirty="0">
                <a:latin typeface="+mj-lt"/>
              </a:rPr>
              <a:t>Développement</a:t>
            </a:r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BFABAE62-168F-44C6-A6C6-077466490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17" y="8137104"/>
            <a:ext cx="187743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700" dirty="0">
                <a:solidFill>
                  <a:srgbClr val="6D5047"/>
                </a:solidFill>
                <a:latin typeface="Arial Bold" pitchFamily="80" charset="0"/>
              </a:rPr>
              <a:t>Encadrant</a:t>
            </a:r>
          </a:p>
        </p:txBody>
      </p:sp>
      <p:sp>
        <p:nvSpPr>
          <p:cNvPr id="37" name="Line 10">
            <a:extLst>
              <a:ext uri="{FF2B5EF4-FFF2-40B4-BE49-F238E27FC236}">
                <a16:creationId xmlns:a16="http://schemas.microsoft.com/office/drawing/2014/main" id="{F5F800B7-47AE-4CF0-AF39-11CE86D2A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817" y="8665742"/>
            <a:ext cx="3598863" cy="0"/>
          </a:xfrm>
          <a:prstGeom prst="line">
            <a:avLst/>
          </a:prstGeom>
          <a:noFill/>
          <a:ln w="9525">
            <a:solidFill>
              <a:srgbClr val="00388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768F2F4E-466F-4475-B320-2A3AEA31F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17" y="8888321"/>
            <a:ext cx="3810000" cy="93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dirty="0"/>
              <a:t>ABIB Idir </a:t>
            </a:r>
            <a:r>
              <a:rPr lang="fr-FR" dirty="0" err="1"/>
              <a:t>Ghalid</a:t>
            </a:r>
            <a:endParaRPr lang="fr-FR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fr-FR" sz="2300" dirty="0"/>
          </a:p>
        </p:txBody>
      </p:sp>
      <p:pic>
        <p:nvPicPr>
          <p:cNvPr id="1026" name="Picture 2" descr="âTexas Instrumentsâçå¾çæç´¢ç»æ">
            <a:extLst>
              <a:ext uri="{FF2B5EF4-FFF2-40B4-BE49-F238E27FC236}">
                <a16:creationId xmlns:a16="http://schemas.microsoft.com/office/drawing/2014/main" id="{C0589E3A-06F1-411F-A337-14977543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52" b="29699"/>
          <a:stretch>
            <a:fillRect/>
          </a:stretch>
        </p:blipFill>
        <p:spPr bwMode="auto">
          <a:xfrm>
            <a:off x="357809" y="11521480"/>
            <a:ext cx="323277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ç¸å³å¾ç">
            <a:extLst>
              <a:ext uri="{FF2B5EF4-FFF2-40B4-BE49-F238E27FC236}">
                <a16:creationId xmlns:a16="http://schemas.microsoft.com/office/drawing/2014/main" id="{61C38327-21D9-4EB8-BE89-9825B6E26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62" y="16419519"/>
            <a:ext cx="1984165" cy="136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âbluetoothâçå¾çæç´¢ç»æ">
            <a:extLst>
              <a:ext uri="{FF2B5EF4-FFF2-40B4-BE49-F238E27FC236}">
                <a16:creationId xmlns:a16="http://schemas.microsoft.com/office/drawing/2014/main" id="{37BBB1AD-20CD-41D8-8C91-9ADBAA4FB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3" y="14977864"/>
            <a:ext cx="1493118" cy="93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âwifiâçå¾çæç´¢ç»æ">
            <a:extLst>
              <a:ext uri="{FF2B5EF4-FFF2-40B4-BE49-F238E27FC236}">
                <a16:creationId xmlns:a16="http://schemas.microsoft.com/office/drawing/2014/main" id="{A2276248-1BBD-4EE8-9226-BB6A018B5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11" y="14998441"/>
            <a:ext cx="1493118" cy="88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âandroidâçå¾çæç´¢ç»æ">
            <a:extLst>
              <a:ext uri="{FF2B5EF4-FFF2-40B4-BE49-F238E27FC236}">
                <a16:creationId xmlns:a16="http://schemas.microsoft.com/office/drawing/2014/main" id="{77122A84-1FE8-4C81-B174-E5C50907A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1" t="13612" r="32446" b="19514"/>
          <a:stretch>
            <a:fillRect/>
          </a:stretch>
        </p:blipFill>
        <p:spPr bwMode="auto">
          <a:xfrm>
            <a:off x="1258090" y="20961167"/>
            <a:ext cx="1512168" cy="174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B73A0A-588C-455A-85FA-0BEF1F564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202" y="12673608"/>
            <a:ext cx="7139088" cy="535431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44A507F-7202-4FF9-BD79-70EB066A9F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32448" y="6422177"/>
            <a:ext cx="8710310" cy="4307215"/>
          </a:xfrm>
          <a:prstGeom prst="rect">
            <a:avLst/>
          </a:prstGeom>
        </p:spPr>
      </p:pic>
      <p:pic>
        <p:nvPicPr>
          <p:cNvPr id="34" name="Image 33" descr="Logo Cassiopee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79689" y="144216"/>
            <a:ext cx="2450600" cy="2448272"/>
          </a:xfrm>
          <a:prstGeom prst="rect">
            <a:avLst/>
          </a:prstGeom>
        </p:spPr>
      </p:pic>
      <p:pic>
        <p:nvPicPr>
          <p:cNvPr id="8" name="Picture 2" descr="Image associée"/>
          <p:cNvPicPr>
            <a:picLocks noChangeAspect="1" noChangeArrowheads="1"/>
          </p:cNvPicPr>
          <p:nvPr/>
        </p:nvPicPr>
        <p:blipFill>
          <a:blip r:embed="rId10"/>
          <a:srcRect b="31961"/>
          <a:stretch>
            <a:fillRect/>
          </a:stretch>
        </p:blipFill>
        <p:spPr bwMode="auto">
          <a:xfrm>
            <a:off x="1200309" y="12817624"/>
            <a:ext cx="1629835" cy="1584176"/>
          </a:xfrm>
          <a:prstGeom prst="rect">
            <a:avLst/>
          </a:prstGeom>
          <a:noFill/>
        </p:spPr>
      </p:pic>
      <p:sp>
        <p:nvSpPr>
          <p:cNvPr id="40" name="ZoneTexte 39"/>
          <p:cNvSpPr txBox="1"/>
          <p:nvPr/>
        </p:nvSpPr>
        <p:spPr>
          <a:xfrm>
            <a:off x="357990" y="19986445"/>
            <a:ext cx="3312368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Lightweight IP stack</a:t>
            </a:r>
          </a:p>
        </p:txBody>
      </p:sp>
      <p:pic>
        <p:nvPicPr>
          <p:cNvPr id="10" name="Picture 4" descr="Résultat de recherche d'images pour &quot;lwIP logo&quot;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74322" y="18311933"/>
            <a:ext cx="1628775" cy="1619251"/>
          </a:xfrm>
          <a:prstGeom prst="rect">
            <a:avLst/>
          </a:prstGeom>
          <a:noFill/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3C30D63-D496-4C27-A069-9AB0ED48BF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93897" y="19819582"/>
            <a:ext cx="8458200" cy="6934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lecom_SudParis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-TELECOM-Poster-Modele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Institut-TELECOM-Poster-Mo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Telecom_SudParis_Poster_recherche.potx</Template>
  <TotalTime>1211</TotalTime>
  <Words>338</Words>
  <Application>Microsoft Office PowerPoint</Application>
  <PresentationFormat>Personnalisé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Lucida Grande</vt:lpstr>
      <vt:lpstr>ヒラギノ角ゴ Pro W3</vt:lpstr>
      <vt:lpstr>Arial</vt:lpstr>
      <vt:lpstr>Arial Black</vt:lpstr>
      <vt:lpstr>Arial Bold</vt:lpstr>
      <vt:lpstr>Symbol</vt:lpstr>
      <vt:lpstr>Wingdings</vt:lpstr>
      <vt:lpstr>Telecom_SudParis_Poster_recherche</vt:lpstr>
      <vt:lpstr>Objet connecté à base de microcontrôleur ARM</vt:lpstr>
    </vt:vector>
  </TitlesOfParts>
  <Company>Implica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du poster</dc:title>
  <dc:creator>IMT</dc:creator>
  <cp:lastModifiedBy>Muyao Chen</cp:lastModifiedBy>
  <cp:revision>87</cp:revision>
  <cp:lastPrinted>2012-01-18T13:26:06Z</cp:lastPrinted>
  <dcterms:created xsi:type="dcterms:W3CDTF">2012-02-29T16:05:21Z</dcterms:created>
  <dcterms:modified xsi:type="dcterms:W3CDTF">2018-06-03T20:30:51Z</dcterms:modified>
</cp:coreProperties>
</file>