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07" r:id="rId3"/>
    <p:sldId id="274" r:id="rId4"/>
    <p:sldId id="272" r:id="rId5"/>
    <p:sldId id="260" r:id="rId6"/>
    <p:sldId id="278" r:id="rId7"/>
    <p:sldId id="308" r:id="rId8"/>
    <p:sldId id="309" r:id="rId9"/>
    <p:sldId id="276" r:id="rId10"/>
    <p:sldId id="294" r:id="rId11"/>
    <p:sldId id="295" r:id="rId12"/>
    <p:sldId id="264" r:id="rId13"/>
    <p:sldId id="268" r:id="rId14"/>
    <p:sldId id="280" r:id="rId15"/>
    <p:sldId id="279" r:id="rId16"/>
    <p:sldId id="281" r:id="rId17"/>
    <p:sldId id="289" r:id="rId18"/>
    <p:sldId id="296" r:id="rId19"/>
    <p:sldId id="282" r:id="rId20"/>
    <p:sldId id="283" r:id="rId21"/>
    <p:sldId id="286" r:id="rId22"/>
    <p:sldId id="285" r:id="rId23"/>
    <p:sldId id="297" r:id="rId24"/>
    <p:sldId id="287" r:id="rId25"/>
    <p:sldId id="290" r:id="rId26"/>
    <p:sldId id="288" r:id="rId27"/>
    <p:sldId id="300" r:id="rId28"/>
    <p:sldId id="301" r:id="rId29"/>
    <p:sldId id="302" r:id="rId30"/>
    <p:sldId id="303" r:id="rId31"/>
    <p:sldId id="304" r:id="rId32"/>
    <p:sldId id="306" r:id="rId33"/>
    <p:sldId id="269" r:id="rId34"/>
    <p:sldId id="271" r:id="rId35"/>
    <p:sldId id="292" r:id="rId36"/>
    <p:sldId id="257" r:id="rId37"/>
    <p:sldId id="261" r:id="rId38"/>
    <p:sldId id="298" r:id="rId39"/>
    <p:sldId id="299" r:id="rId40"/>
    <p:sldId id="291" r:id="rId41"/>
    <p:sldId id="258" r:id="rId42"/>
    <p:sldId id="277" r:id="rId43"/>
    <p:sldId id="270" r:id="rId44"/>
    <p:sldId id="26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2"/>
    <p:restoredTop sz="94621"/>
  </p:normalViewPr>
  <p:slideViewPr>
    <p:cSldViewPr snapToGrid="0" snapToObjects="1">
      <p:cViewPr>
        <p:scale>
          <a:sx n="107" d="100"/>
          <a:sy n="107" d="100"/>
        </p:scale>
        <p:origin x="1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 you D1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22EA1A-56FD-7047-A00C-CA195A1DE731}" type="presOf" srcId="{055A588C-035F-EB44-A481-CB0FF304C0CF}" destId="{44EE1EB4-A07C-6042-A9E3-AC65A4F01767}" srcOrd="1" destOrd="0" presId="urn:microsoft.com/office/officeart/2005/8/layout/process1"/>
    <dgm:cxn modelId="{46ADE3C6-B19A-5146-8F3E-A0900C729B97}" type="presOf" srcId="{68318DCE-62FF-6B4D-80F8-16634F8B8B46}" destId="{0C97FE17-BC93-374E-AACF-E99241AABAC0}" srcOrd="0" destOrd="0" presId="urn:microsoft.com/office/officeart/2005/8/layout/process1"/>
    <dgm:cxn modelId="{503620E5-8173-2640-9DFB-515C355EDAAB}" type="presOf" srcId="{5A48E270-8E95-ED4C-895A-FC6FC2096D9F}" destId="{20478CD7-B546-3548-A63D-B2824C509F35}" srcOrd="1" destOrd="0" presId="urn:microsoft.com/office/officeart/2005/8/layout/process1"/>
    <dgm:cxn modelId="{8BD232E7-B2F9-DD46-BD2E-DD88D025DD9A}" type="presOf" srcId="{055A588C-035F-EB44-A481-CB0FF304C0CF}" destId="{29D5BD8B-C011-894D-9A1B-39E05C235C31}" srcOrd="0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C9D356A6-ECBF-E341-B069-084FE7D059BC}" type="presOf" srcId="{050C2F64-B45F-F046-81DA-7942FCDA41C0}" destId="{9DC5F3D8-AE33-7142-93F3-BC176845F154}" srcOrd="0" destOrd="0" presId="urn:microsoft.com/office/officeart/2005/8/layout/process1"/>
    <dgm:cxn modelId="{8E74DB61-4130-A54A-B52D-5615032CFB29}" type="presOf" srcId="{5A48E270-8E95-ED4C-895A-FC6FC2096D9F}" destId="{7A563E99-DBA1-4F45-A9D8-2740394648DB}" srcOrd="0" destOrd="0" presId="urn:microsoft.com/office/officeart/2005/8/layout/process1"/>
    <dgm:cxn modelId="{F72D459A-F769-9F48-8551-9BC94CC61A36}" type="presOf" srcId="{424F0EFC-0DF0-3148-A3B6-F0D37A1ECA05}" destId="{BB7FC651-4A01-B043-8607-0203CA031E7D}" srcOrd="0" destOrd="0" presId="urn:microsoft.com/office/officeart/2005/8/layout/process1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91EC8E8C-A274-2347-BA65-0768D9BE1308}" type="presOf" srcId="{91EB2812-F07C-8348-88EA-7F802B36DC9D}" destId="{845665FB-6EEB-9B4B-A8D5-8DC3BED76CDC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5577B4D8-865D-284B-9CA5-1AFB8EC984FB}" type="presParOf" srcId="{9DC5F3D8-AE33-7142-93F3-BC176845F154}" destId="{BB7FC651-4A01-B043-8607-0203CA031E7D}" srcOrd="0" destOrd="0" presId="urn:microsoft.com/office/officeart/2005/8/layout/process1"/>
    <dgm:cxn modelId="{B0903D6C-F02B-F043-9125-39F9FDBC6D24}" type="presParOf" srcId="{9DC5F3D8-AE33-7142-93F3-BC176845F154}" destId="{29D5BD8B-C011-894D-9A1B-39E05C235C31}" srcOrd="1" destOrd="0" presId="urn:microsoft.com/office/officeart/2005/8/layout/process1"/>
    <dgm:cxn modelId="{7F1E9776-64CB-4549-B5C6-E39DA9DBFA17}" type="presParOf" srcId="{29D5BD8B-C011-894D-9A1B-39E05C235C31}" destId="{44EE1EB4-A07C-6042-A9E3-AC65A4F01767}" srcOrd="0" destOrd="0" presId="urn:microsoft.com/office/officeart/2005/8/layout/process1"/>
    <dgm:cxn modelId="{BA094C62-8750-424D-BFC9-C09B938D83B9}" type="presParOf" srcId="{9DC5F3D8-AE33-7142-93F3-BC176845F154}" destId="{845665FB-6EEB-9B4B-A8D5-8DC3BED76CDC}" srcOrd="2" destOrd="0" presId="urn:microsoft.com/office/officeart/2005/8/layout/process1"/>
    <dgm:cxn modelId="{26D4C045-96B8-FF49-932B-FC82C4BF7729}" type="presParOf" srcId="{9DC5F3D8-AE33-7142-93F3-BC176845F154}" destId="{7A563E99-DBA1-4F45-A9D8-2740394648DB}" srcOrd="3" destOrd="0" presId="urn:microsoft.com/office/officeart/2005/8/layout/process1"/>
    <dgm:cxn modelId="{EB5CAE30-AFB5-A94D-8640-9D356A1EAF9F}" type="presParOf" srcId="{7A563E99-DBA1-4F45-A9D8-2740394648DB}" destId="{20478CD7-B546-3548-A63D-B2824C509F35}" srcOrd="0" destOrd="0" presId="urn:microsoft.com/office/officeart/2005/8/layout/process1"/>
    <dgm:cxn modelId="{8FECD6BA-C234-5B4C-9DE6-486179FEF915}" type="presParOf" srcId="{9DC5F3D8-AE33-7142-93F3-BC176845F154}" destId="{0C97FE17-BC93-374E-AACF-E99241AABAC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without you D2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B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8F46CB-DC8E-1048-AF9A-3FD49183D60F}" type="presOf" srcId="{5A48E270-8E95-ED4C-895A-FC6FC2096D9F}" destId="{20478CD7-B546-3548-A63D-B2824C509F35}" srcOrd="1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4208C7AE-B062-C045-A6E2-DE69AF6D4462}" type="presOf" srcId="{91EB2812-F07C-8348-88EA-7F802B36DC9D}" destId="{845665FB-6EEB-9B4B-A8D5-8DC3BED76CDC}" srcOrd="0" destOrd="0" presId="urn:microsoft.com/office/officeart/2005/8/layout/process1"/>
    <dgm:cxn modelId="{56256A53-DB98-214E-BC44-5E4F4C308067}" type="presOf" srcId="{424F0EFC-0DF0-3148-A3B6-F0D37A1ECA05}" destId="{BB7FC651-4A01-B043-8607-0203CA031E7D}" srcOrd="0" destOrd="0" presId="urn:microsoft.com/office/officeart/2005/8/layout/process1"/>
    <dgm:cxn modelId="{70294243-1D0F-D74A-A2E4-EA8B02D98907}" type="presOf" srcId="{5A48E270-8E95-ED4C-895A-FC6FC2096D9F}" destId="{7A563E99-DBA1-4F45-A9D8-2740394648DB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2FDD934A-7A1A-2F46-873D-1008043615FE}" type="presOf" srcId="{050C2F64-B45F-F046-81DA-7942FCDA41C0}" destId="{9DC5F3D8-AE33-7142-93F3-BC176845F154}" srcOrd="0" destOrd="0" presId="urn:microsoft.com/office/officeart/2005/8/layout/process1"/>
    <dgm:cxn modelId="{C426B938-4EF8-C241-A0B8-EDDD35B3DFAB}" type="presOf" srcId="{055A588C-035F-EB44-A481-CB0FF304C0CF}" destId="{44EE1EB4-A07C-6042-A9E3-AC65A4F01767}" srcOrd="1" destOrd="0" presId="urn:microsoft.com/office/officeart/2005/8/layout/process1"/>
    <dgm:cxn modelId="{ED41B6B8-2A3B-D140-91D4-E36792C5F824}" type="presOf" srcId="{055A588C-035F-EB44-A481-CB0FF304C0CF}" destId="{29D5BD8B-C011-894D-9A1B-39E05C235C31}" srcOrd="0" destOrd="0" presId="urn:microsoft.com/office/officeart/2005/8/layout/process1"/>
    <dgm:cxn modelId="{36403E7B-3FDF-9646-A2E7-C3AFAA4BE653}" type="presOf" srcId="{68318DCE-62FF-6B4D-80F8-16634F8B8B46}" destId="{0C97FE17-BC93-374E-AACF-E99241AABAC0}" srcOrd="0" destOrd="0" presId="urn:microsoft.com/office/officeart/2005/8/layout/process1"/>
    <dgm:cxn modelId="{364E3B8E-6E62-BD49-88AF-39AC6E11CEB7}" type="presParOf" srcId="{9DC5F3D8-AE33-7142-93F3-BC176845F154}" destId="{BB7FC651-4A01-B043-8607-0203CA031E7D}" srcOrd="0" destOrd="0" presId="urn:microsoft.com/office/officeart/2005/8/layout/process1"/>
    <dgm:cxn modelId="{51576D8D-4C5A-7945-9FE7-0EA1F6F3B2BC}" type="presParOf" srcId="{9DC5F3D8-AE33-7142-93F3-BC176845F154}" destId="{29D5BD8B-C011-894D-9A1B-39E05C235C31}" srcOrd="1" destOrd="0" presId="urn:microsoft.com/office/officeart/2005/8/layout/process1"/>
    <dgm:cxn modelId="{FCF8645E-2DDD-3D4D-BFC0-47B27A34FE9C}" type="presParOf" srcId="{29D5BD8B-C011-894D-9A1B-39E05C235C31}" destId="{44EE1EB4-A07C-6042-A9E3-AC65A4F01767}" srcOrd="0" destOrd="0" presId="urn:microsoft.com/office/officeart/2005/8/layout/process1"/>
    <dgm:cxn modelId="{9CB19A6D-26B6-7A47-9224-98D444EDAC5C}" type="presParOf" srcId="{9DC5F3D8-AE33-7142-93F3-BC176845F154}" destId="{845665FB-6EEB-9B4B-A8D5-8DC3BED76CDC}" srcOrd="2" destOrd="0" presId="urn:microsoft.com/office/officeart/2005/8/layout/process1"/>
    <dgm:cxn modelId="{4B59386A-65A6-FB4D-A4BE-BD27046EF571}" type="presParOf" srcId="{9DC5F3D8-AE33-7142-93F3-BC176845F154}" destId="{7A563E99-DBA1-4F45-A9D8-2740394648DB}" srcOrd="3" destOrd="0" presId="urn:microsoft.com/office/officeart/2005/8/layout/process1"/>
    <dgm:cxn modelId="{85E0CE08-34A8-2444-9519-40F0565881C4}" type="presParOf" srcId="{7A563E99-DBA1-4F45-A9D8-2740394648DB}" destId="{20478CD7-B546-3548-A63D-B2824C509F35}" srcOrd="0" destOrd="0" presId="urn:microsoft.com/office/officeart/2005/8/layout/process1"/>
    <dgm:cxn modelId="{2B99FBD7-BE99-C04D-B433-B06668A8B791}" type="presParOf" srcId="{9DC5F3D8-AE33-7142-93F3-BC176845F154}" destId="{0C97FE17-BC93-374E-AACF-E99241AABAC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 you D1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F7CAD-A16B-7F4E-BBD1-96A13E8184B3}" type="presOf" srcId="{5A48E270-8E95-ED4C-895A-FC6FC2096D9F}" destId="{20478CD7-B546-3548-A63D-B2824C509F35}" srcOrd="1" destOrd="0" presId="urn:microsoft.com/office/officeart/2005/8/layout/process1"/>
    <dgm:cxn modelId="{E1A0287F-3A35-3D4F-BAB7-526F9196752E}" type="presOf" srcId="{F106A6E2-C13C-A549-9B5E-0CA72302CB5B}" destId="{259ED48F-D298-7440-A9F7-317B89A1E6AD}" srcOrd="1" destOrd="0" presId="urn:microsoft.com/office/officeart/2005/8/layout/process1"/>
    <dgm:cxn modelId="{F55A6A38-628B-5F43-BB0C-CAC2652250B2}" type="presOf" srcId="{F106A6E2-C13C-A549-9B5E-0CA72302CB5B}" destId="{B280B3A4-3C0B-7F4B-8E5B-24A536D0832C}" srcOrd="0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6F156BA8-2ACE-354E-9295-4DFEAC0E21EE}" type="presOf" srcId="{91EB2812-F07C-8348-88EA-7F802B36DC9D}" destId="{845665FB-6EEB-9B4B-A8D5-8DC3BED76CDC}" srcOrd="0" destOrd="0" presId="urn:microsoft.com/office/officeart/2005/8/layout/process1"/>
    <dgm:cxn modelId="{A34B71A6-0F26-2545-AE8B-B64366846273}" type="presOf" srcId="{055A588C-035F-EB44-A481-CB0FF304C0CF}" destId="{29D5BD8B-C011-894D-9A1B-39E05C235C31}" srcOrd="0" destOrd="0" presId="urn:microsoft.com/office/officeart/2005/8/layout/process1"/>
    <dgm:cxn modelId="{0A8D1E99-0E73-3946-9F91-199D25234EA6}" type="presOf" srcId="{A33D100C-05D0-4F44-A434-41647390C599}" destId="{824F1B55-18B6-114A-B92F-1296BEE81AF9}" srcOrd="0" destOrd="0" presId="urn:microsoft.com/office/officeart/2005/8/layout/process1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33212B29-1F8E-6A41-9049-45F81F732DF0}" type="presOf" srcId="{424F0EFC-0DF0-3148-A3B6-F0D37A1ECA05}" destId="{BB7FC651-4A01-B043-8607-0203CA031E7D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A7C9D276-A10E-7A48-90C6-E02B75D69A33}" type="presOf" srcId="{050C2F64-B45F-F046-81DA-7942FCDA41C0}" destId="{9DC5F3D8-AE33-7142-93F3-BC176845F154}" srcOrd="0" destOrd="0" presId="urn:microsoft.com/office/officeart/2005/8/layout/process1"/>
    <dgm:cxn modelId="{4FF3A338-BA1F-0745-95BD-CE1D2F52741C}" type="presOf" srcId="{5A48E270-8E95-ED4C-895A-FC6FC2096D9F}" destId="{7A563E99-DBA1-4F45-A9D8-2740394648DB}" srcOrd="0" destOrd="0" presId="urn:microsoft.com/office/officeart/2005/8/layout/process1"/>
    <dgm:cxn modelId="{CA627D60-2AB8-2A4C-8765-26ADD42E83B5}" type="presOf" srcId="{68318DCE-62FF-6B4D-80F8-16634F8B8B46}" destId="{0C97FE17-BC93-374E-AACF-E99241AABAC0}" srcOrd="0" destOrd="0" presId="urn:microsoft.com/office/officeart/2005/8/layout/process1"/>
    <dgm:cxn modelId="{EBEB5F61-601E-E94A-A9E6-95D94513E3A9}" type="presOf" srcId="{055A588C-035F-EB44-A481-CB0FF304C0CF}" destId="{44EE1EB4-A07C-6042-A9E3-AC65A4F01767}" srcOrd="1" destOrd="0" presId="urn:microsoft.com/office/officeart/2005/8/layout/process1"/>
    <dgm:cxn modelId="{977FAB39-0286-4F47-AE1C-7D5693DB6FB1}" type="presParOf" srcId="{9DC5F3D8-AE33-7142-93F3-BC176845F154}" destId="{BB7FC651-4A01-B043-8607-0203CA031E7D}" srcOrd="0" destOrd="0" presId="urn:microsoft.com/office/officeart/2005/8/layout/process1"/>
    <dgm:cxn modelId="{05C0FC5D-8270-3349-A38E-6ED94F37F025}" type="presParOf" srcId="{9DC5F3D8-AE33-7142-93F3-BC176845F154}" destId="{29D5BD8B-C011-894D-9A1B-39E05C235C31}" srcOrd="1" destOrd="0" presId="urn:microsoft.com/office/officeart/2005/8/layout/process1"/>
    <dgm:cxn modelId="{B428AE2E-5A1F-8A42-82F3-20379B51324E}" type="presParOf" srcId="{29D5BD8B-C011-894D-9A1B-39E05C235C31}" destId="{44EE1EB4-A07C-6042-A9E3-AC65A4F01767}" srcOrd="0" destOrd="0" presId="urn:microsoft.com/office/officeart/2005/8/layout/process1"/>
    <dgm:cxn modelId="{88D15AB0-BED3-4B4F-8268-5A621B68E6C2}" type="presParOf" srcId="{9DC5F3D8-AE33-7142-93F3-BC176845F154}" destId="{845665FB-6EEB-9B4B-A8D5-8DC3BED76CDC}" srcOrd="2" destOrd="0" presId="urn:microsoft.com/office/officeart/2005/8/layout/process1"/>
    <dgm:cxn modelId="{DC630B6C-1052-164F-B471-935F973BB104}" type="presParOf" srcId="{9DC5F3D8-AE33-7142-93F3-BC176845F154}" destId="{7A563E99-DBA1-4F45-A9D8-2740394648DB}" srcOrd="3" destOrd="0" presId="urn:microsoft.com/office/officeart/2005/8/layout/process1"/>
    <dgm:cxn modelId="{84A8F467-86D8-8449-981E-AADD7893AD43}" type="presParOf" srcId="{7A563E99-DBA1-4F45-A9D8-2740394648DB}" destId="{20478CD7-B546-3548-A63D-B2824C509F35}" srcOrd="0" destOrd="0" presId="urn:microsoft.com/office/officeart/2005/8/layout/process1"/>
    <dgm:cxn modelId="{9CA52948-F8CC-6447-8EEA-AD5F1F4B4451}" type="presParOf" srcId="{9DC5F3D8-AE33-7142-93F3-BC176845F154}" destId="{0C97FE17-BC93-374E-AACF-E99241AABAC0}" srcOrd="4" destOrd="0" presId="urn:microsoft.com/office/officeart/2005/8/layout/process1"/>
    <dgm:cxn modelId="{F59620F2-184F-AD49-9360-E1C0947E377C}" type="presParOf" srcId="{9DC5F3D8-AE33-7142-93F3-BC176845F154}" destId="{B280B3A4-3C0B-7F4B-8E5B-24A536D0832C}" srcOrd="5" destOrd="0" presId="urn:microsoft.com/office/officeart/2005/8/layout/process1"/>
    <dgm:cxn modelId="{37ED792C-B6F9-6840-9976-A3E8B2A632A1}" type="presParOf" srcId="{B280B3A4-3C0B-7F4B-8E5B-24A536D0832C}" destId="{259ED48F-D298-7440-A9F7-317B89A1E6AD}" srcOrd="0" destOrd="0" presId="urn:microsoft.com/office/officeart/2005/8/layout/process1"/>
    <dgm:cxn modelId="{695712B8-ACDD-FA48-A251-0E6039557677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 you D1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AD7E7-560E-FF49-B35E-F885EBDB502F}" type="presOf" srcId="{A33D100C-05D0-4F44-A434-41647390C599}" destId="{824F1B55-18B6-114A-B92F-1296BEE81AF9}" srcOrd="0" destOrd="0" presId="urn:microsoft.com/office/officeart/2005/8/layout/process1"/>
    <dgm:cxn modelId="{22C41305-9FE7-1F49-B363-2D45A86A600F}" type="presOf" srcId="{050C2F64-B45F-F046-81DA-7942FCDA41C0}" destId="{9DC5F3D8-AE33-7142-93F3-BC176845F154}" srcOrd="0" destOrd="0" presId="urn:microsoft.com/office/officeart/2005/8/layout/process1"/>
    <dgm:cxn modelId="{1F60B43B-6B6D-7B47-B84E-CA287F22BF0A}" type="presOf" srcId="{424F0EFC-0DF0-3148-A3B6-F0D37A1ECA05}" destId="{BB7FC651-4A01-B043-8607-0203CA031E7D}" srcOrd="0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2533EF9A-BCCE-AA4D-ADAC-17AB11CF4FB6}" type="presOf" srcId="{055A588C-035F-EB44-A481-CB0FF304C0CF}" destId="{29D5BD8B-C011-894D-9A1B-39E05C235C31}" srcOrd="0" destOrd="0" presId="urn:microsoft.com/office/officeart/2005/8/layout/process1"/>
    <dgm:cxn modelId="{2D83AEC9-C8E2-214D-A961-B7F44D91D6FA}" type="presOf" srcId="{5A48E270-8E95-ED4C-895A-FC6FC2096D9F}" destId="{20478CD7-B546-3548-A63D-B2824C509F35}" srcOrd="1" destOrd="0" presId="urn:microsoft.com/office/officeart/2005/8/layout/process1"/>
    <dgm:cxn modelId="{7C13FC6A-2364-0348-8EEB-07450DAE4455}" type="presOf" srcId="{055A588C-035F-EB44-A481-CB0FF304C0CF}" destId="{44EE1EB4-A07C-6042-A9E3-AC65A4F01767}" srcOrd="1" destOrd="0" presId="urn:microsoft.com/office/officeart/2005/8/layout/process1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F81C9454-6095-A14B-9093-3C45EA612CA4}" type="presOf" srcId="{F106A6E2-C13C-A549-9B5E-0CA72302CB5B}" destId="{259ED48F-D298-7440-A9F7-317B89A1E6AD}" srcOrd="1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F5E752C4-3D83-2743-82F7-AA8256E11AB8}" type="presOf" srcId="{5A48E270-8E95-ED4C-895A-FC6FC2096D9F}" destId="{7A563E99-DBA1-4F45-A9D8-2740394648DB}" srcOrd="0" destOrd="0" presId="urn:microsoft.com/office/officeart/2005/8/layout/process1"/>
    <dgm:cxn modelId="{C58021D4-46E9-3442-8EC7-0DD3600C84A3}" type="presOf" srcId="{68318DCE-62FF-6B4D-80F8-16634F8B8B46}" destId="{0C97FE17-BC93-374E-AACF-E99241AABAC0}" srcOrd="0" destOrd="0" presId="urn:microsoft.com/office/officeart/2005/8/layout/process1"/>
    <dgm:cxn modelId="{B2AFC3F9-F580-0140-9D70-7EBA851BC2E0}" type="presOf" srcId="{F106A6E2-C13C-A549-9B5E-0CA72302CB5B}" destId="{B280B3A4-3C0B-7F4B-8E5B-24A536D0832C}" srcOrd="0" destOrd="0" presId="urn:microsoft.com/office/officeart/2005/8/layout/process1"/>
    <dgm:cxn modelId="{46F7E46E-4931-6E4F-B874-20D346CCAA2F}" type="presOf" srcId="{91EB2812-F07C-8348-88EA-7F802B36DC9D}" destId="{845665FB-6EEB-9B4B-A8D5-8DC3BED76CDC}" srcOrd="0" destOrd="0" presId="urn:microsoft.com/office/officeart/2005/8/layout/process1"/>
    <dgm:cxn modelId="{B1E17124-B9C2-5446-9C56-20D7182B4D8F}" type="presParOf" srcId="{9DC5F3D8-AE33-7142-93F3-BC176845F154}" destId="{BB7FC651-4A01-B043-8607-0203CA031E7D}" srcOrd="0" destOrd="0" presId="urn:microsoft.com/office/officeart/2005/8/layout/process1"/>
    <dgm:cxn modelId="{7434319B-B998-0340-998A-C5BF6644BE5F}" type="presParOf" srcId="{9DC5F3D8-AE33-7142-93F3-BC176845F154}" destId="{29D5BD8B-C011-894D-9A1B-39E05C235C31}" srcOrd="1" destOrd="0" presId="urn:microsoft.com/office/officeart/2005/8/layout/process1"/>
    <dgm:cxn modelId="{5EE6B70F-0DA9-184C-8B03-91FB4F392D95}" type="presParOf" srcId="{29D5BD8B-C011-894D-9A1B-39E05C235C31}" destId="{44EE1EB4-A07C-6042-A9E3-AC65A4F01767}" srcOrd="0" destOrd="0" presId="urn:microsoft.com/office/officeart/2005/8/layout/process1"/>
    <dgm:cxn modelId="{B7499F60-A5E6-2D4B-B507-F67AC2B80E50}" type="presParOf" srcId="{9DC5F3D8-AE33-7142-93F3-BC176845F154}" destId="{845665FB-6EEB-9B4B-A8D5-8DC3BED76CDC}" srcOrd="2" destOrd="0" presId="urn:microsoft.com/office/officeart/2005/8/layout/process1"/>
    <dgm:cxn modelId="{9DD2C74F-F20D-DC47-9A1F-1D48D2B2A101}" type="presParOf" srcId="{9DC5F3D8-AE33-7142-93F3-BC176845F154}" destId="{7A563E99-DBA1-4F45-A9D8-2740394648DB}" srcOrd="3" destOrd="0" presId="urn:microsoft.com/office/officeart/2005/8/layout/process1"/>
    <dgm:cxn modelId="{5EEE62F4-27BE-6E4C-8352-24AB01EF7BF0}" type="presParOf" srcId="{7A563E99-DBA1-4F45-A9D8-2740394648DB}" destId="{20478CD7-B546-3548-A63D-B2824C509F35}" srcOrd="0" destOrd="0" presId="urn:microsoft.com/office/officeart/2005/8/layout/process1"/>
    <dgm:cxn modelId="{1BA9B5F3-3370-D243-B732-FE1B35A6B59E}" type="presParOf" srcId="{9DC5F3D8-AE33-7142-93F3-BC176845F154}" destId="{0C97FE17-BC93-374E-AACF-E99241AABAC0}" srcOrd="4" destOrd="0" presId="urn:microsoft.com/office/officeart/2005/8/layout/process1"/>
    <dgm:cxn modelId="{04DEB058-6C84-484F-BA66-CE312A21C7AB}" type="presParOf" srcId="{9DC5F3D8-AE33-7142-93F3-BC176845F154}" destId="{B280B3A4-3C0B-7F4B-8E5B-24A536D0832C}" srcOrd="5" destOrd="0" presId="urn:microsoft.com/office/officeart/2005/8/layout/process1"/>
    <dgm:cxn modelId="{58A58A28-0480-C74E-AA0A-05455D2FE364}" type="presParOf" srcId="{B280B3A4-3C0B-7F4B-8E5B-24A536D0832C}" destId="{259ED48F-D298-7440-A9F7-317B89A1E6AD}" srcOrd="0" destOrd="0" presId="urn:microsoft.com/office/officeart/2005/8/layout/process1"/>
    <dgm:cxn modelId="{C236C128-F4E3-0749-86E8-623DDB688D7F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without you D2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7602C-21A0-6842-A37E-E8CBDC937079}" type="presOf" srcId="{68318DCE-62FF-6B4D-80F8-16634F8B8B46}" destId="{0C97FE17-BC93-374E-AACF-E99241AABAC0}" srcOrd="0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CB5DC9E6-2DB5-3743-B2F8-48B00F07C406}" type="presOf" srcId="{F106A6E2-C13C-A549-9B5E-0CA72302CB5B}" destId="{B280B3A4-3C0B-7F4B-8E5B-24A536D0832C}" srcOrd="0" destOrd="0" presId="urn:microsoft.com/office/officeart/2005/8/layout/process1"/>
    <dgm:cxn modelId="{1CFDB477-B7B4-0745-948F-D92B1854629B}" type="presOf" srcId="{F106A6E2-C13C-A549-9B5E-0CA72302CB5B}" destId="{259ED48F-D298-7440-A9F7-317B89A1E6AD}" srcOrd="1" destOrd="0" presId="urn:microsoft.com/office/officeart/2005/8/layout/process1"/>
    <dgm:cxn modelId="{2347D3BD-CF6E-4841-88B8-1C363E78A733}" type="presOf" srcId="{424F0EFC-0DF0-3148-A3B6-F0D37A1ECA05}" destId="{BB7FC651-4A01-B043-8607-0203CA031E7D}" srcOrd="0" destOrd="0" presId="urn:microsoft.com/office/officeart/2005/8/layout/process1"/>
    <dgm:cxn modelId="{42D8763E-5A77-D14C-92C6-B7726C5D7ED2}" type="presOf" srcId="{91EB2812-F07C-8348-88EA-7F802B36DC9D}" destId="{845665FB-6EEB-9B4B-A8D5-8DC3BED76CDC}" srcOrd="0" destOrd="0" presId="urn:microsoft.com/office/officeart/2005/8/layout/process1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6CF3775F-F4BF-E149-AE5D-6DE342418551}" type="presOf" srcId="{050C2F64-B45F-F046-81DA-7942FCDA41C0}" destId="{9DC5F3D8-AE33-7142-93F3-BC176845F154}" srcOrd="0" destOrd="0" presId="urn:microsoft.com/office/officeart/2005/8/layout/process1"/>
    <dgm:cxn modelId="{4C806B63-990D-6041-B4A0-A63C4903C091}" type="presOf" srcId="{055A588C-035F-EB44-A481-CB0FF304C0CF}" destId="{29D5BD8B-C011-894D-9A1B-39E05C235C31}" srcOrd="0" destOrd="0" presId="urn:microsoft.com/office/officeart/2005/8/layout/process1"/>
    <dgm:cxn modelId="{E9C7EB76-F9DB-334A-B528-C30246BB21AB}" type="presOf" srcId="{A33D100C-05D0-4F44-A434-41647390C599}" destId="{824F1B55-18B6-114A-B92F-1296BEE81AF9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7668D1E4-C296-A54D-8A4A-3C91F1250FEA}" type="presOf" srcId="{055A588C-035F-EB44-A481-CB0FF304C0CF}" destId="{44EE1EB4-A07C-6042-A9E3-AC65A4F01767}" srcOrd="1" destOrd="0" presId="urn:microsoft.com/office/officeart/2005/8/layout/process1"/>
    <dgm:cxn modelId="{64E1B0F1-5626-FE44-BF57-335CEABA28FB}" type="presOf" srcId="{5A48E270-8E95-ED4C-895A-FC6FC2096D9F}" destId="{7A563E99-DBA1-4F45-A9D8-2740394648DB}" srcOrd="0" destOrd="0" presId="urn:microsoft.com/office/officeart/2005/8/layout/process1"/>
    <dgm:cxn modelId="{017FCA69-1FF7-7247-B733-BBC1D9CD7257}" type="presOf" srcId="{5A48E270-8E95-ED4C-895A-FC6FC2096D9F}" destId="{20478CD7-B546-3548-A63D-B2824C509F35}" srcOrd="1" destOrd="0" presId="urn:microsoft.com/office/officeart/2005/8/layout/process1"/>
    <dgm:cxn modelId="{77CA4E17-F18A-5E42-903E-ED375AEB787B}" type="presParOf" srcId="{9DC5F3D8-AE33-7142-93F3-BC176845F154}" destId="{BB7FC651-4A01-B043-8607-0203CA031E7D}" srcOrd="0" destOrd="0" presId="urn:microsoft.com/office/officeart/2005/8/layout/process1"/>
    <dgm:cxn modelId="{04D7FDE6-D49F-404A-9430-D2409CACD672}" type="presParOf" srcId="{9DC5F3D8-AE33-7142-93F3-BC176845F154}" destId="{29D5BD8B-C011-894D-9A1B-39E05C235C31}" srcOrd="1" destOrd="0" presId="urn:microsoft.com/office/officeart/2005/8/layout/process1"/>
    <dgm:cxn modelId="{D661D686-EC1F-4C4E-B6E0-791BC289DB42}" type="presParOf" srcId="{29D5BD8B-C011-894D-9A1B-39E05C235C31}" destId="{44EE1EB4-A07C-6042-A9E3-AC65A4F01767}" srcOrd="0" destOrd="0" presId="urn:microsoft.com/office/officeart/2005/8/layout/process1"/>
    <dgm:cxn modelId="{D8A8EB49-5404-3848-B937-8B9CDFE40B36}" type="presParOf" srcId="{9DC5F3D8-AE33-7142-93F3-BC176845F154}" destId="{845665FB-6EEB-9B4B-A8D5-8DC3BED76CDC}" srcOrd="2" destOrd="0" presId="urn:microsoft.com/office/officeart/2005/8/layout/process1"/>
    <dgm:cxn modelId="{0B6A0D1B-3E4C-884C-A44F-E9151FEE0922}" type="presParOf" srcId="{9DC5F3D8-AE33-7142-93F3-BC176845F154}" destId="{7A563E99-DBA1-4F45-A9D8-2740394648DB}" srcOrd="3" destOrd="0" presId="urn:microsoft.com/office/officeart/2005/8/layout/process1"/>
    <dgm:cxn modelId="{201C9639-1E5B-D541-953F-EBFE97A74646}" type="presParOf" srcId="{7A563E99-DBA1-4F45-A9D8-2740394648DB}" destId="{20478CD7-B546-3548-A63D-B2824C509F35}" srcOrd="0" destOrd="0" presId="urn:microsoft.com/office/officeart/2005/8/layout/process1"/>
    <dgm:cxn modelId="{AEDB8478-C294-EF43-9B70-FD002DA5F3C9}" type="presParOf" srcId="{9DC5F3D8-AE33-7142-93F3-BC176845F154}" destId="{0C97FE17-BC93-374E-AACF-E99241AABAC0}" srcOrd="4" destOrd="0" presId="urn:microsoft.com/office/officeart/2005/8/layout/process1"/>
    <dgm:cxn modelId="{887E30BE-D9A4-2C44-B5E9-A209BBEC0A30}" type="presParOf" srcId="{9DC5F3D8-AE33-7142-93F3-BC176845F154}" destId="{B280B3A4-3C0B-7F4B-8E5B-24A536D0832C}" srcOrd="5" destOrd="0" presId="urn:microsoft.com/office/officeart/2005/8/layout/process1"/>
    <dgm:cxn modelId="{B0843B4A-E715-C64F-B699-4AA156DAB474}" type="presParOf" srcId="{B280B3A4-3C0B-7F4B-8E5B-24A536D0832C}" destId="{259ED48F-D298-7440-A9F7-317B89A1E6AD}" srcOrd="0" destOrd="0" presId="urn:microsoft.com/office/officeart/2005/8/layout/process1"/>
    <dgm:cxn modelId="{6A84F26E-6147-CE4F-B8B5-9F2C5E2F6C10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 you D1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6AC49-6524-5B49-A003-96D932FECC26}" type="presOf" srcId="{055A588C-035F-EB44-A481-CB0FF304C0CF}" destId="{44EE1EB4-A07C-6042-A9E3-AC65A4F01767}" srcOrd="1" destOrd="0" presId="urn:microsoft.com/office/officeart/2005/8/layout/process1"/>
    <dgm:cxn modelId="{8382D436-B650-5A4F-85AD-A4033D501B9E}" type="presOf" srcId="{F106A6E2-C13C-A549-9B5E-0CA72302CB5B}" destId="{259ED48F-D298-7440-A9F7-317B89A1E6AD}" srcOrd="1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9E158957-BF19-8D46-B61D-B0FF80F17B02}" type="presOf" srcId="{F106A6E2-C13C-A549-9B5E-0CA72302CB5B}" destId="{B280B3A4-3C0B-7F4B-8E5B-24A536D0832C}" srcOrd="0" destOrd="0" presId="urn:microsoft.com/office/officeart/2005/8/layout/process1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D2129AA4-ADC9-BD44-8333-13C6AA308A69}" type="presOf" srcId="{055A588C-035F-EB44-A481-CB0FF304C0CF}" destId="{29D5BD8B-C011-894D-9A1B-39E05C235C31}" srcOrd="0" destOrd="0" presId="urn:microsoft.com/office/officeart/2005/8/layout/process1"/>
    <dgm:cxn modelId="{66BAAA7E-A9E9-024B-8637-771BF6345A14}" type="presOf" srcId="{A33D100C-05D0-4F44-A434-41647390C599}" destId="{824F1B55-18B6-114A-B92F-1296BEE81AF9}" srcOrd="0" destOrd="0" presId="urn:microsoft.com/office/officeart/2005/8/layout/process1"/>
    <dgm:cxn modelId="{1664C591-320E-994F-B03B-D2FFEAFAFC0F}" type="presOf" srcId="{5A48E270-8E95-ED4C-895A-FC6FC2096D9F}" destId="{20478CD7-B546-3548-A63D-B2824C509F35}" srcOrd="1" destOrd="0" presId="urn:microsoft.com/office/officeart/2005/8/layout/process1"/>
    <dgm:cxn modelId="{9731EF31-D2F5-544E-9453-DBCAF5C8D9D5}" type="presOf" srcId="{050C2F64-B45F-F046-81DA-7942FCDA41C0}" destId="{9DC5F3D8-AE33-7142-93F3-BC176845F154}" srcOrd="0" destOrd="0" presId="urn:microsoft.com/office/officeart/2005/8/layout/process1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58D57F2B-DA38-1146-88B4-2FABAD4C67E6}" type="presOf" srcId="{5A48E270-8E95-ED4C-895A-FC6FC2096D9F}" destId="{7A563E99-DBA1-4F45-A9D8-2740394648DB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7D46130E-22F4-404C-9F61-73C43CF4055D}" type="presOf" srcId="{91EB2812-F07C-8348-88EA-7F802B36DC9D}" destId="{845665FB-6EEB-9B4B-A8D5-8DC3BED76CDC}" srcOrd="0" destOrd="0" presId="urn:microsoft.com/office/officeart/2005/8/layout/process1"/>
    <dgm:cxn modelId="{FE027A70-F361-EC40-9D37-B1BB48833ABE}" type="presOf" srcId="{68318DCE-62FF-6B4D-80F8-16634F8B8B46}" destId="{0C97FE17-BC93-374E-AACF-E99241AABAC0}" srcOrd="0" destOrd="0" presId="urn:microsoft.com/office/officeart/2005/8/layout/process1"/>
    <dgm:cxn modelId="{E3EE19B3-C663-7844-9B94-14CBA021382A}" type="presOf" srcId="{424F0EFC-0DF0-3148-A3B6-F0D37A1ECA05}" destId="{BB7FC651-4A01-B043-8607-0203CA031E7D}" srcOrd="0" destOrd="0" presId="urn:microsoft.com/office/officeart/2005/8/layout/process1"/>
    <dgm:cxn modelId="{F1E63D55-D1AA-EF4B-8E5F-1307D5C9B5DE}" type="presParOf" srcId="{9DC5F3D8-AE33-7142-93F3-BC176845F154}" destId="{BB7FC651-4A01-B043-8607-0203CA031E7D}" srcOrd="0" destOrd="0" presId="urn:microsoft.com/office/officeart/2005/8/layout/process1"/>
    <dgm:cxn modelId="{6135CF87-8C0C-3144-AD77-45ED7EC43442}" type="presParOf" srcId="{9DC5F3D8-AE33-7142-93F3-BC176845F154}" destId="{29D5BD8B-C011-894D-9A1B-39E05C235C31}" srcOrd="1" destOrd="0" presId="urn:microsoft.com/office/officeart/2005/8/layout/process1"/>
    <dgm:cxn modelId="{577B4E9D-6B01-D649-B8BE-7B6A2FEBE820}" type="presParOf" srcId="{29D5BD8B-C011-894D-9A1B-39E05C235C31}" destId="{44EE1EB4-A07C-6042-A9E3-AC65A4F01767}" srcOrd="0" destOrd="0" presId="urn:microsoft.com/office/officeart/2005/8/layout/process1"/>
    <dgm:cxn modelId="{0B1FF273-4BFB-8A40-AF33-E6B5DC9EB9DA}" type="presParOf" srcId="{9DC5F3D8-AE33-7142-93F3-BC176845F154}" destId="{845665FB-6EEB-9B4B-A8D5-8DC3BED76CDC}" srcOrd="2" destOrd="0" presId="urn:microsoft.com/office/officeart/2005/8/layout/process1"/>
    <dgm:cxn modelId="{33C56F0C-0009-5D4C-989C-F9504E6CCF1C}" type="presParOf" srcId="{9DC5F3D8-AE33-7142-93F3-BC176845F154}" destId="{7A563E99-DBA1-4F45-A9D8-2740394648DB}" srcOrd="3" destOrd="0" presId="urn:microsoft.com/office/officeart/2005/8/layout/process1"/>
    <dgm:cxn modelId="{0271222C-B820-AA4E-A3C2-DC13EC3E4543}" type="presParOf" srcId="{7A563E99-DBA1-4F45-A9D8-2740394648DB}" destId="{20478CD7-B546-3548-A63D-B2824C509F35}" srcOrd="0" destOrd="0" presId="urn:microsoft.com/office/officeart/2005/8/layout/process1"/>
    <dgm:cxn modelId="{E0EC0157-81FA-1F47-80A4-C1D3267D2CA2}" type="presParOf" srcId="{9DC5F3D8-AE33-7142-93F3-BC176845F154}" destId="{0C97FE17-BC93-374E-AACF-E99241AABAC0}" srcOrd="4" destOrd="0" presId="urn:microsoft.com/office/officeart/2005/8/layout/process1"/>
    <dgm:cxn modelId="{0A4EB58A-EA66-7E46-85D6-B13819FC4C27}" type="presParOf" srcId="{9DC5F3D8-AE33-7142-93F3-BC176845F154}" destId="{B280B3A4-3C0B-7F4B-8E5B-24A536D0832C}" srcOrd="5" destOrd="0" presId="urn:microsoft.com/office/officeart/2005/8/layout/process1"/>
    <dgm:cxn modelId="{72668F28-BAC9-684C-8AF5-7DAEF9FC368C}" type="presParOf" srcId="{B280B3A4-3C0B-7F4B-8E5B-24A536D0832C}" destId="{259ED48F-D298-7440-A9F7-317B89A1E6AD}" srcOrd="0" destOrd="0" presId="urn:microsoft.com/office/officeart/2005/8/layout/process1"/>
    <dgm:cxn modelId="{B108E6BD-C2FE-2B4F-B097-78C2F2A3E421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 you D1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A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ACA9B-5049-1C4D-9717-12A77CF94222}" type="presOf" srcId="{424F0EFC-0DF0-3148-A3B6-F0D37A1ECA05}" destId="{BB7FC651-4A01-B043-8607-0203CA031E7D}" srcOrd="0" destOrd="0" presId="urn:microsoft.com/office/officeart/2005/8/layout/process1"/>
    <dgm:cxn modelId="{EF40260F-3B8A-D44D-9608-6620702FC86F}" type="presOf" srcId="{91EB2812-F07C-8348-88EA-7F802B36DC9D}" destId="{845665FB-6EEB-9B4B-A8D5-8DC3BED76CDC}" srcOrd="0" destOrd="0" presId="urn:microsoft.com/office/officeart/2005/8/layout/process1"/>
    <dgm:cxn modelId="{13D38F4A-FF71-864D-8C1C-477240051A06}" type="presOf" srcId="{5A48E270-8E95-ED4C-895A-FC6FC2096D9F}" destId="{20478CD7-B546-3548-A63D-B2824C509F35}" srcOrd="1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9B7E9C18-C1C6-E54B-A416-5EC78BECEB0F}" type="presOf" srcId="{5A48E270-8E95-ED4C-895A-FC6FC2096D9F}" destId="{7A563E99-DBA1-4F45-A9D8-2740394648DB}" srcOrd="0" destOrd="0" presId="urn:microsoft.com/office/officeart/2005/8/layout/process1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0F39BC43-22B1-A749-8982-86F88E0C0973}" type="presOf" srcId="{A33D100C-05D0-4F44-A434-41647390C599}" destId="{824F1B55-18B6-114A-B92F-1296BEE81AF9}" srcOrd="0" destOrd="0" presId="urn:microsoft.com/office/officeart/2005/8/layout/process1"/>
    <dgm:cxn modelId="{8AE5DD80-5BD1-1649-ABD2-974EB5AABF4B}" type="presOf" srcId="{F106A6E2-C13C-A549-9B5E-0CA72302CB5B}" destId="{B280B3A4-3C0B-7F4B-8E5B-24A536D0832C}" srcOrd="0" destOrd="0" presId="urn:microsoft.com/office/officeart/2005/8/layout/process1"/>
    <dgm:cxn modelId="{785F7C9A-9382-A84E-A232-7F2C5EE80CAA}" type="presOf" srcId="{F106A6E2-C13C-A549-9B5E-0CA72302CB5B}" destId="{259ED48F-D298-7440-A9F7-317B89A1E6AD}" srcOrd="1" destOrd="0" presId="urn:microsoft.com/office/officeart/2005/8/layout/process1"/>
    <dgm:cxn modelId="{2D565B00-D3F2-0147-9733-D9208375C37B}" type="presOf" srcId="{050C2F64-B45F-F046-81DA-7942FCDA41C0}" destId="{9DC5F3D8-AE33-7142-93F3-BC176845F154}" srcOrd="0" destOrd="0" presId="urn:microsoft.com/office/officeart/2005/8/layout/process1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9D27A8DF-EB68-D145-A78E-801B011C441A}" type="presOf" srcId="{055A588C-035F-EB44-A481-CB0FF304C0CF}" destId="{29D5BD8B-C011-894D-9A1B-39E05C235C31}" srcOrd="0" destOrd="0" presId="urn:microsoft.com/office/officeart/2005/8/layout/process1"/>
    <dgm:cxn modelId="{5588086A-FCFD-C44A-B34F-94DF3AC86550}" type="presOf" srcId="{68318DCE-62FF-6B4D-80F8-16634F8B8B46}" destId="{0C97FE17-BC93-374E-AACF-E99241AABAC0}" srcOrd="0" destOrd="0" presId="urn:microsoft.com/office/officeart/2005/8/layout/process1"/>
    <dgm:cxn modelId="{F7E1EFDB-C10F-C744-AEB9-8F4C2621E861}" type="presOf" srcId="{055A588C-035F-EB44-A481-CB0FF304C0CF}" destId="{44EE1EB4-A07C-6042-A9E3-AC65A4F01767}" srcOrd="1" destOrd="0" presId="urn:microsoft.com/office/officeart/2005/8/layout/process1"/>
    <dgm:cxn modelId="{EDFD3EFC-97F6-A342-AC89-6F0B82C0A3EA}" type="presParOf" srcId="{9DC5F3D8-AE33-7142-93F3-BC176845F154}" destId="{BB7FC651-4A01-B043-8607-0203CA031E7D}" srcOrd="0" destOrd="0" presId="urn:microsoft.com/office/officeart/2005/8/layout/process1"/>
    <dgm:cxn modelId="{7706D3B1-2F14-4C46-BB93-EDF537DED78A}" type="presParOf" srcId="{9DC5F3D8-AE33-7142-93F3-BC176845F154}" destId="{29D5BD8B-C011-894D-9A1B-39E05C235C31}" srcOrd="1" destOrd="0" presId="urn:microsoft.com/office/officeart/2005/8/layout/process1"/>
    <dgm:cxn modelId="{762C4193-721D-FB45-AA72-7332DC3D2BA7}" type="presParOf" srcId="{29D5BD8B-C011-894D-9A1B-39E05C235C31}" destId="{44EE1EB4-A07C-6042-A9E3-AC65A4F01767}" srcOrd="0" destOrd="0" presId="urn:microsoft.com/office/officeart/2005/8/layout/process1"/>
    <dgm:cxn modelId="{4FF251E0-216A-1844-B96F-46767B12E5FE}" type="presParOf" srcId="{9DC5F3D8-AE33-7142-93F3-BC176845F154}" destId="{845665FB-6EEB-9B4B-A8D5-8DC3BED76CDC}" srcOrd="2" destOrd="0" presId="urn:microsoft.com/office/officeart/2005/8/layout/process1"/>
    <dgm:cxn modelId="{5281A0B6-03C7-DD46-A4C5-A9F7BEE6DCB4}" type="presParOf" srcId="{9DC5F3D8-AE33-7142-93F3-BC176845F154}" destId="{7A563E99-DBA1-4F45-A9D8-2740394648DB}" srcOrd="3" destOrd="0" presId="urn:microsoft.com/office/officeart/2005/8/layout/process1"/>
    <dgm:cxn modelId="{D36F1ABA-8BA4-F84A-A0CC-1B3288EAE6E2}" type="presParOf" srcId="{7A563E99-DBA1-4F45-A9D8-2740394648DB}" destId="{20478CD7-B546-3548-A63D-B2824C509F35}" srcOrd="0" destOrd="0" presId="urn:microsoft.com/office/officeart/2005/8/layout/process1"/>
    <dgm:cxn modelId="{0BF24FCA-E9FC-144B-B41F-C2C1F6A05FBC}" type="presParOf" srcId="{9DC5F3D8-AE33-7142-93F3-BC176845F154}" destId="{0C97FE17-BC93-374E-AACF-E99241AABAC0}" srcOrd="4" destOrd="0" presId="urn:microsoft.com/office/officeart/2005/8/layout/process1"/>
    <dgm:cxn modelId="{FB77D7D8-1FCE-9141-A045-FBC600E61C2D}" type="presParOf" srcId="{9DC5F3D8-AE33-7142-93F3-BC176845F154}" destId="{B280B3A4-3C0B-7F4B-8E5B-24A536D0832C}" srcOrd="5" destOrd="0" presId="urn:microsoft.com/office/officeart/2005/8/layout/process1"/>
    <dgm:cxn modelId="{622063A6-D909-4E4C-97B0-2CE1E66EDD85}" type="presParOf" srcId="{B280B3A4-3C0B-7F4B-8E5B-24A536D0832C}" destId="{259ED48F-D298-7440-A9F7-317B89A1E6AD}" srcOrd="0" destOrd="0" presId="urn:microsoft.com/office/officeart/2005/8/layout/process1"/>
    <dgm:cxn modelId="{48B54F2C-130D-4645-9B3C-BDAC30223815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0C2F64-B45F-F046-81DA-7942FCDA41C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24F0EFC-0DF0-3148-A3B6-F0D37A1ECA05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DBF538AC-D49C-3049-91C9-A398AA321A7A}" type="parTrans" cxnId="{4F17C0F5-20A2-4B4E-BE65-9A6916E1F41A}">
      <dgm:prSet/>
      <dgm:spPr/>
      <dgm:t>
        <a:bodyPr/>
        <a:lstStyle/>
        <a:p>
          <a:endParaRPr lang="en-US"/>
        </a:p>
      </dgm:t>
    </dgm:pt>
    <dgm:pt modelId="{055A588C-035F-EB44-A481-CB0FF304C0CF}" type="sibTrans" cxnId="{4F17C0F5-20A2-4B4E-BE65-9A6916E1F41A}">
      <dgm:prSet/>
      <dgm:spPr/>
      <dgm:t>
        <a:bodyPr/>
        <a:lstStyle/>
        <a:p>
          <a:endParaRPr lang="en-US"/>
        </a:p>
      </dgm:t>
    </dgm:pt>
    <dgm:pt modelId="{91EB2812-F07C-8348-88EA-7F802B36DC9D}">
      <dgm:prSet phldrT="[Text]"/>
      <dgm:spPr/>
      <dgm:t>
        <a:bodyPr/>
        <a:lstStyle/>
        <a:p>
          <a:r>
            <a:rPr lang="en-US" dirty="0" smtClean="0"/>
            <a:t>Database without you D2</a:t>
          </a:r>
          <a:endParaRPr lang="en-US" dirty="0"/>
        </a:p>
      </dgm:t>
    </dgm:pt>
    <dgm:pt modelId="{B6C8F3EF-22B7-AC49-A0F5-F785EBCC463F}" type="parTrans" cxnId="{065B843A-0107-3449-AF4E-2F266B354C3E}">
      <dgm:prSet/>
      <dgm:spPr/>
      <dgm:t>
        <a:bodyPr/>
        <a:lstStyle/>
        <a:p>
          <a:endParaRPr lang="en-US"/>
        </a:p>
      </dgm:t>
    </dgm:pt>
    <dgm:pt modelId="{5A48E270-8E95-ED4C-895A-FC6FC2096D9F}" type="sibTrans" cxnId="{065B843A-0107-3449-AF4E-2F266B354C3E}">
      <dgm:prSet/>
      <dgm:spPr/>
      <dgm:t>
        <a:bodyPr/>
        <a:lstStyle/>
        <a:p>
          <a:endParaRPr lang="en-US"/>
        </a:p>
      </dgm:t>
    </dgm:pt>
    <dgm:pt modelId="{68318DCE-62FF-6B4D-80F8-16634F8B8B46}">
      <dgm:prSet phldrT="[Text]"/>
      <dgm:spPr/>
      <dgm:t>
        <a:bodyPr/>
        <a:lstStyle/>
        <a:p>
          <a:r>
            <a:rPr lang="en-US" dirty="0" smtClean="0"/>
            <a:t>result B</a:t>
          </a:r>
          <a:endParaRPr lang="en-US" dirty="0"/>
        </a:p>
      </dgm:t>
    </dgm:pt>
    <dgm:pt modelId="{F7FE3BD7-21AB-8040-99B6-E6F1741B92DE}" type="parTrans" cxnId="{68DD2A7E-514F-AD44-9DD4-45D87F35FDEE}">
      <dgm:prSet/>
      <dgm:spPr/>
      <dgm:t>
        <a:bodyPr/>
        <a:lstStyle/>
        <a:p>
          <a:endParaRPr lang="en-US"/>
        </a:p>
      </dgm:t>
    </dgm:pt>
    <dgm:pt modelId="{F106A6E2-C13C-A549-9B5E-0CA72302CB5B}" type="sibTrans" cxnId="{68DD2A7E-514F-AD44-9DD4-45D87F35FDEE}">
      <dgm:prSet/>
      <dgm:spPr/>
      <dgm:t>
        <a:bodyPr/>
        <a:lstStyle/>
        <a:p>
          <a:endParaRPr lang="en-US"/>
        </a:p>
      </dgm:t>
    </dgm:pt>
    <dgm:pt modelId="{A33D100C-05D0-4F44-A434-41647390C599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Mechanism M</a:t>
          </a:r>
          <a:endParaRPr lang="en-US" dirty="0"/>
        </a:p>
      </dgm:t>
    </dgm:pt>
    <dgm:pt modelId="{38CDB293-C5A4-6A48-81BE-8DD62272A785}" type="parTrans" cxnId="{085B2FF6-A0A3-7C48-ABC3-06406C2E31C1}">
      <dgm:prSet/>
      <dgm:spPr/>
      <dgm:t>
        <a:bodyPr/>
        <a:lstStyle/>
        <a:p>
          <a:endParaRPr lang="en-US"/>
        </a:p>
      </dgm:t>
    </dgm:pt>
    <dgm:pt modelId="{837FE6C9-36A2-474F-A702-139061F3CD98}" type="sibTrans" cxnId="{085B2FF6-A0A3-7C48-ABC3-06406C2E31C1}">
      <dgm:prSet/>
      <dgm:spPr/>
      <dgm:t>
        <a:bodyPr/>
        <a:lstStyle/>
        <a:p>
          <a:endParaRPr lang="en-US"/>
        </a:p>
      </dgm:t>
    </dgm:pt>
    <dgm:pt modelId="{9DC5F3D8-AE33-7142-93F3-BC176845F154}" type="pres">
      <dgm:prSet presAssocID="{050C2F64-B45F-F046-81DA-7942FCDA41C0}" presName="Name0" presStyleCnt="0">
        <dgm:presLayoutVars>
          <dgm:dir/>
          <dgm:resizeHandles val="exact"/>
        </dgm:presLayoutVars>
      </dgm:prSet>
      <dgm:spPr/>
    </dgm:pt>
    <dgm:pt modelId="{BB7FC651-4A01-B043-8607-0203CA031E7D}" type="pres">
      <dgm:prSet presAssocID="{424F0EFC-0DF0-3148-A3B6-F0D37A1ECA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5BD8B-C011-894D-9A1B-39E05C235C31}" type="pres">
      <dgm:prSet presAssocID="{055A588C-035F-EB44-A481-CB0FF304C0C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4EE1EB4-A07C-6042-A9E3-AC65A4F01767}" type="pres">
      <dgm:prSet presAssocID="{055A588C-035F-EB44-A481-CB0FF304C0C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5665FB-6EEB-9B4B-A8D5-8DC3BED76CDC}" type="pres">
      <dgm:prSet presAssocID="{91EB2812-F07C-8348-88EA-7F802B36DC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63E99-DBA1-4F45-A9D8-2740394648DB}" type="pres">
      <dgm:prSet presAssocID="{5A48E270-8E95-ED4C-895A-FC6FC2096D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0478CD7-B546-3548-A63D-B2824C509F35}" type="pres">
      <dgm:prSet presAssocID="{5A48E270-8E95-ED4C-895A-FC6FC2096D9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7FE17-BC93-374E-AACF-E99241AABAC0}" type="pres">
      <dgm:prSet presAssocID="{68318DCE-62FF-6B4D-80F8-16634F8B8B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0B3A4-3C0B-7F4B-8E5B-24A536D0832C}" type="pres">
      <dgm:prSet presAssocID="{F106A6E2-C13C-A549-9B5E-0CA72302CB5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9ED48F-D298-7440-A9F7-317B89A1E6AD}" type="pres">
      <dgm:prSet presAssocID="{F106A6E2-C13C-A549-9B5E-0CA72302CB5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24F1B55-18B6-114A-B92F-1296BEE81AF9}" type="pres">
      <dgm:prSet presAssocID="{A33D100C-05D0-4F44-A434-41647390C59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7ACDB-3E0A-7140-BB01-2C7A930CD779}" type="presOf" srcId="{424F0EFC-0DF0-3148-A3B6-F0D37A1ECA05}" destId="{BB7FC651-4A01-B043-8607-0203CA031E7D}" srcOrd="0" destOrd="0" presId="urn:microsoft.com/office/officeart/2005/8/layout/process1"/>
    <dgm:cxn modelId="{A0690913-BA54-A14A-ACA4-5A4BDE02865F}" type="presOf" srcId="{A33D100C-05D0-4F44-A434-41647390C599}" destId="{824F1B55-18B6-114A-B92F-1296BEE81AF9}" srcOrd="0" destOrd="0" presId="urn:microsoft.com/office/officeart/2005/8/layout/process1"/>
    <dgm:cxn modelId="{F342DDBD-325B-BA41-9C02-0458D47E62F7}" type="presOf" srcId="{68318DCE-62FF-6B4D-80F8-16634F8B8B46}" destId="{0C97FE17-BC93-374E-AACF-E99241AABAC0}" srcOrd="0" destOrd="0" presId="urn:microsoft.com/office/officeart/2005/8/layout/process1"/>
    <dgm:cxn modelId="{68DD2A7E-514F-AD44-9DD4-45D87F35FDEE}" srcId="{050C2F64-B45F-F046-81DA-7942FCDA41C0}" destId="{68318DCE-62FF-6B4D-80F8-16634F8B8B46}" srcOrd="2" destOrd="0" parTransId="{F7FE3BD7-21AB-8040-99B6-E6F1741B92DE}" sibTransId="{F106A6E2-C13C-A549-9B5E-0CA72302CB5B}"/>
    <dgm:cxn modelId="{4F17C0F5-20A2-4B4E-BE65-9A6916E1F41A}" srcId="{050C2F64-B45F-F046-81DA-7942FCDA41C0}" destId="{424F0EFC-0DF0-3148-A3B6-F0D37A1ECA05}" srcOrd="0" destOrd="0" parTransId="{DBF538AC-D49C-3049-91C9-A398AA321A7A}" sibTransId="{055A588C-035F-EB44-A481-CB0FF304C0CF}"/>
    <dgm:cxn modelId="{63419F2C-2E7F-3340-910C-6A7C2DCA5683}" type="presOf" srcId="{91EB2812-F07C-8348-88EA-7F802B36DC9D}" destId="{845665FB-6EEB-9B4B-A8D5-8DC3BED76CDC}" srcOrd="0" destOrd="0" presId="urn:microsoft.com/office/officeart/2005/8/layout/process1"/>
    <dgm:cxn modelId="{0828EC03-6DDF-F848-BF48-6202247E0A8A}" type="presOf" srcId="{055A588C-035F-EB44-A481-CB0FF304C0CF}" destId="{29D5BD8B-C011-894D-9A1B-39E05C235C31}" srcOrd="0" destOrd="0" presId="urn:microsoft.com/office/officeart/2005/8/layout/process1"/>
    <dgm:cxn modelId="{B33F30B0-A554-B040-A275-3D91EF7C3543}" type="presOf" srcId="{5A48E270-8E95-ED4C-895A-FC6FC2096D9F}" destId="{20478CD7-B546-3548-A63D-B2824C509F35}" srcOrd="1" destOrd="0" presId="urn:microsoft.com/office/officeart/2005/8/layout/process1"/>
    <dgm:cxn modelId="{085B2FF6-A0A3-7C48-ABC3-06406C2E31C1}" srcId="{050C2F64-B45F-F046-81DA-7942FCDA41C0}" destId="{A33D100C-05D0-4F44-A434-41647390C599}" srcOrd="3" destOrd="0" parTransId="{38CDB293-C5A4-6A48-81BE-8DD62272A785}" sibTransId="{837FE6C9-36A2-474F-A702-139061F3CD98}"/>
    <dgm:cxn modelId="{773A1CF0-B3AF-D148-B766-2D4F3F94FFE7}" type="presOf" srcId="{050C2F64-B45F-F046-81DA-7942FCDA41C0}" destId="{9DC5F3D8-AE33-7142-93F3-BC176845F154}" srcOrd="0" destOrd="0" presId="urn:microsoft.com/office/officeart/2005/8/layout/process1"/>
    <dgm:cxn modelId="{065B843A-0107-3449-AF4E-2F266B354C3E}" srcId="{050C2F64-B45F-F046-81DA-7942FCDA41C0}" destId="{91EB2812-F07C-8348-88EA-7F802B36DC9D}" srcOrd="1" destOrd="0" parTransId="{B6C8F3EF-22B7-AC49-A0F5-F785EBCC463F}" sibTransId="{5A48E270-8E95-ED4C-895A-FC6FC2096D9F}"/>
    <dgm:cxn modelId="{71E10C12-7BCA-F847-A474-55B9BC98BEF1}" type="presOf" srcId="{F106A6E2-C13C-A549-9B5E-0CA72302CB5B}" destId="{B280B3A4-3C0B-7F4B-8E5B-24A536D0832C}" srcOrd="0" destOrd="0" presId="urn:microsoft.com/office/officeart/2005/8/layout/process1"/>
    <dgm:cxn modelId="{A61E3030-1B0F-224F-93E3-15EEFA2FE75F}" type="presOf" srcId="{055A588C-035F-EB44-A481-CB0FF304C0CF}" destId="{44EE1EB4-A07C-6042-A9E3-AC65A4F01767}" srcOrd="1" destOrd="0" presId="urn:microsoft.com/office/officeart/2005/8/layout/process1"/>
    <dgm:cxn modelId="{C9381E91-12FB-1649-A87C-9723F36A77A4}" type="presOf" srcId="{5A48E270-8E95-ED4C-895A-FC6FC2096D9F}" destId="{7A563E99-DBA1-4F45-A9D8-2740394648DB}" srcOrd="0" destOrd="0" presId="urn:microsoft.com/office/officeart/2005/8/layout/process1"/>
    <dgm:cxn modelId="{6E80F9D7-C5BD-D046-AFD1-B9C49ACC475B}" type="presOf" srcId="{F106A6E2-C13C-A549-9B5E-0CA72302CB5B}" destId="{259ED48F-D298-7440-A9F7-317B89A1E6AD}" srcOrd="1" destOrd="0" presId="urn:microsoft.com/office/officeart/2005/8/layout/process1"/>
    <dgm:cxn modelId="{47FDE06E-59AE-D34E-A93F-87DC8410076A}" type="presParOf" srcId="{9DC5F3D8-AE33-7142-93F3-BC176845F154}" destId="{BB7FC651-4A01-B043-8607-0203CA031E7D}" srcOrd="0" destOrd="0" presId="urn:microsoft.com/office/officeart/2005/8/layout/process1"/>
    <dgm:cxn modelId="{D7B7A764-968F-DB4A-9266-EB2EA7B79DAC}" type="presParOf" srcId="{9DC5F3D8-AE33-7142-93F3-BC176845F154}" destId="{29D5BD8B-C011-894D-9A1B-39E05C235C31}" srcOrd="1" destOrd="0" presId="urn:microsoft.com/office/officeart/2005/8/layout/process1"/>
    <dgm:cxn modelId="{9AF3807C-C400-6144-93DB-4AE7A1C8A574}" type="presParOf" srcId="{29D5BD8B-C011-894D-9A1B-39E05C235C31}" destId="{44EE1EB4-A07C-6042-A9E3-AC65A4F01767}" srcOrd="0" destOrd="0" presId="urn:microsoft.com/office/officeart/2005/8/layout/process1"/>
    <dgm:cxn modelId="{5115F6D0-C502-684F-8B97-45ADC31E76E8}" type="presParOf" srcId="{9DC5F3D8-AE33-7142-93F3-BC176845F154}" destId="{845665FB-6EEB-9B4B-A8D5-8DC3BED76CDC}" srcOrd="2" destOrd="0" presId="urn:microsoft.com/office/officeart/2005/8/layout/process1"/>
    <dgm:cxn modelId="{6B214688-28E1-2543-BAE4-D674033A081F}" type="presParOf" srcId="{9DC5F3D8-AE33-7142-93F3-BC176845F154}" destId="{7A563E99-DBA1-4F45-A9D8-2740394648DB}" srcOrd="3" destOrd="0" presId="urn:microsoft.com/office/officeart/2005/8/layout/process1"/>
    <dgm:cxn modelId="{22499569-56A0-5446-8C7C-58AF23213BAC}" type="presParOf" srcId="{7A563E99-DBA1-4F45-A9D8-2740394648DB}" destId="{20478CD7-B546-3548-A63D-B2824C509F35}" srcOrd="0" destOrd="0" presId="urn:microsoft.com/office/officeart/2005/8/layout/process1"/>
    <dgm:cxn modelId="{E6E0E00D-608A-2C4C-9F92-6BA2F993E1E9}" type="presParOf" srcId="{9DC5F3D8-AE33-7142-93F3-BC176845F154}" destId="{0C97FE17-BC93-374E-AACF-E99241AABAC0}" srcOrd="4" destOrd="0" presId="urn:microsoft.com/office/officeart/2005/8/layout/process1"/>
    <dgm:cxn modelId="{CE31B841-4AE8-CF44-96A6-C12691BB403C}" type="presParOf" srcId="{9DC5F3D8-AE33-7142-93F3-BC176845F154}" destId="{B280B3A4-3C0B-7F4B-8E5B-24A536D0832C}" srcOrd="5" destOrd="0" presId="urn:microsoft.com/office/officeart/2005/8/layout/process1"/>
    <dgm:cxn modelId="{CE35E918-B4A0-8241-BAC2-1B1ABBC1899A}" type="presParOf" srcId="{B280B3A4-3C0B-7F4B-8E5B-24A536D0832C}" destId="{259ED48F-D298-7440-A9F7-317B89A1E6AD}" srcOrd="0" destOrd="0" presId="urn:microsoft.com/office/officeart/2005/8/layout/process1"/>
    <dgm:cxn modelId="{B3A655B7-CEE0-1C43-8B6C-14B3F1853BF7}" type="presParOf" srcId="{9DC5F3D8-AE33-7142-93F3-BC176845F154}" destId="{824F1B55-18B6-114A-B92F-1296BEE81A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5773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query</a:t>
          </a:r>
          <a:endParaRPr lang="en-US" sz="2300" kern="1200" dirty="0"/>
        </a:p>
      </dsp:txBody>
      <dsp:txXfrm>
        <a:off x="36097" y="1263232"/>
        <a:ext cx="1664908" cy="974685"/>
      </dsp:txXfrm>
    </dsp:sp>
    <dsp:sp modelId="{29D5BD8B-C011-894D-9A1B-39E05C235C31}">
      <dsp:nvSpPr>
        <dsp:cNvPr id="0" name=""/>
        <dsp:cNvSpPr/>
      </dsp:nvSpPr>
      <dsp:spPr>
        <a:xfrm>
          <a:off x="1903885" y="1536605"/>
          <a:ext cx="365817" cy="4279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03885" y="1622193"/>
        <a:ext cx="256072" cy="256762"/>
      </dsp:txXfrm>
    </dsp:sp>
    <dsp:sp modelId="{845665FB-6EEB-9B4B-A8D5-8DC3BED76CDC}">
      <dsp:nvSpPr>
        <dsp:cNvPr id="0" name=""/>
        <dsp:cNvSpPr/>
      </dsp:nvSpPr>
      <dsp:spPr>
        <a:xfrm>
          <a:off x="2421552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Database with you D1</a:t>
          </a:r>
          <a:endParaRPr lang="en-US" sz="2300" kern="1200" dirty="0"/>
        </a:p>
      </dsp:txBody>
      <dsp:txXfrm>
        <a:off x="2451876" y="1263232"/>
        <a:ext cx="1664908" cy="974685"/>
      </dsp:txXfrm>
    </dsp:sp>
    <dsp:sp modelId="{7A563E99-DBA1-4F45-A9D8-2740394648DB}">
      <dsp:nvSpPr>
        <dsp:cNvPr id="0" name=""/>
        <dsp:cNvSpPr/>
      </dsp:nvSpPr>
      <dsp:spPr>
        <a:xfrm>
          <a:off x="4319664" y="1536605"/>
          <a:ext cx="365817" cy="4279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19664" y="1622193"/>
        <a:ext cx="256072" cy="256762"/>
      </dsp:txXfrm>
    </dsp:sp>
    <dsp:sp modelId="{0C97FE17-BC93-374E-AACF-E99241AABAC0}">
      <dsp:nvSpPr>
        <dsp:cNvPr id="0" name=""/>
        <dsp:cNvSpPr/>
      </dsp:nvSpPr>
      <dsp:spPr>
        <a:xfrm>
          <a:off x="4837331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result A</a:t>
          </a:r>
          <a:endParaRPr lang="en-US" sz="2300" kern="1200" dirty="0"/>
        </a:p>
      </dsp:txBody>
      <dsp:txXfrm>
        <a:off x="4867655" y="1263232"/>
        <a:ext cx="1664908" cy="974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5773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</a:t>
          </a:r>
          <a:endParaRPr lang="en-US" sz="1900" kern="1200" dirty="0"/>
        </a:p>
      </dsp:txBody>
      <dsp:txXfrm>
        <a:off x="36097" y="1263232"/>
        <a:ext cx="1664908" cy="974685"/>
      </dsp:txXfrm>
    </dsp:sp>
    <dsp:sp modelId="{29D5BD8B-C011-894D-9A1B-39E05C235C31}">
      <dsp:nvSpPr>
        <dsp:cNvPr id="0" name=""/>
        <dsp:cNvSpPr/>
      </dsp:nvSpPr>
      <dsp:spPr>
        <a:xfrm>
          <a:off x="1903885" y="1536605"/>
          <a:ext cx="365817" cy="4279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903885" y="1622193"/>
        <a:ext cx="256072" cy="256762"/>
      </dsp:txXfrm>
    </dsp:sp>
    <dsp:sp modelId="{845665FB-6EEB-9B4B-A8D5-8DC3BED76CDC}">
      <dsp:nvSpPr>
        <dsp:cNvPr id="0" name=""/>
        <dsp:cNvSpPr/>
      </dsp:nvSpPr>
      <dsp:spPr>
        <a:xfrm>
          <a:off x="2421552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without you D2</a:t>
          </a:r>
          <a:endParaRPr lang="en-US" sz="1900" kern="1200" dirty="0"/>
        </a:p>
      </dsp:txBody>
      <dsp:txXfrm>
        <a:off x="2451876" y="1263232"/>
        <a:ext cx="1664908" cy="974685"/>
      </dsp:txXfrm>
    </dsp:sp>
    <dsp:sp modelId="{7A563E99-DBA1-4F45-A9D8-2740394648DB}">
      <dsp:nvSpPr>
        <dsp:cNvPr id="0" name=""/>
        <dsp:cNvSpPr/>
      </dsp:nvSpPr>
      <dsp:spPr>
        <a:xfrm>
          <a:off x="4319664" y="1536605"/>
          <a:ext cx="365817" cy="4279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319664" y="1622193"/>
        <a:ext cx="256072" cy="256762"/>
      </dsp:txXfrm>
    </dsp:sp>
    <dsp:sp modelId="{0C97FE17-BC93-374E-AACF-E99241AABAC0}">
      <dsp:nvSpPr>
        <dsp:cNvPr id="0" name=""/>
        <dsp:cNvSpPr/>
      </dsp:nvSpPr>
      <dsp:spPr>
        <a:xfrm>
          <a:off x="4837331" y="1232908"/>
          <a:ext cx="1725556" cy="10353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 B</a:t>
          </a:r>
          <a:endParaRPr lang="en-US" sz="1900" kern="1200" dirty="0"/>
        </a:p>
      </dsp:txBody>
      <dsp:txXfrm>
        <a:off x="4867655" y="1263232"/>
        <a:ext cx="1664908" cy="974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</a:t>
          </a:r>
          <a:endParaRPr lang="en-US" sz="1900" kern="1200" dirty="0"/>
        </a:p>
      </dsp:txBody>
      <dsp:txXfrm>
        <a:off x="27452" y="583118"/>
        <a:ext cx="1333663" cy="780765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with you D1</a:t>
          </a:r>
          <a:endParaRPr lang="en-US" sz="1900" kern="1200" dirty="0"/>
        </a:p>
      </dsp:txBody>
      <dsp:txXfrm>
        <a:off x="1962595" y="583118"/>
        <a:ext cx="1333663" cy="780765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 A</a:t>
          </a:r>
          <a:endParaRPr lang="en-US" sz="1900" kern="1200" dirty="0"/>
        </a:p>
      </dsp:txBody>
      <dsp:txXfrm>
        <a:off x="3897738" y="583118"/>
        <a:ext cx="1333663" cy="780765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558827"/>
          <a:ext cx="1382245" cy="82934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Mechanism M</a:t>
          </a:r>
          <a:endParaRPr lang="en-US" sz="1900" kern="1200" dirty="0"/>
        </a:p>
      </dsp:txBody>
      <dsp:txXfrm>
        <a:off x="5832881" y="583118"/>
        <a:ext cx="1333663" cy="780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</a:t>
          </a:r>
          <a:endParaRPr lang="en-US" sz="1900" kern="1200" dirty="0"/>
        </a:p>
      </dsp:txBody>
      <dsp:txXfrm>
        <a:off x="27452" y="583118"/>
        <a:ext cx="1333663" cy="780765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with you D1</a:t>
          </a:r>
          <a:endParaRPr lang="en-US" sz="1900" kern="1200" dirty="0"/>
        </a:p>
      </dsp:txBody>
      <dsp:txXfrm>
        <a:off x="1962595" y="583118"/>
        <a:ext cx="1333663" cy="780765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 A</a:t>
          </a:r>
          <a:endParaRPr lang="en-US" sz="1900" kern="1200" dirty="0"/>
        </a:p>
      </dsp:txBody>
      <dsp:txXfrm>
        <a:off x="3897738" y="583118"/>
        <a:ext cx="1333663" cy="780765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558827"/>
          <a:ext cx="1382245" cy="82934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Mechanism M</a:t>
          </a:r>
          <a:endParaRPr lang="en-US" sz="1900" kern="1200" dirty="0"/>
        </a:p>
      </dsp:txBody>
      <dsp:txXfrm>
        <a:off x="5832881" y="583118"/>
        <a:ext cx="1333663" cy="780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query</a:t>
          </a:r>
          <a:endParaRPr lang="en-US" sz="1800" kern="1200" dirty="0"/>
        </a:p>
      </dsp:txBody>
      <dsp:txXfrm>
        <a:off x="32006" y="509921"/>
        <a:ext cx="1324555" cy="927159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 without you D2</a:t>
          </a:r>
          <a:endParaRPr lang="en-US" sz="1800" kern="1200" dirty="0"/>
        </a:p>
      </dsp:txBody>
      <dsp:txXfrm>
        <a:off x="1967149" y="509921"/>
        <a:ext cx="1324555" cy="927159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 A</a:t>
          </a:r>
          <a:endParaRPr lang="en-US" sz="1800" kern="1200" dirty="0"/>
        </a:p>
      </dsp:txBody>
      <dsp:txXfrm>
        <a:off x="3902292" y="509921"/>
        <a:ext cx="1324555" cy="927159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481076"/>
          <a:ext cx="1382245" cy="98484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Mechanism M</a:t>
          </a:r>
          <a:endParaRPr lang="en-US" sz="1800" kern="1200" dirty="0"/>
        </a:p>
      </dsp:txBody>
      <dsp:txXfrm>
        <a:off x="5837435" y="509921"/>
        <a:ext cx="1324555" cy="9271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</a:t>
          </a:r>
          <a:endParaRPr lang="en-US" sz="1900" kern="1200" dirty="0"/>
        </a:p>
      </dsp:txBody>
      <dsp:txXfrm>
        <a:off x="27452" y="583118"/>
        <a:ext cx="1333663" cy="780765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with you D1</a:t>
          </a:r>
          <a:endParaRPr lang="en-US" sz="1900" kern="1200" dirty="0"/>
        </a:p>
      </dsp:txBody>
      <dsp:txXfrm>
        <a:off x="1962595" y="583118"/>
        <a:ext cx="1333663" cy="780765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 A</a:t>
          </a:r>
          <a:endParaRPr lang="en-US" sz="1900" kern="1200" dirty="0"/>
        </a:p>
      </dsp:txBody>
      <dsp:txXfrm>
        <a:off x="3897738" y="583118"/>
        <a:ext cx="1333663" cy="780765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558827"/>
          <a:ext cx="1382245" cy="82934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Mechanism M</a:t>
          </a:r>
          <a:endParaRPr lang="en-US" sz="1900" kern="1200" dirty="0"/>
        </a:p>
      </dsp:txBody>
      <dsp:txXfrm>
        <a:off x="5832881" y="583118"/>
        <a:ext cx="1333663" cy="7807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query</a:t>
          </a:r>
          <a:endParaRPr lang="en-US" sz="1900" kern="1200" dirty="0"/>
        </a:p>
      </dsp:txBody>
      <dsp:txXfrm>
        <a:off x="27452" y="583118"/>
        <a:ext cx="1333663" cy="780765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Database with you D1</a:t>
          </a:r>
          <a:endParaRPr lang="en-US" sz="1900" kern="1200" dirty="0"/>
        </a:p>
      </dsp:txBody>
      <dsp:txXfrm>
        <a:off x="1962595" y="583118"/>
        <a:ext cx="1333663" cy="780765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558827"/>
          <a:ext cx="1382245" cy="82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result A</a:t>
          </a:r>
          <a:endParaRPr lang="en-US" sz="1900" kern="1200" dirty="0"/>
        </a:p>
      </dsp:txBody>
      <dsp:txXfrm>
        <a:off x="3897738" y="583118"/>
        <a:ext cx="1333663" cy="780765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558827"/>
          <a:ext cx="1382245" cy="829347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Mechanism M</a:t>
          </a:r>
          <a:endParaRPr lang="en-US" sz="1900" kern="1200" dirty="0"/>
        </a:p>
      </dsp:txBody>
      <dsp:txXfrm>
        <a:off x="5832881" y="583118"/>
        <a:ext cx="1333663" cy="780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FC651-4A01-B043-8607-0203CA031E7D}">
      <dsp:nvSpPr>
        <dsp:cNvPr id="0" name=""/>
        <dsp:cNvSpPr/>
      </dsp:nvSpPr>
      <dsp:spPr>
        <a:xfrm>
          <a:off x="3161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query</a:t>
          </a:r>
          <a:endParaRPr lang="en-US" sz="1800" kern="1200" dirty="0"/>
        </a:p>
      </dsp:txBody>
      <dsp:txXfrm>
        <a:off x="32006" y="509921"/>
        <a:ext cx="1324555" cy="927159"/>
      </dsp:txXfrm>
    </dsp:sp>
    <dsp:sp modelId="{29D5BD8B-C011-894D-9A1B-39E05C235C31}">
      <dsp:nvSpPr>
        <dsp:cNvPr id="0" name=""/>
        <dsp:cNvSpPr/>
      </dsp:nvSpPr>
      <dsp:spPr>
        <a:xfrm>
          <a:off x="1523630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3630" y="870662"/>
        <a:ext cx="205125" cy="205678"/>
      </dsp:txXfrm>
    </dsp:sp>
    <dsp:sp modelId="{845665FB-6EEB-9B4B-A8D5-8DC3BED76CDC}">
      <dsp:nvSpPr>
        <dsp:cNvPr id="0" name=""/>
        <dsp:cNvSpPr/>
      </dsp:nvSpPr>
      <dsp:spPr>
        <a:xfrm>
          <a:off x="1938304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 without you D2</a:t>
          </a:r>
          <a:endParaRPr lang="en-US" sz="1800" kern="1200" dirty="0"/>
        </a:p>
      </dsp:txBody>
      <dsp:txXfrm>
        <a:off x="1967149" y="509921"/>
        <a:ext cx="1324555" cy="927159"/>
      </dsp:txXfrm>
    </dsp:sp>
    <dsp:sp modelId="{7A563E99-DBA1-4F45-A9D8-2740394648DB}">
      <dsp:nvSpPr>
        <dsp:cNvPr id="0" name=""/>
        <dsp:cNvSpPr/>
      </dsp:nvSpPr>
      <dsp:spPr>
        <a:xfrm>
          <a:off x="3458773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58773" y="870662"/>
        <a:ext cx="205125" cy="205678"/>
      </dsp:txXfrm>
    </dsp:sp>
    <dsp:sp modelId="{0C97FE17-BC93-374E-AACF-E99241AABAC0}">
      <dsp:nvSpPr>
        <dsp:cNvPr id="0" name=""/>
        <dsp:cNvSpPr/>
      </dsp:nvSpPr>
      <dsp:spPr>
        <a:xfrm>
          <a:off x="3873447" y="481076"/>
          <a:ext cx="1382245" cy="984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 B</a:t>
          </a:r>
          <a:endParaRPr lang="en-US" sz="1800" kern="1200" dirty="0"/>
        </a:p>
      </dsp:txBody>
      <dsp:txXfrm>
        <a:off x="3902292" y="509921"/>
        <a:ext cx="1324555" cy="927159"/>
      </dsp:txXfrm>
    </dsp:sp>
    <dsp:sp modelId="{B280B3A4-3C0B-7F4B-8E5B-24A536D0832C}">
      <dsp:nvSpPr>
        <dsp:cNvPr id="0" name=""/>
        <dsp:cNvSpPr/>
      </dsp:nvSpPr>
      <dsp:spPr>
        <a:xfrm>
          <a:off x="5393917" y="802103"/>
          <a:ext cx="293035" cy="3427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93917" y="870662"/>
        <a:ext cx="205125" cy="205678"/>
      </dsp:txXfrm>
    </dsp:sp>
    <dsp:sp modelId="{824F1B55-18B6-114A-B92F-1296BEE81AF9}">
      <dsp:nvSpPr>
        <dsp:cNvPr id="0" name=""/>
        <dsp:cNvSpPr/>
      </dsp:nvSpPr>
      <dsp:spPr>
        <a:xfrm>
          <a:off x="5808590" y="481076"/>
          <a:ext cx="1382245" cy="98484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Mechanism M</a:t>
          </a:r>
          <a:endParaRPr lang="en-US" sz="1800" kern="1200" dirty="0"/>
        </a:p>
      </dsp:txBody>
      <dsp:txXfrm>
        <a:off x="5837435" y="509921"/>
        <a:ext cx="1324555" cy="927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B9F7-F7C2-FA45-97FA-3A1A8FAEFF3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33A14-FD30-BE45-B3C8-B2A96370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6A82-B201-3C44-A8F7-BF744A23FDF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C4FB-C866-B44B-BC8C-C0876A40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2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9.png"/><Relationship Id="rId7" Type="http://schemas.openxmlformats.org/officeDocument/2006/relationships/image" Target="../media/image110.png"/><Relationship Id="rId8" Type="http://schemas.openxmlformats.org/officeDocument/2006/relationships/image" Target="../media/image130.png"/><Relationship Id="rId9" Type="http://schemas.openxmlformats.org/officeDocument/2006/relationships/image" Target="../media/image1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35.png"/><Relationship Id="rId5" Type="http://schemas.openxmlformats.org/officeDocument/2006/relationships/image" Target="../media/image46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7" Type="http://schemas.openxmlformats.org/officeDocument/2006/relationships/image" Target="../media/image360.png"/><Relationship Id="rId8" Type="http://schemas.openxmlformats.org/officeDocument/2006/relationships/image" Target="../media/image330.png"/><Relationship Id="rId9" Type="http://schemas.openxmlformats.org/officeDocument/2006/relationships/image" Target="../media/image370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3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0.png"/><Relationship Id="rId5" Type="http://schemas.openxmlformats.org/officeDocument/2006/relationships/image" Target="../media/image200.png"/><Relationship Id="rId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0.png"/><Relationship Id="rId5" Type="http://schemas.openxmlformats.org/officeDocument/2006/relationships/image" Target="../media/image220.png"/><Relationship Id="rId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3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1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5.xml"/><Relationship Id="rId12" Type="http://schemas.openxmlformats.org/officeDocument/2006/relationships/diagramColors" Target="../diagrams/colors5.xml"/><Relationship Id="rId13" Type="http://schemas.microsoft.com/office/2007/relationships/diagramDrawing" Target="../diagrams/drawing5.xml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9" Type="http://schemas.openxmlformats.org/officeDocument/2006/relationships/diagramData" Target="../diagrams/data5.xml"/><Relationship Id="rId10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Differential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68" y="2080591"/>
            <a:ext cx="10532165" cy="208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/>
              <a:t>Differential privacy is </a:t>
            </a:r>
            <a:r>
              <a:rPr lang="en-US" sz="3600" dirty="0" smtClean="0"/>
              <a:t>a statistical property of mechanism behavior, </a:t>
            </a:r>
            <a:r>
              <a:rPr lang="en-US" sz="3600" dirty="0"/>
              <a:t>a </a:t>
            </a:r>
            <a:r>
              <a:rPr lang="en-US" sz="3600" i="1" dirty="0"/>
              <a:t>definition, </a:t>
            </a:r>
            <a:r>
              <a:rPr lang="en-US" sz="3600" dirty="0"/>
              <a:t>not an algorithm.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5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4" y="1282534"/>
            <a:ext cx="10702598" cy="3087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smtClean="0"/>
              <a:t>You can design your own algorithm/mechanism to achieve a task </a:t>
            </a:r>
            <a:r>
              <a:rPr lang="en-US" sz="3600" dirty="0"/>
              <a:t>in an 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ε</a:t>
            </a:r>
            <a:r>
              <a:rPr lang="en-US" sz="3600" dirty="0" smtClean="0"/>
              <a:t>-differentially </a:t>
            </a:r>
            <a:r>
              <a:rPr lang="en-US" sz="3600" dirty="0"/>
              <a:t>private </a:t>
            </a:r>
            <a:r>
              <a:rPr lang="en-US" sz="3600" dirty="0" smtClean="0"/>
              <a:t>manner. </a:t>
            </a:r>
          </a:p>
          <a:p>
            <a:pPr algn="l">
              <a:lnSpc>
                <a:spcPct val="150000"/>
              </a:lnSpc>
            </a:pPr>
            <a:r>
              <a:rPr lang="en-US" sz="3600" dirty="0"/>
              <a:t>T</a:t>
            </a:r>
            <a:r>
              <a:rPr lang="en-US" sz="3600" dirty="0" smtClean="0"/>
              <a:t>hing you need to consider: 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/>
              <a:t>What noise with what shape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you should add</a:t>
            </a:r>
            <a:r>
              <a:rPr lang="en-US" sz="3600" dirty="0" smtClean="0"/>
              <a:t>?</a:t>
            </a:r>
          </a:p>
          <a:p>
            <a:pPr marL="571500" indent="-571500" algn="l">
              <a:lnSpc>
                <a:spcPct val="150000"/>
              </a:lnSpc>
              <a:buFont typeface="Arial" charset="0"/>
              <a:buChar char="•"/>
            </a:pPr>
            <a:r>
              <a:rPr lang="en-US" sz="3600" dirty="0" smtClean="0"/>
              <a:t>How much of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3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How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much noise should we add?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5" y="2210427"/>
            <a:ext cx="8753372" cy="280357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91475" y="1145712"/>
            <a:ext cx="2067339" cy="1029346"/>
            <a:chOff x="4837044" y="1431236"/>
            <a:chExt cx="2067339" cy="102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075584" y="1537252"/>
                  <a:ext cx="15066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Privacy level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/>
                    <a:t>Sensitivity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</m:oMath>
                  </a14:m>
                  <a:endParaRPr lang="en-US" dirty="0">
                    <a:ea typeface="Cambria Math" charset="0"/>
                    <a:cs typeface="Cambria Math" charset="0"/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84" y="1537252"/>
                  <a:ext cx="1506695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44" t="-3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4837044" y="1431236"/>
              <a:ext cx="2067339" cy="8878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75864" y="2347424"/>
                <a:ext cx="1322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ea typeface="Cambria Math" charset="0"/>
                    <a:cs typeface="Cambria Math" charset="0"/>
                  </a:rPr>
                  <a:t>Privacy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64" y="2347424"/>
                <a:ext cx="13220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28261" r="-2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619501" y="2624423"/>
            <a:ext cx="35626" cy="27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2567" y="2624423"/>
            <a:ext cx="71198" cy="27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4737424" y="5368698"/>
            <a:ext cx="372411" cy="5402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27438" y="587945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Sensitivity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Sensitivity</a:t>
            </a:r>
            <a:r>
              <a:rPr lang="en-US" sz="3600" b="1" baseline="30000" dirty="0" smtClean="0"/>
              <a:t>*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17" name="Right Arrow 16"/>
          <p:cNvSpPr/>
          <p:nvPr/>
        </p:nvSpPr>
        <p:spPr>
          <a:xfrm>
            <a:off x="2387310" y="2960101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76363"/>
              </p:ext>
            </p:extLst>
          </p:nvPr>
        </p:nvGraphicFramePr>
        <p:xfrm>
          <a:off x="3010637" y="1698388"/>
          <a:ext cx="39116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1"/>
                <a:gridCol w="977901"/>
                <a:gridCol w="977901"/>
                <a:gridCol w="977901"/>
              </a:tblGrid>
              <a:tr h="52766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1523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23646" y="2936635"/>
            <a:ext cx="4336773" cy="4286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932993" y="2931043"/>
            <a:ext cx="103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7269" y="27463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400791" y="2775434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5017" y="279254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f(D): </a:t>
            </a:r>
          </a:p>
          <a:p>
            <a:r>
              <a:rPr lang="en-US" dirty="0" smtClean="0"/>
              <a:t>the total 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390" y="5759532"/>
            <a:ext cx="360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Here we all mean global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Sensitivity 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9720" y="2976233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f(D): </a:t>
            </a:r>
          </a:p>
          <a:p>
            <a:r>
              <a:rPr lang="en-US" dirty="0" smtClean="0"/>
              <a:t>the total age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75435" y="3120766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20873" y="1859052"/>
            <a:ext cx="4318000" cy="2834640"/>
            <a:chOff x="3628887" y="857829"/>
            <a:chExt cx="4318000" cy="2834640"/>
          </a:xfrm>
        </p:grpSpPr>
        <p:graphicFrame>
          <p:nvGraphicFramePr>
            <p:cNvPr id="15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4275762"/>
                </p:ext>
              </p:extLst>
            </p:nvPr>
          </p:nvGraphicFramePr>
          <p:xfrm>
            <a:off x="3882942" y="857829"/>
            <a:ext cx="3911604" cy="28346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77901"/>
                  <a:gridCol w="977901"/>
                  <a:gridCol w="977901"/>
                  <a:gridCol w="977901"/>
                </a:tblGrid>
                <a:tr h="527665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Age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Eye</a:t>
                        </a:r>
                        <a:r>
                          <a:rPr lang="en-US" baseline="0" dirty="0" smtClean="0"/>
                          <a:t> Color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Lung</a:t>
                        </a:r>
                        <a:r>
                          <a:rPr lang="en-US" baseline="0" dirty="0" smtClean="0"/>
                          <a:t> cancer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Sex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38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Green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52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3628887" y="1644006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28887" y="1709531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7254389" y="2710754"/>
            <a:ext cx="1021666" cy="7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36389" y="3001126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36389" y="3066651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7254389" y="3066651"/>
            <a:ext cx="1021666" cy="5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0873" y="3379387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20873" y="3444912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7254389" y="3444912"/>
            <a:ext cx="1021666" cy="31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36389" y="3734256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36389" y="3799781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36389" y="4101723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36389" y="4167248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36389" y="4479756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36389" y="4545281"/>
            <a:ext cx="431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1"/>
          </p:cNvCxnSpPr>
          <p:nvPr/>
        </p:nvCxnSpPr>
        <p:spPr>
          <a:xfrm>
            <a:off x="7254389" y="3753191"/>
            <a:ext cx="1021666" cy="32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8" idx="1"/>
          </p:cNvCxnSpPr>
          <p:nvPr/>
        </p:nvCxnSpPr>
        <p:spPr>
          <a:xfrm flipV="1">
            <a:off x="7289730" y="3891339"/>
            <a:ext cx="986325" cy="27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4" idx="1"/>
          </p:cNvCxnSpPr>
          <p:nvPr/>
        </p:nvCxnSpPr>
        <p:spPr>
          <a:xfrm flipV="1">
            <a:off x="7289730" y="4229104"/>
            <a:ext cx="986325" cy="31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276055" y="1107985"/>
            <a:ext cx="2996338" cy="4336773"/>
            <a:chOff x="8276055" y="1107985"/>
            <a:chExt cx="2996338" cy="43367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684544" y="3062054"/>
              <a:ext cx="4336773" cy="42863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8693891" y="3056462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276055" y="290657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211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693891" y="3425794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76055" y="327190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191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693891" y="3589051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276055" y="343219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186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8693891" y="3753191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276055" y="360329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180</a:t>
              </a:r>
              <a:endParaRPr lang="en-US" sz="1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8693891" y="4225107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276055" y="407521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159</a:t>
              </a:r>
              <a:endParaRPr lang="en-US" sz="1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693891" y="4078544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276055" y="392865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166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8693891" y="3887342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276055" y="373745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173</a:t>
              </a:r>
              <a:endParaRPr lang="en-US" sz="1400" dirty="0"/>
            </a:p>
          </p:txBody>
        </p:sp>
        <p:sp>
          <p:nvSpPr>
            <p:cNvPr id="52" name="Right Brace 51"/>
            <p:cNvSpPr/>
            <p:nvPr/>
          </p:nvSpPr>
          <p:spPr>
            <a:xfrm>
              <a:off x="9844644" y="3056462"/>
              <a:ext cx="558140" cy="1179967"/>
            </a:xfrm>
            <a:prstGeom prst="rightBrace">
              <a:avLst>
                <a:gd name="adj1" fmla="val 8333"/>
                <a:gd name="adj2" fmla="val 4899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07476" y="3437898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largest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3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Sensitivity 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3" y="1202977"/>
            <a:ext cx="7225754" cy="148318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703567" y="1202977"/>
            <a:ext cx="1791193" cy="4336773"/>
            <a:chOff x="8406684" y="1202977"/>
            <a:chExt cx="1791193" cy="433677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7815173" y="3157046"/>
              <a:ext cx="4336773" cy="42863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8824520" y="3151454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06684" y="300156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211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8824520" y="4320099"/>
              <a:ext cx="1033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06684" y="417020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159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62453" y="3538651"/>
              <a:ext cx="909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Largest 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3" idx="0"/>
            </p:cNvCxnSpPr>
            <p:nvPr/>
          </p:nvCxnSpPr>
          <p:spPr>
            <a:xfrm flipV="1">
              <a:off x="9317354" y="3151454"/>
              <a:ext cx="0" cy="38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3" idx="2"/>
            </p:cNvCxnSpPr>
            <p:nvPr/>
          </p:nvCxnSpPr>
          <p:spPr>
            <a:xfrm flipH="1">
              <a:off x="9317351" y="3907983"/>
              <a:ext cx="3" cy="41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77887" y="3086158"/>
            <a:ext cx="58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function f and dataset D, the largest change of the function output f(D) made by removing one single row of the datasets is called sensitivity (global sensitivity)</a:t>
            </a:r>
          </a:p>
        </p:txBody>
      </p:sp>
      <p:cxnSp>
        <p:nvCxnSpPr>
          <p:cNvPr id="49" name="Straight Arrow Connector 48"/>
          <p:cNvCxnSpPr>
            <a:stCxn id="43" idx="1"/>
          </p:cNvCxnSpPr>
          <p:nvPr/>
        </p:nvCxnSpPr>
        <p:spPr>
          <a:xfrm flipH="1">
            <a:off x="8431481" y="3723317"/>
            <a:ext cx="727855" cy="59678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21091" y="413543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Sensitivity of function f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Sensitivity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888" y="1163781"/>
            <a:ext cx="11174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people have brown eyes?     </a:t>
            </a:r>
            <a:r>
              <a:rPr lang="en-US" dirty="0">
                <a:solidFill>
                  <a:srgbClr val="FF0000"/>
                </a:solidFill>
              </a:rPr>
              <a:t>Sensitivity 1</a:t>
            </a:r>
          </a:p>
          <a:p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 multiple functions, the sensitivity equals the sum of sensitivity of each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      Example: </a:t>
            </a:r>
          </a:p>
          <a:p>
            <a:r>
              <a:rPr lang="en-US" dirty="0"/>
              <a:t> </a:t>
            </a:r>
            <a:r>
              <a:rPr lang="en-US" dirty="0" smtClean="0"/>
              <a:t>     How </a:t>
            </a:r>
            <a:r>
              <a:rPr lang="en-US" dirty="0"/>
              <a:t>many people have brown eyes, how many have lung cancer?     </a:t>
            </a:r>
            <a:r>
              <a:rPr lang="en-US" dirty="0">
                <a:solidFill>
                  <a:srgbClr val="FF0000"/>
                </a:solidFill>
              </a:rPr>
              <a:t>Sensitivity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 How </a:t>
            </a:r>
            <a:r>
              <a:rPr lang="en-US" dirty="0"/>
              <a:t>many people have brown eyes, how many have blue eyes, how many have green eyes</a:t>
            </a:r>
            <a:r>
              <a:rPr lang="en-US" dirty="0" smtClean="0"/>
              <a:t>?     </a:t>
            </a:r>
            <a:r>
              <a:rPr lang="en-US" dirty="0" smtClean="0">
                <a:solidFill>
                  <a:srgbClr val="FF0000"/>
                </a:solidFill>
              </a:rPr>
              <a:t>Sensitivity 3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56331" y="3074834"/>
            <a:ext cx="1009402" cy="344384"/>
            <a:chOff x="9976774" y="2812702"/>
            <a:chExt cx="1009402" cy="3443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976774" y="2836452"/>
              <a:ext cx="1009402" cy="29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0012400" y="2812702"/>
              <a:ext cx="938150" cy="344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3123211" y="3468470"/>
            <a:ext cx="0" cy="40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1273" y="3039208"/>
            <a:ext cx="10048025" cy="429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4136" y="3872231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Histogram 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6888" y="5417221"/>
            <a:ext cx="10392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Histogram has sensitivity 1, since the removal of one single row only influences one bin in the histogram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65" y="5125121"/>
            <a:ext cx="5461000" cy="292100"/>
          </a:xfrm>
          <a:prstGeom prst="rect">
            <a:avLst/>
          </a:prstGeom>
        </p:spPr>
      </p:pic>
      <p:sp>
        <p:nvSpPr>
          <p:cNvPr id="33" name="Smiley Face 32"/>
          <p:cNvSpPr/>
          <p:nvPr/>
        </p:nvSpPr>
        <p:spPr>
          <a:xfrm>
            <a:off x="9584138" y="3788069"/>
            <a:ext cx="415637" cy="35331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38952" y="3977472"/>
            <a:ext cx="2137557" cy="24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278524">
            <a:off x="7198658" y="3660989"/>
            <a:ext cx="236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Influences only one bin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557164" y="3670350"/>
            <a:ext cx="35626" cy="102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902978" y="4845753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Sensitivity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Smiley Face 44"/>
          <p:cNvSpPr/>
          <p:nvPr/>
        </p:nvSpPr>
        <p:spPr>
          <a:xfrm>
            <a:off x="8296892" y="4829392"/>
            <a:ext cx="384730" cy="2844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iley Face 45"/>
          <p:cNvSpPr/>
          <p:nvPr/>
        </p:nvSpPr>
        <p:spPr>
          <a:xfrm>
            <a:off x="8296892" y="4554536"/>
            <a:ext cx="384730" cy="2844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iley Face 46"/>
          <p:cNvSpPr/>
          <p:nvPr/>
        </p:nvSpPr>
        <p:spPr>
          <a:xfrm>
            <a:off x="6449899" y="4828369"/>
            <a:ext cx="384730" cy="284430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Smiley Face 47"/>
          <p:cNvSpPr/>
          <p:nvPr/>
        </p:nvSpPr>
        <p:spPr>
          <a:xfrm>
            <a:off x="4602906" y="4832082"/>
            <a:ext cx="384730" cy="284430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Smiley Face 48"/>
          <p:cNvSpPr/>
          <p:nvPr/>
        </p:nvSpPr>
        <p:spPr>
          <a:xfrm>
            <a:off x="4602906" y="4546776"/>
            <a:ext cx="384730" cy="284430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Smiley Face 49"/>
          <p:cNvSpPr/>
          <p:nvPr/>
        </p:nvSpPr>
        <p:spPr>
          <a:xfrm>
            <a:off x="4610575" y="4248886"/>
            <a:ext cx="384730" cy="284430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How much noise should we add?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5652" y="1769423"/>
                <a:ext cx="942900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000" dirty="0"/>
                  <a:t>Note that sensitivity is a property of the function alone, and is independent of the database. The sensitivity essentially captures how great a difference (between the value of f on two databases differing in a single element) must be hidden by the additive noise generated by the curator. </a:t>
                </a:r>
                <a:endParaRPr lang="en-US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000" dirty="0" smtClean="0"/>
                  <a:t>For a set privacy level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000" dirty="0" smtClean="0"/>
                  <a:t>, larger sensitivity of a function means more noise should be added, but this leads to less accurate, i.e. less utility.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000" dirty="0" smtClean="0"/>
                  <a:t>Counting query has sensitivity always being 1 and is widely used in statistics, so it’s also very popular in differential privacy algorism and mechanism design  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2" y="1769423"/>
                <a:ext cx="9429008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582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What noise with what shape?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39439" y="2244437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3881" y="2244437"/>
            <a:ext cx="41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Laplace distribution   (Laplace mechanism)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9439" y="2895600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Non-numerical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3881" y="2895600"/>
            <a:ext cx="49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 distribution   (exponential mechanism)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>
            <a:off x="3487254" y="2429103"/>
            <a:ext cx="128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923271" y="3080266"/>
            <a:ext cx="85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39439" y="3731428"/>
            <a:ext cx="42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two mechanisms are </a:t>
            </a:r>
            <a:r>
              <a:rPr lang="en-US" smtClean="0"/>
              <a:t>commonly used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Laplace Mechanism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79" y="1462272"/>
            <a:ext cx="2497797" cy="659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79590" y="1140032"/>
            <a:ext cx="6012549" cy="4394067"/>
            <a:chOff x="548962" y="1140032"/>
            <a:chExt cx="6012549" cy="43940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962" y="1140032"/>
              <a:ext cx="6012549" cy="43940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72343" y="3364798"/>
              <a:ext cx="5462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3200" dirty="0" smtClean="0">
                  <a:solidFill>
                    <a:srgbClr val="FF0000"/>
                  </a:solidFill>
                </a:rPr>
                <a:t>b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597625" y="3438502"/>
              <a:ext cx="5566" cy="107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59762" y="2792171"/>
              <a:ext cx="2084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Larger noise, more privacy, less utility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62701" y="2410691"/>
                <a:ext cx="37763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Privacy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, smaller: </a:t>
                </a:r>
                <a:r>
                  <a:rPr lang="en-US" dirty="0" smtClean="0">
                    <a:solidFill>
                      <a:srgbClr val="333333"/>
                    </a:solidFill>
                    <a:latin typeface="Helvetica Neue" charset="0"/>
                  </a:rPr>
                  <a:t>more </a:t>
                </a:r>
                <a:r>
                  <a:rPr lang="en-US" dirty="0">
                    <a:solidFill>
                      <a:srgbClr val="333333"/>
                    </a:solidFill>
                    <a:latin typeface="Helvetica Neue" charset="0"/>
                  </a:rPr>
                  <a:t>privacy </a:t>
                </a:r>
                <a:r>
                  <a:rPr lang="en-US" dirty="0" smtClean="0">
                    <a:solidFill>
                      <a:srgbClr val="333333"/>
                    </a:solidFill>
                    <a:latin typeface="Helvetica Neue" charset="0"/>
                  </a:rPr>
                  <a:t>and less </a:t>
                </a:r>
                <a:r>
                  <a:rPr lang="en-US" dirty="0">
                    <a:solidFill>
                      <a:srgbClr val="333333"/>
                    </a:solidFill>
                    <a:latin typeface="Helvetica Neue" charset="0"/>
                  </a:rPr>
                  <a:t>accurate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Global sensitivity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, larger: need more noise to preserve privacy between neighboring datasets</a:t>
                </a:r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01" y="2410691"/>
                <a:ext cx="3776354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454" t="-2431" r="-129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7362701" y="2285523"/>
            <a:ext cx="3693226" cy="18794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2"/>
            <a:endCxn id="32" idx="0"/>
          </p:cNvCxnSpPr>
          <p:nvPr/>
        </p:nvCxnSpPr>
        <p:spPr>
          <a:xfrm>
            <a:off x="9209314" y="4165017"/>
            <a:ext cx="0" cy="50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17974" y="4673461"/>
                <a:ext cx="1382679" cy="794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974" y="4673461"/>
                <a:ext cx="1382679" cy="7945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01505" y="1916191"/>
            <a:ext cx="42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86105" y="2458253"/>
            <a:ext cx="208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smaller noise, less privacy, more utility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86105" y="3104586"/>
            <a:ext cx="813903" cy="5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68" y="1690688"/>
            <a:ext cx="1776067" cy="2222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2049" y="2129963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Query: the total age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57871" y="2188080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4412974" y="954157"/>
            <a:ext cx="423794" cy="4108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5400000">
            <a:off x="5033108" y="1093305"/>
            <a:ext cx="522268" cy="543339"/>
          </a:xfrm>
          <a:prstGeom prst="bentArrow">
            <a:avLst>
              <a:gd name="adj1" fmla="val 10344"/>
              <a:gd name="adj2" fmla="val 16858"/>
              <a:gd name="adj3" fmla="val 25000"/>
              <a:gd name="adj4" fmla="val 47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855847" y="2129963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67045" y="2071846"/>
            <a:ext cx="9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68" y="4282814"/>
            <a:ext cx="1776067" cy="22221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84864" y="4722089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</a:t>
            </a: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69851" y="4780206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11400" y="4780206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2993" y="4722089"/>
            <a:ext cx="76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70191" y="3230841"/>
            <a:ext cx="3623733" cy="64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adversary can infer your age from: A-B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1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Laplace Mechanism</a:t>
            </a:r>
            <a:endParaRPr lang="en-US" sz="36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17" y="2969439"/>
            <a:ext cx="4607359" cy="3544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90" y="982566"/>
            <a:ext cx="6558726" cy="157123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57652" y="2969439"/>
            <a:ext cx="0" cy="28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7976" y="2543964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result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5400000">
            <a:off x="5427022" y="4322619"/>
            <a:ext cx="285010" cy="3681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32236" y="6159325"/>
            <a:ext cx="17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Possible answers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03967" y="3218213"/>
            <a:ext cx="330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the query randomly from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distribution.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37663" y="3716977"/>
            <a:ext cx="2066304" cy="7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Laplace Mechanism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5198" y="982566"/>
            <a:ext cx="507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Query: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How many people have green eyes?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51488" y="1410195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88" y="1410195"/>
                <a:ext cx="109356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713978"/>
              </p:ext>
            </p:extLst>
          </p:nvPr>
        </p:nvGraphicFramePr>
        <p:xfrm>
          <a:off x="618325" y="2285318"/>
          <a:ext cx="33480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08"/>
                <a:gridCol w="837008"/>
                <a:gridCol w="837008"/>
                <a:gridCol w="837008"/>
              </a:tblGrid>
              <a:tr h="59947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85373" y="2849629"/>
                <a:ext cx="18701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m:rPr>
                        <m:nor/>
                      </m:rPr>
                      <a:rPr lang="en-US" dirty="0"/>
                      <m:t>=1</m:t>
                    </m:r>
                  </m:oMath>
                </a14:m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373" y="2849629"/>
                <a:ext cx="187012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9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 rot="18641799">
            <a:off x="4116722" y="2874879"/>
            <a:ext cx="614534" cy="298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734879">
            <a:off x="6560826" y="2940601"/>
            <a:ext cx="561574" cy="311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73699" y="1705405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1.5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1849" y="1853248"/>
            <a:ext cx="12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D1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446" y="2152520"/>
            <a:ext cx="4614417" cy="363475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939648" y="2152520"/>
            <a:ext cx="41090" cy="312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5744332" y="1438998"/>
            <a:ext cx="462902" cy="311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15895" y="5131833"/>
            <a:ext cx="139298" cy="154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1416" y="1998027"/>
                <a:ext cx="235455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16" y="1998027"/>
                <a:ext cx="2354555" cy="574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Laplace Mechanism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198" y="982566"/>
                <a:ext cx="7717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Laplace mechanism gives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-differential privacy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8" y="982566"/>
                <a:ext cx="771786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713944"/>
              </p:ext>
            </p:extLst>
          </p:nvPr>
        </p:nvGraphicFramePr>
        <p:xfrm>
          <a:off x="618325" y="2073726"/>
          <a:ext cx="334803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08"/>
                <a:gridCol w="837008"/>
                <a:gridCol w="837008"/>
                <a:gridCol w="837008"/>
              </a:tblGrid>
              <a:tr h="59947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2557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9271" y="2638038"/>
                <a:ext cx="18701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m:rPr>
                        <m:nor/>
                      </m:rPr>
                      <a:rPr lang="en-US" dirty="0"/>
                      <m:t>=1</m:t>
                    </m:r>
                  </m:oMath>
                </a14:m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71" y="2638038"/>
                <a:ext cx="18701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93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 rot="19188030">
            <a:off x="4040304" y="2719727"/>
            <a:ext cx="644537" cy="3117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454959">
            <a:off x="6633143" y="2777896"/>
            <a:ext cx="613525" cy="311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08167" y="1678479"/>
            <a:ext cx="12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D2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47133" y="3968522"/>
            <a:ext cx="3809230" cy="11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7133" y="4016024"/>
            <a:ext cx="3809230" cy="11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273090" y="1863145"/>
            <a:ext cx="5507232" cy="4242936"/>
            <a:chOff x="6273090" y="2074737"/>
            <a:chExt cx="5507232" cy="4242936"/>
          </a:xfrm>
        </p:grpSpPr>
        <p:grpSp>
          <p:nvGrpSpPr>
            <p:cNvPr id="30" name="Group 29"/>
            <p:cNvGrpSpPr/>
            <p:nvPr/>
          </p:nvGrpSpPr>
          <p:grpSpPr>
            <a:xfrm>
              <a:off x="6273090" y="2074737"/>
              <a:ext cx="5507232" cy="4242936"/>
              <a:chOff x="-683290" y="1245704"/>
              <a:chExt cx="7252029" cy="483764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-683290" y="1245704"/>
                <a:ext cx="7252029" cy="4443788"/>
                <a:chOff x="-683290" y="1245704"/>
                <a:chExt cx="7252029" cy="4443788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78805" y="1245704"/>
                  <a:ext cx="5889934" cy="4443788"/>
                  <a:chOff x="5926666" y="1872345"/>
                  <a:chExt cx="5889934" cy="4443788"/>
                </a:xfrm>
              </p:grpSpPr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26666" y="1872345"/>
                    <a:ext cx="5889934" cy="4443788"/>
                  </a:xfrm>
                  <a:prstGeom prst="rect">
                    <a:avLst/>
                  </a:prstGeom>
                </p:spPr>
              </p:pic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9464691" y="2266201"/>
                    <a:ext cx="0" cy="333586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8608385" y="2840327"/>
                    <a:ext cx="394939" cy="5205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8410915" y="3282554"/>
                    <a:ext cx="394939" cy="5205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8177520" y="3697460"/>
                    <a:ext cx="332810" cy="4658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7866276" y="4163323"/>
                    <a:ext cx="310984" cy="41490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7568505" y="4515729"/>
                    <a:ext cx="241240" cy="35926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171837" y="4874996"/>
                    <a:ext cx="245723" cy="26025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9255987" y="2840326"/>
                    <a:ext cx="417407" cy="5205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9506442" y="3340318"/>
                    <a:ext cx="392182" cy="4627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9751429" y="3750500"/>
                    <a:ext cx="372099" cy="4123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H="1">
                    <a:off x="10108523" y="4162818"/>
                    <a:ext cx="319591" cy="41018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10455573" y="4515729"/>
                    <a:ext cx="233360" cy="35926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10826787" y="4695362"/>
                    <a:ext cx="103810" cy="43988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8805854" y="2266201"/>
                    <a:ext cx="0" cy="32810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57993" y="1764867"/>
                  <a:ext cx="0" cy="14115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16829" y="1764867"/>
                  <a:ext cx="0" cy="14115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-683289" y="1722881"/>
                  <a:ext cx="4256288" cy="1923299"/>
                </a:xfrm>
                <a:prstGeom prst="line">
                  <a:avLst/>
                </a:prstGeom>
                <a:ln w="3175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-683290" y="3136622"/>
                  <a:ext cx="4255092" cy="551544"/>
                </a:xfrm>
                <a:prstGeom prst="line">
                  <a:avLst/>
                </a:prstGeom>
                <a:ln w="3175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678052" y="1952763"/>
                      <a:ext cx="5829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8052" y="1952763"/>
                      <a:ext cx="582980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4454672" y="1957318"/>
                      <a:ext cx="5829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4672" y="1957318"/>
                      <a:ext cx="582980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7993" y="5359448"/>
                <a:ext cx="609600" cy="723900"/>
              </a:xfrm>
              <a:prstGeom prst="rect">
                <a:avLst/>
              </a:prstGeom>
            </p:spPr>
          </p:pic>
        </p:grpSp>
        <p:sp>
          <p:nvSpPr>
            <p:cNvPr id="58" name="Oval 57"/>
            <p:cNvSpPr/>
            <p:nvPr/>
          </p:nvSpPr>
          <p:spPr>
            <a:xfrm>
              <a:off x="9761519" y="5131833"/>
              <a:ext cx="139298" cy="1545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45292" y="3456632"/>
                <a:ext cx="17120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Ratio bounded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mr-IN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Here the largest difference occurs when x = 0 and x =1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92" y="3456632"/>
                <a:ext cx="1712076" cy="1754326"/>
              </a:xfrm>
              <a:prstGeom prst="rect">
                <a:avLst/>
              </a:prstGeom>
              <a:blipFill rotWithShape="0">
                <a:blip r:embed="rId10"/>
                <a:stretch>
                  <a:fillRect l="-2847" t="-1736" r="-3915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87058" y="1922778"/>
                <a:ext cx="2354555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num>
                        <m:den>
                          <m: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58" y="1922778"/>
                <a:ext cx="2354555" cy="5745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1352" y="5582909"/>
                <a:ext cx="7149072" cy="67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×0.5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0.5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×0.5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0.5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2" y="5582909"/>
                <a:ext cx="7149072" cy="6751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ent Arrow 3"/>
          <p:cNvSpPr/>
          <p:nvPr/>
        </p:nvSpPr>
        <p:spPr>
          <a:xfrm rot="5400000">
            <a:off x="5965809" y="4911220"/>
            <a:ext cx="456750" cy="506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Laplace Mechanism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6909" y="1686296"/>
            <a:ext cx="855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this mechanism, sensitivity shouldn’t be large. Counting queries are good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/>
              <a:t>E</a:t>
            </a:r>
            <a:r>
              <a:rPr lang="en-US" sz="3600" b="1" dirty="0" smtClean="0"/>
              <a:t>xponential Mechanism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89" y="1506187"/>
            <a:ext cx="68834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4289" y="4103957"/>
                <a:ext cx="750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is scoring function, design your 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based on different queries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89" y="4103957"/>
                <a:ext cx="75044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24301" y="2961379"/>
                <a:ext cx="2310441" cy="419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</a:rPr>
                      <m:t> ~ </m:t>
                    </m:r>
                    <m:r>
                      <a:rPr lang="en-US" b="0" i="1" smtClean="0">
                        <a:latin typeface="Cambria Math" charset="0"/>
                      </a:rPr>
                      <m:t>𝑒𝑥𝑝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01" y="2961379"/>
                <a:ext cx="2310441" cy="419474"/>
              </a:xfrm>
              <a:prstGeom prst="rect">
                <a:avLst/>
              </a:prstGeom>
              <a:blipFill rotWithShape="0">
                <a:blip r:embed="rId4"/>
                <a:stretch>
                  <a:fillRect l="-6332" t="-76812" b="-10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379522" y="2572987"/>
            <a:ext cx="0" cy="30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74289" y="4542491"/>
                <a:ext cx="5628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</m:oMath>
                </a14:m>
                <a:r>
                  <a:rPr lang="en-US" dirty="0" smtClean="0"/>
                  <a:t> is sensitivity of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89" y="4542491"/>
                <a:ext cx="56287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784316"/>
              </p:ext>
            </p:extLst>
          </p:nvPr>
        </p:nvGraphicFramePr>
        <p:xfrm>
          <a:off x="1029157" y="1680268"/>
          <a:ext cx="3222800" cy="339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00"/>
                <a:gridCol w="805700"/>
                <a:gridCol w="805700"/>
                <a:gridCol w="805700"/>
              </a:tblGrid>
              <a:tr h="741127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9157" y="944853"/>
            <a:ext cx="395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r>
              <a:rPr lang="en-US" dirty="0" smtClean="0"/>
              <a:t>: What’s the most common eye color in this company?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08613" y="2018865"/>
                <a:ext cx="3183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 = {Brown, Blue, Green}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13" y="2018865"/>
                <a:ext cx="318317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08613" y="2348880"/>
                <a:ext cx="3894811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d>
                        <m:d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𝑝𝑒𝑜𝑝𝑙𝑒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𝑒𝑦𝑒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13" y="2348880"/>
                <a:ext cx="3894811" cy="639983"/>
              </a:xfrm>
              <a:prstGeom prst="rect">
                <a:avLst/>
              </a:prstGeom>
              <a:blipFill rotWithShape="0">
                <a:blip r:embed="rId3"/>
                <a:stretch>
                  <a:fillRect t="-13333" r="-626" b="-7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141102" y="154318"/>
            <a:ext cx="3059802" cy="1825230"/>
            <a:chOff x="7490017" y="558728"/>
            <a:chExt cx="2924643" cy="1639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579498" y="658963"/>
                  <a:ext cx="2518009" cy="13214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 smtClean="0"/>
                    <a:t>Output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 ~ </m:t>
                      </m:r>
                      <m:r>
                        <a:rPr lang="en-US" b="0" i="1" smtClean="0">
                          <a:latin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</m:oMath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𝜀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mr-I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mr-I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  <m:d>
                                          <m:dPr>
                                            <m:ctrlPr>
                                              <a:rPr lang="mr-IN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498" y="658963"/>
                  <a:ext cx="2518009" cy="13214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56" t="-22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7490017" y="558728"/>
              <a:ext cx="2924643" cy="16398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08613" y="2988863"/>
                <a:ext cx="3089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 smtClean="0"/>
                  <a:t> is sensitivity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𝑢</m:t>
                    </m:r>
                    <m:d>
                      <m:d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13" y="2988863"/>
                <a:ext cx="308982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72988" y="1706279"/>
                <a:ext cx="956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88" y="1706279"/>
                <a:ext cx="95660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rot="19435480">
            <a:off x="8388665" y="4601837"/>
            <a:ext cx="941032" cy="403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88292"/>
                  </p:ext>
                </p:extLst>
              </p:nvPr>
            </p:nvGraphicFramePr>
            <p:xfrm>
              <a:off x="4780086" y="3595251"/>
              <a:ext cx="3378484" cy="1735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96"/>
                    <a:gridCol w="819397"/>
                    <a:gridCol w="783772"/>
                    <a:gridCol w="819619"/>
                  </a:tblGrid>
                  <a:tr h="4338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Brown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Green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88292"/>
                  </p:ext>
                </p:extLst>
              </p:nvPr>
            </p:nvGraphicFramePr>
            <p:xfrm>
              <a:off x="4780086" y="3595251"/>
              <a:ext cx="3378484" cy="1735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96"/>
                    <a:gridCol w="819397"/>
                    <a:gridCol w="783772"/>
                    <a:gridCol w="819619"/>
                  </a:tblGrid>
                  <a:tr h="4338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Brown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Green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37" t="-108451" r="-256051" b="-2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37" t="-205556" r="-256051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37" t="-309859" r="-25605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9358348" y="2198605"/>
            <a:ext cx="2552700" cy="2605112"/>
            <a:chOff x="9358348" y="2198605"/>
            <a:chExt cx="2552700" cy="26051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58348" y="2198605"/>
              <a:ext cx="2552700" cy="2197100"/>
            </a:xfrm>
            <a:prstGeom prst="rect">
              <a:avLst/>
            </a:prstGeom>
          </p:spPr>
        </p:pic>
        <p:sp>
          <p:nvSpPr>
            <p:cNvPr id="32" name="Down Arrow 31"/>
            <p:cNvSpPr/>
            <p:nvPr/>
          </p:nvSpPr>
          <p:spPr>
            <a:xfrm>
              <a:off x="10557508" y="2234230"/>
              <a:ext cx="178130" cy="21933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082494" y="4495940"/>
              <a:ext cx="1353788" cy="307777"/>
              <a:chOff x="10082151" y="4298867"/>
              <a:chExt cx="135378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0082152" y="4298867"/>
                <a:ext cx="1258783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082151" y="4298867"/>
                <a:ext cx="1353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Spin the wheel</a:t>
                </a:r>
                <a:endParaRPr lang="en-US" sz="1400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96205" y="524394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19889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784316"/>
              </p:ext>
            </p:extLst>
          </p:nvPr>
        </p:nvGraphicFramePr>
        <p:xfrm>
          <a:off x="1029157" y="1680268"/>
          <a:ext cx="3222800" cy="339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00"/>
                <a:gridCol w="805700"/>
                <a:gridCol w="805700"/>
                <a:gridCol w="805700"/>
              </a:tblGrid>
              <a:tr h="741127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48501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518788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1283" y="1016001"/>
                <a:ext cx="5015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Exponential mechanism gives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-differential privacy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3" y="1016001"/>
                <a:ext cx="501538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rot="2221897">
            <a:off x="8449211" y="3152678"/>
            <a:ext cx="661115" cy="370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62769" y="2555358"/>
            <a:ext cx="3809230" cy="11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769" y="2602860"/>
            <a:ext cx="3809230" cy="118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4209"/>
                  </p:ext>
                </p:extLst>
              </p:nvPr>
            </p:nvGraphicFramePr>
            <p:xfrm>
              <a:off x="4838387" y="1680268"/>
              <a:ext cx="3378484" cy="1735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647"/>
                    <a:gridCol w="855023"/>
                    <a:gridCol w="795647"/>
                    <a:gridCol w="759167"/>
                  </a:tblGrid>
                  <a:tr h="4338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Brown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Green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3      2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4209"/>
                  </p:ext>
                </p:extLst>
              </p:nvPr>
            </p:nvGraphicFramePr>
            <p:xfrm>
              <a:off x="4838387" y="1680268"/>
              <a:ext cx="3378484" cy="1735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647"/>
                    <a:gridCol w="855023"/>
                    <a:gridCol w="795647"/>
                    <a:gridCol w="759167"/>
                  </a:tblGrid>
                  <a:tr h="4338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Brown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Green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9" t="-108451" r="-252201" b="-2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3      2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9" t="-205556" r="-252201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38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9" t="-309859" r="-25220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0.28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8" name="Group 57"/>
          <p:cNvGrpSpPr/>
          <p:nvPr/>
        </p:nvGrpSpPr>
        <p:grpSpPr>
          <a:xfrm>
            <a:off x="4802724" y="3621252"/>
            <a:ext cx="2512476" cy="2598225"/>
            <a:chOff x="4493264" y="3818371"/>
            <a:chExt cx="2552700" cy="260511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264" y="3818371"/>
              <a:ext cx="2552700" cy="2197100"/>
            </a:xfrm>
            <a:prstGeom prst="rect">
              <a:avLst/>
            </a:prstGeom>
          </p:spPr>
        </p:pic>
        <p:sp>
          <p:nvSpPr>
            <p:cNvPr id="48" name="Down Arrow 47"/>
            <p:cNvSpPr/>
            <p:nvPr/>
          </p:nvSpPr>
          <p:spPr>
            <a:xfrm>
              <a:off x="5692424" y="3853996"/>
              <a:ext cx="178130" cy="21933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217410" y="6115706"/>
              <a:ext cx="1353788" cy="307777"/>
              <a:chOff x="10082151" y="4298867"/>
              <a:chExt cx="135378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082152" y="4298867"/>
                <a:ext cx="1258783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82151" y="4298867"/>
                <a:ext cx="1353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Spin the wheel</a:t>
                </a:r>
                <a:endParaRPr lang="en-US" sz="140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8871503" y="3614365"/>
            <a:ext cx="2583060" cy="2605112"/>
            <a:chOff x="8690386" y="3818371"/>
            <a:chExt cx="2583060" cy="260511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0386" y="3818371"/>
              <a:ext cx="2583060" cy="2214052"/>
            </a:xfrm>
            <a:prstGeom prst="rect">
              <a:avLst/>
            </a:prstGeom>
          </p:spPr>
        </p:pic>
        <p:sp>
          <p:nvSpPr>
            <p:cNvPr id="52" name="Down Arrow 51"/>
            <p:cNvSpPr/>
            <p:nvPr/>
          </p:nvSpPr>
          <p:spPr>
            <a:xfrm>
              <a:off x="9821601" y="3853996"/>
              <a:ext cx="178130" cy="21933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322837" y="6115706"/>
              <a:ext cx="1353788" cy="307777"/>
              <a:chOff x="10082151" y="4298867"/>
              <a:chExt cx="1353788" cy="307777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0082152" y="4298867"/>
                <a:ext cx="1258783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082151" y="4298867"/>
                <a:ext cx="1353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Spin the wheel</a:t>
                </a:r>
                <a:endParaRPr lang="en-US" sz="1400" dirty="0"/>
              </a:p>
            </p:txBody>
          </p:sp>
        </p:grpSp>
      </p:grpSp>
      <p:cxnSp>
        <p:nvCxnSpPr>
          <p:cNvPr id="60" name="Straight Arrow Connector 59"/>
          <p:cNvCxnSpPr/>
          <p:nvPr/>
        </p:nvCxnSpPr>
        <p:spPr>
          <a:xfrm>
            <a:off x="6075283" y="2292749"/>
            <a:ext cx="201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7729402" y="4507635"/>
            <a:ext cx="605641" cy="42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871503" y="1639374"/>
                <a:ext cx="2671948" cy="118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largest probability change: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𝐵𝑟𝑜𝑤𝑛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𝐵𝑟𝑜𝑤𝑛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0.42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0.36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𝑒𝑥𝑝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503" y="1639374"/>
                <a:ext cx="2671948" cy="1188915"/>
              </a:xfrm>
              <a:prstGeom prst="rect">
                <a:avLst/>
              </a:prstGeom>
              <a:blipFill rotWithShape="0">
                <a:blip r:embed="rId6"/>
                <a:stretch>
                  <a:fillRect l="-1822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2196205" y="51853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563132"/>
            <a:ext cx="20193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1193800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should I sale the apple?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3600" y="1193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Bidding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37505" y="1841500"/>
            <a:ext cx="4866137" cy="3276600"/>
            <a:chOff x="1737505" y="1841500"/>
            <a:chExt cx="4866137" cy="3276600"/>
          </a:xfrm>
        </p:grpSpPr>
        <p:sp>
          <p:nvSpPr>
            <p:cNvPr id="7" name="TextBox 6"/>
            <p:cNvSpPr txBox="1"/>
            <p:nvPr/>
          </p:nvSpPr>
          <p:spPr>
            <a:xfrm>
              <a:off x="2285967" y="184150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price at $1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3049958" y="2210832"/>
              <a:ext cx="0" cy="71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miley Face 9"/>
            <p:cNvSpPr/>
            <p:nvPr/>
          </p:nvSpPr>
          <p:spPr>
            <a:xfrm>
              <a:off x="1737505" y="3060700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2448705" y="3060700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3159905" y="3060700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Smiley Face 12"/>
            <p:cNvSpPr/>
            <p:nvPr/>
          </p:nvSpPr>
          <p:spPr>
            <a:xfrm>
              <a:off x="3871105" y="3060700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50601" y="355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$1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1801" y="355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$1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3001" y="355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/>
                <a:t>$1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4201" y="355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/>
                <a:t>$1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2813" y="3091934"/>
              <a:ext cx="2090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Four people will buy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079711" y="3836432"/>
              <a:ext cx="0" cy="71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39140" y="3988832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0505" y="4748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$4</a:t>
              </a:r>
              <a:endParaRPr lang="en-US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69" y="1042433"/>
            <a:ext cx="2197100" cy="2032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60572" y="47487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$1x4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563132"/>
            <a:ext cx="20193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1193800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should I sale the apple?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3600" y="1193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92" y="18415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price </a:t>
            </a:r>
            <a:r>
              <a:rPr lang="en-US" smtClean="0"/>
              <a:t>at $1.01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089855" y="2210832"/>
            <a:ext cx="2" cy="74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2853948" y="3047484"/>
            <a:ext cx="431800" cy="431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24485" y="3556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$1.01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9711" y="3925332"/>
            <a:ext cx="0" cy="7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3477" y="4057096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34630" y="48201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$1.01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67" y="1512332"/>
            <a:ext cx="2197100" cy="2032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47712" y="310995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One 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47712" y="482016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$1.01*1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563132"/>
            <a:ext cx="20193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1193800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should I sale the apple?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3600" y="1193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667" y="18415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price at $4.01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079711" y="2210832"/>
            <a:ext cx="1821" cy="6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2853948" y="3047484"/>
            <a:ext cx="431800" cy="431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4622" y="35422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$4.01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9711" y="3925332"/>
            <a:ext cx="0" cy="7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4695" y="4038082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24485" y="46550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$4.01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67" y="1512332"/>
            <a:ext cx="219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68" y="2080591"/>
            <a:ext cx="10532165" cy="208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smtClean="0"/>
              <a:t>The Goal of differential privacy is masking such change caused by the addition or removal one single row in the database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79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563132"/>
            <a:ext cx="20193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1193800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should I sale the apple?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3600" y="1193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667" y="18415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price at $4.02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079712" y="2210832"/>
            <a:ext cx="1820" cy="6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79711" y="3925332"/>
            <a:ext cx="0" cy="7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3810" y="4012168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0359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$0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67" y="1512332"/>
            <a:ext cx="2197100" cy="2032000"/>
          </a:xfrm>
          <a:prstGeom prst="rect">
            <a:avLst/>
          </a:prstGeom>
        </p:spPr>
      </p:pic>
      <p:sp>
        <p:nvSpPr>
          <p:cNvPr id="5" name="Summing Junction 4"/>
          <p:cNvSpPr/>
          <p:nvPr/>
        </p:nvSpPr>
        <p:spPr>
          <a:xfrm>
            <a:off x="2834710" y="3124200"/>
            <a:ext cx="419100" cy="4201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410" y="106894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0" y="1563132"/>
            <a:ext cx="20193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5147" y="976869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should I sale the apple?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3600" y="1193800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(D)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6310" y="965202"/>
            <a:ext cx="2209800" cy="586263"/>
            <a:chOff x="5298921" y="951469"/>
            <a:chExt cx="2209800" cy="58626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8921" y="989570"/>
              <a:ext cx="2209800" cy="482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298921" y="951469"/>
              <a:ext cx="1901979" cy="5862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36214" y="1607919"/>
                <a:ext cx="6390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 = {$0.10, $0.11, $0.12, </a:t>
                </a:r>
                <a:r>
                  <a:rPr lang="mr-IN" dirty="0"/>
                  <a:t>…</a:t>
                </a:r>
                <a:r>
                  <a:rPr lang="en-US" dirty="0"/>
                  <a:t>, $1.00, $1.01, </a:t>
                </a:r>
                <a:r>
                  <a:rPr lang="mr-IN" dirty="0"/>
                  <a:t>…</a:t>
                </a:r>
                <a:r>
                  <a:rPr lang="en-US" dirty="0"/>
                  <a:t>, $4.99, $5.00}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4" y="1607919"/>
                <a:ext cx="63900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194176" y="2222500"/>
            <a:ext cx="4927421" cy="3276600"/>
            <a:chOff x="1194176" y="2222500"/>
            <a:chExt cx="4927421" cy="3276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94176" y="2222500"/>
                  <a:ext cx="15779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Set price at $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176" y="2222500"/>
                  <a:ext cx="157793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7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1983142" y="2591832"/>
              <a:ext cx="7366" cy="71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miley Face 9"/>
            <p:cNvSpPr/>
            <p:nvPr/>
          </p:nvSpPr>
          <p:spPr>
            <a:xfrm>
              <a:off x="1416283" y="3347819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2127483" y="3347819"/>
              <a:ext cx="431800" cy="4318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29379" y="3843119"/>
                  <a:ext cx="415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$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379" y="3843119"/>
                  <a:ext cx="41575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59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140579" y="3843119"/>
                  <a:ext cx="415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$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579" y="3843119"/>
                  <a:ext cx="41575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7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>
              <a:off x="1962520" y="4217432"/>
              <a:ext cx="0" cy="71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31843" y="4376688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314" y="5129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$4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597508" y="3472934"/>
                  <a:ext cx="11957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#(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&gt;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508" y="3472934"/>
                  <a:ext cx="119571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2696757" y="3459371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mtClean="0"/>
                <a:t>…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97508" y="4968617"/>
                  <a:ext cx="2524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∗#(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&gt;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508" y="4968617"/>
                  <a:ext cx="252408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66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866" y="195793"/>
            <a:ext cx="10515600" cy="820208"/>
          </a:xfrm>
        </p:spPr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smtClean="0"/>
              <a:t>Exponential Mechanism</a:t>
            </a:r>
            <a:endParaRPr lang="en-US" sz="36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66" y="1775403"/>
            <a:ext cx="2019300" cy="4775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16" y="2131003"/>
            <a:ext cx="21971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9" y="1775403"/>
            <a:ext cx="6352327" cy="45195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141102" y="154318"/>
            <a:ext cx="3059802" cy="1825230"/>
            <a:chOff x="7490017" y="558728"/>
            <a:chExt cx="2924643" cy="1639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79498" y="658963"/>
                  <a:ext cx="2518009" cy="13214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 smtClean="0"/>
                    <a:t>Output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 ~ </m:t>
                      </m:r>
                      <m:r>
                        <a:rPr lang="en-US" b="0" i="1" smtClean="0">
                          <a:latin typeface="Cambria Math" charset="0"/>
                        </a:rPr>
                        <m:t>𝑒𝑥𝑝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</m:oMath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𝜀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mr-I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mr-I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  <m:d>
                                          <m:dPr>
                                            <m:ctrlPr>
                                              <a:rPr lang="mr-IN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𝐷</m:t>
                                            </m:r>
                                            <m:r>
                                              <a:rPr lang="en-US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  <a:ea typeface="Cambria Math" charset="0"/>
                                                    <a:cs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∆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498" y="658963"/>
                  <a:ext cx="2518009" cy="13214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56" t="-22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7490017" y="558728"/>
              <a:ext cx="2924643" cy="16398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8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b="1" dirty="0" smtClean="0"/>
                  <a:t>Privacy Budget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  <a:blipFill rotWithShape="0">
                <a:blip r:embed="rId2"/>
                <a:stretch>
                  <a:fillRect l="-1795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38200" y="1378226"/>
            <a:ext cx="791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use mechanism more than once, i.e. multiple queries on the same database 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0943" y="3196609"/>
            <a:ext cx="1111000" cy="791588"/>
            <a:chOff x="3114386" y="577707"/>
            <a:chExt cx="1111000" cy="791588"/>
          </a:xfrm>
        </p:grpSpPr>
        <p:sp>
          <p:nvSpPr>
            <p:cNvPr id="43" name="Rounded Rectangle 42"/>
            <p:cNvSpPr/>
            <p:nvPr/>
          </p:nvSpPr>
          <p:spPr>
            <a:xfrm>
              <a:off x="3114386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137571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Database </a:t>
              </a:r>
              <a:endParaRPr lang="en-US" sz="15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02202" y="2092513"/>
            <a:ext cx="1111000" cy="791588"/>
            <a:chOff x="4669787" y="577707"/>
            <a:chExt cx="1111000" cy="791588"/>
          </a:xfrm>
        </p:grpSpPr>
        <p:sp>
          <p:nvSpPr>
            <p:cNvPr id="46" name="Rounded Rectangle 45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result 1</a:t>
              </a:r>
              <a:endParaRPr lang="en-US" sz="1500" kern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86387" y="2092513"/>
            <a:ext cx="1111000" cy="791588"/>
            <a:chOff x="6225188" y="577707"/>
            <a:chExt cx="1111000" cy="791588"/>
          </a:xfrm>
        </p:grpSpPr>
        <p:sp>
          <p:nvSpPr>
            <p:cNvPr id="49" name="Rounded Rectangle 48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M1</a:t>
              </a:r>
              <a:endParaRPr lang="en-US" sz="1500" kern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3666" y="2127185"/>
            <a:ext cx="1111000" cy="791588"/>
            <a:chOff x="321811" y="132518"/>
            <a:chExt cx="1111000" cy="791588"/>
          </a:xfrm>
        </p:grpSpPr>
        <p:sp>
          <p:nvSpPr>
            <p:cNvPr id="52" name="Rounded Rectangle 51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Q</a:t>
              </a:r>
              <a:r>
                <a:rPr lang="en-US" sz="1500" kern="1200" dirty="0" smtClean="0"/>
                <a:t>uery 1</a:t>
              </a:r>
              <a:endParaRPr lang="en-US" sz="15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90481" y="3024833"/>
            <a:ext cx="1111000" cy="791588"/>
            <a:chOff x="321811" y="132518"/>
            <a:chExt cx="1111000" cy="791588"/>
          </a:xfrm>
        </p:grpSpPr>
        <p:sp>
          <p:nvSpPr>
            <p:cNvPr id="56" name="Rounded Rectangle 55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Q</a:t>
              </a:r>
              <a:r>
                <a:rPr lang="en-US" sz="1500" kern="1200" dirty="0" smtClean="0"/>
                <a:t>uery 2</a:t>
              </a:r>
              <a:endParaRPr lang="en-US" sz="1500" kern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77009" y="3988197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190481" y="4529305"/>
            <a:ext cx="1111000" cy="791588"/>
            <a:chOff x="321811" y="132518"/>
            <a:chExt cx="1111000" cy="791588"/>
          </a:xfrm>
        </p:grpSpPr>
        <p:sp>
          <p:nvSpPr>
            <p:cNvPr id="60" name="Rounded Rectangle 59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Q</a:t>
              </a:r>
              <a:r>
                <a:rPr lang="en-US" sz="1500" kern="1200" dirty="0" smtClean="0"/>
                <a:t>uery n</a:t>
              </a:r>
              <a:endParaRPr lang="en-US" sz="15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218408" y="3024833"/>
            <a:ext cx="1111000" cy="791588"/>
            <a:chOff x="4669787" y="577707"/>
            <a:chExt cx="1111000" cy="791588"/>
          </a:xfrm>
        </p:grpSpPr>
        <p:sp>
          <p:nvSpPr>
            <p:cNvPr id="63" name="Rounded Rectangle 62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smtClean="0"/>
                <a:t>result 2</a:t>
              </a:r>
              <a:endParaRPr lang="en-US" sz="15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25387" y="4552490"/>
            <a:ext cx="1111000" cy="791588"/>
            <a:chOff x="4669787" y="577707"/>
            <a:chExt cx="1111000" cy="791588"/>
          </a:xfrm>
        </p:grpSpPr>
        <p:sp>
          <p:nvSpPr>
            <p:cNvPr id="66" name="Rounded Rectangle 65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result </a:t>
              </a:r>
              <a:r>
                <a:rPr lang="en-US" sz="1500" dirty="0"/>
                <a:t>n</a:t>
              </a:r>
              <a:endParaRPr lang="en-US" sz="1500" kern="12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587448" y="3953525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786387" y="3048018"/>
            <a:ext cx="1111000" cy="791588"/>
            <a:chOff x="6225188" y="577707"/>
            <a:chExt cx="1111000" cy="791588"/>
          </a:xfrm>
        </p:grpSpPr>
        <p:sp>
          <p:nvSpPr>
            <p:cNvPr id="70" name="Rounded Rectangle 69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M2</a:t>
              </a:r>
              <a:endParaRPr lang="en-US" sz="1500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786387" y="4552490"/>
            <a:ext cx="1111000" cy="791588"/>
            <a:chOff x="6225188" y="577707"/>
            <a:chExt cx="1111000" cy="791588"/>
          </a:xfrm>
        </p:grpSpPr>
        <p:sp>
          <p:nvSpPr>
            <p:cNvPr id="73" name="Rounded Rectangle 72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</a:t>
              </a:r>
              <a:r>
                <a:rPr lang="en-US" sz="1500" kern="1200" dirty="0" err="1" smtClean="0"/>
                <a:t>Mn</a:t>
              </a:r>
              <a:endParaRPr lang="en-US" sz="1500" kern="12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227023" y="3965012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24666" y="2488307"/>
            <a:ext cx="846465" cy="86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</p:cNvCxnSpPr>
          <p:nvPr/>
        </p:nvCxnSpPr>
        <p:spPr>
          <a:xfrm>
            <a:off x="2301481" y="3420627"/>
            <a:ext cx="720015" cy="10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0" idx="3"/>
          </p:cNvCxnSpPr>
          <p:nvPr/>
        </p:nvCxnSpPr>
        <p:spPr>
          <a:xfrm flipV="1">
            <a:off x="2301481" y="3851093"/>
            <a:ext cx="846465" cy="107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421401" y="2522979"/>
            <a:ext cx="660825" cy="10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21401" y="3547036"/>
            <a:ext cx="660825" cy="7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421401" y="3816421"/>
            <a:ext cx="660825" cy="98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76143" y="2488307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376143" y="3443812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376143" y="4948284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977173" y="2445237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8402789" y="2112602"/>
            <a:ext cx="1111000" cy="791588"/>
            <a:chOff x="6225188" y="577707"/>
            <a:chExt cx="1111000" cy="791588"/>
          </a:xfrm>
        </p:grpSpPr>
        <p:sp>
          <p:nvSpPr>
            <p:cNvPr id="104" name="Rounded Rectangle 103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10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02789" y="3059505"/>
            <a:ext cx="1111000" cy="791588"/>
            <a:chOff x="6225188" y="577707"/>
            <a:chExt cx="1111000" cy="791588"/>
          </a:xfrm>
        </p:grpSpPr>
        <p:sp>
          <p:nvSpPr>
            <p:cNvPr id="76" name="Rounded Rectangle 75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78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8399459" y="4529305"/>
            <a:ext cx="1111000" cy="791588"/>
            <a:chOff x="6225188" y="577707"/>
            <a:chExt cx="1111000" cy="791588"/>
          </a:xfrm>
        </p:grpSpPr>
        <p:sp>
          <p:nvSpPr>
            <p:cNvPr id="81" name="Rounded Rectangle 80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83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Straight Arrow Connector 83"/>
          <p:cNvCxnSpPr/>
          <p:nvPr/>
        </p:nvCxnSpPr>
        <p:spPr>
          <a:xfrm>
            <a:off x="7983800" y="3472239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77173" y="4968332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7615" y="3506795"/>
                <a:ext cx="1373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:r>
                  <a:rPr lang="mr-IN" dirty="0" smtClean="0"/>
                  <a:t>…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15" y="3506795"/>
                <a:ext cx="137332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9727096" y="2305878"/>
            <a:ext cx="318052" cy="2849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b="1" dirty="0" smtClean="0"/>
                  <a:t>Privacy Budget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  <a:blipFill rotWithShape="0">
                <a:blip r:embed="rId2"/>
                <a:stretch>
                  <a:fillRect l="-1795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76879" y="1178195"/>
            <a:ext cx="399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Split a database into several pieces, then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062470" y="1577862"/>
            <a:ext cx="1111000" cy="791588"/>
            <a:chOff x="3114386" y="577707"/>
            <a:chExt cx="1111000" cy="791588"/>
          </a:xfrm>
        </p:grpSpPr>
        <p:sp>
          <p:nvSpPr>
            <p:cNvPr id="43" name="Rounded Rectangle 42"/>
            <p:cNvSpPr/>
            <p:nvPr/>
          </p:nvSpPr>
          <p:spPr>
            <a:xfrm>
              <a:off x="3114386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137571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Database </a:t>
              </a:r>
              <a:endParaRPr lang="en-US" sz="15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085655" y="2744255"/>
            <a:ext cx="1111000" cy="791588"/>
            <a:chOff x="4669787" y="577707"/>
            <a:chExt cx="1111000" cy="791588"/>
          </a:xfrm>
        </p:grpSpPr>
        <p:sp>
          <p:nvSpPr>
            <p:cNvPr id="46" name="Rounded Rectangle 45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result 1</a:t>
              </a:r>
              <a:endParaRPr lang="en-US" sz="1500" kern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69840" y="2744255"/>
            <a:ext cx="1111000" cy="791588"/>
            <a:chOff x="6225188" y="577707"/>
            <a:chExt cx="1111000" cy="791588"/>
          </a:xfrm>
        </p:grpSpPr>
        <p:sp>
          <p:nvSpPr>
            <p:cNvPr id="49" name="Rounded Rectangle 48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M1</a:t>
              </a:r>
              <a:endParaRPr lang="en-US" sz="1500" kern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518705" y="2741159"/>
            <a:ext cx="1111000" cy="791588"/>
            <a:chOff x="321811" y="132518"/>
            <a:chExt cx="1111000" cy="791588"/>
          </a:xfrm>
        </p:grpSpPr>
        <p:sp>
          <p:nvSpPr>
            <p:cNvPr id="52" name="Rounded Rectangle 51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Q</a:t>
              </a:r>
              <a:r>
                <a:rPr lang="en-US" sz="1500" kern="1200" dirty="0" smtClean="0"/>
                <a:t>uery 1</a:t>
              </a:r>
              <a:endParaRPr lang="en-US" sz="15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95520" y="3638807"/>
            <a:ext cx="1111000" cy="791588"/>
            <a:chOff x="321811" y="132518"/>
            <a:chExt cx="1111000" cy="791588"/>
          </a:xfrm>
        </p:grpSpPr>
        <p:sp>
          <p:nvSpPr>
            <p:cNvPr id="56" name="Rounded Rectangle 55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smtClean="0"/>
                <a:t>Q</a:t>
              </a:r>
              <a:r>
                <a:rPr lang="en-US" sz="1500" kern="1200" smtClean="0"/>
                <a:t>uery 2</a:t>
              </a:r>
              <a:endParaRPr lang="en-US" sz="1500" kern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882048" y="4602171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495520" y="5143279"/>
            <a:ext cx="1111000" cy="791588"/>
            <a:chOff x="321811" y="132518"/>
            <a:chExt cx="1111000" cy="791588"/>
          </a:xfrm>
        </p:grpSpPr>
        <p:sp>
          <p:nvSpPr>
            <p:cNvPr id="60" name="Rounded Rectangle 59"/>
            <p:cNvSpPr/>
            <p:nvPr/>
          </p:nvSpPr>
          <p:spPr>
            <a:xfrm>
              <a:off x="321811" y="132518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ounded Rectangle 4"/>
            <p:cNvSpPr/>
            <p:nvPr/>
          </p:nvSpPr>
          <p:spPr>
            <a:xfrm>
              <a:off x="344996" y="155703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smtClean="0"/>
                <a:t>Q</a:t>
              </a:r>
              <a:r>
                <a:rPr lang="en-US" sz="1500" kern="1200" dirty="0" smtClean="0"/>
                <a:t>uery n</a:t>
              </a:r>
              <a:endParaRPr lang="en-US" sz="1500" kern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01861" y="3676575"/>
            <a:ext cx="1111000" cy="791588"/>
            <a:chOff x="4669787" y="577707"/>
            <a:chExt cx="1111000" cy="791588"/>
          </a:xfrm>
        </p:grpSpPr>
        <p:sp>
          <p:nvSpPr>
            <p:cNvPr id="63" name="Rounded Rectangle 62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smtClean="0"/>
                <a:t>result 2</a:t>
              </a:r>
              <a:endParaRPr lang="en-US" sz="15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8840" y="5204232"/>
            <a:ext cx="1111000" cy="791588"/>
            <a:chOff x="4669787" y="577707"/>
            <a:chExt cx="1111000" cy="791588"/>
          </a:xfrm>
        </p:grpSpPr>
        <p:sp>
          <p:nvSpPr>
            <p:cNvPr id="66" name="Rounded Rectangle 65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result </a:t>
              </a:r>
              <a:r>
                <a:rPr lang="en-US" sz="1500" dirty="0"/>
                <a:t>n</a:t>
              </a:r>
              <a:endParaRPr lang="en-US" sz="1500" kern="12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470901" y="4605267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669840" y="3699760"/>
            <a:ext cx="1111000" cy="791588"/>
            <a:chOff x="6225188" y="577707"/>
            <a:chExt cx="1111000" cy="791588"/>
          </a:xfrm>
        </p:grpSpPr>
        <p:sp>
          <p:nvSpPr>
            <p:cNvPr id="70" name="Rounded Rectangle 69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M2</a:t>
              </a:r>
              <a:endParaRPr lang="en-US" sz="1500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69840" y="5204232"/>
            <a:ext cx="1111000" cy="791588"/>
            <a:chOff x="6225188" y="577707"/>
            <a:chExt cx="1111000" cy="791588"/>
          </a:xfrm>
        </p:grpSpPr>
        <p:sp>
          <p:nvSpPr>
            <p:cNvPr id="73" name="Rounded Rectangle 72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ounded Rectangle 4"/>
            <p:cNvSpPr/>
            <p:nvPr/>
          </p:nvSpPr>
          <p:spPr>
            <a:xfrm>
              <a:off x="6248373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randomized mechanism </a:t>
              </a:r>
              <a:r>
                <a:rPr lang="en-US" sz="1500" kern="1200" dirty="0" err="1" smtClean="0"/>
                <a:t>Mn</a:t>
              </a:r>
              <a:endParaRPr lang="en-US" sz="1500" kern="12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110476" y="461675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259596" y="3140049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259596" y="4095554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259596" y="5600026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860626" y="3096979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8286242" y="2764344"/>
            <a:ext cx="1111000" cy="791588"/>
            <a:chOff x="6225188" y="577707"/>
            <a:chExt cx="1111000" cy="791588"/>
          </a:xfrm>
        </p:grpSpPr>
        <p:sp>
          <p:nvSpPr>
            <p:cNvPr id="104" name="Rounded Rectangle 103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10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286242" y="3711247"/>
            <a:ext cx="1111000" cy="791588"/>
            <a:chOff x="6225188" y="577707"/>
            <a:chExt cx="1111000" cy="791588"/>
          </a:xfrm>
        </p:grpSpPr>
        <p:sp>
          <p:nvSpPr>
            <p:cNvPr id="76" name="Rounded Rectangle 75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/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78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8282912" y="5181047"/>
            <a:ext cx="1111000" cy="791588"/>
            <a:chOff x="6225188" y="577707"/>
            <a:chExt cx="1111000" cy="791588"/>
          </a:xfrm>
        </p:grpSpPr>
        <p:sp>
          <p:nvSpPr>
            <p:cNvPr id="81" name="Rounded Rectangle 80"/>
            <p:cNvSpPr/>
            <p:nvPr/>
          </p:nvSpPr>
          <p:spPr>
            <a:xfrm>
              <a:off x="6225188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ounded Rectangle 4"/>
                <p:cNvSpPr/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 kern="12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50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1500" b="0" i="1" kern="12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500" kern="1200" dirty="0" smtClean="0"/>
                    <a:t>- DP</a:t>
                  </a:r>
                  <a:endParaRPr lang="en-US" sz="1500" kern="1200" dirty="0"/>
                </a:p>
              </p:txBody>
            </p:sp>
          </mc:Choice>
          <mc:Fallback xmlns="">
            <p:sp>
              <p:nvSpPr>
                <p:cNvPr id="83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373" y="600892"/>
                  <a:ext cx="1064630" cy="7452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Straight Arrow Connector 83"/>
          <p:cNvCxnSpPr/>
          <p:nvPr/>
        </p:nvCxnSpPr>
        <p:spPr>
          <a:xfrm>
            <a:off x="7867253" y="4123981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860626" y="5620074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28589" y="4116395"/>
                <a:ext cx="1900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𝑀𝑎𝑥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589" y="4116395"/>
                <a:ext cx="190013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9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9568070" y="2915478"/>
            <a:ext cx="318052" cy="2849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351636" y="2749761"/>
            <a:ext cx="1111000" cy="791588"/>
            <a:chOff x="4669787" y="577707"/>
            <a:chExt cx="1111000" cy="791588"/>
          </a:xfrm>
        </p:grpSpPr>
        <p:sp>
          <p:nvSpPr>
            <p:cNvPr id="97" name="Rounded Rectangle 96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/>
                <a:t>D</a:t>
              </a:r>
              <a:r>
                <a:rPr lang="en-US" sz="1500" dirty="0" smtClean="0"/>
                <a:t>atabase</a:t>
              </a:r>
              <a:r>
                <a:rPr lang="en-US" sz="1500" kern="1200" dirty="0" smtClean="0"/>
                <a:t> 1</a:t>
              </a:r>
              <a:endParaRPr lang="en-US" sz="1500" kern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67842" y="3682081"/>
            <a:ext cx="1111000" cy="791588"/>
            <a:chOff x="4669787" y="577707"/>
            <a:chExt cx="1111000" cy="791588"/>
          </a:xfrm>
        </p:grpSpPr>
        <p:sp>
          <p:nvSpPr>
            <p:cNvPr id="94" name="Rounded Rectangle 93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Database 2</a:t>
              </a:r>
              <a:endParaRPr lang="en-US" sz="1500" kern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74821" y="5209738"/>
            <a:ext cx="1111000" cy="791588"/>
            <a:chOff x="4669787" y="577707"/>
            <a:chExt cx="1111000" cy="791588"/>
          </a:xfrm>
        </p:grpSpPr>
        <p:sp>
          <p:nvSpPr>
            <p:cNvPr id="92" name="Rounded Rectangle 91"/>
            <p:cNvSpPr/>
            <p:nvPr/>
          </p:nvSpPr>
          <p:spPr>
            <a:xfrm>
              <a:off x="4669787" y="577707"/>
              <a:ext cx="1111000" cy="7915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4"/>
            <p:cNvSpPr/>
            <p:nvPr/>
          </p:nvSpPr>
          <p:spPr>
            <a:xfrm>
              <a:off x="4692972" y="600892"/>
              <a:ext cx="1064630" cy="745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Database </a:t>
              </a:r>
              <a:r>
                <a:rPr lang="en-US" sz="1500" dirty="0" smtClean="0"/>
                <a:t>n</a:t>
              </a:r>
              <a:endParaRPr lang="en-US" sz="1500" kern="12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736882" y="461077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807404" y="3096979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807404" y="4052484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807404" y="5556956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590900" y="3096979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90900" y="4052484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590900" y="5556956"/>
            <a:ext cx="34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923342" y="2141475"/>
            <a:ext cx="1013388" cy="4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1093" y="19754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Differential privacy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2" y="1719455"/>
            <a:ext cx="8613582" cy="14176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087584" y="1719455"/>
            <a:ext cx="2565071" cy="34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370119" y="2066306"/>
            <a:ext cx="0" cy="1048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3592" y="3114594"/>
            <a:ext cx="654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privacy mechanism using to add noise on the true result</a:t>
            </a:r>
            <a:endParaRPr lang="en-US" dirty="0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1234297634"/>
              </p:ext>
            </p:extLst>
          </p:nvPr>
        </p:nvGraphicFramePr>
        <p:xfrm>
          <a:off x="1113592" y="3709237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364313" y="3494664"/>
            <a:ext cx="2514885" cy="804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13592" y="3114594"/>
            <a:ext cx="65816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453196" y="4511340"/>
            <a:ext cx="293035" cy="342796"/>
            <a:chOff x="5393917" y="802103"/>
            <a:chExt cx="293035" cy="342796"/>
          </a:xfrm>
        </p:grpSpPr>
        <p:sp>
          <p:nvSpPr>
            <p:cNvPr id="42" name="Right Arrow 41"/>
            <p:cNvSpPr/>
            <p:nvPr/>
          </p:nvSpPr>
          <p:spPr>
            <a:xfrm>
              <a:off x="5393917" y="802103"/>
              <a:ext cx="293035" cy="3427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ight Arrow 4"/>
            <p:cNvSpPr/>
            <p:nvPr/>
          </p:nvSpPr>
          <p:spPr>
            <a:xfrm>
              <a:off x="5393917" y="870662"/>
              <a:ext cx="205125" cy="205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891838" y="3180989"/>
            <a:ext cx="2903949" cy="3209176"/>
            <a:chOff x="3028950" y="1290134"/>
            <a:chExt cx="5016500" cy="489488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28950" y="1418167"/>
              <a:ext cx="5016500" cy="3683000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 flipH="1">
              <a:off x="5486399" y="1781488"/>
              <a:ext cx="21165" cy="275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705021" y="1290134"/>
              <a:ext cx="1669242" cy="469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 result</a:t>
              </a:r>
              <a:endParaRPr lang="en-US" sz="1400" dirty="0"/>
            </a:p>
          </p:txBody>
        </p:sp>
        <p:sp>
          <p:nvSpPr>
            <p:cNvPr id="48" name="Right Brace 47"/>
            <p:cNvSpPr/>
            <p:nvPr/>
          </p:nvSpPr>
          <p:spPr>
            <a:xfrm rot="5400000">
              <a:off x="5164666" y="2794000"/>
              <a:ext cx="685800" cy="44619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60265" y="5386959"/>
              <a:ext cx="2962323" cy="79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All possible response</a:t>
              </a:r>
            </a:p>
            <a:p>
              <a:pPr algn="ctr"/>
              <a:r>
                <a:rPr lang="en-US" sz="1400" dirty="0" smtClean="0"/>
                <a:t>Range(K)</a:t>
              </a:r>
              <a:endParaRPr lang="en-US" sz="14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6305798" y="1719455"/>
            <a:ext cx="2256312" cy="346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Differential privacy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44" y="1339445"/>
            <a:ext cx="8613582" cy="141762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5363473"/>
              </p:ext>
            </p:extLst>
          </p:nvPr>
        </p:nvGraphicFramePr>
        <p:xfrm>
          <a:off x="734593" y="2201079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8954760"/>
              </p:ext>
            </p:extLst>
          </p:nvPr>
        </p:nvGraphicFramePr>
        <p:xfrm>
          <a:off x="734593" y="3827821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3450" y="2604075"/>
            <a:ext cx="3256998" cy="244749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928590" y="3045943"/>
            <a:ext cx="1775793" cy="673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935217" y="3998829"/>
            <a:ext cx="1941445" cy="80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9814438" y="3542802"/>
            <a:ext cx="594802" cy="2980705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88925" y="1339445"/>
            <a:ext cx="2232561" cy="358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88821" y="2643831"/>
            <a:ext cx="1567543" cy="3733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88821" y="557124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Neighboring database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12727" y="5272747"/>
            <a:ext cx="372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smtClean="0"/>
              <a:t>possible response </a:t>
            </a:r>
            <a:r>
              <a:rPr lang="en-US" dirty="0" smtClean="0"/>
              <a:t>for two datasets</a:t>
            </a:r>
          </a:p>
          <a:p>
            <a:pPr algn="ctr"/>
            <a:r>
              <a:rPr lang="en-US" dirty="0" smtClean="0"/>
              <a:t>Range(K)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951522" y="2643831"/>
            <a:ext cx="23751" cy="11839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766462" y="2291939"/>
            <a:ext cx="2185060" cy="10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426201">
            <a:off x="8094069" y="2447949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Ratio bound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144591"/>
              </p:ext>
            </p:extLst>
          </p:nvPr>
        </p:nvGraphicFramePr>
        <p:xfrm>
          <a:off x="3947085" y="916533"/>
          <a:ext cx="39116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1"/>
                <a:gridCol w="977901"/>
                <a:gridCol w="977901"/>
                <a:gridCol w="977901"/>
              </a:tblGrid>
              <a:tr h="54201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6344" y="2143216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Query: the total age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012166" y="2201333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353343" y="2201333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64541" y="2143216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 A: 211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6344" y="4760133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Query: the total age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012166" y="4818250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53343" y="4833848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064541" y="4775731"/>
            <a:ext cx="140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B: 166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08400" y="3813062"/>
            <a:ext cx="4318000" cy="2834640"/>
            <a:chOff x="3708400" y="3693794"/>
            <a:chExt cx="4318000" cy="2834640"/>
          </a:xfrm>
        </p:grpSpPr>
        <p:graphicFrame>
          <p:nvGraphicFramePr>
            <p:cNvPr id="15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3482955"/>
                </p:ext>
              </p:extLst>
            </p:nvPr>
          </p:nvGraphicFramePr>
          <p:xfrm>
            <a:off x="3962455" y="3693794"/>
            <a:ext cx="3911604" cy="28346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77901"/>
                  <a:gridCol w="977901"/>
                  <a:gridCol w="977901"/>
                  <a:gridCol w="977901"/>
                </a:tblGrid>
                <a:tr h="527665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Age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Eye</a:t>
                        </a:r>
                        <a:r>
                          <a:rPr lang="en-US" baseline="0" dirty="0" smtClean="0"/>
                          <a:t> Color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Lung</a:t>
                        </a:r>
                        <a:r>
                          <a:rPr lang="en-US" baseline="0" dirty="0" smtClean="0"/>
                          <a:t> cancer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Sex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38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Green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52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3708400" y="5580637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08400" y="5636592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432800" y="3352799"/>
            <a:ext cx="3623733" cy="64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adversary can infer your age from: A-B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71974" y="5755860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3233" y="5571194"/>
            <a:ext cx="52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70021" y="2843414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11280" y="2658748"/>
            <a:ext cx="52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7010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587500"/>
            <a:ext cx="4038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Neighboring databases</a:t>
            </a:r>
            <a:endParaRPr lang="en-US" sz="3600" b="1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48711"/>
              </p:ext>
            </p:extLst>
          </p:nvPr>
        </p:nvGraphicFramePr>
        <p:xfrm>
          <a:off x="1786981" y="1287449"/>
          <a:ext cx="39116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1"/>
                <a:gridCol w="977901"/>
                <a:gridCol w="977901"/>
                <a:gridCol w="977901"/>
              </a:tblGrid>
              <a:tr h="54201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213061" y="1287449"/>
            <a:ext cx="4318000" cy="2834640"/>
            <a:chOff x="3708400" y="3693794"/>
            <a:chExt cx="4318000" cy="2834640"/>
          </a:xfrm>
        </p:grpSpPr>
        <p:graphicFrame>
          <p:nvGraphicFramePr>
            <p:cNvPr id="15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4329325"/>
                </p:ext>
              </p:extLst>
            </p:nvPr>
          </p:nvGraphicFramePr>
          <p:xfrm>
            <a:off x="3962455" y="3693794"/>
            <a:ext cx="3911604" cy="28346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77901"/>
                  <a:gridCol w="977901"/>
                  <a:gridCol w="977901"/>
                  <a:gridCol w="977901"/>
                </a:tblGrid>
                <a:tr h="527665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Age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Eye</a:t>
                        </a:r>
                        <a:r>
                          <a:rPr lang="en-US" baseline="0" dirty="0" smtClean="0"/>
                          <a:t> Color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Lung</a:t>
                        </a:r>
                        <a:r>
                          <a:rPr lang="en-US" baseline="0" dirty="0" smtClean="0"/>
                          <a:t> cancer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Sex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38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Green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52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3708400" y="5580637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08400" y="5637969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277596" y="418929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0742" y="425755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4640" y="4762353"/>
            <a:ext cx="874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database D2 is database D1 removing or adding one single row, we call D1 and D2 neighboring database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06730" y="3029382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 arbitrary row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/>
              <a:t>Differential privacy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029851"/>
              </p:ext>
            </p:extLst>
          </p:nvPr>
        </p:nvGraphicFramePr>
        <p:xfrm>
          <a:off x="2697401" y="982566"/>
          <a:ext cx="39116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1"/>
                <a:gridCol w="977901"/>
                <a:gridCol w="977901"/>
                <a:gridCol w="977901"/>
              </a:tblGrid>
              <a:tr h="54201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Lung</a:t>
                      </a:r>
                      <a:r>
                        <a:rPr lang="en-US" baseline="0" dirty="0" smtClean="0"/>
                        <a:t> 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723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209249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Query: the total age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107042" y="2267366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51870" y="2267366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5377" y="2099806"/>
            <a:ext cx="96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A: 211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826166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Query: the total age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054031" y="4884283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851870" y="4899881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05084" y="4716723"/>
            <a:ext cx="9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Result B:166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58716" y="3879095"/>
            <a:ext cx="4318000" cy="2834640"/>
            <a:chOff x="3708400" y="3693794"/>
            <a:chExt cx="4318000" cy="2834640"/>
          </a:xfrm>
        </p:grpSpPr>
        <p:graphicFrame>
          <p:nvGraphicFramePr>
            <p:cNvPr id="15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3482955"/>
                </p:ext>
              </p:extLst>
            </p:nvPr>
          </p:nvGraphicFramePr>
          <p:xfrm>
            <a:off x="3962455" y="3693794"/>
            <a:ext cx="3911604" cy="28346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77901"/>
                  <a:gridCol w="977901"/>
                  <a:gridCol w="977901"/>
                  <a:gridCol w="977901"/>
                </a:tblGrid>
                <a:tr h="527665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Age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Eye</a:t>
                        </a:r>
                        <a:r>
                          <a:rPr lang="en-US" baseline="0" dirty="0" smtClean="0"/>
                          <a:t> Color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Lung</a:t>
                        </a:r>
                        <a:r>
                          <a:rPr lang="en-US" baseline="0" dirty="0" smtClean="0"/>
                          <a:t> cancer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Sex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20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25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38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45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Green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Blue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F</a:t>
                        </a:r>
                        <a:endParaRPr lang="en-US" dirty="0"/>
                      </a:p>
                    </a:txBody>
                    <a:tcPr/>
                  </a:tc>
                </a:tr>
                <a:tr h="301523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52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Brown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N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M</a:t>
                        </a:r>
                        <a:endParaRPr lang="en-US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>
              <a:off x="3708400" y="5580637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08400" y="5636592"/>
              <a:ext cx="431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8273124" y="2267365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265110" y="4884282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8207" y="1961307"/>
            <a:ext cx="130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Privacy mechanism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38207" y="4549167"/>
            <a:ext cx="130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Privacy mechanism M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0282025" y="2267365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0274011" y="4884282"/>
            <a:ext cx="440266" cy="31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59057" y="2209248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64822" y="4826165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 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5400000">
                <a:off x="11001795" y="3430895"/>
                <a:ext cx="787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001795" y="3430895"/>
                <a:ext cx="78770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18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249" y="1342998"/>
            <a:ext cx="900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answering the true result, we answer the result randomly with a certain probability.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04965" y="2072762"/>
            <a:ext cx="5016500" cy="4466168"/>
            <a:chOff x="3028950" y="1271031"/>
            <a:chExt cx="5016500" cy="44661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950" y="1418167"/>
              <a:ext cx="5016500" cy="3683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5486398" y="1659466"/>
              <a:ext cx="2" cy="2878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09093" y="1271031"/>
              <a:ext cx="1154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 value</a:t>
              </a:r>
              <a:endParaRPr lang="en-US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5164666" y="2794000"/>
              <a:ext cx="685800" cy="44619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06437" y="5367867"/>
              <a:ext cx="2061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possible answers</a:t>
              </a:r>
              <a:endParaRPr lang="en-US" dirty="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101987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does mechanism M do?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48353" y="2280062"/>
            <a:ext cx="296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noise with what shape?</a:t>
            </a:r>
          </a:p>
          <a:p>
            <a:r>
              <a:rPr lang="en-US" dirty="0" smtClean="0"/>
              <a:t>How </a:t>
            </a:r>
            <a:r>
              <a:rPr lang="en-US" dirty="0"/>
              <a:t>much of 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7113" y="2213113"/>
            <a:ext cx="657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question is what noise with what shape and add how much of it</a:t>
            </a:r>
          </a:p>
          <a:p>
            <a:endParaRPr lang="en-US" dirty="0"/>
          </a:p>
          <a:p>
            <a:r>
              <a:rPr lang="en-US" b="1" dirty="0"/>
              <a:t>What differential privacy promises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b="1" dirty="0" smtClean="0"/>
                  <a:t>Privacy Budget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  <a:blipFill rotWithShape="0">
                <a:blip r:embed="rId2"/>
                <a:stretch>
                  <a:fillRect l="-1795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414968" y="1642534"/>
            <a:ext cx="8113840" cy="3738356"/>
            <a:chOff x="1414968" y="1642533"/>
            <a:chExt cx="10101996" cy="469596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968" y="1642533"/>
              <a:ext cx="10084881" cy="3230033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 flipH="1">
              <a:off x="4944533" y="2184400"/>
              <a:ext cx="1" cy="30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51572" y="5257615"/>
              <a:ext cx="972509" cy="386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Result A</a:t>
              </a:r>
              <a:endParaRPr lang="en-US" sz="1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481122" y="2302933"/>
              <a:ext cx="0" cy="3640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92168" y="5951882"/>
              <a:ext cx="964526" cy="386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Result B</a:t>
              </a:r>
              <a:endParaRPr lang="en-US" sz="14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6268278" y="3127513"/>
              <a:ext cx="0" cy="2130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010736" y="5265897"/>
              <a:ext cx="5506228" cy="386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An arbitrary possible answer C for both dataset D1 and D2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24107" y="1704570"/>
                <a:ext cx="4042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mr-IN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 smtClean="0"/>
                  <a:t>, we say mechanism M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-differential privacy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107" y="1704570"/>
                <a:ext cx="404260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5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739930" y="2457345"/>
            <a:ext cx="4876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Larger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 charset="0"/>
              </a:rPr>
              <a:t>ε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 corresponds to less privacy and more accurate statistics (We do not recommend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 charset="0"/>
              </a:rPr>
              <a:t>ε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 exceeding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8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68" y="1642533"/>
            <a:ext cx="10084881" cy="32300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944533" y="2184400"/>
            <a:ext cx="1" cy="30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7943" y="5273701"/>
            <a:ext cx="9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1122" y="2302933"/>
            <a:ext cx="0" cy="364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0000" y="5924034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8267" y="660400"/>
            <a:ext cx="900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answering the true result, we answer the result randomly with a certain probability.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2165" cy="8805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goal of differential privacy</a:t>
            </a:r>
            <a:endParaRPr lang="en-US" sz="3600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86273"/>
              </p:ext>
            </p:extLst>
          </p:nvPr>
        </p:nvGraphicFramePr>
        <p:xfrm>
          <a:off x="2270537" y="365125"/>
          <a:ext cx="6568661" cy="350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6443000"/>
              </p:ext>
            </p:extLst>
          </p:nvPr>
        </p:nvGraphicFramePr>
        <p:xfrm>
          <a:off x="2270538" y="2072491"/>
          <a:ext cx="6568661" cy="350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0537" y="4978400"/>
                <a:ext cx="2179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result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 smtClean="0"/>
                  <a:t> result B 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37" y="4978400"/>
                <a:ext cx="217918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235" t="-10000" r="-16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421643" y="4978400"/>
            <a:ext cx="541866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89931" y="4978400"/>
            <a:ext cx="603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adversary can’t get any information of you from the query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7649126" y="2640059"/>
                <a:ext cx="787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9126" y="2640059"/>
                <a:ext cx="787702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4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68" y="2080591"/>
            <a:ext cx="10532165" cy="208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Differential privacy promises </a:t>
            </a:r>
            <a:r>
              <a:rPr lang="en-US" sz="3600" dirty="0" smtClean="0"/>
              <a:t>individuals that no more </a:t>
            </a:r>
            <a:r>
              <a:rPr lang="en-US" sz="3600" i="1" dirty="0"/>
              <a:t>additional </a:t>
            </a:r>
            <a:r>
              <a:rPr lang="en-US" sz="3600" dirty="0" smtClean="0"/>
              <a:t>harm they may face whether their data is in the dataset or not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17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01" y="1500991"/>
            <a:ext cx="9399767" cy="154701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06703" y="356661"/>
            <a:ext cx="10532165" cy="88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</a:t>
            </a:r>
            <a:r>
              <a:rPr lang="en-US" sz="3600" b="1" dirty="0" smtClean="0"/>
              <a:t>ifferential </a:t>
            </a:r>
            <a:r>
              <a:rPr lang="en-US" sz="3600" b="1" dirty="0"/>
              <a:t>P</a:t>
            </a:r>
            <a:r>
              <a:rPr lang="en-US" sz="3600" b="1" dirty="0" smtClean="0"/>
              <a:t>rivacy</a:t>
            </a:r>
            <a:endParaRPr lang="en-US" sz="36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13636" y="3048001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693459" y="1500991"/>
            <a:ext cx="2796988" cy="381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091953" y="1882588"/>
            <a:ext cx="2061882" cy="1685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14154" y="3870772"/>
            <a:ext cx="269291" cy="301461"/>
            <a:chOff x="5393917" y="802103"/>
            <a:chExt cx="293035" cy="342796"/>
          </a:xfrm>
          <a:solidFill>
            <a:schemeClr val="tx1"/>
          </a:solidFill>
        </p:grpSpPr>
        <p:sp>
          <p:nvSpPr>
            <p:cNvPr id="9" name="Right Arrow 8"/>
            <p:cNvSpPr/>
            <p:nvPr/>
          </p:nvSpPr>
          <p:spPr>
            <a:xfrm>
              <a:off x="5393917" y="802103"/>
              <a:ext cx="293035" cy="3427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5393917" y="870662"/>
              <a:ext cx="205125" cy="2056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2329" y="3204178"/>
            <a:ext cx="3194441" cy="269900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0381129" y="3291830"/>
            <a:ext cx="17930" cy="22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5627" y="2942420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result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10155632" y="4897807"/>
            <a:ext cx="450994" cy="2461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253455" y="6305725"/>
            <a:ext cx="22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possible responses </a:t>
            </a:r>
          </a:p>
          <a:p>
            <a:pPr algn="ctr"/>
            <a:r>
              <a:rPr lang="en-US" dirty="0" smtClean="0"/>
              <a:t>Range(K)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681253" y="5459896"/>
            <a:ext cx="132522" cy="143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179" y="3034543"/>
            <a:ext cx="3528531" cy="2939079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9538450" y="5314394"/>
            <a:ext cx="0" cy="301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9538450" y="4959146"/>
            <a:ext cx="0" cy="65836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01" y="1500991"/>
            <a:ext cx="9399767" cy="154701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06703" y="356661"/>
            <a:ext cx="10532165" cy="88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</a:t>
            </a:r>
            <a:r>
              <a:rPr lang="en-US" sz="3600" b="1" dirty="0" smtClean="0"/>
              <a:t>ifferential </a:t>
            </a:r>
            <a:r>
              <a:rPr lang="en-US" sz="3600" b="1" dirty="0"/>
              <a:t>P</a:t>
            </a:r>
            <a:r>
              <a:rPr lang="en-US" sz="3600" b="1" dirty="0" smtClean="0"/>
              <a:t>rivacy</a:t>
            </a:r>
            <a:endParaRPr lang="en-US" sz="36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13636" y="3048001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114154" y="3870772"/>
            <a:ext cx="269291" cy="301461"/>
            <a:chOff x="5393917" y="802103"/>
            <a:chExt cx="293035" cy="342796"/>
          </a:xfrm>
          <a:solidFill>
            <a:schemeClr val="tx1"/>
          </a:solidFill>
        </p:grpSpPr>
        <p:sp>
          <p:nvSpPr>
            <p:cNvPr id="9" name="Right Arrow 8"/>
            <p:cNvSpPr/>
            <p:nvPr/>
          </p:nvSpPr>
          <p:spPr>
            <a:xfrm>
              <a:off x="5393917" y="802103"/>
              <a:ext cx="293035" cy="3427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5393917" y="870662"/>
              <a:ext cx="205125" cy="2056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3533" y="6234653"/>
            <a:ext cx="22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possible responses </a:t>
            </a:r>
          </a:p>
          <a:p>
            <a:pPr algn="ctr"/>
            <a:r>
              <a:rPr lang="en-US" dirty="0" smtClean="0"/>
              <a:t>Range(K)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813636" y="4232525"/>
          <a:ext cx="7193997" cy="194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114154" y="5055296"/>
            <a:ext cx="269291" cy="301461"/>
            <a:chOff x="5393917" y="802103"/>
            <a:chExt cx="293035" cy="342796"/>
          </a:xfrm>
          <a:solidFill>
            <a:schemeClr val="accent2"/>
          </a:solidFill>
        </p:grpSpPr>
        <p:sp>
          <p:nvSpPr>
            <p:cNvPr id="26" name="Right Arrow 25"/>
            <p:cNvSpPr/>
            <p:nvPr/>
          </p:nvSpPr>
          <p:spPr>
            <a:xfrm>
              <a:off x="5393917" y="802103"/>
              <a:ext cx="293035" cy="34279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5393917" y="870662"/>
              <a:ext cx="205125" cy="205678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880471" y="2693246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result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89695" y="1500991"/>
            <a:ext cx="2438400" cy="36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273553" y="3048001"/>
            <a:ext cx="0" cy="268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41103" y="3039040"/>
            <a:ext cx="0" cy="268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9876237" y="5011270"/>
            <a:ext cx="11842" cy="604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9879182" y="4420187"/>
            <a:ext cx="14984" cy="11833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000565" y="5773271"/>
            <a:ext cx="2937145" cy="147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10243639" y="4661434"/>
            <a:ext cx="450994" cy="2647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38716" y="56522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683371" y="56623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028026" y="567219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0275043" y="4374778"/>
            <a:ext cx="7479" cy="1252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273553" y="3406586"/>
            <a:ext cx="0" cy="22311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395120" y="56642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0642137" y="4366784"/>
            <a:ext cx="7479" cy="1252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659030" y="3379696"/>
            <a:ext cx="0" cy="22311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878125" y="3515438"/>
                <a:ext cx="1059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125" y="3515438"/>
                <a:ext cx="105958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65617" y="2712059"/>
                <a:ext cx="1401987" cy="549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1)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2)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617" y="2712059"/>
                <a:ext cx="1401987" cy="549061"/>
              </a:xfrm>
              <a:prstGeom prst="rect">
                <a:avLst/>
              </a:prstGeom>
              <a:blipFill rotWithShape="0"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9" grpId="0"/>
      <p:bldP spid="83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3600" b="1" dirty="0" smtClean="0"/>
                  <a:t>-differential privacy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32165" cy="880579"/>
              </a:xfrm>
              <a:blipFill rotWithShape="0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38892" y="1948492"/>
                <a:ext cx="404260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Ratio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sup>
                    </m:sSup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f>
                      <m:fPr>
                        <m:ctrlP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1)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den>
                    </m:f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mr-IN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lang="mr-IN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 smtClean="0"/>
                  <a:t>,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, we say mechanism M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-differential privacy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92" y="1948492"/>
                <a:ext cx="4042605" cy="1096839"/>
              </a:xfrm>
              <a:prstGeom prst="rect">
                <a:avLst/>
              </a:prstGeom>
              <a:blipFill rotWithShape="0">
                <a:blip r:embed="rId3"/>
                <a:stretch>
                  <a:fillRect l="-1207" r="-1357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681714" y="3119588"/>
            <a:ext cx="4876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ε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elvetica Neue" charset="0"/>
              </a:rPr>
              <a:t>is the level of privacy. Larger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 charset="0"/>
              </a:rPr>
              <a:t>ε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 corresponds to less privacy and more accurate statistics (We do not recommend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 Neue" charset="0"/>
              </a:rPr>
              <a:t>ε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 charset="0"/>
              </a:rPr>
              <a:t> exceeding 1)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6039" y="1586987"/>
            <a:ext cx="6052856" cy="4837644"/>
            <a:chOff x="678805" y="1245704"/>
            <a:chExt cx="6052856" cy="4837644"/>
          </a:xfrm>
        </p:grpSpPr>
        <p:grpSp>
          <p:nvGrpSpPr>
            <p:cNvPr id="52" name="Group 51"/>
            <p:cNvGrpSpPr/>
            <p:nvPr/>
          </p:nvGrpSpPr>
          <p:grpSpPr>
            <a:xfrm>
              <a:off x="678805" y="1245704"/>
              <a:ext cx="6052856" cy="4443788"/>
              <a:chOff x="678805" y="1245704"/>
              <a:chExt cx="6052856" cy="444378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78805" y="1245704"/>
                <a:ext cx="5889934" cy="4443788"/>
                <a:chOff x="5926666" y="1872345"/>
                <a:chExt cx="5889934" cy="4443788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26666" y="1872345"/>
                  <a:ext cx="5889934" cy="4443788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608385" y="2840327"/>
                  <a:ext cx="31165" cy="11882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410915" y="3282554"/>
                  <a:ext cx="31166" cy="9825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8177520" y="3697460"/>
                  <a:ext cx="34290" cy="8182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866276" y="4163323"/>
                  <a:ext cx="13043" cy="6607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7568505" y="4515729"/>
                  <a:ext cx="19710" cy="5157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235702" y="4824055"/>
                  <a:ext cx="7697" cy="4224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9652336" y="2840326"/>
                  <a:ext cx="21060" cy="11883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9898624" y="3340318"/>
                  <a:ext cx="21647" cy="10275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0123529" y="3750500"/>
                  <a:ext cx="15457" cy="8312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10420392" y="4162818"/>
                  <a:ext cx="7723" cy="6902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688933" y="4503854"/>
                  <a:ext cx="20588" cy="566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929749" y="4695362"/>
                  <a:ext cx="848" cy="5106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8805854" y="2266201"/>
                  <a:ext cx="0" cy="328108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557993" y="1764867"/>
                <a:ext cx="0" cy="141155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363955" y="1722881"/>
                <a:ext cx="2209044" cy="614"/>
              </a:xfrm>
              <a:prstGeom prst="line">
                <a:avLst/>
              </a:prstGeom>
              <a:ln w="3175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362758" y="3160372"/>
                <a:ext cx="2209044" cy="614"/>
              </a:xfrm>
              <a:prstGeom prst="line">
                <a:avLst/>
              </a:prstGeom>
              <a:ln w="3175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119304" y="1975466"/>
                    <a:ext cx="133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1)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9304" y="1975466"/>
                    <a:ext cx="133959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3572999" y="1735528"/>
                <a:ext cx="3158662" cy="64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7993" y="5359448"/>
              <a:ext cx="609600" cy="723900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6673442" y="3119588"/>
            <a:ext cx="473147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398216" y="3525551"/>
            <a:ext cx="695961" cy="4382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3298" y="6047324"/>
            <a:ext cx="13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 = Range(K)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41535" y="22907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5" y="2290774"/>
                <a:ext cx="13395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>
            <a:off x="3465227" y="2133993"/>
            <a:ext cx="3173665" cy="138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086702" y="2103213"/>
            <a:ext cx="43153" cy="13088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13503</TotalTime>
  <Words>1693</Words>
  <Application>Microsoft Macintosh PowerPoint</Application>
  <PresentationFormat>Widescreen</PresentationFormat>
  <Paragraphs>683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DengXian Light</vt:lpstr>
      <vt:lpstr>Helvetica Neue</vt:lpstr>
      <vt:lpstr>Mangal</vt:lpstr>
      <vt:lpstr>Office Theme</vt:lpstr>
      <vt:lpstr>Differential Privacy</vt:lpstr>
      <vt:lpstr>PowerPoint Presentation</vt:lpstr>
      <vt:lpstr>PowerPoint Presentation</vt:lpstr>
      <vt:lpstr>Neighboring databases</vt:lpstr>
      <vt:lpstr>The goal of differential privacy</vt:lpstr>
      <vt:lpstr>PowerPoint Presentation</vt:lpstr>
      <vt:lpstr>PowerPoint Presentation</vt:lpstr>
      <vt:lpstr>PowerPoint Presentation</vt:lpstr>
      <vt:lpstr>ε-differential privacy</vt:lpstr>
      <vt:lpstr>PowerPoint Presentation</vt:lpstr>
      <vt:lpstr>PowerPoint Presentation</vt:lpstr>
      <vt:lpstr>How much noise should we add?</vt:lpstr>
      <vt:lpstr>Sensitivity* </vt:lpstr>
      <vt:lpstr>Sensitivity </vt:lpstr>
      <vt:lpstr>Sensitivity </vt:lpstr>
      <vt:lpstr>Sensitivity </vt:lpstr>
      <vt:lpstr>How much noise should we add?</vt:lpstr>
      <vt:lpstr>What noise with what shape?</vt:lpstr>
      <vt:lpstr>The Laplace Mechanism</vt:lpstr>
      <vt:lpstr>The Laplace Mechanism</vt:lpstr>
      <vt:lpstr>The Laplace Mechanism</vt:lpstr>
      <vt:lpstr>The Laplace Mechanism</vt:lpstr>
      <vt:lpstr>The Laplace Mechanism</vt:lpstr>
      <vt:lpstr>The Exponential Mechanism</vt:lpstr>
      <vt:lpstr>The Exponential Mechanism</vt:lpstr>
      <vt:lpstr>The Exponential Mechanism</vt:lpstr>
      <vt:lpstr>The Exponential Mechanism</vt:lpstr>
      <vt:lpstr>The Exponential Mechanism</vt:lpstr>
      <vt:lpstr>The Exponential Mechanism</vt:lpstr>
      <vt:lpstr>The Exponential Mechanism</vt:lpstr>
      <vt:lpstr>The Exponential Mechanism</vt:lpstr>
      <vt:lpstr>The Exponential Mechanism</vt:lpstr>
      <vt:lpstr>Privacy Budget ε</vt:lpstr>
      <vt:lpstr>Privacy Budget ε</vt:lpstr>
      <vt:lpstr>Differential privacy</vt:lpstr>
      <vt:lpstr>Differential privacy</vt:lpstr>
      <vt:lpstr>Example</vt:lpstr>
      <vt:lpstr>PowerPoint Presentation</vt:lpstr>
      <vt:lpstr>PowerPoint Presentation</vt:lpstr>
      <vt:lpstr>Differential privacy</vt:lpstr>
      <vt:lpstr>What does mechanism M do?</vt:lpstr>
      <vt:lpstr>PowerPoint Presentation</vt:lpstr>
      <vt:lpstr>Privacy Budget ε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</dc:title>
  <dc:creator>Jing Li</dc:creator>
  <cp:lastModifiedBy>Jing Li</cp:lastModifiedBy>
  <cp:revision>112</cp:revision>
  <dcterms:created xsi:type="dcterms:W3CDTF">2017-08-11T22:14:03Z</dcterms:created>
  <dcterms:modified xsi:type="dcterms:W3CDTF">2017-10-24T01:13:58Z</dcterms:modified>
</cp:coreProperties>
</file>