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9" r:id="rId4"/>
    <p:sldId id="258" r:id="rId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1293"/>
  </p:normalViewPr>
  <p:slideViewPr>
    <p:cSldViewPr snapToGrid="0" snapToObjects="1">
      <p:cViewPr varScale="1">
        <p:scale>
          <a:sx n="137" d="100"/>
          <a:sy n="137" d="100"/>
        </p:scale>
        <p:origin x="256"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9D84-6C41-6143-985F-2895D7C1E3EE}" type="datetimeFigureOut">
              <a:rPr lang="en-US" smtClean="0"/>
              <a:t>7/21/23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5343F-7563-1141-B1E8-31C042C89D4A}" type="slidenum">
              <a:rPr lang="en-US" smtClean="0"/>
              <a:t>‹#›</a:t>
            </a:fld>
            <a:endParaRPr lang="en-US"/>
          </a:p>
        </p:txBody>
      </p:sp>
    </p:spTree>
    <p:extLst>
      <p:ext uri="{BB962C8B-B14F-4D97-AF65-F5344CB8AC3E}">
        <p14:creationId xmlns:p14="http://schemas.microsoft.com/office/powerpoint/2010/main" val="18164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Annie Brinza, and my group mates are Jingjing Li and Nicole Levin. Our project this semester was to examine the relationship between water availability and adoption of adaptation measures in the Brazilian Amazon. The investigator of our project was Mariana Vedoveto</a:t>
            </a:r>
          </a:p>
        </p:txBody>
      </p:sp>
      <p:sp>
        <p:nvSpPr>
          <p:cNvPr id="4" name="Slide Number Placeholder 3"/>
          <p:cNvSpPr>
            <a:spLocks noGrp="1"/>
          </p:cNvSpPr>
          <p:nvPr>
            <p:ph type="sldNum" sz="quarter" idx="5"/>
          </p:nvPr>
        </p:nvSpPr>
        <p:spPr/>
        <p:txBody>
          <a:bodyPr/>
          <a:lstStyle/>
          <a:p>
            <a:fld id="{7E95343F-7563-1141-B1E8-31C042C89D4A}" type="slidenum">
              <a:rPr lang="en-US" smtClean="0"/>
              <a:t>1</a:t>
            </a:fld>
            <a:endParaRPr lang="en-US"/>
          </a:p>
        </p:txBody>
      </p:sp>
    </p:spTree>
    <p:extLst>
      <p:ext uri="{BB962C8B-B14F-4D97-AF65-F5344CB8AC3E}">
        <p14:creationId xmlns:p14="http://schemas.microsoft.com/office/powerpoint/2010/main" val="200901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a collaboration between seven universities and has spanned decades. The overall goal of the project is to </a:t>
            </a:r>
            <a:r>
              <a:rPr lang="en-US" dirty="0">
                <a:effectLst/>
              </a:rPr>
              <a:t>provide researchers and policymakers with actionable knowledge about connections between water and rural production that can help local communities make informed decisions to improve human well-being while conserving Amazonian ecosystems.</a:t>
            </a:r>
            <a:endParaRPr lang="en-US" dirty="0"/>
          </a:p>
        </p:txBody>
      </p:sp>
      <p:sp>
        <p:nvSpPr>
          <p:cNvPr id="4" name="Slide Number Placeholder 3"/>
          <p:cNvSpPr>
            <a:spLocks noGrp="1"/>
          </p:cNvSpPr>
          <p:nvPr>
            <p:ph type="sldNum" sz="quarter" idx="5"/>
          </p:nvPr>
        </p:nvSpPr>
        <p:spPr/>
        <p:txBody>
          <a:bodyPr/>
          <a:lstStyle/>
          <a:p>
            <a:fld id="{7E95343F-7563-1141-B1E8-31C042C89D4A}" type="slidenum">
              <a:rPr lang="en-US" smtClean="0"/>
              <a:t>2</a:t>
            </a:fld>
            <a:endParaRPr lang="en-US"/>
          </a:p>
        </p:txBody>
      </p:sp>
    </p:spTree>
    <p:extLst>
      <p:ext uri="{BB962C8B-B14F-4D97-AF65-F5344CB8AC3E}">
        <p14:creationId xmlns:p14="http://schemas.microsoft.com/office/powerpoint/2010/main" val="21488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investigator’s hypothesis is that changes in water availability influence farmers’ decisions on adopting adaptation measures. For this project, four types of adaptation measures are considered – cattle management, changing from crops to cattle, water management, such as creating ponds on the land, pasture management, such as fallowing the land, and forest conservation, such as setting land aside for forest regeneration</a:t>
            </a:r>
          </a:p>
          <a:p>
            <a:r>
              <a:rPr lang="en-US" dirty="0"/>
              <a:t>If the relationship between the two can be better understood, recommendations can be made for how the farmers should adapt in a way that minimizes further risk to the ecosystem. As an example – if farmers are more likely to clear additional land in order to try and grow more crops with less water available, that deforestation can lead to worse climate instability and further water vulnerability (WORD BETTER). </a:t>
            </a:r>
          </a:p>
        </p:txBody>
      </p:sp>
      <p:sp>
        <p:nvSpPr>
          <p:cNvPr id="4" name="Slide Number Placeholder 3"/>
          <p:cNvSpPr>
            <a:spLocks noGrp="1"/>
          </p:cNvSpPr>
          <p:nvPr>
            <p:ph type="sldNum" sz="quarter" idx="5"/>
          </p:nvPr>
        </p:nvSpPr>
        <p:spPr/>
        <p:txBody>
          <a:bodyPr/>
          <a:lstStyle/>
          <a:p>
            <a:fld id="{7E95343F-7563-1141-B1E8-31C042C89D4A}" type="slidenum">
              <a:rPr lang="en-US" smtClean="0"/>
              <a:t>3</a:t>
            </a:fld>
            <a:endParaRPr lang="en-US"/>
          </a:p>
        </p:txBody>
      </p:sp>
    </p:spTree>
    <p:extLst>
      <p:ext uri="{BB962C8B-B14F-4D97-AF65-F5344CB8AC3E}">
        <p14:creationId xmlns:p14="http://schemas.microsoft.com/office/powerpoint/2010/main" val="81112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Now that you understand the project background, I would like to dive deeper into the research questions we worked on answering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primary question of focus is: Is there a statistically significant relationship between water availability and the adoption of adaptation methods among rural farmers in Brazil?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important for our researcher because she needs to understand how farmers are adapting to the water availability issues, and if any of them are taking a route that could make climate change even worse and result in a positive feedback cycle.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She has two sub-hypotheses: Adaptation will vary depending on level of wealth, since some methods are more expensive to implement. The other is some adaptation methods will be more popular across all farmers, and will possibly correlate more closely with water availability issues</a:t>
            </a:r>
          </a:p>
          <a:p>
            <a:endParaRPr lang="en-US" dirty="0"/>
          </a:p>
        </p:txBody>
      </p:sp>
      <p:sp>
        <p:nvSpPr>
          <p:cNvPr id="4" name="Slide Number Placeholder 3"/>
          <p:cNvSpPr>
            <a:spLocks noGrp="1"/>
          </p:cNvSpPr>
          <p:nvPr>
            <p:ph type="sldNum" sz="quarter" idx="5"/>
          </p:nvPr>
        </p:nvSpPr>
        <p:spPr/>
        <p:txBody>
          <a:bodyPr/>
          <a:lstStyle/>
          <a:p>
            <a:fld id="{7E95343F-7563-1141-B1E8-31C042C89D4A}" type="slidenum">
              <a:rPr lang="en-US" smtClean="0"/>
              <a:t>4</a:t>
            </a:fld>
            <a:endParaRPr lang="en-US"/>
          </a:p>
        </p:txBody>
      </p:sp>
    </p:spTree>
    <p:extLst>
      <p:ext uri="{BB962C8B-B14F-4D97-AF65-F5344CB8AC3E}">
        <p14:creationId xmlns:p14="http://schemas.microsoft.com/office/powerpoint/2010/main" val="36411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7/21/23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7/21/23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7/21/23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7/21/23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7/21/23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7/21/23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7/21/23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7/21/23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7/21/23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7/21/23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7/21/23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7/21/23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 dirty="0"/>
              <a:t>Examining the Relationship Between Water Availability and Adoption of Adaptation Measures</a:t>
            </a:r>
            <a:endParaRPr lang="en-US" dirty="0">
              <a:latin typeface="Arial" charset="0"/>
            </a:endParaRPr>
          </a:p>
        </p:txBody>
      </p:sp>
      <p:sp>
        <p:nvSpPr>
          <p:cNvPr id="3" name="Subtitle 2"/>
          <p:cNvSpPr>
            <a:spLocks noGrp="1"/>
          </p:cNvSpPr>
          <p:nvPr>
            <p:ph type="subTitle" idx="1"/>
          </p:nvPr>
        </p:nvSpPr>
        <p:spPr/>
        <p:txBody>
          <a:bodyPr rtlCol="0">
            <a:normAutofit lnSpcReduction="10000"/>
          </a:bodyPr>
          <a:lstStyle/>
          <a:p>
            <a:pPr marL="0" lvl="0" indent="0" algn="ctr" rtl="0">
              <a:spcBef>
                <a:spcPts val="480"/>
              </a:spcBef>
              <a:spcAft>
                <a:spcPts val="0"/>
              </a:spcAft>
              <a:buNone/>
            </a:pPr>
            <a:r>
              <a:rPr lang="en-US" sz="1800" dirty="0"/>
              <a:t>Annie Brinza</a:t>
            </a:r>
          </a:p>
          <a:p>
            <a:pPr marL="0" lvl="0" indent="0" algn="ctr" rtl="0">
              <a:spcBef>
                <a:spcPts val="480"/>
              </a:spcBef>
              <a:spcAft>
                <a:spcPts val="0"/>
              </a:spcAft>
              <a:buNone/>
            </a:pPr>
            <a:r>
              <a:rPr lang="en-US" sz="1800" dirty="0"/>
              <a:t>Jingjing Li</a:t>
            </a:r>
          </a:p>
          <a:p>
            <a:pPr marL="0" lvl="0" indent="0" algn="ctr" rtl="0">
              <a:spcBef>
                <a:spcPts val="480"/>
              </a:spcBef>
              <a:spcAft>
                <a:spcPts val="0"/>
              </a:spcAft>
              <a:buNone/>
            </a:pPr>
            <a:r>
              <a:rPr lang="en-US" sz="1800" dirty="0"/>
              <a:t>Nicole Levin</a:t>
            </a:r>
          </a:p>
          <a:p>
            <a:pPr marL="0" lvl="0" indent="0" algn="ctr" rtl="0">
              <a:spcBef>
                <a:spcPts val="480"/>
              </a:spcBef>
              <a:spcAft>
                <a:spcPts val="0"/>
              </a:spcAft>
              <a:buNone/>
            </a:pPr>
            <a:r>
              <a:rPr lang="en-US" sz="1800" dirty="0"/>
              <a:t>Investigator: Mariana Vedoveto</a:t>
            </a:r>
          </a:p>
          <a:p>
            <a:pPr fontAlgn="auto">
              <a:spcAft>
                <a:spcPts val="0"/>
              </a:spcAft>
              <a:buFont typeface="Arial"/>
              <a:buNone/>
              <a:defRPr/>
            </a:pPr>
            <a:endParaRPr lang="en-US" dirty="0">
              <a:ea typeface="+mn-ea"/>
            </a:endParaRPr>
          </a:p>
        </p:txBody>
      </p:sp>
      <p:pic>
        <p:nvPicPr>
          <p:cNvPr id="5" name="Audio Recording Jul 21, 2023 at 5:00:25 PM">
            <a:hlinkClick r:id="" action="ppaction://media"/>
            <a:extLst>
              <a:ext uri="{FF2B5EF4-FFF2-40B4-BE49-F238E27FC236}">
                <a16:creationId xmlns:a16="http://schemas.microsoft.com/office/drawing/2014/main" id="{D2717F9A-EC1E-2371-3BE1-0F504E05761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51800" y="4234932"/>
            <a:ext cx="812800" cy="81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138B-90CC-E2F2-E135-95518C44013B}"/>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08DE9E59-A76D-4C51-9678-5DD3E3A7A44F}"/>
              </a:ext>
            </a:extLst>
          </p:cNvPr>
          <p:cNvSpPr>
            <a:spLocks noGrp="1"/>
          </p:cNvSpPr>
          <p:nvPr>
            <p:ph idx="1"/>
          </p:nvPr>
        </p:nvSpPr>
        <p:spPr>
          <a:xfrm>
            <a:off x="457200" y="1476375"/>
            <a:ext cx="8229600" cy="3118247"/>
          </a:xfrm>
        </p:spPr>
        <p:txBody>
          <a:bodyPr/>
          <a:lstStyle/>
          <a:p>
            <a:r>
              <a:rPr lang="en-US" sz="1800" dirty="0"/>
              <a:t>Collaboration between 7 universities</a:t>
            </a:r>
          </a:p>
          <a:p>
            <a:r>
              <a:rPr lang="en-US" sz="1800" dirty="0"/>
              <a:t>Goal is to provide actionable knowledge about connections between water and rural production</a:t>
            </a:r>
          </a:p>
          <a:p>
            <a:r>
              <a:rPr lang="en-US" sz="1800" dirty="0"/>
              <a:t>Improve human well-being while conserving Amazonian ecosystems</a:t>
            </a:r>
          </a:p>
          <a:p>
            <a:endParaRPr lang="en-US" sz="1800" dirty="0"/>
          </a:p>
        </p:txBody>
      </p:sp>
      <p:pic>
        <p:nvPicPr>
          <p:cNvPr id="4" name="Picture 2">
            <a:extLst>
              <a:ext uri="{FF2B5EF4-FFF2-40B4-BE49-F238E27FC236}">
                <a16:creationId xmlns:a16="http://schemas.microsoft.com/office/drawing/2014/main" id="{8567BB79-35F0-2BBC-E61A-2CD2C095E9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261" y="3035498"/>
            <a:ext cx="6762541" cy="1816259"/>
          </a:xfrm>
          <a:prstGeom prst="rect">
            <a:avLst/>
          </a:prstGeom>
          <a:noFill/>
          <a:extLst>
            <a:ext uri="{909E8E84-426E-40DD-AFC4-6F175D3DCCD1}">
              <a14:hiddenFill xmlns:a14="http://schemas.microsoft.com/office/drawing/2010/main">
                <a:solidFill>
                  <a:srgbClr val="FFFFFF"/>
                </a:solidFill>
              </a14:hiddenFill>
            </a:ext>
          </a:extLst>
        </p:spPr>
      </p:pic>
      <p:pic>
        <p:nvPicPr>
          <p:cNvPr id="5" name="Audio Recording Jul 21, 2023 at 5:02:01 PM">
            <a:hlinkClick r:id="" action="ppaction://media"/>
            <a:extLst>
              <a:ext uri="{FF2B5EF4-FFF2-40B4-BE49-F238E27FC236}">
                <a16:creationId xmlns:a16="http://schemas.microsoft.com/office/drawing/2014/main" id="{3A54EC79-5100-F24A-7401-4C4E91836DA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85499" y="4275969"/>
            <a:ext cx="812800" cy="812800"/>
          </a:xfrm>
          <a:prstGeom prst="rect">
            <a:avLst/>
          </a:prstGeom>
        </p:spPr>
      </p:pic>
    </p:spTree>
    <p:extLst>
      <p:ext uri="{BB962C8B-B14F-4D97-AF65-F5344CB8AC3E}">
        <p14:creationId xmlns:p14="http://schemas.microsoft.com/office/powerpoint/2010/main" val="16046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138B-90CC-E2F2-E135-95518C44013B}"/>
              </a:ext>
            </a:extLst>
          </p:cNvPr>
          <p:cNvSpPr>
            <a:spLocks noGrp="1"/>
          </p:cNvSpPr>
          <p:nvPr>
            <p:ph type="title"/>
          </p:nvPr>
        </p:nvSpPr>
        <p:spPr>
          <a:xfrm>
            <a:off x="457203" y="650504"/>
            <a:ext cx="8229600" cy="801290"/>
          </a:xfrm>
        </p:spPr>
        <p:txBody>
          <a:bodyPr wrap="square" anchor="ctr">
            <a:normAutofit/>
          </a:bodyPr>
          <a:lstStyle/>
          <a:p>
            <a:r>
              <a:rPr lang="en-US" dirty="0"/>
              <a:t>Project Background – Our Focus</a:t>
            </a:r>
          </a:p>
        </p:txBody>
      </p:sp>
      <p:sp>
        <p:nvSpPr>
          <p:cNvPr id="3" name="Content Placeholder 2">
            <a:extLst>
              <a:ext uri="{FF2B5EF4-FFF2-40B4-BE49-F238E27FC236}">
                <a16:creationId xmlns:a16="http://schemas.microsoft.com/office/drawing/2014/main" id="{08DE9E59-A76D-4C51-9678-5DD3E3A7A44F}"/>
              </a:ext>
            </a:extLst>
          </p:cNvPr>
          <p:cNvSpPr>
            <a:spLocks noGrp="1"/>
          </p:cNvSpPr>
          <p:nvPr>
            <p:ph sz="half" idx="2"/>
          </p:nvPr>
        </p:nvSpPr>
        <p:spPr>
          <a:xfrm>
            <a:off x="457200" y="1631156"/>
            <a:ext cx="4040188" cy="2963466"/>
          </a:xfrm>
        </p:spPr>
        <p:txBody>
          <a:bodyPr wrap="square" anchor="t">
            <a:normAutofit/>
          </a:bodyPr>
          <a:lstStyle/>
          <a:p>
            <a:r>
              <a:rPr lang="en-US" sz="1600" dirty="0"/>
              <a:t>Investigator Mariana Vedoveto is interested specifically in adoption of adaptation measures in response to water availability</a:t>
            </a:r>
          </a:p>
          <a:p>
            <a:r>
              <a:rPr lang="en-US" sz="1600" dirty="0"/>
              <a:t>Adaptation measures include cattle management, water management, pasture management, and forest conservation</a:t>
            </a:r>
          </a:p>
          <a:p>
            <a:r>
              <a:rPr lang="en-US" sz="1600" dirty="0"/>
              <a:t>Will use results of analysis to create recommendations for adaptation that minimizes further risk to ecosystem</a:t>
            </a:r>
          </a:p>
        </p:txBody>
      </p:sp>
      <p:pic>
        <p:nvPicPr>
          <p:cNvPr id="6" name="Picture 5" descr="A diagram of a diagram&#10;&#10;Description automatically generated">
            <a:extLst>
              <a:ext uri="{FF2B5EF4-FFF2-40B4-BE49-F238E27FC236}">
                <a16:creationId xmlns:a16="http://schemas.microsoft.com/office/drawing/2014/main" id="{C2A8031C-D40B-25FD-E945-A265BFFA5ADA}"/>
              </a:ext>
            </a:extLst>
          </p:cNvPr>
          <p:cNvPicPr>
            <a:picLocks noChangeAspect="1"/>
          </p:cNvPicPr>
          <p:nvPr/>
        </p:nvPicPr>
        <p:blipFill>
          <a:blip r:embed="rId5"/>
          <a:stretch>
            <a:fillRect/>
          </a:stretch>
        </p:blipFill>
        <p:spPr>
          <a:xfrm>
            <a:off x="4645028" y="2279273"/>
            <a:ext cx="4268805" cy="1760882"/>
          </a:xfrm>
          <a:prstGeom prst="rect">
            <a:avLst/>
          </a:prstGeom>
          <a:noFill/>
        </p:spPr>
      </p:pic>
      <p:pic>
        <p:nvPicPr>
          <p:cNvPr id="8" name="Audio Recording Jul 21, 2023 at 5:02:55 PM">
            <a:hlinkClick r:id="" action="ppaction://media"/>
            <a:extLst>
              <a:ext uri="{FF2B5EF4-FFF2-40B4-BE49-F238E27FC236}">
                <a16:creationId xmlns:a16="http://schemas.microsoft.com/office/drawing/2014/main" id="{E78F0CD6-63A2-10DF-BDD0-2049DC6B5F3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57050" y="4330700"/>
            <a:ext cx="812800" cy="812800"/>
          </a:xfrm>
          <a:prstGeom prst="rect">
            <a:avLst/>
          </a:prstGeom>
        </p:spPr>
      </p:pic>
    </p:spTree>
    <p:extLst>
      <p:ext uri="{BB962C8B-B14F-4D97-AF65-F5344CB8AC3E}">
        <p14:creationId xmlns:p14="http://schemas.microsoft.com/office/powerpoint/2010/main" val="384317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28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461E-E6F6-5842-C6CC-383D3EEB9A4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AE0A3D2A-4D95-EBC0-F244-6404DE1F2274}"/>
              </a:ext>
            </a:extLst>
          </p:cNvPr>
          <p:cNvSpPr>
            <a:spLocks noGrp="1"/>
          </p:cNvSpPr>
          <p:nvPr>
            <p:ph sz="half" idx="1"/>
          </p:nvPr>
        </p:nvSpPr>
        <p:spPr/>
        <p:txBody>
          <a:bodyPr/>
          <a:lstStyle/>
          <a:p>
            <a:pPr marL="0" lvl="0" indent="0" algn="l" rtl="0">
              <a:spcBef>
                <a:spcPts val="480"/>
              </a:spcBef>
              <a:spcAft>
                <a:spcPts val="0"/>
              </a:spcAft>
              <a:buNone/>
            </a:pPr>
            <a:r>
              <a:rPr lang="en-US" sz="1600" dirty="0"/>
              <a:t>Is there a statistically significant relationship between water availability and the adoption of adaptation methods among rural farmers in Brazil?</a:t>
            </a:r>
          </a:p>
          <a:p>
            <a:pPr marL="457200" lvl="0" indent="-355600" algn="l" rtl="0">
              <a:spcBef>
                <a:spcPts val="480"/>
              </a:spcBef>
              <a:spcAft>
                <a:spcPts val="0"/>
              </a:spcAft>
              <a:buSzPts val="2000"/>
              <a:buChar char="•"/>
            </a:pPr>
            <a:r>
              <a:rPr lang="en-US" sz="1600" dirty="0"/>
              <a:t>How does this vary by level of wealth?</a:t>
            </a:r>
          </a:p>
          <a:p>
            <a:pPr marL="457200" lvl="0" indent="-355600" algn="l" rtl="0">
              <a:spcBef>
                <a:spcPts val="0"/>
              </a:spcBef>
              <a:spcAft>
                <a:spcPts val="0"/>
              </a:spcAft>
              <a:buSzPts val="2000"/>
              <a:buChar char="•"/>
            </a:pPr>
            <a:r>
              <a:rPr lang="en-US" sz="1600" dirty="0"/>
              <a:t>How does this vary by adaptation method?</a:t>
            </a:r>
          </a:p>
          <a:p>
            <a:endParaRPr lang="en-US" dirty="0"/>
          </a:p>
        </p:txBody>
      </p:sp>
      <p:pic>
        <p:nvPicPr>
          <p:cNvPr id="5" name="Google Shape;58;p10">
            <a:extLst>
              <a:ext uri="{FF2B5EF4-FFF2-40B4-BE49-F238E27FC236}">
                <a16:creationId xmlns:a16="http://schemas.microsoft.com/office/drawing/2014/main" id="{9360B003-503A-454F-C0A0-057B5284EA28}"/>
              </a:ext>
            </a:extLst>
          </p:cNvPr>
          <p:cNvPicPr preferRelativeResize="0"/>
          <p:nvPr/>
        </p:nvPicPr>
        <p:blipFill>
          <a:blip r:embed="rId5">
            <a:alphaModFix/>
          </a:blip>
          <a:stretch>
            <a:fillRect/>
          </a:stretch>
        </p:blipFill>
        <p:spPr>
          <a:xfrm>
            <a:off x="5410193" y="1476375"/>
            <a:ext cx="2875391" cy="3197066"/>
          </a:xfrm>
          <a:prstGeom prst="rect">
            <a:avLst/>
          </a:prstGeom>
          <a:noFill/>
          <a:ln>
            <a:noFill/>
          </a:ln>
        </p:spPr>
      </p:pic>
      <p:pic>
        <p:nvPicPr>
          <p:cNvPr id="6" name="Audio Recording Jul 21, 2023 at 5:05:28 PM">
            <a:hlinkClick r:id="" action="ppaction://media"/>
            <a:extLst>
              <a:ext uri="{FF2B5EF4-FFF2-40B4-BE49-F238E27FC236}">
                <a16:creationId xmlns:a16="http://schemas.microsoft.com/office/drawing/2014/main" id="{42338B0E-3D92-4173-63B6-714CB5A7AF4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96425" y="4267041"/>
            <a:ext cx="812800" cy="812800"/>
          </a:xfrm>
          <a:prstGeom prst="rect">
            <a:avLst/>
          </a:prstGeom>
        </p:spPr>
      </p:pic>
    </p:spTree>
    <p:extLst>
      <p:ext uri="{BB962C8B-B14F-4D97-AF65-F5344CB8AC3E}">
        <p14:creationId xmlns:p14="http://schemas.microsoft.com/office/powerpoint/2010/main" val="363684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0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NCStateU-horizontal-left-logo</Template>
  <TotalTime>398</TotalTime>
  <Words>529</Words>
  <Application>Microsoft Macintosh PowerPoint</Application>
  <PresentationFormat>On-screen Show (16:9)</PresentationFormat>
  <Paragraphs>32</Paragraphs>
  <Slides>4</Slides>
  <Notes>4</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NCStateU-horizontal-left-logo</vt:lpstr>
      <vt:lpstr>Examining the Relationship Between Water Availability and Adoption of Adaptation Measures</vt:lpstr>
      <vt:lpstr>Project Background</vt:lpstr>
      <vt:lpstr>Project Background – Our Focus</vt:lpstr>
      <vt:lpstr>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Relationship Between Water Availability and Adoption of Adaptation Measures</dc:title>
  <dc:creator>Annie Brinza</dc:creator>
  <cp:lastModifiedBy>Annie Brinza</cp:lastModifiedBy>
  <cp:revision>14</cp:revision>
  <dcterms:created xsi:type="dcterms:W3CDTF">2023-07-21T16:27:02Z</dcterms:created>
  <dcterms:modified xsi:type="dcterms:W3CDTF">2023-07-21T23:05:47Z</dcterms:modified>
</cp:coreProperties>
</file>