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6"/>
  </p:notesMasterIdLst>
  <p:sldIdLst>
    <p:sldId id="264" r:id="rId2"/>
    <p:sldId id="265" r:id="rId3"/>
    <p:sldId id="267" r:id="rId4"/>
    <p:sldId id="266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2504" autoAdjust="0"/>
  </p:normalViewPr>
  <p:slideViewPr>
    <p:cSldViewPr snapToGrid="0">
      <p:cViewPr varScale="1">
        <p:scale>
          <a:sx n="103" d="100"/>
          <a:sy n="103" d="100"/>
        </p:scale>
        <p:origin x="18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66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5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457200" y="3022600"/>
            <a:ext cx="8229600" cy="31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3022600"/>
            <a:ext cx="8229600" cy="31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16C45-F777-64EE-4B32-6FB1A83FB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747" y="477012"/>
            <a:ext cx="8229600" cy="1068300"/>
          </a:xfrm>
        </p:spPr>
        <p:txBody>
          <a:bodyPr/>
          <a:lstStyle/>
          <a:p>
            <a:r>
              <a:rPr lang="en-US" dirty="0"/>
              <a:t>Study design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A885B-1047-CBEC-54E0-76F33CF42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069" y="1730185"/>
            <a:ext cx="3503184" cy="3087025"/>
          </a:xfrm>
          <a:prstGeom prst="rect">
            <a:avLst/>
          </a:prstGeom>
        </p:spPr>
      </p:pic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2D8A4513-E269-9761-A7D8-94B6566B65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112462"/>
              </p:ext>
            </p:extLst>
          </p:nvPr>
        </p:nvGraphicFramePr>
        <p:xfrm>
          <a:off x="457200" y="1730185"/>
          <a:ext cx="4572000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690">
                  <a:extLst>
                    <a:ext uri="{9D8B030D-6E8A-4147-A177-3AD203B41FA5}">
                      <a16:colId xmlns:a16="http://schemas.microsoft.com/office/drawing/2014/main" val="1896951345"/>
                    </a:ext>
                  </a:extLst>
                </a:gridCol>
                <a:gridCol w="1459428">
                  <a:extLst>
                    <a:ext uri="{9D8B030D-6E8A-4147-A177-3AD203B41FA5}">
                      <a16:colId xmlns:a16="http://schemas.microsoft.com/office/drawing/2014/main" val="1305071215"/>
                    </a:ext>
                  </a:extLst>
                </a:gridCol>
                <a:gridCol w="1548882">
                  <a:extLst>
                    <a:ext uri="{9D8B030D-6E8A-4147-A177-3AD203B41FA5}">
                      <a16:colId xmlns:a16="http://schemas.microsoft.com/office/drawing/2014/main" val="1411855025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Region (Block)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Survey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Environmental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1584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Adaptation measure, wealth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Drainage area, rainfall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866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Ariquemes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013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Ouro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Preto do Oeste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485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Rolim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de Moura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33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0442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F5A6A-3410-FC39-7810-FDB2B84F1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3970"/>
            <a:ext cx="8229600" cy="849640"/>
          </a:xfrm>
        </p:spPr>
        <p:txBody>
          <a:bodyPr/>
          <a:lstStyle/>
          <a:p>
            <a:r>
              <a:rPr lang="en-US" dirty="0"/>
              <a:t>Statistical approach(I)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D7315-6133-2E7D-5FAD-8A02C9695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44219"/>
            <a:ext cx="8229600" cy="5395729"/>
          </a:xfrm>
        </p:spPr>
        <p:txBody>
          <a:bodyPr/>
          <a:lstStyle/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 import and cleaning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Removing duplicate records</a:t>
            </a:r>
          </a:p>
          <a:p>
            <a:pPr lvl="1"/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Removing missing values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Create new variables (drainage area, region)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Exploratory Data Analysis (EDA) </a:t>
            </a:r>
          </a:p>
          <a:p>
            <a:pPr lvl="1"/>
            <a:r>
              <a:rPr lang="en-US" sz="2000" dirty="0"/>
              <a:t>Graphs </a:t>
            </a:r>
          </a:p>
          <a:p>
            <a:pPr lvl="2"/>
            <a:r>
              <a:rPr lang="en-US" dirty="0"/>
              <a:t>Histogram - Distribution</a:t>
            </a:r>
          </a:p>
          <a:p>
            <a:pPr lvl="2"/>
            <a:r>
              <a:rPr lang="en-US" dirty="0"/>
              <a:t>Bar graph - Compare counts of categorical variables (adaptation measures) </a:t>
            </a:r>
          </a:p>
          <a:p>
            <a:pPr lvl="2"/>
            <a:r>
              <a:rPr lang="en-US" dirty="0"/>
              <a:t>Box plot – visualize the difference in numeric variables (drainage area, rainfall) of categorical variables (adaptation measures) </a:t>
            </a:r>
          </a:p>
          <a:p>
            <a:pPr lvl="2"/>
            <a:r>
              <a:rPr lang="en-US" altLang="zh-CN" dirty="0"/>
              <a:t>Dot plots – visualize relationship between two variables</a:t>
            </a:r>
            <a:endParaRPr lang="en-US" dirty="0"/>
          </a:p>
          <a:p>
            <a:pPr lvl="1"/>
            <a:r>
              <a:rPr lang="en-US" sz="2000" dirty="0"/>
              <a:t>Tables</a:t>
            </a:r>
          </a:p>
          <a:p>
            <a:pPr lvl="2"/>
            <a:r>
              <a:rPr lang="en-US" dirty="0"/>
              <a:t>Contingency (counts of three regions)</a:t>
            </a:r>
          </a:p>
          <a:p>
            <a:pPr lvl="2"/>
            <a:r>
              <a:rPr lang="en-US" dirty="0"/>
              <a:t>summary of numeric variables (drainage area, rainfall, SPI. </a:t>
            </a:r>
            <a:r>
              <a:rPr lang="en-US" dirty="0" err="1"/>
              <a:t>Vechval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482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F5A6A-3410-FC39-7810-FDB2B84F1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4579"/>
            <a:ext cx="8229600" cy="849640"/>
          </a:xfrm>
        </p:spPr>
        <p:txBody>
          <a:bodyPr/>
          <a:lstStyle/>
          <a:p>
            <a:r>
              <a:rPr lang="en-US" dirty="0"/>
              <a:t>Statistical approach (II)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D7315-6133-2E7D-5FAD-8A02C9695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5191" y="878238"/>
            <a:ext cx="7901609" cy="5979762"/>
          </a:xfrm>
        </p:spPr>
        <p:txBody>
          <a:bodyPr/>
          <a:lstStyle/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Two sample t-test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Compare drainage area of individual adaptation measures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Compare rainfall of individual adaptation measures 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Compare </a:t>
            </a:r>
            <a:r>
              <a:rPr lang="en-US" sz="2000" dirty="0" err="1">
                <a:latin typeface="Calibri" panose="020F0502020204030204" pitchFamily="34" charset="0"/>
              </a:rPr>
              <a:t>vechval</a:t>
            </a:r>
            <a:r>
              <a:rPr lang="en-US" sz="2000" dirty="0">
                <a:latin typeface="Calibri" panose="020F0502020204030204" pitchFamily="34" charset="0"/>
              </a:rPr>
              <a:t> of individual adaptation measures</a:t>
            </a:r>
          </a:p>
          <a:p>
            <a:r>
              <a:rPr lang="en-US" dirty="0">
                <a:latin typeface="Calibri" panose="020F0502020204030204" pitchFamily="34" charset="0"/>
              </a:rPr>
              <a:t>ANOVA analysis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Three regions as the factor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Effect of region on drainage area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Effect of region on </a:t>
            </a:r>
            <a:r>
              <a:rPr lang="en-US" altLang="zh-CN" sz="2000" dirty="0">
                <a:latin typeface="Calibri" panose="020F0502020204030204" pitchFamily="34" charset="0"/>
              </a:rPr>
              <a:t>rainfall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Effect of region on </a:t>
            </a:r>
            <a:r>
              <a:rPr lang="en-US" altLang="zh-CN" sz="2000" dirty="0">
                <a:latin typeface="Calibri" panose="020F0502020204030204" pitchFamily="34" charset="0"/>
              </a:rPr>
              <a:t>wealth</a:t>
            </a:r>
          </a:p>
          <a:p>
            <a:r>
              <a:rPr lang="en-US" dirty="0">
                <a:latin typeface="Calibri" panose="020F0502020204030204" pitchFamily="34" charset="0"/>
              </a:rPr>
              <a:t>Logistic Regression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individual adaptation measures ~ </a:t>
            </a:r>
            <a:r>
              <a:rPr lang="en-US" altLang="zh-CN" sz="2000" dirty="0">
                <a:latin typeface="Calibri" panose="020F0502020204030204" pitchFamily="34" charset="0"/>
              </a:rPr>
              <a:t>log (drainage area)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individual adaptation measures ~ </a:t>
            </a:r>
            <a:r>
              <a:rPr lang="en-US" altLang="zh-CN" sz="2000" dirty="0" err="1">
                <a:latin typeface="Calibri" panose="020F0502020204030204" pitchFamily="34" charset="0"/>
              </a:rPr>
              <a:t>vechval</a:t>
            </a:r>
            <a:endParaRPr lang="en-US" altLang="zh-CN" sz="2000" dirty="0">
              <a:latin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individual adaptation measures ~ </a:t>
            </a:r>
            <a:r>
              <a:rPr lang="en-US" altLang="zh-CN" sz="2000" dirty="0">
                <a:latin typeface="Calibri" panose="020F0502020204030204" pitchFamily="34" charset="0"/>
              </a:rPr>
              <a:t>rainfall</a:t>
            </a:r>
          </a:p>
          <a:p>
            <a:pPr lvl="1"/>
            <a:r>
              <a:rPr lang="en-US" altLang="zh-CN" sz="2000" dirty="0" err="1">
                <a:latin typeface="Calibri" panose="020F0502020204030204" pitchFamily="34" charset="0"/>
              </a:rPr>
              <a:t>Any_adaptation</a:t>
            </a:r>
            <a:r>
              <a:rPr lang="en-US" altLang="zh-CN" sz="2000" dirty="0">
                <a:latin typeface="Calibri" panose="020F0502020204030204" pitchFamily="34" charset="0"/>
              </a:rPr>
              <a:t> measure ~ log (drainage area)</a:t>
            </a:r>
          </a:p>
          <a:p>
            <a:pPr lvl="1"/>
            <a:r>
              <a:rPr lang="en-US" altLang="zh-CN" sz="2000" dirty="0">
                <a:latin typeface="Calibri" panose="020F0502020204030204" pitchFamily="34" charset="0"/>
              </a:rPr>
              <a:t>Prediction</a:t>
            </a:r>
          </a:p>
          <a:p>
            <a:pPr lvl="2"/>
            <a:endParaRPr lang="en-US" altLang="zh-CN" sz="1400" dirty="0">
              <a:latin typeface="Calibri" panose="020F0502020204030204" pitchFamily="34" charset="0"/>
            </a:endParaRPr>
          </a:p>
          <a:p>
            <a:endParaRPr lang="en-US" altLang="zh-CN" sz="2000" dirty="0">
              <a:latin typeface="Calibri" panose="020F0502020204030204" pitchFamily="34" charset="0"/>
            </a:endParaRPr>
          </a:p>
          <a:p>
            <a:pPr lvl="1"/>
            <a:endParaRPr lang="en-US" sz="1400" dirty="0">
              <a:latin typeface="Calibri" panose="020F0502020204030204" pitchFamily="34" charset="0"/>
            </a:endParaRPr>
          </a:p>
          <a:p>
            <a:pPr lvl="3"/>
            <a:endParaRPr lang="en-US" dirty="0"/>
          </a:p>
          <a:p>
            <a:pPr lvl="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132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6909B-6608-BBDE-29AB-2340B6356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414" y="364635"/>
            <a:ext cx="8229600" cy="680674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D2F7F9B1-EB76-8DC2-497A-84BCDA21BC8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513444" y="4801611"/>
            <a:ext cx="2514600" cy="179898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6" name="Picture">
            <a:extLst>
              <a:ext uri="{FF2B5EF4-FFF2-40B4-BE49-F238E27FC236}">
                <a16:creationId xmlns:a16="http://schemas.microsoft.com/office/drawing/2014/main" id="{A78FAFA1-1D21-2BD2-0226-72837E2C363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3207620" y="4801611"/>
            <a:ext cx="2722649" cy="179898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7" name="Picture">
            <a:extLst>
              <a:ext uri="{FF2B5EF4-FFF2-40B4-BE49-F238E27FC236}">
                <a16:creationId xmlns:a16="http://schemas.microsoft.com/office/drawing/2014/main" id="{440F2C0A-4C20-EAC6-5ED8-0AA82C02BD3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5876576" y="4722420"/>
            <a:ext cx="2851857" cy="179898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8BC7798-29D1-3BFC-C96E-BC13318369DA}"/>
              </a:ext>
            </a:extLst>
          </p:cNvPr>
          <p:cNvSpPr txBox="1"/>
          <p:nvPr/>
        </p:nvSpPr>
        <p:spPr>
          <a:xfrm>
            <a:off x="169099" y="4113019"/>
            <a:ext cx="8656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indent="-285750">
              <a:buFont typeface="Arial" panose="020B0604020202020204" pitchFamily="34" charset="0"/>
              <a:buChar char="•"/>
              <a:defRPr b="1"/>
            </a:lvl1pPr>
          </a:lstStyle>
          <a:p>
            <a:r>
              <a:rPr lang="en-US" dirty="0"/>
              <a:t>EDA and ANOVA analysis shows different log drainage area , rainfall and </a:t>
            </a:r>
            <a:r>
              <a:rPr lang="en-US" dirty="0" err="1"/>
              <a:t>vechvalue</a:t>
            </a:r>
            <a:r>
              <a:rPr lang="en-US" dirty="0"/>
              <a:t> on  regions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B7B1C0-5C4A-0FB7-9335-AA33F7994205}"/>
              </a:ext>
            </a:extLst>
          </p:cNvPr>
          <p:cNvSpPr txBox="1"/>
          <p:nvPr/>
        </p:nvSpPr>
        <p:spPr>
          <a:xfrm>
            <a:off x="984128" y="4554151"/>
            <a:ext cx="180080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u="none" strike="noStrike" baseline="0" dirty="0">
                <a:latin typeface="LMMono10-Regular"/>
              </a:rPr>
              <a:t>p-value = 0.00342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220CE8-803C-BA98-8DAC-7E1381AD5F50}"/>
              </a:ext>
            </a:extLst>
          </p:cNvPr>
          <p:cNvSpPr txBox="1"/>
          <p:nvPr/>
        </p:nvSpPr>
        <p:spPr>
          <a:xfrm>
            <a:off x="3752719" y="4554150"/>
            <a:ext cx="11222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u="none" strike="noStrike" baseline="0" dirty="0">
                <a:latin typeface="LMMono10-Regular"/>
              </a:rPr>
              <a:t>p-value &lt;2e-16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CE5451-C2EC-AA4D-C306-27884321F207}"/>
              </a:ext>
            </a:extLst>
          </p:cNvPr>
          <p:cNvSpPr txBox="1"/>
          <p:nvPr/>
        </p:nvSpPr>
        <p:spPr>
          <a:xfrm>
            <a:off x="6490742" y="4496058"/>
            <a:ext cx="16235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baseline="0" dirty="0">
                <a:latin typeface="LMMono10-Regular"/>
              </a:rPr>
              <a:t>p-value =6.41e-07</a:t>
            </a:r>
            <a:endParaRPr lang="en-US" dirty="0"/>
          </a:p>
        </p:txBody>
      </p:sp>
      <p:pic>
        <p:nvPicPr>
          <p:cNvPr id="14" name="Picture">
            <a:extLst>
              <a:ext uri="{FF2B5EF4-FFF2-40B4-BE49-F238E27FC236}">
                <a16:creationId xmlns:a16="http://schemas.microsoft.com/office/drawing/2014/main" id="{F7933F99-5F8C-8DCF-212F-C6AAA0A4EBC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257664" y="1893557"/>
            <a:ext cx="2414204" cy="204166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5" name="Picture">
            <a:extLst>
              <a:ext uri="{FF2B5EF4-FFF2-40B4-BE49-F238E27FC236}">
                <a16:creationId xmlns:a16="http://schemas.microsoft.com/office/drawing/2014/main" id="{C690009F-FD9D-2D1E-DC2A-1D62144B6A36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 bwMode="auto">
          <a:xfrm>
            <a:off x="2967811" y="1854835"/>
            <a:ext cx="2534487" cy="201595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6" name="Picture">
            <a:extLst>
              <a:ext uri="{FF2B5EF4-FFF2-40B4-BE49-F238E27FC236}">
                <a16:creationId xmlns:a16="http://schemas.microsoft.com/office/drawing/2014/main" id="{05B4AFB5-16C9-1969-190C-B939E7162DAE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 bwMode="auto">
          <a:xfrm>
            <a:off x="5798241" y="1893557"/>
            <a:ext cx="2534487" cy="204166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BBBE169-4FA6-EBF9-50B0-FFEC76D1ED2F}"/>
              </a:ext>
            </a:extLst>
          </p:cNvPr>
          <p:cNvSpPr txBox="1"/>
          <p:nvPr/>
        </p:nvSpPr>
        <p:spPr>
          <a:xfrm>
            <a:off x="556156" y="1528695"/>
            <a:ext cx="180080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u="none" strike="noStrike" baseline="0" dirty="0">
                <a:latin typeface="LMMono10-Regular"/>
              </a:rPr>
              <a:t>p-value = 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2.756e-10</a:t>
            </a: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8C34C6-2452-F8A8-F96A-C14C6037A88D}"/>
              </a:ext>
            </a:extLst>
          </p:cNvPr>
          <p:cNvSpPr txBox="1"/>
          <p:nvPr/>
        </p:nvSpPr>
        <p:spPr>
          <a:xfrm>
            <a:off x="3176029" y="1497917"/>
            <a:ext cx="21180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p-value = 0.04973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97C9B5-E063-D83F-9442-7A09F138C29D}"/>
              </a:ext>
            </a:extLst>
          </p:cNvPr>
          <p:cNvSpPr txBox="1"/>
          <p:nvPr/>
        </p:nvSpPr>
        <p:spPr>
          <a:xfrm>
            <a:off x="369630" y="1174360"/>
            <a:ext cx="8441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EDA and T-test shows adopt of adaptation measures have different log drainage area, rainfall </a:t>
            </a:r>
          </a:p>
        </p:txBody>
      </p:sp>
    </p:spTree>
    <p:extLst>
      <p:ext uri="{BB962C8B-B14F-4D97-AF65-F5344CB8AC3E}">
        <p14:creationId xmlns:p14="http://schemas.microsoft.com/office/powerpoint/2010/main" val="4207314429"/>
      </p:ext>
    </p:extLst>
  </p:cSld>
  <p:clrMapOvr>
    <a:masterClrMapping/>
  </p:clrMapOvr>
</p:sld>
</file>

<file path=ppt/theme/theme1.xml><?xml version="1.0" encoding="utf-8"?>
<a:theme xmlns:a="http://schemas.openxmlformats.org/drawingml/2006/main" name="ncstate-ppt-template-horiz-center-logo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CC110A"/>
      </a:accent1>
      <a:accent2>
        <a:srgbClr val="990200"/>
      </a:accent2>
      <a:accent3>
        <a:srgbClr val="BFBFBF"/>
      </a:accent3>
      <a:accent4>
        <a:srgbClr val="808080"/>
      </a:accent4>
      <a:accent5>
        <a:srgbClr val="5F5F5F"/>
      </a:accent5>
      <a:accent6>
        <a:srgbClr val="4D4D4D"/>
      </a:accent6>
      <a:hlink>
        <a:srgbClr val="1F2B5F"/>
      </a:hlink>
      <a:folHlink>
        <a:srgbClr val="77126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254</Words>
  <Application>Microsoft Office PowerPoint</Application>
  <PresentationFormat>On-screen Show (4:3)</PresentationFormat>
  <Paragraphs>50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LMMono10-Regular</vt:lpstr>
      <vt:lpstr>Arial</vt:lpstr>
      <vt:lpstr>Calibri</vt:lpstr>
      <vt:lpstr>Consolas</vt:lpstr>
      <vt:lpstr>ncstate-ppt-template-horiz-center-logo</vt:lpstr>
      <vt:lpstr>Study design</vt:lpstr>
      <vt:lpstr>Statistical approach(I)</vt:lpstr>
      <vt:lpstr>Statistical approach (II)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Examining the Relationship Between Water Availability and Adoption of Adaptation Measures</dc:title>
  <dc:creator>Nicole Levin</dc:creator>
  <cp:lastModifiedBy>jingjing li</cp:lastModifiedBy>
  <cp:revision>41</cp:revision>
  <dcterms:modified xsi:type="dcterms:W3CDTF">2023-07-22T13:46:21Z</dcterms:modified>
</cp:coreProperties>
</file>