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85" r:id="rId5"/>
    <p:sldId id="286" r:id="rId6"/>
    <p:sldId id="287" r:id="rId7"/>
    <p:sldId id="284" r:id="rId8"/>
    <p:sldId id="258" r:id="rId9"/>
    <p:sldId id="288" r:id="rId10"/>
    <p:sldId id="289" r:id="rId11"/>
    <p:sldId id="267" r:id="rId12"/>
    <p:sldId id="290" r:id="rId13"/>
    <p:sldId id="28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4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5E6C2-4EEE-4249-9325-7E65925076C0}"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2BB17-DE4E-4339-B59E-9728E93D4CE4}" type="slidenum">
              <a:rPr lang="zh-CN" altLang="en-US" smtClean="0"/>
              <a:t>‹#›</a:t>
            </a:fld>
            <a:endParaRPr lang="zh-CN" altLang="en-US"/>
          </a:p>
        </p:txBody>
      </p:sp>
    </p:spTree>
    <p:extLst>
      <p:ext uri="{BB962C8B-B14F-4D97-AF65-F5344CB8AC3E}">
        <p14:creationId xmlns:p14="http://schemas.microsoft.com/office/powerpoint/2010/main" val="121240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1</a:t>
            </a:fld>
            <a:endParaRPr lang="zh-CN" altLang="en-US"/>
          </a:p>
        </p:txBody>
      </p:sp>
    </p:spTree>
    <p:extLst>
      <p:ext uri="{BB962C8B-B14F-4D97-AF65-F5344CB8AC3E}">
        <p14:creationId xmlns:p14="http://schemas.microsoft.com/office/powerpoint/2010/main" val="906634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10</a:t>
            </a:fld>
            <a:endParaRPr lang="zh-CN" altLang="en-US"/>
          </a:p>
        </p:txBody>
      </p:sp>
    </p:spTree>
    <p:extLst>
      <p:ext uri="{BB962C8B-B14F-4D97-AF65-F5344CB8AC3E}">
        <p14:creationId xmlns:p14="http://schemas.microsoft.com/office/powerpoint/2010/main" val="16949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11</a:t>
            </a:fld>
            <a:endParaRPr lang="zh-CN" altLang="en-US"/>
          </a:p>
        </p:txBody>
      </p:sp>
    </p:spTree>
    <p:extLst>
      <p:ext uri="{BB962C8B-B14F-4D97-AF65-F5344CB8AC3E}">
        <p14:creationId xmlns:p14="http://schemas.microsoft.com/office/powerpoint/2010/main" val="124628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12</a:t>
            </a:fld>
            <a:endParaRPr lang="zh-CN" altLang="en-US"/>
          </a:p>
        </p:txBody>
      </p:sp>
    </p:spTree>
    <p:extLst>
      <p:ext uri="{BB962C8B-B14F-4D97-AF65-F5344CB8AC3E}">
        <p14:creationId xmlns:p14="http://schemas.microsoft.com/office/powerpoint/2010/main" val="2005357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13</a:t>
            </a:fld>
            <a:endParaRPr lang="zh-CN" altLang="en-US"/>
          </a:p>
        </p:txBody>
      </p:sp>
    </p:spTree>
    <p:extLst>
      <p:ext uri="{BB962C8B-B14F-4D97-AF65-F5344CB8AC3E}">
        <p14:creationId xmlns:p14="http://schemas.microsoft.com/office/powerpoint/2010/main" val="130284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2</a:t>
            </a:fld>
            <a:endParaRPr lang="zh-CN" altLang="en-US"/>
          </a:p>
        </p:txBody>
      </p:sp>
    </p:spTree>
    <p:extLst>
      <p:ext uri="{BB962C8B-B14F-4D97-AF65-F5344CB8AC3E}">
        <p14:creationId xmlns:p14="http://schemas.microsoft.com/office/powerpoint/2010/main" val="140321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3</a:t>
            </a:fld>
            <a:endParaRPr lang="zh-CN" altLang="en-US"/>
          </a:p>
        </p:txBody>
      </p:sp>
    </p:spTree>
    <p:extLst>
      <p:ext uri="{BB962C8B-B14F-4D97-AF65-F5344CB8AC3E}">
        <p14:creationId xmlns:p14="http://schemas.microsoft.com/office/powerpoint/2010/main" val="360420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4</a:t>
            </a:fld>
            <a:endParaRPr lang="zh-CN" altLang="en-US"/>
          </a:p>
        </p:txBody>
      </p:sp>
    </p:spTree>
    <p:extLst>
      <p:ext uri="{BB962C8B-B14F-4D97-AF65-F5344CB8AC3E}">
        <p14:creationId xmlns:p14="http://schemas.microsoft.com/office/powerpoint/2010/main" val="4210040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5</a:t>
            </a:fld>
            <a:endParaRPr lang="zh-CN" altLang="en-US"/>
          </a:p>
        </p:txBody>
      </p:sp>
    </p:spTree>
    <p:extLst>
      <p:ext uri="{BB962C8B-B14F-4D97-AF65-F5344CB8AC3E}">
        <p14:creationId xmlns:p14="http://schemas.microsoft.com/office/powerpoint/2010/main" val="103111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6</a:t>
            </a:fld>
            <a:endParaRPr lang="zh-CN" altLang="en-US"/>
          </a:p>
        </p:txBody>
      </p:sp>
    </p:spTree>
    <p:extLst>
      <p:ext uri="{BB962C8B-B14F-4D97-AF65-F5344CB8AC3E}">
        <p14:creationId xmlns:p14="http://schemas.microsoft.com/office/powerpoint/2010/main" val="420093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7</a:t>
            </a:fld>
            <a:endParaRPr lang="zh-CN" altLang="en-US"/>
          </a:p>
        </p:txBody>
      </p:sp>
    </p:spTree>
    <p:extLst>
      <p:ext uri="{BB962C8B-B14F-4D97-AF65-F5344CB8AC3E}">
        <p14:creationId xmlns:p14="http://schemas.microsoft.com/office/powerpoint/2010/main" val="2947746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8</a:t>
            </a:fld>
            <a:endParaRPr lang="zh-CN" altLang="en-US"/>
          </a:p>
        </p:txBody>
      </p:sp>
    </p:spTree>
    <p:extLst>
      <p:ext uri="{BB962C8B-B14F-4D97-AF65-F5344CB8AC3E}">
        <p14:creationId xmlns:p14="http://schemas.microsoft.com/office/powerpoint/2010/main" val="239624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9</a:t>
            </a:fld>
            <a:endParaRPr lang="zh-CN" altLang="en-US"/>
          </a:p>
        </p:txBody>
      </p:sp>
    </p:spTree>
    <p:extLst>
      <p:ext uri="{BB962C8B-B14F-4D97-AF65-F5344CB8AC3E}">
        <p14:creationId xmlns:p14="http://schemas.microsoft.com/office/powerpoint/2010/main" val="418023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52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107387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35515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26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78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59954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296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5814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61477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20520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123226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77BB8-5807-40A8-A426-6FC4DFC5E037}" type="datetimeFigureOut">
              <a:rPr lang="zh-CN" altLang="en-US" smtClean="0"/>
              <a:t>2021/11/25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38904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a:stretch>
            <a:fillRect/>
          </a:stretch>
        </p:blipFill>
        <p:spPr>
          <a:xfrm>
            <a:off x="2580557" y="629443"/>
            <a:ext cx="5017182" cy="4945002"/>
          </a:xfrm>
          <a:prstGeom prst="rect">
            <a:avLst/>
          </a:prstGeom>
        </p:spPr>
      </p:pic>
      <p:sp>
        <p:nvSpPr>
          <p:cNvPr id="48"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9"/>
          <p:cNvSpPr>
            <a:spLocks/>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0"/>
          <p:cNvSpPr>
            <a:spLocks/>
          </p:cNvSpPr>
          <p:nvPr/>
        </p:nvSpPr>
        <p:spPr bwMode="auto">
          <a:xfrm>
            <a:off x="3146617" y="1155074"/>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1"/>
          <p:cNvSpPr>
            <a:spLocks/>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2"/>
          <p:cNvSpPr>
            <a:spLocks/>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4"/>
          <p:cNvSpPr>
            <a:spLocks/>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5"/>
          <p:cNvSpPr>
            <a:spLocks/>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6"/>
          <p:cNvSpPr>
            <a:spLocks/>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文本框 40"/>
          <p:cNvSpPr txBox="1"/>
          <p:nvPr/>
        </p:nvSpPr>
        <p:spPr>
          <a:xfrm>
            <a:off x="2867026" y="2453918"/>
            <a:ext cx="5299079" cy="369332"/>
          </a:xfrm>
          <a:prstGeom prst="rect">
            <a:avLst/>
          </a:prstGeom>
          <a:noFill/>
        </p:spPr>
        <p:txBody>
          <a:bodyPr wrap="none" rtlCol="0">
            <a:spAutoFit/>
          </a:bodyPr>
          <a:lstStyle/>
          <a:p>
            <a:pPr latinLnBrk="1"/>
            <a:r>
              <a:rPr lang="en-US" altLang="zh-CN" b="1" dirty="0"/>
              <a:t>Testing Machine Translation via Referential Transparency</a:t>
            </a:r>
          </a:p>
        </p:txBody>
      </p:sp>
      <p:sp>
        <p:nvSpPr>
          <p:cNvPr id="42" name="矩形 41"/>
          <p:cNvSpPr/>
          <p:nvPr/>
        </p:nvSpPr>
        <p:spPr>
          <a:xfrm>
            <a:off x="5438409" y="3854533"/>
            <a:ext cx="1532792" cy="307777"/>
          </a:xfrm>
          <a:prstGeom prst="rect">
            <a:avLst/>
          </a:prstGeom>
        </p:spPr>
        <p:txBody>
          <a:bodyPr wrap="none">
            <a:spAutoFit/>
          </a:bodyPr>
          <a:lstStyle/>
          <a:p>
            <a:r>
              <a:rPr lang="en-US" altLang="zh-CN" sz="1400" i="1" dirty="0">
                <a:solidFill>
                  <a:schemeClr val="tx1">
                    <a:lumMod val="50000"/>
                    <a:lumOff val="50000"/>
                  </a:schemeClr>
                </a:solidFill>
                <a:latin typeface="华文宋体" panose="02010600040101010101" pitchFamily="2" charset="-122"/>
                <a:ea typeface="华文宋体" panose="02010600040101010101" pitchFamily="2" charset="-122"/>
              </a:rPr>
              <a:t>191250205 </a:t>
            </a:r>
            <a:r>
              <a:rPr lang="zh-CN" altLang="en-US" sz="1400" i="1" dirty="0">
                <a:solidFill>
                  <a:schemeClr val="tx1">
                    <a:lumMod val="50000"/>
                    <a:lumOff val="50000"/>
                  </a:schemeClr>
                </a:solidFill>
                <a:latin typeface="华文宋体" panose="02010600040101010101" pitchFamily="2" charset="-122"/>
                <a:ea typeface="华文宋体" panose="02010600040101010101" pitchFamily="2" charset="-122"/>
              </a:rPr>
              <a:t>赵喆德</a:t>
            </a:r>
          </a:p>
        </p:txBody>
      </p:sp>
    </p:spTree>
    <p:extLst>
      <p:ext uri="{BB962C8B-B14F-4D97-AF65-F5344CB8AC3E}">
        <p14:creationId xmlns:p14="http://schemas.microsoft.com/office/powerpoint/2010/main" val="229588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195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190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185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170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16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160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155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145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grpId="0" nodeType="withEffect">
                                  <p:stCondLst>
                                    <p:cond delay="140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grpId="0" nodeType="withEffect">
                                  <p:stCondLst>
                                    <p:cond delay="135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par>
                                <p:cTn id="47" presetID="10" presetClass="entr" presetSubtype="0" fill="hold" grpId="0" nodeType="withEffect">
                                  <p:stCondLst>
                                    <p:cond delay="130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500"/>
                                        <p:tgtEl>
                                          <p:spTgt spid="62"/>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grpId="0" nodeType="withEffect">
                                  <p:stCondLst>
                                    <p:cond delay="125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125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par>
                                <p:cTn id="59" presetID="10" presetClass="entr" presetSubtype="0" fill="hold" grpId="0" nodeType="withEffect">
                                  <p:stCondLst>
                                    <p:cond delay="125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500"/>
                                        <p:tgtEl>
                                          <p:spTgt spid="66"/>
                                        </p:tgtEl>
                                      </p:cBhvr>
                                    </p:animEffect>
                                  </p:childTnLst>
                                </p:cTn>
                              </p:par>
                              <p:par>
                                <p:cTn id="62" presetID="10" presetClass="entr" presetSubtype="0" fill="hold" grpId="0" nodeType="withEffect">
                                  <p:stCondLst>
                                    <p:cond delay="125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500"/>
                                        <p:tgtEl>
                                          <p:spTgt spid="67"/>
                                        </p:tgtEl>
                                      </p:cBhvr>
                                    </p:animEffect>
                                  </p:childTnLst>
                                </p:cTn>
                              </p:par>
                              <p:par>
                                <p:cTn id="65" presetID="10" presetClass="entr" presetSubtype="0" fill="hold" grpId="0" nodeType="withEffect">
                                  <p:stCondLst>
                                    <p:cond delay="125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10" presetClass="entr" presetSubtype="0" fill="hold" grpId="0" nodeType="withEffect">
                                  <p:stCondLst>
                                    <p:cond delay="125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500"/>
                                        <p:tgtEl>
                                          <p:spTgt spid="69"/>
                                        </p:tgtEl>
                                      </p:cBhvr>
                                    </p:animEffect>
                                  </p:childTnLst>
                                </p:cTn>
                              </p:par>
                              <p:par>
                                <p:cTn id="71" presetID="10" presetClass="entr" presetSubtype="0" fill="hold" grpId="0" nodeType="withEffect">
                                  <p:stCondLst>
                                    <p:cond delay="125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500"/>
                                        <p:tgtEl>
                                          <p:spTgt spid="70"/>
                                        </p:tgtEl>
                                      </p:cBhvr>
                                    </p:animEffect>
                                  </p:childTnLst>
                                </p:cTn>
                              </p:par>
                              <p:par>
                                <p:cTn id="74" presetID="10" presetClass="entr" presetSubtype="0" fill="hold" nodeType="withEffect">
                                  <p:stCondLst>
                                    <p:cond delay="200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2500"/>
                                  </p:stCondLst>
                                  <p:iterate type="lt">
                                    <p:tmPct val="10000"/>
                                  </p:iterate>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23" presetClass="entr" presetSubtype="288" fill="hold" grpId="1" nodeType="withEffect">
                                  <p:stCondLst>
                                    <p:cond delay="2500"/>
                                  </p:stCondLst>
                                  <p:iterate type="lt">
                                    <p:tmPct val="10000"/>
                                  </p:iterate>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strVal val="4/3*#ppt_w"/>
                                          </p:val>
                                        </p:tav>
                                        <p:tav tm="100000">
                                          <p:val>
                                            <p:strVal val="#ppt_w"/>
                                          </p:val>
                                        </p:tav>
                                      </p:tavLst>
                                    </p:anim>
                                    <p:anim calcmode="lin" valueType="num">
                                      <p:cBhvr>
                                        <p:cTn id="83" dur="500" fill="hold"/>
                                        <p:tgtEl>
                                          <p:spTgt spid="41"/>
                                        </p:tgtEl>
                                        <p:attrNameLst>
                                          <p:attrName>ppt_h</p:attrName>
                                        </p:attrNameLst>
                                      </p:cBhvr>
                                      <p:tavLst>
                                        <p:tav tm="0">
                                          <p:val>
                                            <p:strVal val="4/3*#ppt_h"/>
                                          </p:val>
                                        </p:tav>
                                        <p:tav tm="100000">
                                          <p:val>
                                            <p:strVal val="#ppt_h"/>
                                          </p:val>
                                        </p:tav>
                                      </p:tavLst>
                                    </p:anim>
                                  </p:childTnLst>
                                </p:cTn>
                              </p:par>
                              <p:par>
                                <p:cTn id="84" presetID="53" presetClass="entr" presetSubtype="16" fill="hold" grpId="0" nodeType="withEffect">
                                  <p:stCondLst>
                                    <p:cond delay="300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41" grpId="0"/>
      <p:bldP spid="41" grpId="1"/>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95729" y="537242"/>
            <a:ext cx="3212702" cy="3752719"/>
          </a:xfrm>
          <a:prstGeom prst="rect">
            <a:avLst/>
          </a:prstGeom>
        </p:spPr>
      </p:pic>
      <p:sp>
        <p:nvSpPr>
          <p:cNvPr id="4" name="文本框 3"/>
          <p:cNvSpPr txBox="1"/>
          <p:nvPr/>
        </p:nvSpPr>
        <p:spPr>
          <a:xfrm>
            <a:off x="2179631" y="1847114"/>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833491" y="2315415"/>
            <a:ext cx="495649" cy="461665"/>
          </a:xfrm>
          <a:prstGeom prst="rect">
            <a:avLst/>
          </a:prstGeom>
          <a:noFill/>
        </p:spPr>
        <p:txBody>
          <a:bodyPr wrap="none" rtlCol="0">
            <a:spAutoFit/>
          </a:bodyPr>
          <a:lstStyle/>
          <a:p>
            <a:r>
              <a:rPr lang="en-US" altLang="zh-CN" sz="2400" dirty="0">
                <a:latin typeface="+mj-lt"/>
              </a:rPr>
              <a:t>03</a:t>
            </a:r>
            <a:endParaRPr lang="zh-CN" altLang="en-US" sz="2400" dirty="0">
              <a:latin typeface="+mj-lt"/>
            </a:endParaRPr>
          </a:p>
        </p:txBody>
      </p:sp>
      <p:cxnSp>
        <p:nvCxnSpPr>
          <p:cNvPr id="7" name="直接连接符 6"/>
          <p:cNvCxnSpPr/>
          <p:nvPr/>
        </p:nvCxnSpPr>
        <p:spPr>
          <a:xfrm flipH="1">
            <a:off x="2612185" y="2139501"/>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08836" y="4555253"/>
            <a:ext cx="3775393" cy="707886"/>
          </a:xfrm>
          <a:prstGeom prst="rect">
            <a:avLst/>
          </a:prstGeom>
          <a:noFill/>
        </p:spPr>
        <p:txBody>
          <a:bodyPr wrap="none" rtlCol="0">
            <a:spAutoFit/>
          </a:bodyPr>
          <a:lstStyle/>
          <a:p>
            <a:r>
              <a:rPr lang="zh-CN" altLang="en-US" sz="4000" dirty="0"/>
              <a:t>工具实现总流程</a:t>
            </a:r>
          </a:p>
        </p:txBody>
      </p:sp>
      <p:sp>
        <p:nvSpPr>
          <p:cNvPr id="11" name="文本框 10">
            <a:extLst>
              <a:ext uri="{FF2B5EF4-FFF2-40B4-BE49-F238E27FC236}">
                <a16:creationId xmlns:a16="http://schemas.microsoft.com/office/drawing/2014/main" id="{6B61E23C-561B-4AFF-918F-039CBC1FC0DB}"/>
              </a:ext>
            </a:extLst>
          </p:cNvPr>
          <p:cNvSpPr txBox="1"/>
          <p:nvPr/>
        </p:nvSpPr>
        <p:spPr>
          <a:xfrm>
            <a:off x="5461518" y="801267"/>
            <a:ext cx="6096000" cy="3539430"/>
          </a:xfrm>
          <a:prstGeom prst="rect">
            <a:avLst/>
          </a:prstGeom>
          <a:noFill/>
        </p:spPr>
        <p:txBody>
          <a:bodyPr wrap="square">
            <a:spAutoFit/>
          </a:bodyPr>
          <a:lstStyle/>
          <a:p>
            <a:r>
              <a:rPr lang="en-US" altLang="zh-CN" sz="1600" dirty="0">
                <a:solidFill>
                  <a:schemeClr val="bg1">
                    <a:lumMod val="50000"/>
                  </a:schemeClr>
                </a:solidFill>
              </a:rPr>
              <a:t>3.4 Detecting Translation Errors </a:t>
            </a:r>
          </a:p>
          <a:p>
            <a:r>
              <a:rPr lang="en-US" altLang="zh-CN" sz="1600" dirty="0">
                <a:solidFill>
                  <a:schemeClr val="bg1">
                    <a:lumMod val="50000"/>
                  </a:schemeClr>
                </a:solidFill>
              </a:rPr>
              <a:t>       </a:t>
            </a:r>
          </a:p>
          <a:p>
            <a:r>
              <a:rPr lang="en-US" altLang="zh-CN" sz="1600" dirty="0">
                <a:solidFill>
                  <a:schemeClr val="bg1">
                    <a:lumMod val="50000"/>
                  </a:schemeClr>
                </a:solidFill>
              </a:rPr>
              <a:t>3.4.1</a:t>
            </a:r>
            <a:r>
              <a:rPr lang="en-US" altLang="zh-CN" sz="1600" dirty="0">
                <a:solidFill>
                  <a:srgbClr val="FF0000"/>
                </a:solidFill>
              </a:rPr>
              <a:t>NLP</a:t>
            </a:r>
            <a:r>
              <a:rPr lang="zh-CN" altLang="en-US" sz="1600" dirty="0">
                <a:solidFill>
                  <a:srgbClr val="FF0000"/>
                </a:solidFill>
              </a:rPr>
              <a:t>的单词对齐技术</a:t>
            </a:r>
            <a:r>
              <a:rPr lang="zh-CN" altLang="en-US" sz="1600" dirty="0">
                <a:solidFill>
                  <a:schemeClr val="bg1">
                    <a:lumMod val="50000"/>
                  </a:schemeClr>
                </a:solidFill>
              </a:rPr>
              <a:t>，可以将源文本中的单词</a:t>
            </a:r>
            <a:r>
              <a:rPr lang="en-US" altLang="zh-CN" sz="1600" dirty="0">
                <a:solidFill>
                  <a:schemeClr val="bg1">
                    <a:lumMod val="50000"/>
                  </a:schemeClr>
                </a:solidFill>
              </a:rPr>
              <a:t>/</a:t>
            </a:r>
            <a:r>
              <a:rPr lang="zh-CN" altLang="en-US" sz="1600" dirty="0">
                <a:solidFill>
                  <a:schemeClr val="bg1">
                    <a:lumMod val="50000"/>
                  </a:schemeClr>
                </a:solidFill>
              </a:rPr>
              <a:t>短语映射到目标文本中的单词</a:t>
            </a:r>
            <a:r>
              <a:rPr lang="en-US" altLang="zh-CN" sz="1600" dirty="0">
                <a:solidFill>
                  <a:schemeClr val="bg1">
                    <a:lumMod val="50000"/>
                  </a:schemeClr>
                </a:solidFill>
              </a:rPr>
              <a:t>/</a:t>
            </a:r>
            <a:r>
              <a:rPr lang="zh-CN" altLang="en-US" sz="1600" dirty="0">
                <a:solidFill>
                  <a:schemeClr val="bg1">
                    <a:lumMod val="50000"/>
                  </a:schemeClr>
                </a:solidFill>
              </a:rPr>
              <a:t>短语，然而现有工具的性能很差。所以采用词袋</a:t>
            </a:r>
            <a:r>
              <a:rPr lang="en-US" altLang="zh-CN" sz="1600" dirty="0" err="1">
                <a:solidFill>
                  <a:schemeClr val="bg1">
                    <a:lumMod val="50000"/>
                  </a:schemeClr>
                </a:solidFill>
              </a:rPr>
              <a:t>BoW</a:t>
            </a:r>
            <a:r>
              <a:rPr lang="zh-CN" altLang="en-US" sz="1600" dirty="0">
                <a:solidFill>
                  <a:schemeClr val="bg1">
                    <a:lumMod val="50000"/>
                  </a:schemeClr>
                </a:solidFill>
              </a:rPr>
              <a:t>模型。</a:t>
            </a:r>
            <a:endParaRPr lang="en-US" altLang="zh-CN" sz="1600" dirty="0">
              <a:solidFill>
                <a:schemeClr val="bg1">
                  <a:lumMod val="50000"/>
                </a:schemeClr>
              </a:solidFill>
            </a:endParaRPr>
          </a:p>
          <a:p>
            <a:endParaRPr lang="en-US" altLang="zh-CN" sz="1600" dirty="0">
              <a:solidFill>
                <a:schemeClr val="bg1">
                  <a:lumMod val="50000"/>
                </a:schemeClr>
              </a:solidFill>
            </a:endParaRPr>
          </a:p>
          <a:p>
            <a:r>
              <a:rPr lang="en-US" altLang="zh-CN" sz="1600" dirty="0">
                <a:solidFill>
                  <a:schemeClr val="bg1">
                    <a:lumMod val="50000"/>
                  </a:schemeClr>
                </a:solidFill>
              </a:rPr>
              <a:t>3.4.2 </a:t>
            </a:r>
            <a:r>
              <a:rPr lang="en-US" altLang="zh-CN" sz="1600" dirty="0" err="1">
                <a:solidFill>
                  <a:srgbClr val="FF0000"/>
                </a:solidFill>
              </a:rPr>
              <a:t>BoW</a:t>
            </a:r>
            <a:r>
              <a:rPr lang="zh-CN" altLang="en-US" sz="1600" dirty="0">
                <a:solidFill>
                  <a:srgbClr val="FF0000"/>
                </a:solidFill>
              </a:rPr>
              <a:t>词袋模型</a:t>
            </a:r>
            <a:r>
              <a:rPr lang="zh-CN" altLang="en-US" sz="1600" dirty="0">
                <a:solidFill>
                  <a:schemeClr val="bg1">
                    <a:lumMod val="50000"/>
                  </a:schemeClr>
                </a:solidFill>
              </a:rPr>
              <a:t>：最早出现在自然语言处理和信息检索邻域。该模型忽略掉文本的语法和语序等要素，将其仅仅看作是若干个词汇的集合，文档中每个单词的出现都是独立的。</a:t>
            </a:r>
            <a:r>
              <a:rPr lang="en-US" altLang="zh-CN" sz="1600" dirty="0" err="1">
                <a:solidFill>
                  <a:schemeClr val="bg1">
                    <a:lumMod val="50000"/>
                  </a:schemeClr>
                </a:solidFill>
              </a:rPr>
              <a:t>BoW</a:t>
            </a:r>
            <a:r>
              <a:rPr lang="zh-CN" altLang="en-US" sz="1600" dirty="0">
                <a:solidFill>
                  <a:schemeClr val="bg1">
                    <a:lumMod val="50000"/>
                  </a:schemeClr>
                </a:solidFill>
              </a:rPr>
              <a:t>使用一组无序的单词来表达一段文字或一个文档。</a:t>
            </a:r>
            <a:r>
              <a:rPr lang="en-US" altLang="zh-CN" sz="1600" dirty="0">
                <a:solidFill>
                  <a:schemeClr val="bg1">
                    <a:lumMod val="50000"/>
                  </a:schemeClr>
                </a:solidFill>
              </a:rPr>
              <a:t>exp</a:t>
            </a:r>
            <a:r>
              <a:rPr lang="zh-CN" altLang="en-US" sz="1600" dirty="0">
                <a:solidFill>
                  <a:schemeClr val="bg1">
                    <a:lumMod val="50000"/>
                  </a:schemeClr>
                </a:solidFill>
              </a:rPr>
              <a:t>：一句话由</a:t>
            </a:r>
            <a:r>
              <a:rPr lang="en-US" altLang="zh-CN" sz="1600" dirty="0">
                <a:solidFill>
                  <a:schemeClr val="bg1">
                    <a:lumMod val="50000"/>
                  </a:schemeClr>
                </a:solidFill>
              </a:rPr>
              <a:t>n</a:t>
            </a:r>
            <a:r>
              <a:rPr lang="zh-CN" altLang="en-US" sz="1600" dirty="0">
                <a:solidFill>
                  <a:schemeClr val="bg1">
                    <a:lumMod val="50000"/>
                  </a:schemeClr>
                </a:solidFill>
              </a:rPr>
              <a:t>个单词组成，分别计算每个单词出现的频率，将其构建成为向量，向量维数由单词个数构成。</a:t>
            </a:r>
            <a:endParaRPr lang="en-US" altLang="zh-CN" sz="1600" dirty="0">
              <a:solidFill>
                <a:schemeClr val="bg1">
                  <a:lumMod val="50000"/>
                </a:schemeClr>
              </a:solidFill>
            </a:endParaRPr>
          </a:p>
          <a:p>
            <a:endParaRPr lang="en-US" altLang="zh-CN" sz="1600" dirty="0">
              <a:solidFill>
                <a:schemeClr val="bg1">
                  <a:lumMod val="50000"/>
                </a:schemeClr>
              </a:solidFill>
            </a:endParaRPr>
          </a:p>
          <a:p>
            <a:r>
              <a:rPr lang="en-US" altLang="zh-CN" sz="1600" dirty="0">
                <a:solidFill>
                  <a:schemeClr val="bg1">
                    <a:lumMod val="50000"/>
                  </a:schemeClr>
                </a:solidFill>
              </a:rPr>
              <a:t>3.4.3 </a:t>
            </a:r>
            <a:r>
              <a:rPr lang="zh-CN" altLang="en-US" sz="1600" dirty="0">
                <a:solidFill>
                  <a:schemeClr val="bg1">
                    <a:lumMod val="50000"/>
                  </a:schemeClr>
                </a:solidFill>
              </a:rPr>
              <a:t>使用了特殊规定的方法计算两个词袋之间的距离。</a:t>
            </a:r>
            <a:endParaRPr lang="en-US" altLang="zh-CN" sz="1600" dirty="0">
              <a:solidFill>
                <a:schemeClr val="bg1">
                  <a:lumMod val="50000"/>
                </a:schemeClr>
              </a:solidFill>
            </a:endParaRPr>
          </a:p>
        </p:txBody>
      </p:sp>
    </p:spTree>
    <p:extLst>
      <p:ext uri="{BB962C8B-B14F-4D97-AF65-F5344CB8AC3E}">
        <p14:creationId xmlns:p14="http://schemas.microsoft.com/office/powerpoint/2010/main" val="3280265878"/>
      </p:ext>
    </p:extLst>
  </p:cSld>
  <p:clrMapOvr>
    <a:masterClrMapping/>
  </p:clrMapOvr>
  <p:transition spd="slow">
    <p:push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179095" y="-2932978"/>
            <a:ext cx="14774779" cy="12113684"/>
          </a:xfrm>
          <a:prstGeom prst="rect">
            <a:avLst/>
          </a:prstGeom>
        </p:spPr>
      </p:pic>
      <p:sp>
        <p:nvSpPr>
          <p:cNvPr id="4" name="椭圆 3"/>
          <p:cNvSpPr/>
          <p:nvPr/>
        </p:nvSpPr>
        <p:spPr>
          <a:xfrm>
            <a:off x="5241401" y="2259371"/>
            <a:ext cx="1933786" cy="1933786"/>
          </a:xfrm>
          <a:prstGeom prst="ellipse">
            <a:avLst/>
          </a:prstGeom>
          <a:solidFill>
            <a:schemeClr val="bg1">
              <a:lumMod val="5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5752667" y="2661741"/>
            <a:ext cx="910506" cy="461665"/>
          </a:xfrm>
          <a:prstGeom prst="rect">
            <a:avLst/>
          </a:prstGeom>
          <a:noFill/>
        </p:spPr>
        <p:txBody>
          <a:bodyPr wrap="none" rtlCol="0">
            <a:spAutoFit/>
          </a:bodyPr>
          <a:lstStyle/>
          <a:p>
            <a:pPr algn="ctr"/>
            <a:r>
              <a:rPr lang="en-US" altLang="zh-CN" sz="2400" u="sng" dirty="0">
                <a:solidFill>
                  <a:schemeClr val="bg1"/>
                </a:solidFill>
              </a:rPr>
              <a:t>Part 4</a:t>
            </a:r>
            <a:endParaRPr lang="zh-CN" altLang="en-US" sz="2400" u="sng" dirty="0">
              <a:solidFill>
                <a:schemeClr val="bg1"/>
              </a:solidFill>
            </a:endParaRPr>
          </a:p>
        </p:txBody>
      </p:sp>
      <p:sp>
        <p:nvSpPr>
          <p:cNvPr id="52" name="文本框 51"/>
          <p:cNvSpPr txBox="1"/>
          <p:nvPr/>
        </p:nvSpPr>
        <p:spPr>
          <a:xfrm>
            <a:off x="5300038" y="3299962"/>
            <a:ext cx="1749261" cy="461665"/>
          </a:xfrm>
          <a:prstGeom prst="rect">
            <a:avLst/>
          </a:prstGeom>
          <a:noFill/>
        </p:spPr>
        <p:txBody>
          <a:bodyPr wrap="none" rtlCol="0">
            <a:spAutoFit/>
          </a:bodyPr>
          <a:lstStyle/>
          <a:p>
            <a:pPr algn="ctr"/>
            <a:r>
              <a:rPr lang="en-US" altLang="zh-CN" sz="2400" u="sng" dirty="0">
                <a:solidFill>
                  <a:schemeClr val="bg1"/>
                </a:solidFill>
              </a:rPr>
              <a:t>EVALUATION</a:t>
            </a:r>
            <a:endParaRPr lang="zh-CN" altLang="en-US" sz="2400" u="sng" dirty="0">
              <a:solidFill>
                <a:schemeClr val="bg1"/>
              </a:solidFill>
            </a:endParaRPr>
          </a:p>
        </p:txBody>
      </p:sp>
      <p:grpSp>
        <p:nvGrpSpPr>
          <p:cNvPr id="5" name="组合 4"/>
          <p:cNvGrpSpPr/>
          <p:nvPr/>
        </p:nvGrpSpPr>
        <p:grpSpPr>
          <a:xfrm>
            <a:off x="7581208" y="1097278"/>
            <a:ext cx="4142031" cy="984885"/>
            <a:chOff x="7581208" y="1097278"/>
            <a:chExt cx="4142031" cy="984885"/>
          </a:xfrm>
        </p:grpSpPr>
        <p:sp>
          <p:nvSpPr>
            <p:cNvPr id="53" name="矩形 52"/>
            <p:cNvSpPr/>
            <p:nvPr/>
          </p:nvSpPr>
          <p:spPr>
            <a:xfrm>
              <a:off x="7597833" y="1097278"/>
              <a:ext cx="4125406" cy="400110"/>
            </a:xfrm>
            <a:prstGeom prst="rect">
              <a:avLst/>
            </a:prstGeom>
          </p:spPr>
          <p:txBody>
            <a:bodyPr wrap="square">
              <a:spAutoFit/>
            </a:bodyPr>
            <a:lstStyle/>
            <a:p>
              <a:r>
                <a:rPr lang="en-US" altLang="zh-CN" sz="2000" b="0" i="0" dirty="0">
                  <a:solidFill>
                    <a:srgbClr val="4D4D4D"/>
                  </a:solidFill>
                  <a:effectLst/>
                  <a:latin typeface="-apple-system"/>
                </a:rPr>
                <a:t>Precision on Finding Erroneous Issues</a:t>
              </a:r>
              <a:endParaRPr lang="zh-CN" altLang="en-US" sz="2000" b="1" dirty="0">
                <a:latin typeface="+mj-lt"/>
              </a:endParaRPr>
            </a:p>
          </p:txBody>
        </p:sp>
        <p:sp>
          <p:nvSpPr>
            <p:cNvPr id="54" name="矩形 53"/>
            <p:cNvSpPr/>
            <p:nvPr/>
          </p:nvSpPr>
          <p:spPr>
            <a:xfrm>
              <a:off x="7581208" y="1497388"/>
              <a:ext cx="2842952" cy="584775"/>
            </a:xfrm>
            <a:prstGeom prst="rect">
              <a:avLst/>
            </a:prstGeom>
          </p:spPr>
          <p:txBody>
            <a:bodyPr wrap="square">
              <a:spAutoFit/>
            </a:bodyPr>
            <a:lstStyle/>
            <a:p>
              <a:r>
                <a:rPr lang="zh-CN" altLang="en-US" sz="1600" b="0" i="0" dirty="0">
                  <a:solidFill>
                    <a:srgbClr val="4D4D4D"/>
                  </a:solidFill>
                  <a:effectLst/>
                  <a:latin typeface="-apple-system"/>
                </a:rPr>
                <a:t>准确率评估，即有多少报告的问题包含实际的翻译错误。</a:t>
              </a:r>
              <a:endParaRPr lang="zh-CN" altLang="en-US" sz="1600" dirty="0">
                <a:solidFill>
                  <a:schemeClr val="tx1">
                    <a:lumMod val="75000"/>
                    <a:lumOff val="25000"/>
                  </a:schemeClr>
                </a:solidFill>
              </a:endParaRPr>
            </a:p>
          </p:txBody>
        </p:sp>
      </p:grpSp>
      <p:grpSp>
        <p:nvGrpSpPr>
          <p:cNvPr id="2" name="组合 1"/>
          <p:cNvGrpSpPr/>
          <p:nvPr/>
        </p:nvGrpSpPr>
        <p:grpSpPr>
          <a:xfrm>
            <a:off x="1711331" y="1138320"/>
            <a:ext cx="4033023" cy="2462213"/>
            <a:chOff x="2506514" y="1097278"/>
            <a:chExt cx="4033023" cy="2462213"/>
          </a:xfrm>
        </p:grpSpPr>
        <p:sp>
          <p:nvSpPr>
            <p:cNvPr id="55" name="矩形 54"/>
            <p:cNvSpPr/>
            <p:nvPr/>
          </p:nvSpPr>
          <p:spPr>
            <a:xfrm>
              <a:off x="2523139" y="1097278"/>
              <a:ext cx="4016398" cy="400110"/>
            </a:xfrm>
            <a:prstGeom prst="rect">
              <a:avLst/>
            </a:prstGeom>
          </p:spPr>
          <p:txBody>
            <a:bodyPr wrap="square">
              <a:spAutoFit/>
            </a:bodyPr>
            <a:lstStyle/>
            <a:p>
              <a:r>
                <a:rPr lang="en-US" altLang="zh-CN" sz="2000" b="0" i="0" dirty="0">
                  <a:solidFill>
                    <a:srgbClr val="4D4D4D"/>
                  </a:solidFill>
                  <a:effectLst/>
                  <a:latin typeface="-apple-system"/>
                </a:rPr>
                <a:t>Experimental Setup and Dataset</a:t>
              </a:r>
              <a:endParaRPr lang="zh-CN" altLang="en-US" sz="2000" b="1" dirty="0">
                <a:latin typeface="+mj-lt"/>
              </a:endParaRPr>
            </a:p>
          </p:txBody>
        </p:sp>
        <p:sp>
          <p:nvSpPr>
            <p:cNvPr id="56" name="矩形 55"/>
            <p:cNvSpPr/>
            <p:nvPr/>
          </p:nvSpPr>
          <p:spPr>
            <a:xfrm>
              <a:off x="2506514" y="1497388"/>
              <a:ext cx="2840132" cy="2062103"/>
            </a:xfrm>
            <a:prstGeom prst="rect">
              <a:avLst/>
            </a:prstGeom>
          </p:spPr>
          <p:txBody>
            <a:bodyPr wrap="square">
              <a:spAutoFit/>
            </a:bodyPr>
            <a:lstStyle/>
            <a:p>
              <a:r>
                <a:rPr lang="zh-CN" altLang="en-US" sz="1600" b="0" i="0" dirty="0">
                  <a:solidFill>
                    <a:srgbClr val="4D4D4D"/>
                  </a:solidFill>
                  <a:effectLst/>
                  <a:latin typeface="-apple-system"/>
                </a:rPr>
                <a:t>将 </a:t>
              </a:r>
              <a:r>
                <a:rPr lang="en-US" altLang="zh-CN" sz="1600" b="0" i="0" dirty="0">
                  <a:solidFill>
                    <a:srgbClr val="4D4D4D"/>
                  </a:solidFill>
                  <a:effectLst/>
                  <a:latin typeface="-apple-system"/>
                </a:rPr>
                <a:t>Purity </a:t>
              </a:r>
              <a:r>
                <a:rPr lang="zh-CN" altLang="en-US" sz="1600" b="0" i="0" dirty="0">
                  <a:solidFill>
                    <a:srgbClr val="4D4D4D"/>
                  </a:solidFill>
                  <a:effectLst/>
                  <a:latin typeface="-apple-system"/>
                </a:rPr>
                <a:t>与两种 </a:t>
              </a:r>
              <a:r>
                <a:rPr lang="en-US" altLang="zh-CN" sz="1600" b="0" i="0" dirty="0" err="1">
                  <a:solidFill>
                    <a:srgbClr val="4D4D4D"/>
                  </a:solidFill>
                  <a:effectLst/>
                  <a:latin typeface="-apple-system"/>
                </a:rPr>
                <a:t>sota</a:t>
              </a:r>
              <a:r>
                <a:rPr lang="en-US" altLang="zh-CN" sz="1600" b="0" i="0" dirty="0">
                  <a:solidFill>
                    <a:srgbClr val="4D4D4D"/>
                  </a:solidFill>
                  <a:effectLst/>
                  <a:latin typeface="-apple-system"/>
                </a:rPr>
                <a:t> </a:t>
              </a:r>
              <a:r>
                <a:rPr lang="zh-CN" altLang="en-US" sz="1600" b="0" i="0" dirty="0">
                  <a:solidFill>
                    <a:srgbClr val="4D4D4D"/>
                  </a:solidFill>
                  <a:effectLst/>
                  <a:latin typeface="-apple-system"/>
                </a:rPr>
                <a:t>方法 </a:t>
              </a:r>
              <a:r>
                <a:rPr lang="en-US" altLang="zh-CN" sz="1600" b="0" i="0" dirty="0">
                  <a:solidFill>
                    <a:srgbClr val="4D4D4D"/>
                  </a:solidFill>
                  <a:effectLst/>
                  <a:latin typeface="-apple-system"/>
                </a:rPr>
                <a:t>SIT</a:t>
              </a:r>
              <a:r>
                <a:rPr lang="zh-CN" altLang="en-US" sz="1600" b="0" i="0" dirty="0">
                  <a:solidFill>
                    <a:srgbClr val="4D4D4D"/>
                  </a:solidFill>
                  <a:effectLst/>
                  <a:latin typeface="-apple-system"/>
                </a:rPr>
                <a:t>、</a:t>
              </a:r>
              <a:r>
                <a:rPr lang="en-US" altLang="zh-CN" sz="1600" b="0" i="0" dirty="0" err="1">
                  <a:solidFill>
                    <a:srgbClr val="4D4D4D"/>
                  </a:solidFill>
                  <a:effectLst/>
                  <a:latin typeface="-apple-system"/>
                </a:rPr>
                <a:t>TransRepair</a:t>
              </a:r>
              <a:r>
                <a:rPr lang="en-US" altLang="zh-CN" sz="1600" b="0" i="0" dirty="0">
                  <a:solidFill>
                    <a:srgbClr val="4D4D4D"/>
                  </a:solidFill>
                  <a:effectLst/>
                  <a:latin typeface="-apple-system"/>
                </a:rPr>
                <a:t> (ED) </a:t>
              </a:r>
              <a:r>
                <a:rPr lang="zh-CN" altLang="en-US" sz="1600" b="0" i="0" dirty="0">
                  <a:solidFill>
                    <a:srgbClr val="4D4D4D"/>
                  </a:solidFill>
                  <a:effectLst/>
                  <a:latin typeface="-apple-system"/>
                </a:rPr>
                <a:t>进行比较。</a:t>
              </a:r>
              <a:endParaRPr lang="en-US" altLang="zh-CN" sz="1600" b="0" i="0" dirty="0">
                <a:solidFill>
                  <a:srgbClr val="4D4D4D"/>
                </a:solidFill>
                <a:effectLst/>
                <a:latin typeface="-apple-system"/>
              </a:endParaRPr>
            </a:p>
            <a:p>
              <a:r>
                <a:rPr lang="en-US" altLang="zh-CN" sz="1600" b="0" i="0" dirty="0">
                  <a:solidFill>
                    <a:srgbClr val="4D4D4D"/>
                  </a:solidFill>
                  <a:effectLst/>
                  <a:latin typeface="-apple-system"/>
                </a:rPr>
                <a:t>Purity </a:t>
              </a:r>
              <a:r>
                <a:rPr lang="zh-CN" altLang="en-US" sz="1600" b="0" i="0" dirty="0">
                  <a:solidFill>
                    <a:srgbClr val="4D4D4D"/>
                  </a:solidFill>
                  <a:effectLst/>
                  <a:latin typeface="-apple-system"/>
                </a:rPr>
                <a:t>使用 </a:t>
              </a:r>
              <a:r>
                <a:rPr lang="en-US" altLang="zh-CN" sz="1600" b="0" i="0" dirty="0">
                  <a:solidFill>
                    <a:srgbClr val="4D4D4D"/>
                  </a:solidFill>
                  <a:effectLst/>
                  <a:latin typeface="-apple-system"/>
                </a:rPr>
                <a:t>CNN </a:t>
              </a:r>
              <a:r>
                <a:rPr lang="zh-CN" altLang="en-US" sz="1600" b="0" i="0" dirty="0">
                  <a:solidFill>
                    <a:srgbClr val="4D4D4D"/>
                  </a:solidFill>
                  <a:effectLst/>
                  <a:latin typeface="-apple-system"/>
                </a:rPr>
                <a:t>文章中收集的数据集，详细信息如表</a:t>
              </a:r>
              <a:r>
                <a:rPr lang="en-US" altLang="zh-CN" sz="1600" b="0" i="0" dirty="0">
                  <a:solidFill>
                    <a:srgbClr val="4D4D4D"/>
                  </a:solidFill>
                  <a:effectLst/>
                  <a:latin typeface="-apple-system"/>
                </a:rPr>
                <a:t>1</a:t>
              </a:r>
              <a:r>
                <a:rPr lang="zh-CN" altLang="en-US" sz="1600" b="0" i="0" dirty="0">
                  <a:solidFill>
                    <a:srgbClr val="4D4D4D"/>
                  </a:solidFill>
                  <a:effectLst/>
                  <a:latin typeface="-apple-system"/>
                </a:rPr>
                <a:t>所示，这个数据集包含两个语料库：</a:t>
              </a:r>
              <a:r>
                <a:rPr lang="en-US" altLang="zh-CN" sz="1600" b="0" i="0" dirty="0">
                  <a:solidFill>
                    <a:srgbClr val="4D4D4D"/>
                  </a:solidFill>
                  <a:effectLst/>
                  <a:latin typeface="-apple-system"/>
                </a:rPr>
                <a:t>Politics </a:t>
              </a:r>
              <a:r>
                <a:rPr lang="zh-CN" altLang="en-US" sz="1600" b="0" i="0" dirty="0">
                  <a:solidFill>
                    <a:srgbClr val="4D4D4D"/>
                  </a:solidFill>
                  <a:effectLst/>
                  <a:latin typeface="-apple-system"/>
                </a:rPr>
                <a:t>和 </a:t>
              </a:r>
              <a:r>
                <a:rPr lang="en-US" altLang="zh-CN" sz="1600" b="0" i="0" dirty="0">
                  <a:solidFill>
                    <a:srgbClr val="4D4D4D"/>
                  </a:solidFill>
                  <a:effectLst/>
                  <a:latin typeface="-apple-system"/>
                </a:rPr>
                <a:t>Business</a:t>
              </a:r>
              <a:r>
                <a:rPr lang="zh-CN" altLang="en-US" sz="1600" b="0" i="0" dirty="0">
                  <a:solidFill>
                    <a:srgbClr val="4D4D4D"/>
                  </a:solidFill>
                  <a:effectLst/>
                  <a:latin typeface="-apple-system"/>
                </a:rPr>
                <a:t>，使用两类语料是因为想要评估不同语境下句子的 </a:t>
              </a:r>
              <a:r>
                <a:rPr lang="en-US" altLang="zh-CN" sz="1600" b="0" i="0" dirty="0">
                  <a:solidFill>
                    <a:srgbClr val="4D4D4D"/>
                  </a:solidFill>
                  <a:effectLst/>
                  <a:latin typeface="-apple-system"/>
                </a:rPr>
                <a:t>Purity </a:t>
              </a:r>
              <a:r>
                <a:rPr lang="zh-CN" altLang="en-US" sz="1600" b="0" i="0" dirty="0">
                  <a:solidFill>
                    <a:srgbClr val="4D4D4D"/>
                  </a:solidFill>
                  <a:effectLst/>
                  <a:latin typeface="-apple-system"/>
                </a:rPr>
                <a:t>性能。</a:t>
              </a:r>
              <a:endParaRPr lang="zh-CN" altLang="en-US" sz="1600" dirty="0">
                <a:solidFill>
                  <a:schemeClr val="tx1">
                    <a:lumMod val="75000"/>
                    <a:lumOff val="25000"/>
                  </a:schemeClr>
                </a:solidFill>
              </a:endParaRPr>
            </a:p>
          </p:txBody>
        </p:sp>
      </p:grpSp>
      <p:grpSp>
        <p:nvGrpSpPr>
          <p:cNvPr id="7" name="组合 6"/>
          <p:cNvGrpSpPr/>
          <p:nvPr/>
        </p:nvGrpSpPr>
        <p:grpSpPr>
          <a:xfrm>
            <a:off x="7581208" y="4643843"/>
            <a:ext cx="3038443" cy="1723549"/>
            <a:chOff x="7581208" y="4643843"/>
            <a:chExt cx="3038443" cy="1723549"/>
          </a:xfrm>
        </p:grpSpPr>
        <p:sp>
          <p:nvSpPr>
            <p:cNvPr id="57" name="矩形 56"/>
            <p:cNvSpPr/>
            <p:nvPr/>
          </p:nvSpPr>
          <p:spPr>
            <a:xfrm>
              <a:off x="7597832" y="4643843"/>
              <a:ext cx="3021819" cy="400110"/>
            </a:xfrm>
            <a:prstGeom prst="rect">
              <a:avLst/>
            </a:prstGeom>
          </p:spPr>
          <p:txBody>
            <a:bodyPr wrap="square">
              <a:spAutoFit/>
            </a:bodyPr>
            <a:lstStyle/>
            <a:p>
              <a:r>
                <a:rPr lang="en-US" altLang="zh-CN" sz="2000" b="0" i="0" dirty="0">
                  <a:solidFill>
                    <a:srgbClr val="4D4D4D"/>
                  </a:solidFill>
                  <a:effectLst/>
                  <a:latin typeface="-apple-system"/>
                </a:rPr>
                <a:t>Translation Error Reported</a:t>
              </a:r>
              <a:endParaRPr lang="zh-CN" altLang="en-US" sz="2000" b="1" dirty="0">
                <a:latin typeface="+mj-lt"/>
              </a:endParaRPr>
            </a:p>
          </p:txBody>
        </p:sp>
        <p:sp>
          <p:nvSpPr>
            <p:cNvPr id="58" name="矩形 57"/>
            <p:cNvSpPr/>
            <p:nvPr/>
          </p:nvSpPr>
          <p:spPr>
            <a:xfrm>
              <a:off x="7581208" y="5043953"/>
              <a:ext cx="2842952" cy="1323439"/>
            </a:xfrm>
            <a:prstGeom prst="rect">
              <a:avLst/>
            </a:prstGeom>
          </p:spPr>
          <p:txBody>
            <a:bodyPr wrap="square">
              <a:spAutoFit/>
            </a:bodyPr>
            <a:lstStyle/>
            <a:p>
              <a:r>
                <a:rPr lang="en-US" altLang="zh-CN" sz="1600" b="0" i="0" dirty="0">
                  <a:solidFill>
                    <a:srgbClr val="4D4D4D"/>
                  </a:solidFill>
                  <a:effectLst/>
                  <a:latin typeface="-apple-system"/>
                </a:rPr>
                <a:t>Purity </a:t>
              </a:r>
              <a:r>
                <a:rPr lang="zh-CN" altLang="en-US" sz="1600" b="0" i="0" dirty="0">
                  <a:solidFill>
                    <a:srgbClr val="4D4D4D"/>
                  </a:solidFill>
                  <a:effectLst/>
                  <a:latin typeface="-apple-system"/>
                </a:rPr>
                <a:t>能够发现各种各样的翻译错误，在实验中成功地发现了</a:t>
              </a:r>
              <a:r>
                <a:rPr lang="en-US" altLang="zh-CN" sz="1600" b="0" i="0" dirty="0">
                  <a:solidFill>
                    <a:srgbClr val="4D4D4D"/>
                  </a:solidFill>
                  <a:effectLst/>
                  <a:latin typeface="-apple-system"/>
                </a:rPr>
                <a:t>5</a:t>
              </a:r>
              <a:r>
                <a:rPr lang="zh-CN" altLang="en-US" sz="1600" b="0" i="0" dirty="0">
                  <a:solidFill>
                    <a:srgbClr val="4D4D4D"/>
                  </a:solidFill>
                  <a:effectLst/>
                  <a:latin typeface="-apple-system"/>
                </a:rPr>
                <a:t>种翻译错误：欠翻译、过度翻译、单词</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短语误译、修饰错误和逻辑不清。</a:t>
              </a:r>
              <a:endParaRPr lang="zh-CN" altLang="en-US" sz="1600" dirty="0">
                <a:solidFill>
                  <a:schemeClr val="tx1">
                    <a:lumMod val="75000"/>
                    <a:lumOff val="25000"/>
                  </a:schemeClr>
                </a:solidFill>
              </a:endParaRPr>
            </a:p>
          </p:txBody>
        </p:sp>
      </p:grpSp>
      <p:grpSp>
        <p:nvGrpSpPr>
          <p:cNvPr id="6" name="组合 5"/>
          <p:cNvGrpSpPr/>
          <p:nvPr/>
        </p:nvGrpSpPr>
        <p:grpSpPr>
          <a:xfrm>
            <a:off x="2506514" y="4643843"/>
            <a:ext cx="3831223" cy="1723549"/>
            <a:chOff x="2506514" y="4643843"/>
            <a:chExt cx="3831223" cy="1723549"/>
          </a:xfrm>
        </p:grpSpPr>
        <p:sp>
          <p:nvSpPr>
            <p:cNvPr id="59" name="矩形 58"/>
            <p:cNvSpPr/>
            <p:nvPr/>
          </p:nvSpPr>
          <p:spPr>
            <a:xfrm>
              <a:off x="2523138" y="4643843"/>
              <a:ext cx="3814599" cy="400110"/>
            </a:xfrm>
            <a:prstGeom prst="rect">
              <a:avLst/>
            </a:prstGeom>
          </p:spPr>
          <p:txBody>
            <a:bodyPr wrap="square">
              <a:spAutoFit/>
            </a:bodyPr>
            <a:lstStyle/>
            <a:p>
              <a:r>
                <a:rPr lang="en-US" altLang="zh-CN" sz="2000" b="0" i="0" dirty="0">
                  <a:solidFill>
                    <a:srgbClr val="4D4D4D"/>
                  </a:solidFill>
                  <a:effectLst/>
                  <a:latin typeface="-apple-system"/>
                </a:rPr>
                <a:t>Unique Erroneous Translation</a:t>
              </a:r>
              <a:endParaRPr lang="zh-CN" altLang="en-US" sz="2000" b="1" dirty="0">
                <a:latin typeface="+mj-lt"/>
              </a:endParaRPr>
            </a:p>
          </p:txBody>
        </p:sp>
        <p:sp>
          <p:nvSpPr>
            <p:cNvPr id="60" name="矩形 59"/>
            <p:cNvSpPr/>
            <p:nvPr/>
          </p:nvSpPr>
          <p:spPr>
            <a:xfrm>
              <a:off x="2506514" y="5043953"/>
              <a:ext cx="2842952" cy="1323439"/>
            </a:xfrm>
            <a:prstGeom prst="rect">
              <a:avLst/>
            </a:prstGeom>
          </p:spPr>
          <p:txBody>
            <a:bodyPr wrap="square">
              <a:spAutoFit/>
            </a:bodyPr>
            <a:lstStyle/>
            <a:p>
              <a:r>
                <a:rPr lang="zh-CN" altLang="en-US" sz="1600" b="0" i="0" dirty="0">
                  <a:solidFill>
                    <a:srgbClr val="4D4D4D"/>
                  </a:solidFill>
                  <a:effectLst/>
                  <a:latin typeface="-apple-system"/>
                </a:rPr>
                <a:t>可以看到，当 </a:t>
              </a:r>
              <a:r>
                <a:rPr lang="en-US" altLang="zh-CN" sz="1600" b="0" i="0" dirty="0">
                  <a:solidFill>
                    <a:srgbClr val="4D4D4D"/>
                  </a:solidFill>
                  <a:effectLst/>
                  <a:latin typeface="-apple-system"/>
                </a:rPr>
                <a:t>d = 0 </a:t>
              </a:r>
              <a:r>
                <a:rPr lang="zh-CN" altLang="en-US" sz="1600" b="0" i="0" dirty="0">
                  <a:solidFill>
                    <a:srgbClr val="4D4D4D"/>
                  </a:solidFill>
                  <a:effectLst/>
                  <a:latin typeface="-apple-system"/>
                </a:rPr>
                <a:t>时，</a:t>
              </a:r>
              <a:r>
                <a:rPr lang="en-US" altLang="zh-CN" sz="1600" b="0" i="0" dirty="0">
                  <a:solidFill>
                    <a:srgbClr val="4D4D4D"/>
                  </a:solidFill>
                  <a:effectLst/>
                  <a:latin typeface="-apple-system"/>
                </a:rPr>
                <a:t>Purity </a:t>
              </a:r>
              <a:r>
                <a:rPr lang="zh-CN" altLang="en-US" sz="1600" b="0" i="0" dirty="0">
                  <a:solidFill>
                    <a:srgbClr val="4D4D4D"/>
                  </a:solidFill>
                  <a:effectLst/>
                  <a:latin typeface="-apple-system"/>
                </a:rPr>
                <a:t>发现了</a:t>
              </a:r>
              <a:r>
                <a:rPr lang="en-US" altLang="zh-CN" sz="1600" b="0" i="0" dirty="0">
                  <a:solidFill>
                    <a:srgbClr val="4D4D4D"/>
                  </a:solidFill>
                  <a:effectLst/>
                  <a:latin typeface="-apple-system"/>
                </a:rPr>
                <a:t>54</a:t>
              </a:r>
              <a:r>
                <a:rPr lang="zh-CN" altLang="en-US" sz="1600" b="0" i="0" dirty="0">
                  <a:solidFill>
                    <a:srgbClr val="4D4D4D"/>
                  </a:solidFill>
                  <a:effectLst/>
                  <a:latin typeface="-apple-system"/>
                </a:rPr>
                <a:t>个∼</a:t>
              </a:r>
              <a:r>
                <a:rPr lang="en-US" altLang="zh-CN" sz="1600" b="0" i="0" dirty="0">
                  <a:solidFill>
                    <a:srgbClr val="4D4D4D"/>
                  </a:solidFill>
                  <a:effectLst/>
                  <a:latin typeface="-apple-system"/>
                </a:rPr>
                <a:t>74</a:t>
              </a:r>
              <a:r>
                <a:rPr lang="zh-CN" altLang="en-US" sz="1600" b="0" i="0" dirty="0">
                  <a:solidFill>
                    <a:srgbClr val="4D4D4D"/>
                  </a:solidFill>
                  <a:effectLst/>
                  <a:latin typeface="-apple-system"/>
                </a:rPr>
                <a:t>个翻译错误，设置更大的距离阈值以获得更高的准确率，得到更少的错误翻译。</a:t>
              </a:r>
              <a:endParaRPr lang="zh-CN" altLang="en-US" sz="1600" dirty="0">
                <a:solidFill>
                  <a:schemeClr val="tx1">
                    <a:lumMod val="75000"/>
                    <a:lumOff val="25000"/>
                  </a:schemeClr>
                </a:solidFill>
              </a:endParaRPr>
            </a:p>
          </p:txBody>
        </p:sp>
      </p:grpSp>
    </p:spTree>
    <p:extLst>
      <p:ext uri="{BB962C8B-B14F-4D97-AF65-F5344CB8AC3E}">
        <p14:creationId xmlns:p14="http://schemas.microsoft.com/office/powerpoint/2010/main" val="20701382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 presetClass="entr" presetSubtype="32"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ox(out)">
                                          <p:cBhvr>
                                            <p:cTn id="10" dur="500"/>
                                            <p:tgtEl>
                                              <p:spTgt spid="3"/>
                                            </p:tgtEl>
                                          </p:cBhvr>
                                        </p:animEffect>
                                      </p:childTnLst>
                                    </p:cTn>
                                  </p:par>
                                  <p:par>
                                    <p:cTn id="11" presetID="12" presetClass="entr" presetSubtype="2" fill="hold" grpId="0" nodeType="withEffect">
                                      <p:stCondLst>
                                        <p:cond delay="100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p:tgtEl>
                                              <p:spTgt spid="52"/>
                                            </p:tgtEl>
                                            <p:attrNameLst>
                                              <p:attrName>ppt_x</p:attrName>
                                            </p:attrNameLst>
                                          </p:cBhvr>
                                          <p:tavLst>
                                            <p:tav tm="0">
                                              <p:val>
                                                <p:strVal val="#ppt_x+#ppt_w*1.125000"/>
                                              </p:val>
                                            </p:tav>
                                            <p:tav tm="100000">
                                              <p:val>
                                                <p:strVal val="#ppt_x"/>
                                              </p:val>
                                            </p:tav>
                                          </p:tavLst>
                                        </p:anim>
                                        <p:animEffect transition="in" filter="wipe(left)">
                                          <p:cBhvr>
                                            <p:cTn id="14" dur="500"/>
                                            <p:tgtEl>
                                              <p:spTgt spid="52"/>
                                            </p:tgtEl>
                                          </p:cBhvr>
                                        </p:animEffect>
                                      </p:childTnLst>
                                    </p:cTn>
                                  </p:par>
                                  <p:par>
                                    <p:cTn id="15" presetID="1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p:tgtEl>
                                              <p:spTgt spid="51"/>
                                            </p:tgtEl>
                                            <p:attrNameLst>
                                              <p:attrName>ppt_x</p:attrName>
                                            </p:attrNameLst>
                                          </p:cBhvr>
                                          <p:tavLst>
                                            <p:tav tm="0">
                                              <p:val>
                                                <p:strVal val="#ppt_x-#ppt_w*1.125000"/>
                                              </p:val>
                                            </p:tav>
                                            <p:tav tm="100000">
                                              <p:val>
                                                <p:strVal val="#ppt_x"/>
                                              </p:val>
                                            </p:tav>
                                          </p:tavLst>
                                        </p:anim>
                                        <p:animEffect transition="in" filter="wipe(right)">
                                          <p:cBhvr>
                                            <p:cTn id="18" dur="500"/>
                                            <p:tgtEl>
                                              <p:spTgt spid="51"/>
                                            </p:tgtEl>
                                          </p:cBhvr>
                                        </p:animEffect>
                                      </p:childTnLst>
                                    </p:cTn>
                                  </p:par>
                                  <p:par>
                                    <p:cTn id="19" presetID="2" presetClass="entr" presetSubtype="9" fill="hold" nodeType="withEffect" p14:presetBounceEnd="40000">
                                      <p:stCondLst>
                                        <p:cond delay="1500"/>
                                      </p:stCondLst>
                                      <p:childTnLst>
                                        <p:set>
                                          <p:cBhvr>
                                            <p:cTn id="20" dur="1" fill="hold">
                                              <p:stCondLst>
                                                <p:cond delay="0"/>
                                              </p:stCondLst>
                                            </p:cTn>
                                            <p:tgtEl>
                                              <p:spTgt spid="7"/>
                                            </p:tgtEl>
                                            <p:attrNameLst>
                                              <p:attrName>style.visibility</p:attrName>
                                            </p:attrNameLst>
                                          </p:cBhvr>
                                          <p:to>
                                            <p:strVal val="visible"/>
                                          </p:to>
                                        </p:set>
                                        <p:anim calcmode="lin" valueType="num" p14:bounceEnd="40000">
                                          <p:cBhvr additive="base">
                                            <p:cTn id="21" dur="10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22" dur="10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14:presetBounceEnd="40000">
                                      <p:stCondLst>
                                        <p:cond delay="1500"/>
                                      </p:stCondLst>
                                      <p:childTnLst>
                                        <p:set>
                                          <p:cBhvr>
                                            <p:cTn id="24" dur="1" fill="hold">
                                              <p:stCondLst>
                                                <p:cond delay="0"/>
                                              </p:stCondLst>
                                            </p:cTn>
                                            <p:tgtEl>
                                              <p:spTgt spid="6"/>
                                            </p:tgtEl>
                                            <p:attrNameLst>
                                              <p:attrName>style.visibility</p:attrName>
                                            </p:attrNameLst>
                                          </p:cBhvr>
                                          <p:to>
                                            <p:strVal val="visible"/>
                                          </p:to>
                                        </p:set>
                                        <p:anim calcmode="lin" valueType="num" p14:bounceEnd="40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26" dur="1000" fill="hold"/>
                                            <p:tgtEl>
                                              <p:spTgt spid="6"/>
                                            </p:tgtEl>
                                            <p:attrNameLst>
                                              <p:attrName>ppt_y</p:attrName>
                                            </p:attrNameLst>
                                          </p:cBhvr>
                                          <p:tavLst>
                                            <p:tav tm="0">
                                              <p:val>
                                                <p:strVal val="0-#ppt_h/2"/>
                                              </p:val>
                                            </p:tav>
                                            <p:tav tm="100000">
                                              <p:val>
                                                <p:strVal val="#ppt_y"/>
                                              </p:val>
                                            </p:tav>
                                          </p:tavLst>
                                        </p:anim>
                                      </p:childTnLst>
                                    </p:cTn>
                                  </p:par>
                                  <p:par>
                                    <p:cTn id="27" presetID="2" presetClass="entr" presetSubtype="6" fill="hold" nodeType="withEffect" p14:presetBounceEnd="40000">
                                      <p:stCondLst>
                                        <p:cond delay="1500"/>
                                      </p:stCondLst>
                                      <p:childTnLst>
                                        <p:set>
                                          <p:cBhvr>
                                            <p:cTn id="28" dur="1" fill="hold">
                                              <p:stCondLst>
                                                <p:cond delay="0"/>
                                              </p:stCondLst>
                                            </p:cTn>
                                            <p:tgtEl>
                                              <p:spTgt spid="2"/>
                                            </p:tgtEl>
                                            <p:attrNameLst>
                                              <p:attrName>style.visibility</p:attrName>
                                            </p:attrNameLst>
                                          </p:cBhvr>
                                          <p:to>
                                            <p:strVal val="visible"/>
                                          </p:to>
                                        </p:set>
                                        <p:anim calcmode="lin" valueType="num" p14:bounceEnd="40000">
                                          <p:cBhvr additive="base">
                                            <p:cTn id="29" dur="10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30" dur="10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14:presetBounceEnd="40000">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14:bounceEnd="40000">
                                          <p:cBhvr additive="base">
                                            <p:cTn id="33" dur="10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3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1"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 presetClass="entr" presetSubtype="32"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ox(out)">
                                          <p:cBhvr>
                                            <p:cTn id="10" dur="500"/>
                                            <p:tgtEl>
                                              <p:spTgt spid="3"/>
                                            </p:tgtEl>
                                          </p:cBhvr>
                                        </p:animEffect>
                                      </p:childTnLst>
                                    </p:cTn>
                                  </p:par>
                                  <p:par>
                                    <p:cTn id="11" presetID="12" presetClass="entr" presetSubtype="2" fill="hold" grpId="0" nodeType="withEffect">
                                      <p:stCondLst>
                                        <p:cond delay="100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p:tgtEl>
                                              <p:spTgt spid="52"/>
                                            </p:tgtEl>
                                            <p:attrNameLst>
                                              <p:attrName>ppt_x</p:attrName>
                                            </p:attrNameLst>
                                          </p:cBhvr>
                                          <p:tavLst>
                                            <p:tav tm="0">
                                              <p:val>
                                                <p:strVal val="#ppt_x+#ppt_w*1.125000"/>
                                              </p:val>
                                            </p:tav>
                                            <p:tav tm="100000">
                                              <p:val>
                                                <p:strVal val="#ppt_x"/>
                                              </p:val>
                                            </p:tav>
                                          </p:tavLst>
                                        </p:anim>
                                        <p:animEffect transition="in" filter="wipe(left)">
                                          <p:cBhvr>
                                            <p:cTn id="14" dur="500"/>
                                            <p:tgtEl>
                                              <p:spTgt spid="52"/>
                                            </p:tgtEl>
                                          </p:cBhvr>
                                        </p:animEffect>
                                      </p:childTnLst>
                                    </p:cTn>
                                  </p:par>
                                  <p:par>
                                    <p:cTn id="15" presetID="1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p:tgtEl>
                                              <p:spTgt spid="51"/>
                                            </p:tgtEl>
                                            <p:attrNameLst>
                                              <p:attrName>ppt_x</p:attrName>
                                            </p:attrNameLst>
                                          </p:cBhvr>
                                          <p:tavLst>
                                            <p:tav tm="0">
                                              <p:val>
                                                <p:strVal val="#ppt_x-#ppt_w*1.125000"/>
                                              </p:val>
                                            </p:tav>
                                            <p:tav tm="100000">
                                              <p:val>
                                                <p:strVal val="#ppt_x"/>
                                              </p:val>
                                            </p:tav>
                                          </p:tavLst>
                                        </p:anim>
                                        <p:animEffect transition="in" filter="wipe(right)">
                                          <p:cBhvr>
                                            <p:cTn id="18" dur="500"/>
                                            <p:tgtEl>
                                              <p:spTgt spid="51"/>
                                            </p:tgtEl>
                                          </p:cBhvr>
                                        </p:animEffect>
                                      </p:childTnLst>
                                    </p:cTn>
                                  </p:par>
                                  <p:par>
                                    <p:cTn id="19" presetID="2" presetClass="entr" presetSubtype="9" fill="hold" nodeType="withEffect">
                                      <p:stCondLst>
                                        <p:cond delay="1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0-#ppt_w/2"/>
                                              </p:val>
                                            </p:tav>
                                            <p:tav tm="100000">
                                              <p:val>
                                                <p:strVal val="#ppt_x"/>
                                              </p:val>
                                            </p:tav>
                                          </p:tavLst>
                                        </p:anim>
                                        <p:anim calcmode="lin" valueType="num">
                                          <p:cBhvr additive="base">
                                            <p:cTn id="22" dur="10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stCondLst>
                                        <p:cond delay="15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0-#ppt_h/2"/>
                                              </p:val>
                                            </p:tav>
                                            <p:tav tm="100000">
                                              <p:val>
                                                <p:strVal val="#ppt_y"/>
                                              </p:val>
                                            </p:tav>
                                          </p:tavLst>
                                        </p:anim>
                                      </p:childTnLst>
                                    </p:cTn>
                                  </p:par>
                                  <p:par>
                                    <p:cTn id="27" presetID="2" presetClass="entr" presetSubtype="6" fill="hold" nodeType="withEffect">
                                      <p:stCondLst>
                                        <p:cond delay="15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1000" fill="hold"/>
                                            <p:tgtEl>
                                              <p:spTgt spid="2"/>
                                            </p:tgtEl>
                                            <p:attrNameLst>
                                              <p:attrName>ppt_x</p:attrName>
                                            </p:attrNameLst>
                                          </p:cBhvr>
                                          <p:tavLst>
                                            <p:tav tm="0">
                                              <p:val>
                                                <p:strVal val="1+#ppt_w/2"/>
                                              </p:val>
                                            </p:tav>
                                            <p:tav tm="100000">
                                              <p:val>
                                                <p:strVal val="#ppt_x"/>
                                              </p:val>
                                            </p:tav>
                                          </p:tavLst>
                                        </p:anim>
                                        <p:anim calcmode="lin" valueType="num">
                                          <p:cBhvr additive="base">
                                            <p:cTn id="30" dur="10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0-#ppt_w/2"/>
                                              </p:val>
                                            </p:tav>
                                            <p:tav tm="100000">
                                              <p:val>
                                                <p:strVal val="#ppt_x"/>
                                              </p:val>
                                            </p:tav>
                                          </p:tavLst>
                                        </p:anim>
                                        <p:anim calcmode="lin" valueType="num">
                                          <p:cBhvr additive="base">
                                            <p:cTn id="3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1" grpId="0"/>
          <p:bldP spid="5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95729" y="537242"/>
            <a:ext cx="3212702" cy="3752719"/>
          </a:xfrm>
          <a:prstGeom prst="rect">
            <a:avLst/>
          </a:prstGeom>
        </p:spPr>
      </p:pic>
      <p:sp>
        <p:nvSpPr>
          <p:cNvPr id="4" name="文本框 3"/>
          <p:cNvSpPr txBox="1"/>
          <p:nvPr/>
        </p:nvSpPr>
        <p:spPr>
          <a:xfrm>
            <a:off x="2179631" y="1847114"/>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833491" y="2315415"/>
            <a:ext cx="495649" cy="461665"/>
          </a:xfrm>
          <a:prstGeom prst="rect">
            <a:avLst/>
          </a:prstGeom>
          <a:noFill/>
        </p:spPr>
        <p:txBody>
          <a:bodyPr wrap="none" rtlCol="0">
            <a:spAutoFit/>
          </a:bodyPr>
          <a:lstStyle/>
          <a:p>
            <a:r>
              <a:rPr lang="en-US" altLang="zh-CN" sz="2400" dirty="0">
                <a:latin typeface="+mj-lt"/>
              </a:rPr>
              <a:t>05</a:t>
            </a:r>
            <a:endParaRPr lang="zh-CN" altLang="en-US" sz="2400" dirty="0">
              <a:latin typeface="+mj-lt"/>
            </a:endParaRPr>
          </a:p>
        </p:txBody>
      </p:sp>
      <p:cxnSp>
        <p:nvCxnSpPr>
          <p:cNvPr id="7" name="直接连接符 6"/>
          <p:cNvCxnSpPr/>
          <p:nvPr/>
        </p:nvCxnSpPr>
        <p:spPr>
          <a:xfrm flipH="1">
            <a:off x="2612185" y="2139501"/>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08836" y="4555253"/>
            <a:ext cx="2436886" cy="707886"/>
          </a:xfrm>
          <a:prstGeom prst="rect">
            <a:avLst/>
          </a:prstGeom>
          <a:noFill/>
        </p:spPr>
        <p:txBody>
          <a:bodyPr wrap="none" rtlCol="0">
            <a:spAutoFit/>
          </a:bodyPr>
          <a:lstStyle/>
          <a:p>
            <a:r>
              <a:rPr lang="en-US" altLang="zh-CN" sz="4000" dirty="0"/>
              <a:t>Conclusion</a:t>
            </a:r>
            <a:endParaRPr lang="zh-CN" altLang="en-US" sz="4000" dirty="0"/>
          </a:p>
        </p:txBody>
      </p:sp>
      <p:sp>
        <p:nvSpPr>
          <p:cNvPr id="11" name="文本框 10">
            <a:extLst>
              <a:ext uri="{FF2B5EF4-FFF2-40B4-BE49-F238E27FC236}">
                <a16:creationId xmlns:a16="http://schemas.microsoft.com/office/drawing/2014/main" id="{6B61E23C-561B-4AFF-918F-039CBC1FC0DB}"/>
              </a:ext>
            </a:extLst>
          </p:cNvPr>
          <p:cNvSpPr txBox="1"/>
          <p:nvPr/>
        </p:nvSpPr>
        <p:spPr>
          <a:xfrm>
            <a:off x="4529624" y="1847114"/>
            <a:ext cx="6096000" cy="2800767"/>
          </a:xfrm>
          <a:prstGeom prst="rect">
            <a:avLst/>
          </a:prstGeom>
          <a:noFill/>
        </p:spPr>
        <p:txBody>
          <a:bodyPr wrap="square">
            <a:spAutoFit/>
          </a:bodyPr>
          <a:lstStyle/>
          <a:p>
            <a:r>
              <a:rPr lang="zh-CN" altLang="en-US" sz="1600" dirty="0">
                <a:solidFill>
                  <a:schemeClr val="bg1">
                    <a:lumMod val="50000"/>
                  </a:schemeClr>
                </a:solidFill>
              </a:rPr>
              <a:t>作者提出了一个简单、通用的概念</a:t>
            </a:r>
            <a:r>
              <a:rPr lang="en-US" altLang="zh-CN" sz="1600" dirty="0">
                <a:solidFill>
                  <a:schemeClr val="bg1">
                    <a:lumMod val="50000"/>
                  </a:schemeClr>
                </a:solidFill>
              </a:rPr>
              <a:t>——</a:t>
            </a:r>
            <a:r>
              <a:rPr lang="zh-CN" altLang="en-US" sz="1600" dirty="0">
                <a:solidFill>
                  <a:schemeClr val="bg1">
                    <a:lumMod val="50000"/>
                  </a:schemeClr>
                </a:solidFill>
              </a:rPr>
              <a:t>引用透明输入 </a:t>
            </a:r>
            <a:r>
              <a:rPr lang="en-US" altLang="zh-CN" sz="1600" dirty="0">
                <a:solidFill>
                  <a:schemeClr val="bg1">
                    <a:lumMod val="50000"/>
                  </a:schemeClr>
                </a:solidFill>
              </a:rPr>
              <a:t>RTI——</a:t>
            </a:r>
            <a:r>
              <a:rPr lang="zh-CN" altLang="en-US" sz="1600" dirty="0">
                <a:solidFill>
                  <a:schemeClr val="bg1">
                    <a:lumMod val="50000"/>
                  </a:schemeClr>
                </a:solidFill>
              </a:rPr>
              <a:t>用于测试机器翻译软件，不同于现有的</a:t>
            </a:r>
            <a:r>
              <a:rPr lang="en-US" altLang="zh-CN" sz="1600" dirty="0">
                <a:solidFill>
                  <a:schemeClr val="bg1">
                    <a:lumMod val="50000"/>
                  </a:schemeClr>
                </a:solidFill>
              </a:rPr>
              <a:t>——</a:t>
            </a:r>
            <a:r>
              <a:rPr lang="zh-CN" altLang="en-US" sz="1600" dirty="0">
                <a:solidFill>
                  <a:schemeClr val="bg1">
                    <a:lumMod val="50000"/>
                  </a:schemeClr>
                </a:solidFill>
              </a:rPr>
              <a:t>扰乱一个自然句中的词（上下文固定），并假设翻译应该只有小的变化</a:t>
            </a:r>
            <a:r>
              <a:rPr lang="en-US" altLang="zh-CN" sz="1600" dirty="0">
                <a:solidFill>
                  <a:schemeClr val="bg1">
                    <a:lumMod val="50000"/>
                  </a:schemeClr>
                </a:solidFill>
              </a:rPr>
              <a:t>——</a:t>
            </a:r>
            <a:r>
              <a:rPr lang="zh-CN" altLang="en-US" sz="1600" dirty="0">
                <a:solidFill>
                  <a:schemeClr val="bg1">
                    <a:lumMod val="50000"/>
                  </a:schemeClr>
                </a:solidFill>
              </a:rPr>
              <a:t>的方法，本文假设 </a:t>
            </a:r>
            <a:r>
              <a:rPr lang="en-US" altLang="zh-CN" sz="1600" dirty="0">
                <a:solidFill>
                  <a:schemeClr val="bg1">
                    <a:lumMod val="50000"/>
                  </a:schemeClr>
                </a:solidFill>
              </a:rPr>
              <a:t>RTIs </a:t>
            </a:r>
            <a:r>
              <a:rPr lang="zh-CN" altLang="en-US" sz="1600" dirty="0">
                <a:solidFill>
                  <a:schemeClr val="bg1">
                    <a:lumMod val="50000"/>
                  </a:schemeClr>
                </a:solidFill>
              </a:rPr>
              <a:t>应该在不同的上下文中具有不变的翻译，因此 </a:t>
            </a:r>
            <a:r>
              <a:rPr lang="en-US" altLang="zh-CN" sz="1600" dirty="0">
                <a:solidFill>
                  <a:schemeClr val="bg1">
                    <a:lumMod val="50000"/>
                  </a:schemeClr>
                </a:solidFill>
              </a:rPr>
              <a:t>RTI </a:t>
            </a:r>
            <a:r>
              <a:rPr lang="zh-CN" altLang="en-US" sz="1600" dirty="0">
                <a:solidFill>
                  <a:schemeClr val="bg1">
                    <a:lumMod val="50000"/>
                  </a:schemeClr>
                </a:solidFill>
              </a:rPr>
              <a:t>可以发现不同种类的翻译错误，从而补充现有的方法。测试谷歌翻译和微软必应翻译 ，分别发现了</a:t>
            </a:r>
            <a:r>
              <a:rPr lang="en-US" altLang="zh-CN" sz="1600" dirty="0">
                <a:solidFill>
                  <a:schemeClr val="bg1">
                    <a:lumMod val="50000"/>
                  </a:schemeClr>
                </a:solidFill>
              </a:rPr>
              <a:t>123</a:t>
            </a:r>
            <a:r>
              <a:rPr lang="zh-CN" altLang="en-US" sz="1600" dirty="0">
                <a:solidFill>
                  <a:schemeClr val="bg1">
                    <a:lumMod val="50000"/>
                  </a:schemeClr>
                </a:solidFill>
              </a:rPr>
              <a:t>和</a:t>
            </a:r>
            <a:r>
              <a:rPr lang="en-US" altLang="zh-CN" sz="1600" dirty="0">
                <a:solidFill>
                  <a:schemeClr val="bg1">
                    <a:lumMod val="50000"/>
                  </a:schemeClr>
                </a:solidFill>
              </a:rPr>
              <a:t>142</a:t>
            </a:r>
            <a:r>
              <a:rPr lang="zh-CN" altLang="en-US" sz="1600" dirty="0">
                <a:solidFill>
                  <a:schemeClr val="bg1">
                    <a:lumMod val="50000"/>
                  </a:schemeClr>
                </a:solidFill>
              </a:rPr>
              <a:t>个错误的翻译，且目前用时最短，证明了 </a:t>
            </a:r>
            <a:r>
              <a:rPr lang="en-US" altLang="zh-CN" sz="1600" dirty="0">
                <a:solidFill>
                  <a:schemeClr val="bg1">
                    <a:lumMod val="50000"/>
                  </a:schemeClr>
                </a:solidFill>
              </a:rPr>
              <a:t>Purity </a:t>
            </a:r>
            <a:r>
              <a:rPr lang="zh-CN" altLang="en-US" sz="1600" dirty="0">
                <a:solidFill>
                  <a:schemeClr val="bg1">
                    <a:lumMod val="50000"/>
                  </a:schemeClr>
                </a:solidFill>
              </a:rPr>
              <a:t>测试机器翻译软件的能力。在未来的工作中，作者将继续细化一般方法，并将其扩展到其他 </a:t>
            </a:r>
            <a:r>
              <a:rPr lang="en-US" altLang="zh-CN" sz="1600" dirty="0">
                <a:solidFill>
                  <a:schemeClr val="bg1">
                    <a:lumMod val="50000"/>
                  </a:schemeClr>
                </a:solidFill>
              </a:rPr>
              <a:t>RTI </a:t>
            </a:r>
            <a:r>
              <a:rPr lang="zh-CN" altLang="en-US" sz="1600" dirty="0">
                <a:solidFill>
                  <a:schemeClr val="bg1">
                    <a:lumMod val="50000"/>
                  </a:schemeClr>
                </a:solidFill>
              </a:rPr>
              <a:t>实现方式，例如将动词短语作为 </a:t>
            </a:r>
            <a:r>
              <a:rPr lang="en-US" altLang="zh-CN" sz="1600" dirty="0">
                <a:solidFill>
                  <a:schemeClr val="bg1">
                    <a:lumMod val="50000"/>
                  </a:schemeClr>
                </a:solidFill>
              </a:rPr>
              <a:t>RTIs </a:t>
            </a:r>
            <a:r>
              <a:rPr lang="zh-CN" altLang="en-US" sz="1600" dirty="0">
                <a:solidFill>
                  <a:schemeClr val="bg1">
                    <a:lumMod val="50000"/>
                  </a:schemeClr>
                </a:solidFill>
              </a:rPr>
              <a:t>或将整个句子作为 </a:t>
            </a:r>
            <a:r>
              <a:rPr lang="en-US" altLang="zh-CN" sz="1600" dirty="0">
                <a:solidFill>
                  <a:schemeClr val="bg1">
                    <a:lumMod val="50000"/>
                  </a:schemeClr>
                </a:solidFill>
              </a:rPr>
              <a:t>RTIs</a:t>
            </a:r>
            <a:r>
              <a:rPr lang="zh-CN" altLang="en-US" sz="1600" dirty="0">
                <a:solidFill>
                  <a:schemeClr val="bg1">
                    <a:lumMod val="50000"/>
                  </a:schemeClr>
                </a:solidFill>
              </a:rPr>
              <a:t>，将它们与语义上不相关的句子相连配对，还将在翻译错误诊断和机器翻译系统的自动修复方面开展广泛的工作。 </a:t>
            </a:r>
          </a:p>
        </p:txBody>
      </p:sp>
    </p:spTree>
    <p:extLst>
      <p:ext uri="{BB962C8B-B14F-4D97-AF65-F5344CB8AC3E}">
        <p14:creationId xmlns:p14="http://schemas.microsoft.com/office/powerpoint/2010/main" val="1553523311"/>
      </p:ext>
    </p:extLst>
  </p:cSld>
  <p:clrMapOvr>
    <a:masterClrMapping/>
  </p:clrMapOvr>
  <p:transition spd="slow">
    <p:push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9"/>
          <p:cNvSpPr>
            <a:spLocks/>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0"/>
          <p:cNvSpPr>
            <a:spLocks/>
          </p:cNvSpPr>
          <p:nvPr/>
        </p:nvSpPr>
        <p:spPr bwMode="auto">
          <a:xfrm>
            <a:off x="3146617" y="1155074"/>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1"/>
          <p:cNvSpPr>
            <a:spLocks/>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2"/>
          <p:cNvSpPr>
            <a:spLocks/>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4"/>
          <p:cNvSpPr>
            <a:spLocks/>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文本框 31"/>
          <p:cNvSpPr txBox="1"/>
          <p:nvPr/>
        </p:nvSpPr>
        <p:spPr>
          <a:xfrm>
            <a:off x="4779003" y="3221092"/>
            <a:ext cx="2675732" cy="830997"/>
          </a:xfrm>
          <a:prstGeom prst="rect">
            <a:avLst/>
          </a:prstGeom>
          <a:noFill/>
        </p:spPr>
        <p:txBody>
          <a:bodyPr wrap="none" rtlCol="0">
            <a:spAutoFit/>
          </a:bodyPr>
          <a:lstStyle/>
          <a:p>
            <a:r>
              <a:rPr lang="en-US" altLang="zh-CN" sz="4800" b="1" dirty="0">
                <a:latin typeface="华文宋体" panose="02010600040101010101" pitchFamily="2" charset="-122"/>
                <a:ea typeface="华文宋体" panose="02010600040101010101" pitchFamily="2" charset="-122"/>
              </a:rPr>
              <a:t>THANKS</a:t>
            </a:r>
            <a:endParaRPr lang="zh-CN" altLang="en-US" sz="4800" b="1" dirty="0">
              <a:latin typeface="华文宋体" panose="02010600040101010101" pitchFamily="2" charset="-122"/>
              <a:ea typeface="华文宋体" panose="02010600040101010101" pitchFamily="2" charset="-122"/>
            </a:endParaRPr>
          </a:p>
        </p:txBody>
      </p:sp>
      <p:sp>
        <p:nvSpPr>
          <p:cNvPr id="33" name="矩形 32"/>
          <p:cNvSpPr/>
          <p:nvPr/>
        </p:nvSpPr>
        <p:spPr>
          <a:xfrm>
            <a:off x="5846429" y="3854701"/>
            <a:ext cx="1532792" cy="307777"/>
          </a:xfrm>
          <a:prstGeom prst="rect">
            <a:avLst/>
          </a:prstGeom>
        </p:spPr>
        <p:txBody>
          <a:bodyPr wrap="none">
            <a:spAutoFit/>
          </a:bodyPr>
          <a:lstStyle/>
          <a:p>
            <a:r>
              <a:rPr lang="en-US" altLang="zh-CN" sz="1400" i="1" dirty="0">
                <a:solidFill>
                  <a:schemeClr val="tx1">
                    <a:lumMod val="50000"/>
                    <a:lumOff val="50000"/>
                  </a:schemeClr>
                </a:solidFill>
                <a:latin typeface="华文宋体" panose="02010600040101010101" pitchFamily="2" charset="-122"/>
                <a:ea typeface="华文宋体" panose="02010600040101010101" pitchFamily="2" charset="-122"/>
              </a:rPr>
              <a:t>191250205 </a:t>
            </a:r>
            <a:r>
              <a:rPr lang="zh-CN" altLang="en-US" sz="1400" i="1" dirty="0">
                <a:solidFill>
                  <a:schemeClr val="tx1">
                    <a:lumMod val="50000"/>
                    <a:lumOff val="50000"/>
                  </a:schemeClr>
                </a:solidFill>
                <a:latin typeface="华文宋体" panose="02010600040101010101" pitchFamily="2" charset="-122"/>
                <a:ea typeface="华文宋体" panose="02010600040101010101" pitchFamily="2" charset="-122"/>
              </a:rPr>
              <a:t>赵喆德</a:t>
            </a:r>
          </a:p>
        </p:txBody>
      </p:sp>
    </p:spTree>
    <p:extLst>
      <p:ext uri="{BB962C8B-B14F-4D97-AF65-F5344CB8AC3E}">
        <p14:creationId xmlns:p14="http://schemas.microsoft.com/office/powerpoint/2010/main" val="37362536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 presetClass="emph" presetSubtype="0" fill="hold" grpId="1" nodeType="withEffect">
                                  <p:stCondLst>
                                    <p:cond delay="0"/>
                                  </p:stCondLst>
                                  <p:childTnLst>
                                    <p:animScale>
                                      <p:cBhvr>
                                        <p:cTn id="9" dur="10" fill="hold"/>
                                        <p:tgtEl>
                                          <p:spTgt spid="30"/>
                                        </p:tgtEl>
                                      </p:cBhvr>
                                      <p:by x="1000000" y="1000000"/>
                                    </p:animScale>
                                  </p:childTnLst>
                                </p:cTn>
                              </p:par>
                              <p:par>
                                <p:cTn id="10" presetID="6" presetClass="emph" presetSubtype="0" fill="hold" grpId="2" nodeType="withEffect">
                                  <p:stCondLst>
                                    <p:cond delay="0"/>
                                  </p:stCondLst>
                                  <p:childTnLst>
                                    <p:animScale>
                                      <p:cBhvr>
                                        <p:cTn id="11" dur="750" fill="hold"/>
                                        <p:tgtEl>
                                          <p:spTgt spid="30"/>
                                        </p:tgtEl>
                                      </p:cBhvr>
                                      <p:by x="10000" y="10000"/>
                                    </p:animScale>
                                  </p:childTnLst>
                                </p:cTn>
                              </p:par>
                              <p:par>
                                <p:cTn id="12" presetID="10" presetClass="entr" presetSubtype="0" fill="hold" grpId="0" nodeType="withEffect" nodePh="1">
                                  <p:stCondLst>
                                    <p:cond delay="200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19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19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18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17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165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15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14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13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13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12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25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2500"/>
                                  </p:stCondLst>
                                  <p:iterate type="lt">
                                    <p:tmPct val="10000"/>
                                  </p:iterate>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23" presetClass="entr" presetSubtype="288" fill="hold" grpId="1" nodeType="withEffect">
                                  <p:stCondLst>
                                    <p:cond delay="2500"/>
                                  </p:stCondLst>
                                  <p:iterate type="lt">
                                    <p:tmPct val="10000"/>
                                  </p:iterate>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strVal val="4/3*#ppt_w"/>
                                          </p:val>
                                        </p:tav>
                                        <p:tav tm="100000">
                                          <p:val>
                                            <p:strVal val="#ppt_w"/>
                                          </p:val>
                                        </p:tav>
                                      </p:tavLst>
                                    </p:anim>
                                    <p:anim calcmode="lin" valueType="num">
                                      <p:cBhvr>
                                        <p:cTn id="87" dur="500" fill="hold"/>
                                        <p:tgtEl>
                                          <p:spTgt spid="32"/>
                                        </p:tgtEl>
                                        <p:attrNameLst>
                                          <p:attrName>ppt_h</p:attrName>
                                        </p:attrNameLst>
                                      </p:cBhvr>
                                      <p:tavLst>
                                        <p:tav tm="0">
                                          <p:val>
                                            <p:strVal val="4/3*#ppt_h"/>
                                          </p:val>
                                        </p:tav>
                                        <p:tav tm="100000">
                                          <p:val>
                                            <p:strVal val="#ppt_h"/>
                                          </p:val>
                                        </p:tav>
                                      </p:tavLst>
                                    </p:anim>
                                  </p:childTnLst>
                                </p:cTn>
                              </p:par>
                              <p:par>
                                <p:cTn id="88" presetID="53" presetClass="entr" presetSubtype="16" fill="hold" grpId="0" nodeType="withEffect">
                                  <p:stCondLst>
                                    <p:cond delay="3000"/>
                                  </p:stCondLst>
                                  <p:childTnLst>
                                    <p:set>
                                      <p:cBhvr>
                                        <p:cTn id="89" dur="1" fill="hold">
                                          <p:stCondLst>
                                            <p:cond delay="0"/>
                                          </p:stCondLst>
                                        </p:cTn>
                                        <p:tgtEl>
                                          <p:spTgt spid="33"/>
                                        </p:tgtEl>
                                        <p:attrNameLst>
                                          <p:attrName>style.visibility</p:attrName>
                                        </p:attrNameLst>
                                      </p:cBhvr>
                                      <p:to>
                                        <p:strVal val="visible"/>
                                      </p:to>
                                    </p:set>
                                    <p:anim calcmode="lin" valueType="num">
                                      <p:cBhvr>
                                        <p:cTn id="90" dur="500" fill="hold"/>
                                        <p:tgtEl>
                                          <p:spTgt spid="33"/>
                                        </p:tgtEl>
                                        <p:attrNameLst>
                                          <p:attrName>ppt_w</p:attrName>
                                        </p:attrNameLst>
                                      </p:cBhvr>
                                      <p:tavLst>
                                        <p:tav tm="0">
                                          <p:val>
                                            <p:fltVal val="0"/>
                                          </p:val>
                                        </p:tav>
                                        <p:tav tm="100000">
                                          <p:val>
                                            <p:strVal val="#ppt_w"/>
                                          </p:val>
                                        </p:tav>
                                      </p:tavLst>
                                    </p:anim>
                                    <p:anim calcmode="lin" valueType="num">
                                      <p:cBhvr>
                                        <p:cTn id="91" dur="500" fill="hold"/>
                                        <p:tgtEl>
                                          <p:spTgt spid="33"/>
                                        </p:tgtEl>
                                        <p:attrNameLst>
                                          <p:attrName>ppt_h</p:attrName>
                                        </p:attrNameLst>
                                      </p:cBhvr>
                                      <p:tavLst>
                                        <p:tav tm="0">
                                          <p:val>
                                            <p:fltVal val="0"/>
                                          </p:val>
                                        </p:tav>
                                        <p:tav tm="100000">
                                          <p:val>
                                            <p:strVal val="#ppt_h"/>
                                          </p:val>
                                        </p:tav>
                                      </p:tavLst>
                                    </p:anim>
                                    <p:animEffect transition="in" filter="fade">
                                      <p:cBhvr>
                                        <p:cTn id="9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0" grpId="1" animBg="1"/>
      <p:bldP spid="30" grpId="2" animBg="1"/>
      <p:bldP spid="32" grpId="0"/>
      <p:bldP spid="32" grpId="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0800000">
            <a:off x="-167947" y="-3458114"/>
            <a:ext cx="14004320" cy="9920291"/>
            <a:chOff x="771526" y="60326"/>
            <a:chExt cx="6002338" cy="4419600"/>
          </a:xfrm>
        </p:grpSpPr>
        <p:sp>
          <p:nvSpPr>
            <p:cNvPr id="5"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9"/>
            <p:cNvSpPr>
              <a:spLocks/>
            </p:cNvSpPr>
            <p:nvPr/>
          </p:nvSpPr>
          <p:spPr bwMode="auto">
            <a:xfrm>
              <a:off x="3017194" y="1094588"/>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94" y="7027"/>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0"/>
            <p:cNvSpPr>
              <a:spLocks/>
            </p:cNvSpPr>
            <p:nvPr/>
          </p:nvSpPr>
          <p:spPr bwMode="auto">
            <a:xfrm>
              <a:off x="3146617" y="1155075"/>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199" y="6765"/>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1"/>
            <p:cNvSpPr>
              <a:spLocks/>
            </p:cNvSpPr>
            <p:nvPr/>
          </p:nvSpPr>
          <p:spPr bwMode="auto">
            <a:xfrm>
              <a:off x="3273663" y="1219920"/>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349" y="6464"/>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3401982" y="1283556"/>
              <a:ext cx="2513290" cy="2158819"/>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8"/>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45" y="5921"/>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4"/>
            <p:cNvSpPr>
              <a:spLocks/>
            </p:cNvSpPr>
            <p:nvPr/>
          </p:nvSpPr>
          <p:spPr bwMode="auto">
            <a:xfrm>
              <a:off x="3650081" y="1403056"/>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 name="connsiteX0" fmla="*/ 7790 w 10000"/>
                <a:gd name="connsiteY0" fmla="*/ 1007 h 10000"/>
                <a:gd name="connsiteX1" fmla="*/ 9999 w 10000"/>
                <a:gd name="connsiteY1" fmla="*/ 4916 h 10000"/>
                <a:gd name="connsiteX2" fmla="*/ 7919 w 10000"/>
                <a:gd name="connsiteY2" fmla="*/ 8741 h 10000"/>
                <a:gd name="connsiteX3" fmla="*/ 2653 w 10000"/>
                <a:gd name="connsiteY3" fmla="*/ 8405 h 10000"/>
                <a:gd name="connsiteX4" fmla="*/ 296 w 10000"/>
                <a:gd name="connsiteY4" fmla="*/ 5022 h 10000"/>
                <a:gd name="connsiteX5" fmla="*/ 169 w 10000"/>
                <a:gd name="connsiteY5" fmla="*/ 4770 h 10000"/>
                <a:gd name="connsiteX6" fmla="*/ 996 w 10000"/>
                <a:gd name="connsiteY6" fmla="*/ 1952 h 10000"/>
                <a:gd name="connsiteX7" fmla="*/ 7790 w 10000"/>
                <a:gd name="connsiteY7" fmla="*/ 10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7790" y="1007"/>
                  </a:moveTo>
                  <a:cubicBezTo>
                    <a:pt x="9152" y="2310"/>
                    <a:pt x="9944" y="3193"/>
                    <a:pt x="9999" y="4916"/>
                  </a:cubicBezTo>
                  <a:cubicBezTo>
                    <a:pt x="10054" y="6660"/>
                    <a:pt x="8858" y="7585"/>
                    <a:pt x="7919" y="8741"/>
                  </a:cubicBezTo>
                  <a:cubicBezTo>
                    <a:pt x="6298" y="10696"/>
                    <a:pt x="3095" y="10212"/>
                    <a:pt x="2653" y="8405"/>
                  </a:cubicBezTo>
                  <a:cubicBezTo>
                    <a:pt x="2285" y="6892"/>
                    <a:pt x="877" y="6611"/>
                    <a:pt x="296" y="5022"/>
                  </a:cubicBezTo>
                  <a:cubicBezTo>
                    <a:pt x="260" y="4945"/>
                    <a:pt x="186" y="4853"/>
                    <a:pt x="169" y="4770"/>
                  </a:cubicBezTo>
                  <a:cubicBezTo>
                    <a:pt x="2" y="4243"/>
                    <a:pt x="-347" y="3046"/>
                    <a:pt x="996" y="1952"/>
                  </a:cubicBezTo>
                  <a:cubicBezTo>
                    <a:pt x="1346" y="1238"/>
                    <a:pt x="5267" y="-1431"/>
                    <a:pt x="7790" y="1007"/>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5"/>
            <p:cNvSpPr>
              <a:spLocks/>
            </p:cNvSpPr>
            <p:nvPr/>
          </p:nvSpPr>
          <p:spPr bwMode="auto">
            <a:xfrm>
              <a:off x="3775183"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965" y="4959"/>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56"/>
            <p:cNvSpPr>
              <a:spLocks/>
            </p:cNvSpPr>
            <p:nvPr/>
          </p:nvSpPr>
          <p:spPr bwMode="auto">
            <a:xfrm>
              <a:off x="3897557" y="1515826"/>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51" y="4474"/>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8"/>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文本框 54"/>
          <p:cNvSpPr txBox="1"/>
          <p:nvPr/>
        </p:nvSpPr>
        <p:spPr>
          <a:xfrm>
            <a:off x="3275576" y="1078114"/>
            <a:ext cx="1569660" cy="769441"/>
          </a:xfrm>
          <a:prstGeom prst="rect">
            <a:avLst/>
          </a:prstGeom>
          <a:noFill/>
        </p:spPr>
        <p:txBody>
          <a:bodyPr wrap="none" rtlCol="0">
            <a:spAutoFit/>
          </a:bodyPr>
          <a:lstStyle/>
          <a:p>
            <a:r>
              <a:rPr lang="zh-CN" altLang="en-US" sz="4400" dirty="0">
                <a:solidFill>
                  <a:schemeClr val="bg1"/>
                </a:solidFill>
              </a:rPr>
              <a:t>目  录</a:t>
            </a:r>
          </a:p>
        </p:txBody>
      </p:sp>
      <p:sp>
        <p:nvSpPr>
          <p:cNvPr id="56" name="文本框 55"/>
          <p:cNvSpPr txBox="1"/>
          <p:nvPr/>
        </p:nvSpPr>
        <p:spPr>
          <a:xfrm>
            <a:off x="3354929" y="1830573"/>
            <a:ext cx="1391920" cy="461665"/>
          </a:xfrm>
          <a:prstGeom prst="rect">
            <a:avLst/>
          </a:prstGeom>
          <a:noFill/>
        </p:spPr>
        <p:txBody>
          <a:bodyPr wrap="none" rtlCol="0">
            <a:spAutoFit/>
          </a:bodyPr>
          <a:lstStyle/>
          <a:p>
            <a:r>
              <a:rPr lang="en-US" altLang="zh-CN" sz="2400" dirty="0">
                <a:solidFill>
                  <a:schemeClr val="bg1"/>
                </a:solidFill>
              </a:rPr>
              <a:t>CONTENT</a:t>
            </a:r>
            <a:endParaRPr lang="zh-CN" altLang="en-US" sz="2400" dirty="0">
              <a:solidFill>
                <a:schemeClr val="bg1"/>
              </a:solidFill>
            </a:endParaRPr>
          </a:p>
        </p:txBody>
      </p:sp>
      <p:grpSp>
        <p:nvGrpSpPr>
          <p:cNvPr id="81" name="组合 80"/>
          <p:cNvGrpSpPr/>
          <p:nvPr/>
        </p:nvGrpSpPr>
        <p:grpSpPr>
          <a:xfrm>
            <a:off x="2335213" y="3843338"/>
            <a:ext cx="682625" cy="673100"/>
            <a:chOff x="2335213" y="3843338"/>
            <a:chExt cx="682625" cy="673100"/>
          </a:xfrm>
        </p:grpSpPr>
        <p:grpSp>
          <p:nvGrpSpPr>
            <p:cNvPr id="69" name="Group 4"/>
            <p:cNvGrpSpPr>
              <a:grpSpLocks noChangeAspect="1"/>
            </p:cNvGrpSpPr>
            <p:nvPr/>
          </p:nvGrpSpPr>
          <p:grpSpPr bwMode="auto">
            <a:xfrm>
              <a:off x="2335213" y="3843338"/>
              <a:ext cx="682625" cy="673100"/>
              <a:chOff x="1471" y="2421"/>
              <a:chExt cx="430" cy="424"/>
            </a:xfrm>
          </p:grpSpPr>
          <p:sp>
            <p:nvSpPr>
              <p:cNvPr id="70" name="AutoShape 3"/>
              <p:cNvSpPr>
                <a:spLocks noChangeAspect="1" noChangeArrowheads="1" noTextEdit="1"/>
              </p:cNvSpPr>
              <p:nvPr/>
            </p:nvSpPr>
            <p:spPr bwMode="auto">
              <a:xfrm>
                <a:off x="1471" y="242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1432" y="237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文本框 56"/>
            <p:cNvSpPr txBox="1"/>
            <p:nvPr/>
          </p:nvSpPr>
          <p:spPr>
            <a:xfrm>
              <a:off x="2462980" y="3947076"/>
              <a:ext cx="495649" cy="461665"/>
            </a:xfrm>
            <a:prstGeom prst="rect">
              <a:avLst/>
            </a:prstGeom>
            <a:noFill/>
          </p:spPr>
          <p:txBody>
            <a:bodyPr wrap="none" rtlCol="0">
              <a:spAutoFit/>
            </a:bodyPr>
            <a:lstStyle/>
            <a:p>
              <a:r>
                <a:rPr lang="en-US" altLang="zh-CN" sz="2400" dirty="0">
                  <a:latin typeface="+mj-lt"/>
                </a:rPr>
                <a:t>01</a:t>
              </a:r>
              <a:endParaRPr lang="zh-CN" altLang="en-US" sz="2400" dirty="0">
                <a:latin typeface="+mj-lt"/>
              </a:endParaRPr>
            </a:p>
          </p:txBody>
        </p:sp>
      </p:grpSp>
      <p:sp>
        <p:nvSpPr>
          <p:cNvPr id="59" name="文本框 58"/>
          <p:cNvSpPr txBox="1"/>
          <p:nvPr/>
        </p:nvSpPr>
        <p:spPr>
          <a:xfrm>
            <a:off x="1753722" y="4552499"/>
            <a:ext cx="1717650" cy="369332"/>
          </a:xfrm>
          <a:prstGeom prst="rect">
            <a:avLst/>
          </a:prstGeom>
          <a:noFill/>
        </p:spPr>
        <p:txBody>
          <a:bodyPr wrap="none" rtlCol="0">
            <a:spAutoFit/>
          </a:bodyPr>
          <a:lstStyle/>
          <a:p>
            <a:r>
              <a:rPr lang="en-US" altLang="zh-CN" dirty="0"/>
              <a:t> INTRODUCTION</a:t>
            </a:r>
            <a:endParaRPr lang="zh-CN" altLang="en-US" sz="2800" dirty="0">
              <a:latin typeface="+mj-ea"/>
              <a:ea typeface="+mj-ea"/>
            </a:endParaRPr>
          </a:p>
        </p:txBody>
      </p:sp>
      <p:grpSp>
        <p:nvGrpSpPr>
          <p:cNvPr id="82" name="组合 81"/>
          <p:cNvGrpSpPr/>
          <p:nvPr/>
        </p:nvGrpSpPr>
        <p:grpSpPr>
          <a:xfrm>
            <a:off x="5024438" y="3875088"/>
            <a:ext cx="682625" cy="673100"/>
            <a:chOff x="5024438" y="3875088"/>
            <a:chExt cx="682625" cy="673100"/>
          </a:xfrm>
        </p:grpSpPr>
        <p:grpSp>
          <p:nvGrpSpPr>
            <p:cNvPr id="72" name="Group 8"/>
            <p:cNvGrpSpPr>
              <a:grpSpLocks noChangeAspect="1"/>
            </p:cNvGrpSpPr>
            <p:nvPr/>
          </p:nvGrpSpPr>
          <p:grpSpPr bwMode="auto">
            <a:xfrm>
              <a:off x="5024438" y="3875088"/>
              <a:ext cx="682625" cy="673100"/>
              <a:chOff x="3165" y="2441"/>
              <a:chExt cx="430" cy="424"/>
            </a:xfrm>
          </p:grpSpPr>
          <p:sp>
            <p:nvSpPr>
              <p:cNvPr id="73" name="AutoShape 7"/>
              <p:cNvSpPr>
                <a:spLocks noChangeAspect="1" noChangeArrowheads="1" noTextEdit="1"/>
              </p:cNvSpPr>
              <p:nvPr/>
            </p:nvSpPr>
            <p:spPr bwMode="auto">
              <a:xfrm>
                <a:off x="3165" y="244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
              <p:cNvSpPr>
                <a:spLocks/>
              </p:cNvSpPr>
              <p:nvPr/>
            </p:nvSpPr>
            <p:spPr bwMode="auto">
              <a:xfrm>
                <a:off x="3126" y="239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60"/>
            <p:cNvSpPr txBox="1"/>
            <p:nvPr/>
          </p:nvSpPr>
          <p:spPr>
            <a:xfrm>
              <a:off x="5153050" y="3978438"/>
              <a:ext cx="495649" cy="461665"/>
            </a:xfrm>
            <a:prstGeom prst="rect">
              <a:avLst/>
            </a:prstGeom>
            <a:noFill/>
          </p:spPr>
          <p:txBody>
            <a:bodyPr wrap="none" rtlCol="0">
              <a:spAutoFit/>
            </a:bodyPr>
            <a:lstStyle/>
            <a:p>
              <a:r>
                <a:rPr lang="en-US" altLang="zh-CN" sz="2400" dirty="0">
                  <a:latin typeface="+mj-lt"/>
                </a:rPr>
                <a:t>02</a:t>
              </a:r>
              <a:endParaRPr lang="zh-CN" altLang="en-US" sz="2400" dirty="0">
                <a:latin typeface="+mj-lt"/>
              </a:endParaRPr>
            </a:p>
          </p:txBody>
        </p:sp>
      </p:grpSp>
      <p:sp>
        <p:nvSpPr>
          <p:cNvPr id="62" name="文本框 61"/>
          <p:cNvSpPr txBox="1"/>
          <p:nvPr/>
        </p:nvSpPr>
        <p:spPr>
          <a:xfrm>
            <a:off x="4601736" y="4584513"/>
            <a:ext cx="1533625" cy="369332"/>
          </a:xfrm>
          <a:prstGeom prst="rect">
            <a:avLst/>
          </a:prstGeom>
          <a:noFill/>
        </p:spPr>
        <p:txBody>
          <a:bodyPr wrap="none" rtlCol="0">
            <a:spAutoFit/>
          </a:bodyPr>
          <a:lstStyle/>
          <a:p>
            <a:r>
              <a:rPr lang="en-US" altLang="zh-CN" dirty="0"/>
              <a:t>BACKGROUND</a:t>
            </a:r>
            <a:endParaRPr lang="zh-CN" altLang="en-US" sz="2800" dirty="0">
              <a:latin typeface="+mj-ea"/>
            </a:endParaRPr>
          </a:p>
        </p:txBody>
      </p:sp>
      <p:grpSp>
        <p:nvGrpSpPr>
          <p:cNvPr id="83" name="组合 82"/>
          <p:cNvGrpSpPr/>
          <p:nvPr/>
        </p:nvGrpSpPr>
        <p:grpSpPr>
          <a:xfrm>
            <a:off x="7747000" y="3887788"/>
            <a:ext cx="682625" cy="673100"/>
            <a:chOff x="7747000" y="3887788"/>
            <a:chExt cx="682625" cy="673100"/>
          </a:xfrm>
        </p:grpSpPr>
        <p:grpSp>
          <p:nvGrpSpPr>
            <p:cNvPr id="75" name="Group 12"/>
            <p:cNvGrpSpPr>
              <a:grpSpLocks noChangeAspect="1"/>
            </p:cNvGrpSpPr>
            <p:nvPr/>
          </p:nvGrpSpPr>
          <p:grpSpPr bwMode="auto">
            <a:xfrm>
              <a:off x="7747000" y="3887788"/>
              <a:ext cx="682625" cy="673100"/>
              <a:chOff x="4880" y="2449"/>
              <a:chExt cx="430" cy="424"/>
            </a:xfrm>
          </p:grpSpPr>
          <p:sp>
            <p:nvSpPr>
              <p:cNvPr id="76" name="AutoShape 11"/>
              <p:cNvSpPr>
                <a:spLocks noChangeAspect="1" noChangeArrowheads="1" noTextEdit="1"/>
              </p:cNvSpPr>
              <p:nvPr/>
            </p:nvSpPr>
            <p:spPr bwMode="auto">
              <a:xfrm>
                <a:off x="4880" y="2449"/>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
              <p:cNvSpPr>
                <a:spLocks/>
              </p:cNvSpPr>
              <p:nvPr/>
            </p:nvSpPr>
            <p:spPr bwMode="auto">
              <a:xfrm>
                <a:off x="4841" y="2398"/>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文本框 63"/>
            <p:cNvSpPr txBox="1"/>
            <p:nvPr/>
          </p:nvSpPr>
          <p:spPr>
            <a:xfrm>
              <a:off x="7875470" y="3991680"/>
              <a:ext cx="495649" cy="461665"/>
            </a:xfrm>
            <a:prstGeom prst="rect">
              <a:avLst/>
            </a:prstGeom>
            <a:noFill/>
          </p:spPr>
          <p:txBody>
            <a:bodyPr wrap="none" rtlCol="0">
              <a:spAutoFit/>
            </a:bodyPr>
            <a:lstStyle/>
            <a:p>
              <a:r>
                <a:rPr lang="en-US" altLang="zh-CN" sz="2400" dirty="0">
                  <a:latin typeface="+mj-lt"/>
                </a:rPr>
                <a:t>03</a:t>
              </a:r>
              <a:endParaRPr lang="zh-CN" altLang="en-US" sz="2400" dirty="0">
                <a:latin typeface="+mj-lt"/>
              </a:endParaRPr>
            </a:p>
          </p:txBody>
        </p:sp>
      </p:grpSp>
      <p:sp>
        <p:nvSpPr>
          <p:cNvPr id="65" name="文本框 64"/>
          <p:cNvSpPr txBox="1"/>
          <p:nvPr/>
        </p:nvSpPr>
        <p:spPr>
          <a:xfrm>
            <a:off x="6532771" y="4617450"/>
            <a:ext cx="3613682" cy="369332"/>
          </a:xfrm>
          <a:prstGeom prst="rect">
            <a:avLst/>
          </a:prstGeom>
          <a:noFill/>
        </p:spPr>
        <p:txBody>
          <a:bodyPr wrap="none" rtlCol="0">
            <a:spAutoFit/>
          </a:bodyPr>
          <a:lstStyle/>
          <a:p>
            <a:r>
              <a:rPr lang="en-US" altLang="zh-CN" dirty="0"/>
              <a:t>RTI AND PURITY'S IMPLEMENTATION</a:t>
            </a:r>
            <a:endParaRPr lang="zh-CN" altLang="en-US" sz="2800" dirty="0">
              <a:latin typeface="+mj-ea"/>
              <a:ea typeface="+mj-ea"/>
            </a:endParaRPr>
          </a:p>
        </p:txBody>
      </p:sp>
      <p:sp>
        <p:nvSpPr>
          <p:cNvPr id="67" name="文本框 66"/>
          <p:cNvSpPr txBox="1"/>
          <p:nvPr/>
        </p:nvSpPr>
        <p:spPr>
          <a:xfrm>
            <a:off x="10090983" y="4615217"/>
            <a:ext cx="1880387" cy="646331"/>
          </a:xfrm>
          <a:prstGeom prst="rect">
            <a:avLst/>
          </a:prstGeom>
          <a:noFill/>
        </p:spPr>
        <p:txBody>
          <a:bodyPr wrap="none" rtlCol="0">
            <a:spAutoFit/>
          </a:bodyPr>
          <a:lstStyle/>
          <a:p>
            <a:r>
              <a:rPr lang="en-US" altLang="zh-CN" dirty="0"/>
              <a:t>EVALUATION AND </a:t>
            </a:r>
          </a:p>
          <a:p>
            <a:r>
              <a:rPr lang="en-US" altLang="zh-CN" dirty="0"/>
              <a:t>         ELSE</a:t>
            </a:r>
            <a:endParaRPr lang="zh-CN" altLang="en-US" sz="2800" dirty="0">
              <a:latin typeface="+mj-ea"/>
              <a:ea typeface="+mj-ea"/>
            </a:endParaRPr>
          </a:p>
        </p:txBody>
      </p:sp>
      <p:grpSp>
        <p:nvGrpSpPr>
          <p:cNvPr id="84" name="组合 83"/>
          <p:cNvGrpSpPr/>
          <p:nvPr/>
        </p:nvGrpSpPr>
        <p:grpSpPr>
          <a:xfrm>
            <a:off x="10412413" y="3843338"/>
            <a:ext cx="682625" cy="673100"/>
            <a:chOff x="10412413" y="3843338"/>
            <a:chExt cx="682625" cy="673100"/>
          </a:xfrm>
        </p:grpSpPr>
        <p:grpSp>
          <p:nvGrpSpPr>
            <p:cNvPr id="78" name="Group 16"/>
            <p:cNvGrpSpPr>
              <a:grpSpLocks noChangeAspect="1"/>
            </p:cNvGrpSpPr>
            <p:nvPr/>
          </p:nvGrpSpPr>
          <p:grpSpPr bwMode="auto">
            <a:xfrm>
              <a:off x="10412413" y="3843338"/>
              <a:ext cx="682625" cy="673100"/>
              <a:chOff x="6559" y="2421"/>
              <a:chExt cx="430" cy="424"/>
            </a:xfrm>
          </p:grpSpPr>
          <p:sp>
            <p:nvSpPr>
              <p:cNvPr id="79" name="AutoShape 15"/>
              <p:cNvSpPr>
                <a:spLocks noChangeAspect="1" noChangeArrowheads="1" noTextEdit="1"/>
              </p:cNvSpPr>
              <p:nvPr/>
            </p:nvSpPr>
            <p:spPr bwMode="auto">
              <a:xfrm>
                <a:off x="6559" y="242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7"/>
              <p:cNvSpPr>
                <a:spLocks/>
              </p:cNvSpPr>
              <p:nvPr/>
            </p:nvSpPr>
            <p:spPr bwMode="auto">
              <a:xfrm>
                <a:off x="6520" y="237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6" name="文本框 65"/>
            <p:cNvSpPr txBox="1"/>
            <p:nvPr/>
          </p:nvSpPr>
          <p:spPr>
            <a:xfrm>
              <a:off x="10517027" y="3945432"/>
              <a:ext cx="495649" cy="461665"/>
            </a:xfrm>
            <a:prstGeom prst="rect">
              <a:avLst/>
            </a:prstGeom>
            <a:noFill/>
          </p:spPr>
          <p:txBody>
            <a:bodyPr wrap="none" rtlCol="0">
              <a:spAutoFit/>
            </a:bodyPr>
            <a:lstStyle/>
            <a:p>
              <a:r>
                <a:rPr lang="en-US" altLang="zh-CN" sz="2400" dirty="0">
                  <a:latin typeface="+mj-lt"/>
                </a:rPr>
                <a:t>04</a:t>
              </a:r>
              <a:endParaRPr lang="zh-CN" altLang="en-US" sz="2400" dirty="0">
                <a:latin typeface="+mj-lt"/>
              </a:endParaRPr>
            </a:p>
          </p:txBody>
        </p:sp>
      </p:grpSp>
    </p:spTree>
    <p:extLst>
      <p:ext uri="{BB962C8B-B14F-4D97-AF65-F5344CB8AC3E}">
        <p14:creationId xmlns:p14="http://schemas.microsoft.com/office/powerpoint/2010/main" val="2908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251109 0.112 L 0 0 E" pathEditMode="relative" ptsTypes="">
                                      <p:cBhvr>
                                        <p:cTn id="6" dur="2000" fill="hold"/>
                                        <p:tgtEl>
                                          <p:spTgt spid="4"/>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2000" fill="hold"/>
                                        <p:tgtEl>
                                          <p:spTgt spid="4"/>
                                        </p:tgtEl>
                                      </p:cBhvr>
                                      <p:by x="150000" y="150000"/>
                                      <p:from x="42861" y="44551"/>
                                      <p:to x="100000" y="100000"/>
                                    </p:animScale>
                                  </p:childTnLst>
                                </p:cTn>
                              </p:par>
                              <p:par>
                                <p:cTn id="9" presetID="8" presetClass="emph" presetSubtype="0" accel="50000" decel="50000" fill="hold" nodeType="withEffect">
                                  <p:stCondLst>
                                    <p:cond delay="0"/>
                                  </p:stCondLst>
                                  <p:childTnLst>
                                    <p:animRot by="21600000" from="-10800000" to="0">
                                      <p:cBhvr>
                                        <p:cTn id="10" dur="2000" fill="hold"/>
                                        <p:tgtEl>
                                          <p:spTgt spid="4"/>
                                        </p:tgtEl>
                                        <p:attrNameLst>
                                          <p:attrName>r</p:attrName>
                                        </p:attrNameLst>
                                      </p:cBhvr>
                                    </p:animRot>
                                  </p:childTnLst>
                                </p:cTn>
                              </p:par>
                              <p:par>
                                <p:cTn id="11" presetID="10" presetClass="entr" presetSubtype="0" fill="hold" grpId="0" nodeType="withEffect">
                                  <p:stCondLst>
                                    <p:cond delay="200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250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animScale>
                                      <p:cBhvr>
                                        <p:cTn id="20" dur="250" autoRev="1" fill="hold">
                                          <p:stCondLst>
                                            <p:cond delay="0"/>
                                          </p:stCondLst>
                                        </p:cTn>
                                        <p:tgtEl>
                                          <p:spTgt spid="81"/>
                                        </p:tgtEl>
                                      </p:cBhvr>
                                      <p:by x="105000" y="105000"/>
                                      <p:from x="100000" y="100000"/>
                                      <p:to x="105000" y="105000"/>
                                    </p:animScale>
                                  </p:childTnLst>
                                </p:cTn>
                              </p:par>
                              <p:par>
                                <p:cTn id="21" presetID="10" presetClass="entr" presetSubtype="0" fill="hold" nodeType="withEffect">
                                  <p:stCondLst>
                                    <p:cond delay="250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animScale>
                                      <p:cBhvr>
                                        <p:cTn id="24" dur="250" autoRev="1" fill="hold">
                                          <p:stCondLst>
                                            <p:cond delay="0"/>
                                          </p:stCondLst>
                                        </p:cTn>
                                        <p:tgtEl>
                                          <p:spTgt spid="82"/>
                                        </p:tgtEl>
                                      </p:cBhvr>
                                      <p:by x="105000" y="105000"/>
                                      <p:from x="100000" y="100000"/>
                                      <p:to x="105000" y="105000"/>
                                    </p:animScale>
                                  </p:childTnLst>
                                </p:cTn>
                              </p:par>
                              <p:par>
                                <p:cTn id="25" presetID="10" presetClass="entr" presetSubtype="0" fill="hold" nodeType="withEffect">
                                  <p:stCondLst>
                                    <p:cond delay="250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animScale>
                                      <p:cBhvr>
                                        <p:cTn id="28" dur="250" autoRev="1" fill="hold">
                                          <p:stCondLst>
                                            <p:cond delay="0"/>
                                          </p:stCondLst>
                                        </p:cTn>
                                        <p:tgtEl>
                                          <p:spTgt spid="83"/>
                                        </p:tgtEl>
                                      </p:cBhvr>
                                      <p:by x="105000" y="105000"/>
                                      <p:from x="100000" y="100000"/>
                                      <p:to x="105000" y="105000"/>
                                    </p:animScale>
                                  </p:childTnLst>
                                </p:cTn>
                              </p:par>
                              <p:par>
                                <p:cTn id="29" presetID="10" presetClass="entr" presetSubtype="0" fill="hold" nodeType="withEffect">
                                  <p:stCondLst>
                                    <p:cond delay="250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animScale>
                                      <p:cBhvr>
                                        <p:cTn id="32" dur="250" autoRev="1" fill="hold">
                                          <p:stCondLst>
                                            <p:cond delay="0"/>
                                          </p:stCondLst>
                                        </p:cTn>
                                        <p:tgtEl>
                                          <p:spTgt spid="84"/>
                                        </p:tgtEl>
                                      </p:cBhvr>
                                      <p:by x="105000" y="105000"/>
                                      <p:from x="100000" y="100000"/>
                                      <p:to x="105000" y="105000"/>
                                    </p:animScale>
                                  </p:childTnLst>
                                </p:cTn>
                              </p:par>
                              <p:par>
                                <p:cTn id="33" presetID="12" presetClass="entr" presetSubtype="1" fill="hold" grpId="0" nodeType="withEffect">
                                  <p:stCondLst>
                                    <p:cond delay="300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p:tgtEl>
                                          <p:spTgt spid="59"/>
                                        </p:tgtEl>
                                        <p:attrNameLst>
                                          <p:attrName>ppt_y</p:attrName>
                                        </p:attrNameLst>
                                      </p:cBhvr>
                                      <p:tavLst>
                                        <p:tav tm="0">
                                          <p:val>
                                            <p:strVal val="#ppt_y-#ppt_h*1.125000"/>
                                          </p:val>
                                        </p:tav>
                                        <p:tav tm="100000">
                                          <p:val>
                                            <p:strVal val="#ppt_y"/>
                                          </p:val>
                                        </p:tav>
                                      </p:tavLst>
                                    </p:anim>
                                    <p:animEffect transition="in" filter="wipe(down)">
                                      <p:cBhvr>
                                        <p:cTn id="36" dur="500"/>
                                        <p:tgtEl>
                                          <p:spTgt spid="59"/>
                                        </p:tgtEl>
                                      </p:cBhvr>
                                    </p:animEffect>
                                  </p:childTnLst>
                                </p:cTn>
                              </p:par>
                              <p:par>
                                <p:cTn id="37" presetID="12" presetClass="entr" presetSubtype="1" fill="hold" grpId="0" nodeType="withEffect">
                                  <p:stCondLst>
                                    <p:cond delay="300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p:tgtEl>
                                          <p:spTgt spid="62"/>
                                        </p:tgtEl>
                                        <p:attrNameLst>
                                          <p:attrName>ppt_y</p:attrName>
                                        </p:attrNameLst>
                                      </p:cBhvr>
                                      <p:tavLst>
                                        <p:tav tm="0">
                                          <p:val>
                                            <p:strVal val="#ppt_y-#ppt_h*1.125000"/>
                                          </p:val>
                                        </p:tav>
                                        <p:tav tm="100000">
                                          <p:val>
                                            <p:strVal val="#ppt_y"/>
                                          </p:val>
                                        </p:tav>
                                      </p:tavLst>
                                    </p:anim>
                                    <p:animEffect transition="in" filter="wipe(down)">
                                      <p:cBhvr>
                                        <p:cTn id="40" dur="500"/>
                                        <p:tgtEl>
                                          <p:spTgt spid="62"/>
                                        </p:tgtEl>
                                      </p:cBhvr>
                                    </p:animEffect>
                                  </p:childTnLst>
                                </p:cTn>
                              </p:par>
                              <p:par>
                                <p:cTn id="41" presetID="12" presetClass="entr" presetSubtype="1" fill="hold" grpId="0" nodeType="withEffect">
                                  <p:stCondLst>
                                    <p:cond delay="300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p:tgtEl>
                                          <p:spTgt spid="65"/>
                                        </p:tgtEl>
                                        <p:attrNameLst>
                                          <p:attrName>ppt_y</p:attrName>
                                        </p:attrNameLst>
                                      </p:cBhvr>
                                      <p:tavLst>
                                        <p:tav tm="0">
                                          <p:val>
                                            <p:strVal val="#ppt_y-#ppt_h*1.125000"/>
                                          </p:val>
                                        </p:tav>
                                        <p:tav tm="100000">
                                          <p:val>
                                            <p:strVal val="#ppt_y"/>
                                          </p:val>
                                        </p:tav>
                                      </p:tavLst>
                                    </p:anim>
                                    <p:animEffect transition="in" filter="wipe(down)">
                                      <p:cBhvr>
                                        <p:cTn id="44" dur="500"/>
                                        <p:tgtEl>
                                          <p:spTgt spid="65"/>
                                        </p:tgtEl>
                                      </p:cBhvr>
                                    </p:animEffect>
                                  </p:childTnLst>
                                </p:cTn>
                              </p:par>
                              <p:par>
                                <p:cTn id="45" presetID="12" presetClass="entr" presetSubtype="1" fill="hold" grpId="0" nodeType="withEffect">
                                  <p:stCondLst>
                                    <p:cond delay="300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p:tgtEl>
                                          <p:spTgt spid="67"/>
                                        </p:tgtEl>
                                        <p:attrNameLst>
                                          <p:attrName>ppt_y</p:attrName>
                                        </p:attrNameLst>
                                      </p:cBhvr>
                                      <p:tavLst>
                                        <p:tav tm="0">
                                          <p:val>
                                            <p:strVal val="#ppt_y-#ppt_h*1.125000"/>
                                          </p:val>
                                        </p:tav>
                                        <p:tav tm="100000">
                                          <p:val>
                                            <p:strVal val="#ppt_y"/>
                                          </p:val>
                                        </p:tav>
                                      </p:tavLst>
                                    </p:anim>
                                    <p:animEffect transition="in" filter="wipe(down)">
                                      <p:cBhvr>
                                        <p:cTn id="4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p:bldP spid="62" grpId="0"/>
      <p:bldP spid="65"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67775"/>
            <a:ext cx="12191999" cy="3290225"/>
          </a:xfrm>
          <a:prstGeom prst="rect">
            <a:avLst/>
          </a:prstGeom>
        </p:spPr>
      </p:pic>
      <p:pic>
        <p:nvPicPr>
          <p:cNvPr id="3" name="图片 2"/>
          <p:cNvPicPr>
            <a:picLocks noChangeAspect="1"/>
          </p:cNvPicPr>
          <p:nvPr/>
        </p:nvPicPr>
        <p:blipFill>
          <a:blip r:embed="rId4"/>
          <a:stretch>
            <a:fillRect/>
          </a:stretch>
        </p:blipFill>
        <p:spPr>
          <a:xfrm rot="5400000">
            <a:off x="942072" y="-1689102"/>
            <a:ext cx="4074846" cy="4759779"/>
          </a:xfrm>
          <a:prstGeom prst="rect">
            <a:avLst/>
          </a:prstGeom>
        </p:spPr>
      </p:pic>
      <p:sp>
        <p:nvSpPr>
          <p:cNvPr id="11" name="文本框 10"/>
          <p:cNvSpPr txBox="1"/>
          <p:nvPr/>
        </p:nvSpPr>
        <p:spPr>
          <a:xfrm>
            <a:off x="2337859" y="961333"/>
            <a:ext cx="1034386" cy="523220"/>
          </a:xfrm>
          <a:prstGeom prst="rect">
            <a:avLst/>
          </a:prstGeom>
          <a:noFill/>
        </p:spPr>
        <p:txBody>
          <a:bodyPr wrap="none" rtlCol="0">
            <a:spAutoFit/>
          </a:bodyPr>
          <a:lstStyle/>
          <a:p>
            <a:r>
              <a:rPr lang="en-US" altLang="zh-CN" sz="2800" dirty="0"/>
              <a:t>Part 1</a:t>
            </a:r>
            <a:endParaRPr lang="zh-CN" altLang="en-US" sz="2800" dirty="0"/>
          </a:p>
        </p:txBody>
      </p:sp>
      <p:sp>
        <p:nvSpPr>
          <p:cNvPr id="12" name="文本框 11"/>
          <p:cNvSpPr txBox="1"/>
          <p:nvPr/>
        </p:nvSpPr>
        <p:spPr>
          <a:xfrm>
            <a:off x="2535844" y="1520236"/>
            <a:ext cx="1703223" cy="369332"/>
          </a:xfrm>
          <a:prstGeom prst="rect">
            <a:avLst/>
          </a:prstGeom>
          <a:noFill/>
        </p:spPr>
        <p:txBody>
          <a:bodyPr wrap="none" rtlCol="0">
            <a:spAutoFit/>
          </a:bodyPr>
          <a:lstStyle/>
          <a:p>
            <a:r>
              <a:rPr lang="en-US" altLang="zh-CN" dirty="0"/>
              <a:t> INTRODUCTION</a:t>
            </a:r>
            <a:endParaRPr lang="zh-CN" altLang="en-US" sz="2800" dirty="0">
              <a:latin typeface="+mj-ea"/>
            </a:endParaRPr>
          </a:p>
        </p:txBody>
      </p:sp>
      <p:sp>
        <p:nvSpPr>
          <p:cNvPr id="13" name="矩形 12"/>
          <p:cNvSpPr/>
          <p:nvPr/>
        </p:nvSpPr>
        <p:spPr>
          <a:xfrm>
            <a:off x="5249250" y="1148972"/>
            <a:ext cx="6117516" cy="2554545"/>
          </a:xfrm>
          <a:prstGeom prst="rect">
            <a:avLst/>
          </a:prstGeom>
        </p:spPr>
        <p:txBody>
          <a:bodyPr wrap="square">
            <a:spAutoFit/>
          </a:bodyPr>
          <a:lstStyle/>
          <a:p>
            <a:pPr algn="just"/>
            <a:r>
              <a:rPr lang="zh-CN" altLang="en-US" sz="1600" dirty="0">
                <a:solidFill>
                  <a:schemeClr val="bg1">
                    <a:lumMod val="50000"/>
                  </a:schemeClr>
                </a:solidFill>
              </a:rPr>
              <a:t>机器翻译软件的自动化测试是一个有待解决的问题，而且非常具有挑战性。首先，与传统的软件相比，神经机翻译软件的逻辑很大程度上嵌入在后端模型的结构和参数中，因此现有的基于代码的测试技术不能直接用于测试 </a:t>
            </a:r>
            <a:r>
              <a:rPr lang="en-US" altLang="zh-CN" sz="1600" dirty="0">
                <a:solidFill>
                  <a:schemeClr val="bg1">
                    <a:lumMod val="50000"/>
                  </a:schemeClr>
                </a:solidFill>
              </a:rPr>
              <a:t>NMT</a:t>
            </a:r>
            <a:r>
              <a:rPr lang="zh-CN" altLang="en-US" sz="1600" dirty="0">
                <a:solidFill>
                  <a:schemeClr val="bg1">
                    <a:lumMod val="50000"/>
                  </a:schemeClr>
                </a:solidFill>
              </a:rPr>
              <a:t>；其次，现有的</a:t>
            </a:r>
            <a:r>
              <a:rPr lang="en-US" altLang="zh-CN" sz="1600" dirty="0">
                <a:solidFill>
                  <a:schemeClr val="bg1">
                    <a:lumMod val="50000"/>
                  </a:schemeClr>
                </a:solidFill>
              </a:rPr>
              <a:t>AI</a:t>
            </a:r>
            <a:r>
              <a:rPr lang="zh-CN" altLang="en-US" sz="1600" dirty="0">
                <a:solidFill>
                  <a:schemeClr val="bg1">
                    <a:lumMod val="50000"/>
                  </a:schemeClr>
                </a:solidFill>
              </a:rPr>
              <a:t>软件测试方法主要针对更简单的用例（如</a:t>
            </a:r>
            <a:r>
              <a:rPr lang="en-US" altLang="zh-CN" sz="1600" dirty="0">
                <a:solidFill>
                  <a:schemeClr val="bg1">
                    <a:lumMod val="50000"/>
                  </a:schemeClr>
                </a:solidFill>
              </a:rPr>
              <a:t>10-class</a:t>
            </a:r>
            <a:r>
              <a:rPr lang="zh-CN" altLang="en-US" sz="1600" dirty="0">
                <a:solidFill>
                  <a:schemeClr val="bg1">
                    <a:lumMod val="50000"/>
                  </a:schemeClr>
                </a:solidFill>
              </a:rPr>
              <a:t>分类），相比之下，测试机器翻译是一项更困难的任务：一个源文本可以有多个正确的翻译，并且输出空间要大得多；第三，现有的机器翻译测试技术通过语言模型替换一个句子中的一个单词来生成测试用例（即合成句子），因此它们的表现受到现有语言模型的熟练程度的限制。</a:t>
            </a:r>
            <a:endParaRPr lang="en-US" altLang="zh-CN" sz="1600" dirty="0">
              <a:solidFill>
                <a:schemeClr val="bg1">
                  <a:lumMod val="50000"/>
                </a:schemeClr>
              </a:solidFill>
            </a:endParaRPr>
          </a:p>
          <a:p>
            <a:pPr algn="just"/>
            <a:endParaRPr lang="zh-CN" altLang="en-US" sz="1600" dirty="0">
              <a:solidFill>
                <a:schemeClr val="bg1">
                  <a:lumMod val="50000"/>
                </a:schemeClr>
              </a:solidFill>
            </a:endParaRPr>
          </a:p>
        </p:txBody>
      </p:sp>
      <p:cxnSp>
        <p:nvCxnSpPr>
          <p:cNvPr id="15" name="直接连接符 14"/>
          <p:cNvCxnSpPr/>
          <p:nvPr/>
        </p:nvCxnSpPr>
        <p:spPr>
          <a:xfrm>
            <a:off x="2890919" y="1502394"/>
            <a:ext cx="9930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9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88864 0.398151 L 0 0 E" pathEditMode="relative" ptsTypes="">
                                      <p:cBhvr>
                                        <p:cTn id="6" dur="2000" fill="hold"/>
                                        <p:tgtEl>
                                          <p:spTgt spid="3"/>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2000" fill="hold"/>
                                        <p:tgtEl>
                                          <p:spTgt spid="3"/>
                                        </p:tgtEl>
                                      </p:cBhvr>
                                      <p:by x="150000" y="150000"/>
                                      <p:from x="78842" y="78842"/>
                                      <p:to x="100000" y="100000"/>
                                    </p:animScale>
                                  </p:childTnLst>
                                </p:cTn>
                              </p:par>
                              <p:par>
                                <p:cTn id="9" presetID="8" presetClass="emph" presetSubtype="0" accel="50000" decel="50000" fill="hold" nodeType="withEffect">
                                  <p:stCondLst>
                                    <p:cond delay="0"/>
                                  </p:stCondLst>
                                  <p:childTnLst>
                                    <p:animRot by="21600000" from="-5400000" to="0">
                                      <p:cBhvr>
                                        <p:cTn id="10" dur="2000" fill="hold"/>
                                        <p:tgtEl>
                                          <p:spTgt spid="3"/>
                                        </p:tgtEl>
                                        <p:attrNameLst>
                                          <p:attrName>r</p:attrName>
                                        </p:attrNameLst>
                                      </p:cBhvr>
                                    </p:animRot>
                                  </p:childTnLst>
                                </p:cTn>
                              </p:par>
                              <p:par>
                                <p:cTn id="11" presetID="22" presetClass="entr" presetSubtype="2"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12" presetClass="entr" presetSubtype="4" fill="hold" grpId="0" nodeType="withEffect">
                                  <p:stCondLst>
                                    <p:cond delay="175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par>
                                <p:cTn id="18" presetID="12" presetClass="entr" presetSubtype="1" fill="hold" grpId="0" nodeType="withEffect">
                                  <p:stCondLst>
                                    <p:cond delay="17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par>
                                <p:cTn id="22" presetID="22" presetClass="entr" presetSubtype="1" fill="hold" grpId="0" nodeType="withEffect">
                                  <p:stCondLst>
                                    <p:cond delay="2000"/>
                                  </p:stCondLst>
                                  <p:iterate type="lt">
                                    <p:tmPct val="3000"/>
                                  </p:iterate>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par>
                                <p:cTn id="25" presetID="10" presetClass="entr" presetSubtype="0" fill="hold" nodeType="withEffect">
                                  <p:stCondLst>
                                    <p:cond delay="25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67775"/>
            <a:ext cx="12191999" cy="3290225"/>
          </a:xfrm>
          <a:prstGeom prst="rect">
            <a:avLst/>
          </a:prstGeom>
        </p:spPr>
      </p:pic>
      <p:pic>
        <p:nvPicPr>
          <p:cNvPr id="3" name="图片 2"/>
          <p:cNvPicPr>
            <a:picLocks noChangeAspect="1"/>
          </p:cNvPicPr>
          <p:nvPr/>
        </p:nvPicPr>
        <p:blipFill>
          <a:blip r:embed="rId4"/>
          <a:stretch>
            <a:fillRect/>
          </a:stretch>
        </p:blipFill>
        <p:spPr>
          <a:xfrm rot="5400000">
            <a:off x="942072" y="-1689102"/>
            <a:ext cx="4074846" cy="4759779"/>
          </a:xfrm>
          <a:prstGeom prst="rect">
            <a:avLst/>
          </a:prstGeom>
        </p:spPr>
      </p:pic>
      <p:sp>
        <p:nvSpPr>
          <p:cNvPr id="11" name="文本框 10"/>
          <p:cNvSpPr txBox="1"/>
          <p:nvPr/>
        </p:nvSpPr>
        <p:spPr>
          <a:xfrm>
            <a:off x="2337859" y="961333"/>
            <a:ext cx="1034386" cy="523220"/>
          </a:xfrm>
          <a:prstGeom prst="rect">
            <a:avLst/>
          </a:prstGeom>
          <a:noFill/>
        </p:spPr>
        <p:txBody>
          <a:bodyPr wrap="none" rtlCol="0">
            <a:spAutoFit/>
          </a:bodyPr>
          <a:lstStyle/>
          <a:p>
            <a:r>
              <a:rPr lang="en-US" altLang="zh-CN" sz="2800" dirty="0"/>
              <a:t>Part 1</a:t>
            </a:r>
            <a:endParaRPr lang="zh-CN" altLang="en-US" sz="2800" dirty="0"/>
          </a:p>
        </p:txBody>
      </p:sp>
      <p:sp>
        <p:nvSpPr>
          <p:cNvPr id="12" name="文本框 11"/>
          <p:cNvSpPr txBox="1"/>
          <p:nvPr/>
        </p:nvSpPr>
        <p:spPr>
          <a:xfrm>
            <a:off x="2535844" y="1520236"/>
            <a:ext cx="1703223" cy="369332"/>
          </a:xfrm>
          <a:prstGeom prst="rect">
            <a:avLst/>
          </a:prstGeom>
          <a:noFill/>
        </p:spPr>
        <p:txBody>
          <a:bodyPr wrap="none" rtlCol="0">
            <a:spAutoFit/>
          </a:bodyPr>
          <a:lstStyle/>
          <a:p>
            <a:r>
              <a:rPr lang="en-US" altLang="zh-CN" dirty="0"/>
              <a:t> INTRODUCTION</a:t>
            </a:r>
            <a:endParaRPr lang="zh-CN" altLang="en-US" sz="2800" dirty="0">
              <a:latin typeface="+mj-ea"/>
            </a:endParaRPr>
          </a:p>
        </p:txBody>
      </p:sp>
      <p:sp>
        <p:nvSpPr>
          <p:cNvPr id="13" name="矩形 12"/>
          <p:cNvSpPr/>
          <p:nvPr/>
        </p:nvSpPr>
        <p:spPr>
          <a:xfrm>
            <a:off x="5249250" y="690787"/>
            <a:ext cx="6117516" cy="3539430"/>
          </a:xfrm>
          <a:prstGeom prst="rect">
            <a:avLst/>
          </a:prstGeom>
        </p:spPr>
        <p:txBody>
          <a:bodyPr wrap="square">
            <a:spAutoFit/>
          </a:bodyPr>
          <a:lstStyle/>
          <a:p>
            <a:pPr algn="just"/>
            <a:r>
              <a:rPr lang="zh-CN" altLang="en-US" sz="1600" dirty="0">
                <a:solidFill>
                  <a:schemeClr val="bg1">
                    <a:lumMod val="50000"/>
                  </a:schemeClr>
                </a:solidFill>
              </a:rPr>
              <a:t>为了解决这个具有挑战性的问题，作者引入 </a:t>
            </a:r>
            <a:r>
              <a:rPr lang="en-US" altLang="zh-CN" sz="1600" dirty="0">
                <a:solidFill>
                  <a:schemeClr val="bg1">
                    <a:lumMod val="50000"/>
                  </a:schemeClr>
                </a:solidFill>
              </a:rPr>
              <a:t>RTIs</a:t>
            </a:r>
            <a:r>
              <a:rPr lang="zh-CN" altLang="en-US" sz="1600" dirty="0">
                <a:solidFill>
                  <a:schemeClr val="bg1">
                    <a:lumMod val="50000"/>
                  </a:schemeClr>
                </a:solidFill>
              </a:rPr>
              <a:t>（引用透明性输入），这是一个用于评价机器翻译软件的新颖而通用的概念。</a:t>
            </a:r>
            <a:r>
              <a:rPr lang="en-US" altLang="zh-CN" sz="1600" dirty="0">
                <a:solidFill>
                  <a:schemeClr val="bg1">
                    <a:lumMod val="50000"/>
                  </a:schemeClr>
                </a:solidFill>
              </a:rPr>
              <a:t>RTI </a:t>
            </a:r>
            <a:r>
              <a:rPr lang="zh-CN" altLang="en-US" sz="1600" dirty="0">
                <a:solidFill>
                  <a:schemeClr val="bg1">
                    <a:lumMod val="50000"/>
                  </a:schemeClr>
                </a:solidFill>
              </a:rPr>
              <a:t>的核心思想来自于编程语言（尤其是函数式编程）中的一个概念，即引用透明性：方法应该总是为给定的参数返回相同的值。在本文中，将 </a:t>
            </a:r>
            <a:r>
              <a:rPr lang="en-US" altLang="zh-CN" sz="1600" dirty="0">
                <a:solidFill>
                  <a:schemeClr val="bg1">
                    <a:lumMod val="50000"/>
                  </a:schemeClr>
                </a:solidFill>
              </a:rPr>
              <a:t>RTI </a:t>
            </a:r>
            <a:r>
              <a:rPr lang="zh-CN" altLang="en-US" sz="1600" dirty="0">
                <a:solidFill>
                  <a:schemeClr val="bg1">
                    <a:lumMod val="50000"/>
                  </a:schemeClr>
                </a:solidFill>
              </a:rPr>
              <a:t>定义为在不同上下文中具有固定翻译的文本。关键是生成包含相同 </a:t>
            </a:r>
            <a:r>
              <a:rPr lang="en-US" altLang="zh-CN" sz="1600" dirty="0">
                <a:solidFill>
                  <a:schemeClr val="bg1">
                    <a:lumMod val="50000"/>
                  </a:schemeClr>
                </a:solidFill>
              </a:rPr>
              <a:t>RTI </a:t>
            </a:r>
            <a:r>
              <a:rPr lang="zh-CN" altLang="en-US" sz="1600" dirty="0">
                <a:solidFill>
                  <a:schemeClr val="bg1">
                    <a:lumMod val="50000"/>
                  </a:schemeClr>
                </a:solidFill>
              </a:rPr>
              <a:t>的一对文本，并检查这对文本的翻译是否不变。为了实现这个概念，作者实现了 </a:t>
            </a:r>
            <a:r>
              <a:rPr lang="en-US" altLang="zh-CN" sz="1600" dirty="0">
                <a:solidFill>
                  <a:schemeClr val="bg1">
                    <a:lumMod val="50000"/>
                  </a:schemeClr>
                </a:solidFill>
              </a:rPr>
              <a:t>Purity</a:t>
            </a:r>
            <a:r>
              <a:rPr lang="zh-CN" altLang="en-US" sz="1600" dirty="0">
                <a:solidFill>
                  <a:schemeClr val="bg1">
                    <a:lumMod val="50000"/>
                  </a:schemeClr>
                </a:solidFill>
              </a:rPr>
              <a:t>，一个从任意未标记的句子中提取短语的工具，具体是，给定一个源句，</a:t>
            </a:r>
            <a:r>
              <a:rPr lang="en-US" altLang="zh-CN" sz="1600" dirty="0">
                <a:solidFill>
                  <a:schemeClr val="bg1">
                    <a:lumMod val="50000"/>
                  </a:schemeClr>
                </a:solidFill>
              </a:rPr>
              <a:t>Purity </a:t>
            </a:r>
            <a:r>
              <a:rPr lang="zh-CN" altLang="en-US" sz="1600" dirty="0">
                <a:solidFill>
                  <a:schemeClr val="bg1">
                    <a:lumMod val="50000"/>
                  </a:schemeClr>
                </a:solidFill>
              </a:rPr>
              <a:t>通过 </a:t>
            </a:r>
            <a:r>
              <a:rPr lang="en-US" altLang="zh-CN" sz="1600" dirty="0">
                <a:solidFill>
                  <a:schemeClr val="bg1">
                    <a:lumMod val="50000"/>
                  </a:schemeClr>
                </a:solidFill>
              </a:rPr>
              <a:t>constituency parser </a:t>
            </a:r>
            <a:r>
              <a:rPr lang="zh-CN" altLang="en-US" sz="1600" dirty="0">
                <a:solidFill>
                  <a:schemeClr val="bg1">
                    <a:lumMod val="50000"/>
                  </a:schemeClr>
                </a:solidFill>
              </a:rPr>
              <a:t>提取短语，并通过将 </a:t>
            </a:r>
            <a:r>
              <a:rPr lang="en-US" altLang="zh-CN" sz="1600" dirty="0">
                <a:solidFill>
                  <a:schemeClr val="bg1">
                    <a:lumMod val="50000"/>
                  </a:schemeClr>
                </a:solidFill>
              </a:rPr>
              <a:t>RTI </a:t>
            </a:r>
            <a:r>
              <a:rPr lang="zh-CN" altLang="en-US" sz="1600" dirty="0">
                <a:solidFill>
                  <a:schemeClr val="bg1">
                    <a:lumMod val="50000"/>
                  </a:schemeClr>
                </a:solidFill>
              </a:rPr>
              <a:t>与其包含的句子或短语分组来构造 </a:t>
            </a:r>
            <a:r>
              <a:rPr lang="en-US" altLang="zh-CN" sz="1600" dirty="0">
                <a:solidFill>
                  <a:schemeClr val="bg1">
                    <a:lumMod val="50000"/>
                  </a:schemeClr>
                </a:solidFill>
              </a:rPr>
              <a:t>RTI </a:t>
            </a:r>
            <a:r>
              <a:rPr lang="zh-CN" altLang="en-US" sz="1600" dirty="0">
                <a:solidFill>
                  <a:schemeClr val="bg1">
                    <a:lumMod val="50000"/>
                  </a:schemeClr>
                </a:solidFill>
              </a:rPr>
              <a:t>对。如果同一 </a:t>
            </a:r>
            <a:r>
              <a:rPr lang="en-US" altLang="zh-CN" sz="1600" dirty="0">
                <a:solidFill>
                  <a:schemeClr val="bg1">
                    <a:lumMod val="50000"/>
                  </a:schemeClr>
                </a:solidFill>
              </a:rPr>
              <a:t>RTI </a:t>
            </a:r>
            <a:r>
              <a:rPr lang="zh-CN" altLang="en-US" sz="1600" dirty="0">
                <a:solidFill>
                  <a:schemeClr val="bg1">
                    <a:lumMod val="50000"/>
                  </a:schemeClr>
                </a:solidFill>
              </a:rPr>
              <a:t>的译文之间差异很大，则将这对文本及其译文报告为一个可疑的问题。本文的核心思想在概念上不同于现有的方法，现有方法的上下文是固定的，只替换了某个词，并假设翻译应该只有小的变化；相反，本文假设 </a:t>
            </a:r>
            <a:r>
              <a:rPr lang="en-US" altLang="zh-CN" sz="1600" dirty="0">
                <a:solidFill>
                  <a:schemeClr val="bg1">
                    <a:lumMod val="50000"/>
                  </a:schemeClr>
                </a:solidFill>
              </a:rPr>
              <a:t>RTI </a:t>
            </a:r>
            <a:r>
              <a:rPr lang="zh-CN" altLang="en-US" sz="1600" dirty="0">
                <a:solidFill>
                  <a:schemeClr val="bg1">
                    <a:lumMod val="50000"/>
                  </a:schemeClr>
                </a:solidFill>
              </a:rPr>
              <a:t>的翻译在不同的句子</a:t>
            </a:r>
            <a:r>
              <a:rPr lang="en-US" altLang="zh-CN" sz="1600" dirty="0">
                <a:solidFill>
                  <a:schemeClr val="bg1">
                    <a:lumMod val="50000"/>
                  </a:schemeClr>
                </a:solidFill>
              </a:rPr>
              <a:t>/</a:t>
            </a:r>
            <a:r>
              <a:rPr lang="zh-CN" altLang="en-US" sz="1600" dirty="0">
                <a:solidFill>
                  <a:schemeClr val="bg1">
                    <a:lumMod val="50000"/>
                  </a:schemeClr>
                </a:solidFill>
              </a:rPr>
              <a:t>短语之间应该是不变的，上下文可变。</a:t>
            </a:r>
          </a:p>
        </p:txBody>
      </p:sp>
      <p:cxnSp>
        <p:nvCxnSpPr>
          <p:cNvPr id="15" name="直接连接符 14"/>
          <p:cNvCxnSpPr/>
          <p:nvPr/>
        </p:nvCxnSpPr>
        <p:spPr>
          <a:xfrm>
            <a:off x="2890919" y="1502394"/>
            <a:ext cx="9930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2A86AEDE-0B3A-4B15-8CDE-7C0849EBE06F}"/>
              </a:ext>
            </a:extLst>
          </p:cNvPr>
          <p:cNvPicPr>
            <a:picLocks noChangeAspect="1"/>
          </p:cNvPicPr>
          <p:nvPr/>
        </p:nvPicPr>
        <p:blipFill>
          <a:blip r:embed="rId5"/>
          <a:stretch>
            <a:fillRect/>
          </a:stretch>
        </p:blipFill>
        <p:spPr>
          <a:xfrm>
            <a:off x="835936" y="4277308"/>
            <a:ext cx="6216611" cy="1990332"/>
          </a:xfrm>
          <a:prstGeom prst="rect">
            <a:avLst/>
          </a:prstGeom>
        </p:spPr>
      </p:pic>
    </p:spTree>
    <p:extLst>
      <p:ext uri="{BB962C8B-B14F-4D97-AF65-F5344CB8AC3E}">
        <p14:creationId xmlns:p14="http://schemas.microsoft.com/office/powerpoint/2010/main" val="247452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88864 0.398151 L 0 0 E" pathEditMode="relative" ptsTypes="">
                                      <p:cBhvr>
                                        <p:cTn id="6" dur="2000" fill="hold"/>
                                        <p:tgtEl>
                                          <p:spTgt spid="3"/>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2000" fill="hold"/>
                                        <p:tgtEl>
                                          <p:spTgt spid="3"/>
                                        </p:tgtEl>
                                      </p:cBhvr>
                                      <p:by x="150000" y="150000"/>
                                      <p:from x="78842" y="78842"/>
                                      <p:to x="100000" y="100000"/>
                                    </p:animScale>
                                  </p:childTnLst>
                                </p:cTn>
                              </p:par>
                              <p:par>
                                <p:cTn id="9" presetID="8" presetClass="emph" presetSubtype="0" accel="50000" decel="50000" fill="hold" nodeType="withEffect">
                                  <p:stCondLst>
                                    <p:cond delay="0"/>
                                  </p:stCondLst>
                                  <p:childTnLst>
                                    <p:animRot by="21600000" from="-5400000" to="0">
                                      <p:cBhvr>
                                        <p:cTn id="10" dur="2000" fill="hold"/>
                                        <p:tgtEl>
                                          <p:spTgt spid="3"/>
                                        </p:tgtEl>
                                        <p:attrNameLst>
                                          <p:attrName>r</p:attrName>
                                        </p:attrNameLst>
                                      </p:cBhvr>
                                    </p:animRot>
                                  </p:childTnLst>
                                </p:cTn>
                              </p:par>
                              <p:par>
                                <p:cTn id="11" presetID="22" presetClass="entr" presetSubtype="2"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12" presetClass="entr" presetSubtype="4" fill="hold" grpId="0" nodeType="withEffect">
                                  <p:stCondLst>
                                    <p:cond delay="175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par>
                                <p:cTn id="18" presetID="12" presetClass="entr" presetSubtype="1" fill="hold" grpId="0" nodeType="withEffect">
                                  <p:stCondLst>
                                    <p:cond delay="17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par>
                                <p:cTn id="22" presetID="22" presetClass="entr" presetSubtype="1" fill="hold" grpId="0" nodeType="withEffect">
                                  <p:stCondLst>
                                    <p:cond delay="2000"/>
                                  </p:stCondLst>
                                  <p:iterate type="lt">
                                    <p:tmPct val="3000"/>
                                  </p:iterate>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par>
                                <p:cTn id="25" presetID="10" presetClass="entr" presetSubtype="0" fill="hold" nodeType="withEffect">
                                  <p:stCondLst>
                                    <p:cond delay="25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86511" y="123949"/>
            <a:ext cx="3212702" cy="3752719"/>
          </a:xfrm>
          <a:prstGeom prst="rect">
            <a:avLst/>
          </a:prstGeom>
        </p:spPr>
      </p:pic>
      <p:sp>
        <p:nvSpPr>
          <p:cNvPr id="4" name="文本框 3"/>
          <p:cNvSpPr txBox="1"/>
          <p:nvPr/>
        </p:nvSpPr>
        <p:spPr>
          <a:xfrm>
            <a:off x="1870413" y="1433821"/>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524273" y="1902122"/>
            <a:ext cx="495649" cy="461665"/>
          </a:xfrm>
          <a:prstGeom prst="rect">
            <a:avLst/>
          </a:prstGeom>
          <a:noFill/>
        </p:spPr>
        <p:txBody>
          <a:bodyPr wrap="none" rtlCol="0">
            <a:spAutoFit/>
          </a:bodyPr>
          <a:lstStyle/>
          <a:p>
            <a:r>
              <a:rPr lang="en-US" altLang="zh-CN" sz="2400" dirty="0">
                <a:latin typeface="+mj-lt"/>
              </a:rPr>
              <a:t>02</a:t>
            </a:r>
            <a:endParaRPr lang="zh-CN" altLang="en-US" sz="2400" dirty="0">
              <a:latin typeface="+mj-lt"/>
            </a:endParaRPr>
          </a:p>
        </p:txBody>
      </p:sp>
      <p:cxnSp>
        <p:nvCxnSpPr>
          <p:cNvPr id="7" name="直接连接符 6"/>
          <p:cNvCxnSpPr/>
          <p:nvPr/>
        </p:nvCxnSpPr>
        <p:spPr>
          <a:xfrm flipH="1">
            <a:off x="2302967" y="1726208"/>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84120" y="4451761"/>
            <a:ext cx="3140090" cy="707886"/>
          </a:xfrm>
          <a:prstGeom prst="rect">
            <a:avLst/>
          </a:prstGeom>
          <a:noFill/>
        </p:spPr>
        <p:txBody>
          <a:bodyPr wrap="none" rtlCol="0">
            <a:spAutoFit/>
          </a:bodyPr>
          <a:lstStyle/>
          <a:p>
            <a:r>
              <a:rPr lang="en-US" altLang="zh-CN" sz="4000" dirty="0"/>
              <a:t>BACKGROUND</a:t>
            </a:r>
            <a:endParaRPr lang="zh-CN" altLang="en-US" sz="5400" dirty="0">
              <a:latin typeface="+mj-ea"/>
            </a:endParaRPr>
          </a:p>
        </p:txBody>
      </p:sp>
      <p:sp>
        <p:nvSpPr>
          <p:cNvPr id="8" name="矩形 7">
            <a:extLst>
              <a:ext uri="{FF2B5EF4-FFF2-40B4-BE49-F238E27FC236}">
                <a16:creationId xmlns:a16="http://schemas.microsoft.com/office/drawing/2014/main" id="{58A9CEFF-F778-4F78-BD74-23CC7E7CA280}"/>
              </a:ext>
            </a:extLst>
          </p:cNvPr>
          <p:cNvSpPr/>
          <p:nvPr/>
        </p:nvSpPr>
        <p:spPr>
          <a:xfrm>
            <a:off x="5249250" y="690787"/>
            <a:ext cx="6117516" cy="1077218"/>
          </a:xfrm>
          <a:prstGeom prst="rect">
            <a:avLst/>
          </a:prstGeom>
        </p:spPr>
        <p:txBody>
          <a:bodyPr wrap="square">
            <a:spAutoFit/>
          </a:bodyPr>
          <a:lstStyle/>
          <a:p>
            <a:pPr algn="just"/>
            <a:r>
              <a:rPr lang="en-US" altLang="zh-CN" sz="1600" dirty="0">
                <a:solidFill>
                  <a:schemeClr val="bg1">
                    <a:lumMod val="50000"/>
                  </a:schemeClr>
                </a:solidFill>
              </a:rPr>
              <a:t>     </a:t>
            </a:r>
            <a:r>
              <a:rPr lang="zh-CN" altLang="en-US" sz="1600" dirty="0">
                <a:solidFill>
                  <a:schemeClr val="bg1">
                    <a:lumMod val="50000"/>
                  </a:schemeClr>
                </a:solidFill>
              </a:rPr>
              <a:t>引用透明性：输出的结果只由输入决定。在编程语言领域，引用透明性是指在不改变程序结果的情况下，一个表达式可以被其在程序中的相应值所替换的能力。例如，数学函数（如平方根函数）是引用透明的，而打印时间戳的函数则不是。平方根只与输入有关。</a:t>
            </a:r>
          </a:p>
        </p:txBody>
      </p:sp>
      <p:sp>
        <p:nvSpPr>
          <p:cNvPr id="10" name="矩形 9">
            <a:extLst>
              <a:ext uri="{FF2B5EF4-FFF2-40B4-BE49-F238E27FC236}">
                <a16:creationId xmlns:a16="http://schemas.microsoft.com/office/drawing/2014/main" id="{2B534428-A344-43AE-8F8E-CD71FDFE19C6}"/>
              </a:ext>
            </a:extLst>
          </p:cNvPr>
          <p:cNvSpPr/>
          <p:nvPr/>
        </p:nvSpPr>
        <p:spPr>
          <a:xfrm>
            <a:off x="5515669" y="2067324"/>
            <a:ext cx="6117516" cy="338554"/>
          </a:xfrm>
          <a:prstGeom prst="rect">
            <a:avLst/>
          </a:prstGeom>
        </p:spPr>
        <p:txBody>
          <a:bodyPr wrap="square">
            <a:spAutoFit/>
          </a:bodyPr>
          <a:lstStyle/>
          <a:p>
            <a:pPr algn="just"/>
            <a:r>
              <a:rPr lang="en-US" altLang="zh-CN" sz="1600" dirty="0">
                <a:solidFill>
                  <a:schemeClr val="bg1">
                    <a:lumMod val="50000"/>
                  </a:schemeClr>
                </a:solidFill>
              </a:rPr>
              <a:t>RTI</a:t>
            </a:r>
            <a:r>
              <a:rPr lang="zh-CN" altLang="en-US" sz="1600" dirty="0">
                <a:solidFill>
                  <a:schemeClr val="bg1">
                    <a:lumMod val="50000"/>
                  </a:schemeClr>
                </a:solidFill>
              </a:rPr>
              <a:t>：定义为在不同上下文中具有固定翻译的文本。</a:t>
            </a:r>
          </a:p>
        </p:txBody>
      </p:sp>
      <p:sp>
        <p:nvSpPr>
          <p:cNvPr id="11" name="矩形 10">
            <a:extLst>
              <a:ext uri="{FF2B5EF4-FFF2-40B4-BE49-F238E27FC236}">
                <a16:creationId xmlns:a16="http://schemas.microsoft.com/office/drawing/2014/main" id="{04416A9E-B185-408E-8FED-A7AC30B0A9B4}"/>
              </a:ext>
            </a:extLst>
          </p:cNvPr>
          <p:cNvSpPr/>
          <p:nvPr/>
        </p:nvSpPr>
        <p:spPr>
          <a:xfrm>
            <a:off x="5515669" y="2535920"/>
            <a:ext cx="6117516" cy="338554"/>
          </a:xfrm>
          <a:prstGeom prst="rect">
            <a:avLst/>
          </a:prstGeom>
        </p:spPr>
        <p:txBody>
          <a:bodyPr wrap="square">
            <a:spAutoFit/>
          </a:bodyPr>
          <a:lstStyle/>
          <a:p>
            <a:pPr algn="just"/>
            <a:r>
              <a:rPr lang="en-US" altLang="zh-CN" sz="1600" dirty="0">
                <a:solidFill>
                  <a:schemeClr val="bg1">
                    <a:lumMod val="50000"/>
                  </a:schemeClr>
                </a:solidFill>
              </a:rPr>
              <a:t>RTI </a:t>
            </a:r>
            <a:r>
              <a:rPr lang="zh-CN" altLang="en-US" sz="1600" dirty="0">
                <a:solidFill>
                  <a:schemeClr val="bg1">
                    <a:lumMod val="50000"/>
                  </a:schemeClr>
                </a:solidFill>
              </a:rPr>
              <a:t>定义为跨文本（句子和短语）翻译不变的一段文本。</a:t>
            </a:r>
          </a:p>
        </p:txBody>
      </p:sp>
      <p:sp>
        <p:nvSpPr>
          <p:cNvPr id="13" name="文本框 12">
            <a:extLst>
              <a:ext uri="{FF2B5EF4-FFF2-40B4-BE49-F238E27FC236}">
                <a16:creationId xmlns:a16="http://schemas.microsoft.com/office/drawing/2014/main" id="{818E4559-D52D-442D-9ED5-2392DFE01500}"/>
              </a:ext>
            </a:extLst>
          </p:cNvPr>
          <p:cNvSpPr txBox="1"/>
          <p:nvPr/>
        </p:nvSpPr>
        <p:spPr>
          <a:xfrm>
            <a:off x="5249250" y="3196126"/>
            <a:ext cx="6096000" cy="1815882"/>
          </a:xfrm>
          <a:prstGeom prst="rect">
            <a:avLst/>
          </a:prstGeom>
          <a:noFill/>
        </p:spPr>
        <p:txBody>
          <a:bodyPr wrap="square">
            <a:spAutoFit/>
          </a:bodyPr>
          <a:lstStyle/>
          <a:p>
            <a:r>
              <a:rPr lang="en-US" altLang="zh-CN" sz="1600" dirty="0">
                <a:solidFill>
                  <a:schemeClr val="bg1">
                    <a:lumMod val="50000"/>
                  </a:schemeClr>
                </a:solidFill>
              </a:rPr>
              <a:t>    </a:t>
            </a:r>
            <a:r>
              <a:rPr lang="zh-CN" altLang="en-US" sz="1600" dirty="0">
                <a:solidFill>
                  <a:schemeClr val="bg1">
                    <a:lumMod val="50000"/>
                  </a:schemeClr>
                </a:solidFill>
              </a:rPr>
              <a:t>关键是生成包含相同的</a:t>
            </a:r>
            <a:r>
              <a:rPr lang="en-US" altLang="zh-CN" sz="1600" dirty="0">
                <a:solidFill>
                  <a:schemeClr val="bg1">
                    <a:lumMod val="50000"/>
                  </a:schemeClr>
                </a:solidFill>
              </a:rPr>
              <a:t>RTI</a:t>
            </a:r>
            <a:r>
              <a:rPr lang="zh-CN" altLang="en-US" sz="1600" dirty="0">
                <a:solidFill>
                  <a:schemeClr val="bg1">
                    <a:lumMod val="50000"/>
                  </a:schemeClr>
                </a:solidFill>
              </a:rPr>
              <a:t>的一堆文本，并检查这一对文本的翻译是否不变。作者实现了</a:t>
            </a:r>
            <a:r>
              <a:rPr lang="en-US" altLang="zh-CN" sz="1600" dirty="0">
                <a:solidFill>
                  <a:schemeClr val="bg1">
                    <a:lumMod val="50000"/>
                  </a:schemeClr>
                </a:solidFill>
              </a:rPr>
              <a:t>Purity</a:t>
            </a:r>
            <a:r>
              <a:rPr lang="zh-CN" altLang="en-US" sz="1600" dirty="0">
                <a:solidFill>
                  <a:schemeClr val="bg1">
                    <a:lumMod val="50000"/>
                  </a:schemeClr>
                </a:solidFill>
              </a:rPr>
              <a:t>，一个从人为标记的句子中提取短语的工具。</a:t>
            </a:r>
            <a:endParaRPr lang="en-US" altLang="zh-CN" sz="1600" dirty="0">
              <a:solidFill>
                <a:schemeClr val="bg1">
                  <a:lumMod val="50000"/>
                </a:schemeClr>
              </a:solidFill>
            </a:endParaRPr>
          </a:p>
          <a:p>
            <a:r>
              <a:rPr lang="en-US" altLang="zh-CN" sz="1600" dirty="0">
                <a:solidFill>
                  <a:schemeClr val="bg1">
                    <a:lumMod val="50000"/>
                  </a:schemeClr>
                </a:solidFill>
              </a:rPr>
              <a:t>     </a:t>
            </a:r>
          </a:p>
          <a:p>
            <a:endParaRPr lang="en-US" altLang="zh-CN" sz="1600" dirty="0">
              <a:solidFill>
                <a:schemeClr val="bg1">
                  <a:lumMod val="50000"/>
                </a:schemeClr>
              </a:solidFill>
            </a:endParaRPr>
          </a:p>
          <a:p>
            <a:r>
              <a:rPr lang="en-US" altLang="zh-CN" sz="1600" dirty="0">
                <a:solidFill>
                  <a:schemeClr val="bg1">
                    <a:lumMod val="50000"/>
                  </a:schemeClr>
                </a:solidFill>
              </a:rPr>
              <a:t>     Purity</a:t>
            </a:r>
            <a:r>
              <a:rPr lang="zh-CN" altLang="en-US" sz="1600" dirty="0">
                <a:solidFill>
                  <a:schemeClr val="bg1">
                    <a:lumMod val="50000"/>
                  </a:schemeClr>
                </a:solidFill>
              </a:rPr>
              <a:t>实现原理：给定一个源句</a:t>
            </a:r>
            <a:r>
              <a:rPr lang="en-US" altLang="zh-CN" sz="1600" dirty="0">
                <a:solidFill>
                  <a:schemeClr val="bg1">
                    <a:lumMod val="50000"/>
                  </a:schemeClr>
                </a:solidFill>
              </a:rPr>
              <a:t>,Purity</a:t>
            </a:r>
            <a:r>
              <a:rPr lang="zh-CN" altLang="en-US" sz="1600" dirty="0">
                <a:solidFill>
                  <a:schemeClr val="bg1">
                    <a:lumMod val="50000"/>
                  </a:schemeClr>
                </a:solidFill>
              </a:rPr>
              <a:t>通过</a:t>
            </a:r>
            <a:r>
              <a:rPr lang="en-US" altLang="zh-CN" sz="1600" dirty="0">
                <a:solidFill>
                  <a:schemeClr val="bg1">
                    <a:lumMod val="50000"/>
                  </a:schemeClr>
                </a:solidFill>
              </a:rPr>
              <a:t>constituency parser</a:t>
            </a:r>
            <a:r>
              <a:rPr lang="zh-CN" altLang="en-US" sz="1600" dirty="0">
                <a:solidFill>
                  <a:schemeClr val="bg1">
                    <a:lumMod val="50000"/>
                  </a:schemeClr>
                </a:solidFill>
              </a:rPr>
              <a:t>提取短语，并通过将</a:t>
            </a:r>
            <a:r>
              <a:rPr lang="en-US" altLang="zh-CN" sz="1600" dirty="0">
                <a:solidFill>
                  <a:schemeClr val="bg1">
                    <a:lumMod val="50000"/>
                  </a:schemeClr>
                </a:solidFill>
              </a:rPr>
              <a:t>RTI</a:t>
            </a:r>
            <a:r>
              <a:rPr lang="zh-CN" altLang="en-US" sz="1600" dirty="0">
                <a:solidFill>
                  <a:schemeClr val="bg1">
                    <a:lumMod val="50000"/>
                  </a:schemeClr>
                </a:solidFill>
              </a:rPr>
              <a:t>与其包含的句子或短语分组来构造</a:t>
            </a:r>
            <a:r>
              <a:rPr lang="en-US" altLang="zh-CN" sz="1600" dirty="0">
                <a:solidFill>
                  <a:schemeClr val="bg1">
                    <a:lumMod val="50000"/>
                  </a:schemeClr>
                </a:solidFill>
              </a:rPr>
              <a:t>RTI</a:t>
            </a:r>
            <a:r>
              <a:rPr lang="zh-CN" altLang="en-US" sz="1600" dirty="0">
                <a:solidFill>
                  <a:schemeClr val="bg1">
                    <a:lumMod val="50000"/>
                  </a:schemeClr>
                </a:solidFill>
              </a:rPr>
              <a:t>对。</a:t>
            </a:r>
          </a:p>
        </p:txBody>
      </p:sp>
    </p:spTree>
    <p:extLst>
      <p:ext uri="{BB962C8B-B14F-4D97-AF65-F5344CB8AC3E}">
        <p14:creationId xmlns:p14="http://schemas.microsoft.com/office/powerpoint/2010/main" val="258860435"/>
      </p:ext>
    </p:extLst>
  </p:cSld>
  <p:clrMapOvr>
    <a:masterClrMapping/>
  </p:clrMapOvr>
  <p:transition spd="slow">
    <p:push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2000"/>
                                      </p:stCondLst>
                                      <p:iterate type="lt">
                                        <p:tmPct val="3000"/>
                                      </p:iterate>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par>
                                    <p:cTn id="28" presetID="22" presetClass="entr" presetSubtype="1" fill="hold" grpId="0" nodeType="withEffect">
                                      <p:stCondLst>
                                        <p:cond delay="2000"/>
                                      </p:stCondLst>
                                      <p:iterate type="lt">
                                        <p:tmPct val="3000"/>
                                      </p:iterate>
                                      <p:childTnLst>
                                        <p:set>
                                          <p:cBhvr>
                                            <p:cTn id="29" dur="1" fill="hold">
                                              <p:stCondLst>
                                                <p:cond delay="0"/>
                                              </p:stCondLst>
                                            </p:cTn>
                                            <p:tgtEl>
                                              <p:spTgt spid="10"/>
                                            </p:tgtEl>
                                            <p:attrNameLst>
                                              <p:attrName>style.visibility</p:attrName>
                                            </p:attrNameLst>
                                          </p:cBhvr>
                                          <p:to>
                                            <p:strVal val="visible"/>
                                          </p:to>
                                        </p:set>
                                        <p:animEffect transition="in" filter="wipe(up)">
                                          <p:cBhvr>
                                            <p:cTn id="30" dur="250"/>
                                            <p:tgtEl>
                                              <p:spTgt spid="10"/>
                                            </p:tgtEl>
                                          </p:cBhvr>
                                        </p:animEffect>
                                      </p:childTnLst>
                                    </p:cTn>
                                  </p:par>
                                  <p:par>
                                    <p:cTn id="31" presetID="22" presetClass="entr" presetSubtype="1" fill="hold" grpId="0" nodeType="withEffect">
                                      <p:stCondLst>
                                        <p:cond delay="2000"/>
                                      </p:stCondLst>
                                      <p:iterate type="lt">
                                        <p:tmPct val="3000"/>
                                      </p:iterate>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8" grpId="0"/>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2000"/>
                                      </p:stCondLst>
                                      <p:iterate type="lt">
                                        <p:tmPct val="3000"/>
                                      </p:iterate>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par>
                                    <p:cTn id="28" presetID="22" presetClass="entr" presetSubtype="1" fill="hold" grpId="0" nodeType="withEffect">
                                      <p:stCondLst>
                                        <p:cond delay="2000"/>
                                      </p:stCondLst>
                                      <p:iterate type="lt">
                                        <p:tmPct val="3000"/>
                                      </p:iterate>
                                      <p:childTnLst>
                                        <p:set>
                                          <p:cBhvr>
                                            <p:cTn id="29" dur="1" fill="hold">
                                              <p:stCondLst>
                                                <p:cond delay="0"/>
                                              </p:stCondLst>
                                            </p:cTn>
                                            <p:tgtEl>
                                              <p:spTgt spid="10"/>
                                            </p:tgtEl>
                                            <p:attrNameLst>
                                              <p:attrName>style.visibility</p:attrName>
                                            </p:attrNameLst>
                                          </p:cBhvr>
                                          <p:to>
                                            <p:strVal val="visible"/>
                                          </p:to>
                                        </p:set>
                                        <p:animEffect transition="in" filter="wipe(up)">
                                          <p:cBhvr>
                                            <p:cTn id="30" dur="250"/>
                                            <p:tgtEl>
                                              <p:spTgt spid="10"/>
                                            </p:tgtEl>
                                          </p:cBhvr>
                                        </p:animEffect>
                                      </p:childTnLst>
                                    </p:cTn>
                                  </p:par>
                                  <p:par>
                                    <p:cTn id="31" presetID="22" presetClass="entr" presetSubtype="1" fill="hold" grpId="0" nodeType="withEffect">
                                      <p:stCondLst>
                                        <p:cond delay="2000"/>
                                      </p:stCondLst>
                                      <p:iterate type="lt">
                                        <p:tmPct val="3000"/>
                                      </p:iterate>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8" grpId="0"/>
          <p:bldP spid="10" grpId="0"/>
          <p:bldP spid="11"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86511" y="123949"/>
            <a:ext cx="3212702" cy="3752719"/>
          </a:xfrm>
          <a:prstGeom prst="rect">
            <a:avLst/>
          </a:prstGeom>
        </p:spPr>
      </p:pic>
      <p:sp>
        <p:nvSpPr>
          <p:cNvPr id="4" name="文本框 3"/>
          <p:cNvSpPr txBox="1"/>
          <p:nvPr/>
        </p:nvSpPr>
        <p:spPr>
          <a:xfrm>
            <a:off x="1870413" y="1433821"/>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524273" y="1902122"/>
            <a:ext cx="495649" cy="461665"/>
          </a:xfrm>
          <a:prstGeom prst="rect">
            <a:avLst/>
          </a:prstGeom>
          <a:noFill/>
        </p:spPr>
        <p:txBody>
          <a:bodyPr wrap="none" rtlCol="0">
            <a:spAutoFit/>
          </a:bodyPr>
          <a:lstStyle/>
          <a:p>
            <a:r>
              <a:rPr lang="en-US" altLang="zh-CN" sz="2400" dirty="0">
                <a:latin typeface="+mj-lt"/>
              </a:rPr>
              <a:t>03</a:t>
            </a:r>
            <a:endParaRPr lang="zh-CN" altLang="en-US" sz="2400" dirty="0">
              <a:latin typeface="+mj-lt"/>
            </a:endParaRPr>
          </a:p>
        </p:txBody>
      </p:sp>
      <p:cxnSp>
        <p:nvCxnSpPr>
          <p:cNvPr id="7" name="直接连接符 6"/>
          <p:cNvCxnSpPr/>
          <p:nvPr/>
        </p:nvCxnSpPr>
        <p:spPr>
          <a:xfrm flipH="1">
            <a:off x="2302967" y="1726208"/>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4875" y="4304122"/>
            <a:ext cx="3558795" cy="707886"/>
          </a:xfrm>
          <a:prstGeom prst="rect">
            <a:avLst/>
          </a:prstGeom>
          <a:noFill/>
        </p:spPr>
        <p:txBody>
          <a:bodyPr wrap="none" rtlCol="0">
            <a:spAutoFit/>
          </a:bodyPr>
          <a:lstStyle/>
          <a:p>
            <a:r>
              <a:rPr lang="en-US" altLang="zh-CN" sz="4000" dirty="0">
                <a:solidFill>
                  <a:schemeClr val="bg1">
                    <a:lumMod val="50000"/>
                  </a:schemeClr>
                </a:solidFill>
              </a:rPr>
              <a:t> Purity</a:t>
            </a:r>
            <a:r>
              <a:rPr lang="zh-CN" altLang="en-US" sz="4000" dirty="0">
                <a:solidFill>
                  <a:schemeClr val="bg1">
                    <a:lumMod val="50000"/>
                  </a:schemeClr>
                </a:solidFill>
              </a:rPr>
              <a:t>实现原理</a:t>
            </a:r>
            <a:endParaRPr lang="zh-CN" altLang="en-US" sz="5400" dirty="0">
              <a:latin typeface="+mj-ea"/>
            </a:endParaRPr>
          </a:p>
        </p:txBody>
      </p:sp>
      <p:sp>
        <p:nvSpPr>
          <p:cNvPr id="2" name="文本框 1">
            <a:extLst>
              <a:ext uri="{FF2B5EF4-FFF2-40B4-BE49-F238E27FC236}">
                <a16:creationId xmlns:a16="http://schemas.microsoft.com/office/drawing/2014/main" id="{167A0B07-43D0-4A3D-A4E5-9465C6BE6A6E}"/>
              </a:ext>
            </a:extLst>
          </p:cNvPr>
          <p:cNvSpPr txBox="1"/>
          <p:nvPr/>
        </p:nvSpPr>
        <p:spPr>
          <a:xfrm>
            <a:off x="5718487" y="3134571"/>
            <a:ext cx="5548604" cy="3046988"/>
          </a:xfrm>
          <a:prstGeom prst="rect">
            <a:avLst/>
          </a:prstGeom>
          <a:noFill/>
        </p:spPr>
        <p:txBody>
          <a:bodyPr wrap="square" rtlCol="0">
            <a:spAutoFit/>
          </a:bodyPr>
          <a:lstStyle/>
          <a:p>
            <a:pPr marL="342900" indent="-342900">
              <a:buAutoNum type="arabicParenBoth"/>
            </a:pPr>
            <a:r>
              <a:rPr lang="en-US" altLang="zh-CN" sz="1600" dirty="0">
                <a:solidFill>
                  <a:schemeClr val="bg1">
                    <a:lumMod val="50000"/>
                  </a:schemeClr>
                </a:solidFill>
              </a:rPr>
              <a:t>Identifying referentially transparent inputs </a:t>
            </a:r>
            <a:r>
              <a:rPr lang="zh-CN" altLang="en-US" sz="1600" dirty="0">
                <a:solidFill>
                  <a:schemeClr val="bg1">
                    <a:lumMod val="50000"/>
                  </a:schemeClr>
                </a:solidFill>
              </a:rPr>
              <a:t>分析每个句子的成分，提取短语列表作为 </a:t>
            </a:r>
            <a:r>
              <a:rPr lang="en-US" altLang="zh-CN" sz="1600" dirty="0">
                <a:solidFill>
                  <a:schemeClr val="bg1">
                    <a:lumMod val="50000"/>
                  </a:schemeClr>
                </a:solidFill>
              </a:rPr>
              <a:t>RTIs</a:t>
            </a:r>
            <a:r>
              <a:rPr lang="zh-CN" altLang="en-US" sz="1600" dirty="0">
                <a:solidFill>
                  <a:schemeClr val="bg1">
                    <a:lumMod val="50000"/>
                  </a:schemeClr>
                </a:solidFill>
              </a:rPr>
              <a:t>；</a:t>
            </a:r>
            <a:endParaRPr lang="en-US" altLang="zh-CN" sz="1600" dirty="0">
              <a:solidFill>
                <a:schemeClr val="bg1">
                  <a:lumMod val="50000"/>
                </a:schemeClr>
              </a:solidFill>
            </a:endParaRPr>
          </a:p>
          <a:p>
            <a:pPr marL="342900" indent="-342900">
              <a:buAutoNum type="arabicParenBoth"/>
            </a:pPr>
            <a:endParaRPr lang="en-US" altLang="zh-CN" sz="1600" dirty="0">
              <a:solidFill>
                <a:schemeClr val="bg1">
                  <a:lumMod val="50000"/>
                </a:schemeClr>
              </a:solidFill>
            </a:endParaRPr>
          </a:p>
          <a:p>
            <a:pPr marL="342900" indent="-342900">
              <a:buAutoNum type="arabicParenBoth"/>
            </a:pPr>
            <a:r>
              <a:rPr lang="en-US" altLang="zh-CN" sz="1600" dirty="0">
                <a:solidFill>
                  <a:schemeClr val="bg1">
                    <a:lumMod val="50000"/>
                  </a:schemeClr>
                </a:solidFill>
              </a:rPr>
              <a:t> Generating pairs in source language </a:t>
            </a:r>
            <a:r>
              <a:rPr lang="zh-CN" altLang="en-US" sz="1600" dirty="0">
                <a:solidFill>
                  <a:schemeClr val="bg1">
                    <a:lumMod val="50000"/>
                  </a:schemeClr>
                </a:solidFill>
              </a:rPr>
              <a:t>将每个短语与包含它的短语或原句配对，形成 </a:t>
            </a:r>
            <a:r>
              <a:rPr lang="en-US" altLang="zh-CN" sz="1600" dirty="0">
                <a:solidFill>
                  <a:schemeClr val="bg1">
                    <a:lumMod val="50000"/>
                  </a:schemeClr>
                </a:solidFill>
              </a:rPr>
              <a:t>RTI </a:t>
            </a:r>
            <a:r>
              <a:rPr lang="zh-CN" altLang="en-US" sz="1600" dirty="0">
                <a:solidFill>
                  <a:schemeClr val="bg1">
                    <a:lumMod val="50000"/>
                  </a:schemeClr>
                </a:solidFill>
              </a:rPr>
              <a:t>对。</a:t>
            </a:r>
            <a:endParaRPr lang="en-US" altLang="zh-CN" sz="1600" dirty="0">
              <a:solidFill>
                <a:schemeClr val="bg1">
                  <a:lumMod val="50000"/>
                </a:schemeClr>
              </a:solidFill>
            </a:endParaRPr>
          </a:p>
          <a:p>
            <a:pPr marL="342900" indent="-342900">
              <a:buAutoNum type="arabicParenBoth"/>
            </a:pPr>
            <a:endParaRPr lang="en-US" altLang="zh-CN" sz="1600" dirty="0">
              <a:solidFill>
                <a:schemeClr val="bg1">
                  <a:lumMod val="50000"/>
                </a:schemeClr>
              </a:solidFill>
            </a:endParaRPr>
          </a:p>
          <a:p>
            <a:pPr marL="342900" indent="-342900">
              <a:buAutoNum type="arabicParenBoth"/>
            </a:pPr>
            <a:r>
              <a:rPr lang="en-US" altLang="zh-CN" sz="1600" dirty="0">
                <a:solidFill>
                  <a:schemeClr val="bg1">
                    <a:lumMod val="50000"/>
                  </a:schemeClr>
                </a:solidFill>
              </a:rPr>
              <a:t> Collecting pairs in target language </a:t>
            </a:r>
            <a:r>
              <a:rPr lang="zh-CN" altLang="en-US" sz="1600" dirty="0">
                <a:solidFill>
                  <a:schemeClr val="bg1">
                    <a:lumMod val="50000"/>
                  </a:schemeClr>
                </a:solidFill>
              </a:rPr>
              <a:t>将 </a:t>
            </a:r>
            <a:r>
              <a:rPr lang="en-US" altLang="zh-CN" sz="1600" dirty="0">
                <a:solidFill>
                  <a:schemeClr val="bg1">
                    <a:lumMod val="50000"/>
                  </a:schemeClr>
                </a:solidFill>
              </a:rPr>
              <a:t>RTI </a:t>
            </a:r>
            <a:r>
              <a:rPr lang="zh-CN" altLang="en-US" sz="1600" dirty="0">
                <a:solidFill>
                  <a:schemeClr val="bg1">
                    <a:lumMod val="50000"/>
                  </a:schemeClr>
                </a:solidFill>
              </a:rPr>
              <a:t>对输入被测机器翻译软件，收集相应的译文。</a:t>
            </a:r>
            <a:endParaRPr lang="en-US" altLang="zh-CN" sz="1600" dirty="0">
              <a:solidFill>
                <a:schemeClr val="bg1">
                  <a:lumMod val="50000"/>
                </a:schemeClr>
              </a:solidFill>
            </a:endParaRPr>
          </a:p>
          <a:p>
            <a:pPr marL="342900" indent="-342900">
              <a:buAutoNum type="arabicParenBoth"/>
            </a:pPr>
            <a:endParaRPr lang="en-US" altLang="zh-CN" sz="1600" dirty="0">
              <a:solidFill>
                <a:schemeClr val="bg1">
                  <a:lumMod val="50000"/>
                </a:schemeClr>
              </a:solidFill>
            </a:endParaRPr>
          </a:p>
          <a:p>
            <a:pPr marL="342900" indent="-342900">
              <a:buAutoNum type="arabicParenBoth"/>
            </a:pPr>
            <a:r>
              <a:rPr lang="en-US" altLang="zh-CN" sz="1600" dirty="0">
                <a:solidFill>
                  <a:schemeClr val="bg1">
                    <a:lumMod val="50000"/>
                  </a:schemeClr>
                </a:solidFill>
              </a:rPr>
              <a:t> Detecting translation errors </a:t>
            </a:r>
            <a:r>
              <a:rPr lang="zh-CN" altLang="en-US" sz="1600" dirty="0">
                <a:solidFill>
                  <a:schemeClr val="bg1">
                    <a:lumMod val="50000"/>
                  </a:schemeClr>
                </a:solidFill>
              </a:rPr>
              <a:t>比较每一对的 </a:t>
            </a:r>
            <a:r>
              <a:rPr lang="en-US" altLang="zh-CN" sz="1600" dirty="0">
                <a:solidFill>
                  <a:schemeClr val="bg1">
                    <a:lumMod val="50000"/>
                  </a:schemeClr>
                </a:solidFill>
              </a:rPr>
              <a:t>RTI </a:t>
            </a:r>
            <a:r>
              <a:rPr lang="zh-CN" altLang="en-US" sz="1600" dirty="0">
                <a:solidFill>
                  <a:schemeClr val="bg1">
                    <a:lumMod val="50000"/>
                  </a:schemeClr>
                </a:solidFill>
              </a:rPr>
              <a:t>对的译文，如果 </a:t>
            </a:r>
            <a:r>
              <a:rPr lang="en-US" altLang="zh-CN" sz="1600" dirty="0">
                <a:solidFill>
                  <a:schemeClr val="bg1">
                    <a:lumMod val="50000"/>
                  </a:schemeClr>
                </a:solidFill>
              </a:rPr>
              <a:t>RTI </a:t>
            </a:r>
            <a:r>
              <a:rPr lang="zh-CN" altLang="en-US" sz="1600" dirty="0">
                <a:solidFill>
                  <a:schemeClr val="bg1">
                    <a:lumMod val="50000"/>
                  </a:schemeClr>
                </a:solidFill>
              </a:rPr>
              <a:t>的翻译之间存在很大的差异，则认为这对翻译可能存在翻译错误。</a:t>
            </a:r>
          </a:p>
        </p:txBody>
      </p:sp>
      <p:pic>
        <p:nvPicPr>
          <p:cNvPr id="12" name="图片 11">
            <a:extLst>
              <a:ext uri="{FF2B5EF4-FFF2-40B4-BE49-F238E27FC236}">
                <a16:creationId xmlns:a16="http://schemas.microsoft.com/office/drawing/2014/main" id="{D31A6B8B-ACE5-4A41-A9ED-B3256D58F2CC}"/>
              </a:ext>
            </a:extLst>
          </p:cNvPr>
          <p:cNvPicPr>
            <a:picLocks noChangeAspect="1"/>
          </p:cNvPicPr>
          <p:nvPr/>
        </p:nvPicPr>
        <p:blipFill>
          <a:blip r:embed="rId4"/>
          <a:stretch>
            <a:fillRect/>
          </a:stretch>
        </p:blipFill>
        <p:spPr>
          <a:xfrm>
            <a:off x="4131767" y="255420"/>
            <a:ext cx="7811177" cy="2941575"/>
          </a:xfrm>
          <a:prstGeom prst="rect">
            <a:avLst/>
          </a:prstGeom>
        </p:spPr>
      </p:pic>
    </p:spTree>
    <p:extLst>
      <p:ext uri="{BB962C8B-B14F-4D97-AF65-F5344CB8AC3E}">
        <p14:creationId xmlns:p14="http://schemas.microsoft.com/office/powerpoint/2010/main" val="2060197862"/>
      </p:ext>
    </p:extLst>
  </p:cSld>
  <p:clrMapOvr>
    <a:masterClrMapping/>
  </p:clrMapOvr>
  <p:transition spd="slow">
    <p:push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67775"/>
            <a:ext cx="12191999" cy="3290225"/>
          </a:xfrm>
          <a:prstGeom prst="rect">
            <a:avLst/>
          </a:prstGeom>
        </p:spPr>
      </p:pic>
      <p:pic>
        <p:nvPicPr>
          <p:cNvPr id="3" name="图片 2"/>
          <p:cNvPicPr>
            <a:picLocks noChangeAspect="1"/>
          </p:cNvPicPr>
          <p:nvPr/>
        </p:nvPicPr>
        <p:blipFill>
          <a:blip r:embed="rId4"/>
          <a:stretch>
            <a:fillRect/>
          </a:stretch>
        </p:blipFill>
        <p:spPr>
          <a:xfrm rot="5400000">
            <a:off x="942072" y="-1689102"/>
            <a:ext cx="4074846" cy="4759779"/>
          </a:xfrm>
          <a:prstGeom prst="rect">
            <a:avLst/>
          </a:prstGeom>
        </p:spPr>
      </p:pic>
      <p:sp>
        <p:nvSpPr>
          <p:cNvPr id="11" name="文本框 10"/>
          <p:cNvSpPr txBox="1"/>
          <p:nvPr/>
        </p:nvSpPr>
        <p:spPr>
          <a:xfrm>
            <a:off x="2337859" y="961333"/>
            <a:ext cx="1217128" cy="523220"/>
          </a:xfrm>
          <a:prstGeom prst="rect">
            <a:avLst/>
          </a:prstGeom>
          <a:noFill/>
        </p:spPr>
        <p:txBody>
          <a:bodyPr wrap="none" rtlCol="0">
            <a:spAutoFit/>
          </a:bodyPr>
          <a:lstStyle/>
          <a:p>
            <a:r>
              <a:rPr lang="en-US" altLang="zh-CN" sz="2800" dirty="0"/>
              <a:t>Part 03</a:t>
            </a:r>
            <a:endParaRPr lang="zh-CN" altLang="en-US" sz="2800" dirty="0"/>
          </a:p>
        </p:txBody>
      </p:sp>
      <p:sp>
        <p:nvSpPr>
          <p:cNvPr id="12" name="文本框 11"/>
          <p:cNvSpPr txBox="1"/>
          <p:nvPr/>
        </p:nvSpPr>
        <p:spPr>
          <a:xfrm>
            <a:off x="1658296" y="1543463"/>
            <a:ext cx="2761525" cy="369332"/>
          </a:xfrm>
          <a:prstGeom prst="rect">
            <a:avLst/>
          </a:prstGeom>
          <a:noFill/>
        </p:spPr>
        <p:txBody>
          <a:bodyPr wrap="none" rtlCol="0">
            <a:spAutoFit/>
          </a:bodyPr>
          <a:lstStyle/>
          <a:p>
            <a:r>
              <a:rPr lang="en-US" altLang="zh-CN" dirty="0"/>
              <a:t>PURITY'S IMPLEMENTATION</a:t>
            </a:r>
            <a:endParaRPr lang="zh-CN" altLang="en-US" dirty="0"/>
          </a:p>
        </p:txBody>
      </p:sp>
      <p:sp>
        <p:nvSpPr>
          <p:cNvPr id="13" name="矩形 12"/>
          <p:cNvSpPr/>
          <p:nvPr/>
        </p:nvSpPr>
        <p:spPr>
          <a:xfrm>
            <a:off x="4511332" y="2558934"/>
            <a:ext cx="1963427" cy="338554"/>
          </a:xfrm>
          <a:prstGeom prst="rect">
            <a:avLst/>
          </a:prstGeom>
        </p:spPr>
        <p:txBody>
          <a:bodyPr wrap="square">
            <a:spAutoFit/>
          </a:bodyPr>
          <a:lstStyle/>
          <a:p>
            <a:pPr algn="just"/>
            <a:r>
              <a:rPr lang="en-US" altLang="zh-CN" sz="1600" dirty="0">
                <a:solidFill>
                  <a:schemeClr val="bg1">
                    <a:lumMod val="50000"/>
                  </a:schemeClr>
                </a:solidFill>
              </a:rPr>
              <a:t>RTI</a:t>
            </a:r>
            <a:r>
              <a:rPr lang="zh-CN" altLang="en-US" sz="1600" dirty="0">
                <a:solidFill>
                  <a:schemeClr val="bg1">
                    <a:lumMod val="50000"/>
                  </a:schemeClr>
                </a:solidFill>
              </a:rPr>
              <a:t>实现的伪代码</a:t>
            </a:r>
          </a:p>
        </p:txBody>
      </p:sp>
      <p:cxnSp>
        <p:nvCxnSpPr>
          <p:cNvPr id="15" name="直接连接符 14"/>
          <p:cNvCxnSpPr/>
          <p:nvPr/>
        </p:nvCxnSpPr>
        <p:spPr>
          <a:xfrm>
            <a:off x="2890919" y="1502394"/>
            <a:ext cx="9930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AF3B2CDF-A57E-4420-8CC7-8C1622CA0AFB}"/>
              </a:ext>
            </a:extLst>
          </p:cNvPr>
          <p:cNvPicPr>
            <a:picLocks noChangeAspect="1"/>
          </p:cNvPicPr>
          <p:nvPr/>
        </p:nvPicPr>
        <p:blipFill>
          <a:blip r:embed="rId5"/>
          <a:stretch>
            <a:fillRect/>
          </a:stretch>
        </p:blipFill>
        <p:spPr>
          <a:xfrm>
            <a:off x="6773503" y="171341"/>
            <a:ext cx="4462613" cy="5605769"/>
          </a:xfrm>
          <a:prstGeom prst="rect">
            <a:avLst/>
          </a:prstGeom>
        </p:spPr>
      </p:pic>
    </p:spTree>
    <p:extLst>
      <p:ext uri="{BB962C8B-B14F-4D97-AF65-F5344CB8AC3E}">
        <p14:creationId xmlns:p14="http://schemas.microsoft.com/office/powerpoint/2010/main" val="239397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88864 0.398151 L 0 0 E" pathEditMode="relative" ptsTypes="">
                                      <p:cBhvr>
                                        <p:cTn id="6" dur="2000" fill="hold"/>
                                        <p:tgtEl>
                                          <p:spTgt spid="3"/>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2000" fill="hold"/>
                                        <p:tgtEl>
                                          <p:spTgt spid="3"/>
                                        </p:tgtEl>
                                      </p:cBhvr>
                                      <p:by x="150000" y="150000"/>
                                      <p:from x="78842" y="78842"/>
                                      <p:to x="100000" y="100000"/>
                                    </p:animScale>
                                  </p:childTnLst>
                                </p:cTn>
                              </p:par>
                              <p:par>
                                <p:cTn id="9" presetID="8" presetClass="emph" presetSubtype="0" accel="50000" decel="50000" fill="hold" nodeType="withEffect">
                                  <p:stCondLst>
                                    <p:cond delay="0"/>
                                  </p:stCondLst>
                                  <p:childTnLst>
                                    <p:animRot by="21600000" from="-5400000" to="0">
                                      <p:cBhvr>
                                        <p:cTn id="10" dur="2000" fill="hold"/>
                                        <p:tgtEl>
                                          <p:spTgt spid="3"/>
                                        </p:tgtEl>
                                        <p:attrNameLst>
                                          <p:attrName>r</p:attrName>
                                        </p:attrNameLst>
                                      </p:cBhvr>
                                    </p:animRot>
                                  </p:childTnLst>
                                </p:cTn>
                              </p:par>
                              <p:par>
                                <p:cTn id="11" presetID="22" presetClass="entr" presetSubtype="2"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12" presetClass="entr" presetSubtype="4" fill="hold" grpId="0" nodeType="withEffect">
                                  <p:stCondLst>
                                    <p:cond delay="175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par>
                                <p:cTn id="18" presetID="12" presetClass="entr" presetSubtype="1" fill="hold" grpId="0" nodeType="withEffect">
                                  <p:stCondLst>
                                    <p:cond delay="17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par>
                                <p:cTn id="22" presetID="22" presetClass="entr" presetSubtype="1" fill="hold" grpId="0" nodeType="withEffect">
                                  <p:stCondLst>
                                    <p:cond delay="2000"/>
                                  </p:stCondLst>
                                  <p:iterate type="lt">
                                    <p:tmPct val="3000"/>
                                  </p:iterate>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par>
                                <p:cTn id="25" presetID="10" presetClass="entr" presetSubtype="0" fill="hold" nodeType="withEffect">
                                  <p:stCondLst>
                                    <p:cond delay="25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76C62DA-99EE-4FA3-8E4A-A6C28B25F49C}"/>
              </a:ext>
            </a:extLst>
          </p:cNvPr>
          <p:cNvPicPr>
            <a:picLocks noChangeAspect="1"/>
          </p:cNvPicPr>
          <p:nvPr/>
        </p:nvPicPr>
        <p:blipFill>
          <a:blip r:embed="rId3"/>
          <a:stretch>
            <a:fillRect/>
          </a:stretch>
        </p:blipFill>
        <p:spPr>
          <a:xfrm>
            <a:off x="2538742" y="370695"/>
            <a:ext cx="3557258" cy="2971219"/>
          </a:xfrm>
          <a:prstGeom prst="rect">
            <a:avLst/>
          </a:prstGeom>
        </p:spPr>
      </p:pic>
      <p:pic>
        <p:nvPicPr>
          <p:cNvPr id="3" name="图片 2"/>
          <p:cNvPicPr>
            <a:picLocks noChangeAspect="1"/>
          </p:cNvPicPr>
          <p:nvPr/>
        </p:nvPicPr>
        <p:blipFill>
          <a:blip r:embed="rId4"/>
          <a:stretch>
            <a:fillRect/>
          </a:stretch>
        </p:blipFill>
        <p:spPr>
          <a:xfrm>
            <a:off x="-628744" y="-649517"/>
            <a:ext cx="3212702" cy="3752719"/>
          </a:xfrm>
          <a:prstGeom prst="rect">
            <a:avLst/>
          </a:prstGeom>
        </p:spPr>
      </p:pic>
      <p:sp>
        <p:nvSpPr>
          <p:cNvPr id="4" name="文本框 3"/>
          <p:cNvSpPr txBox="1"/>
          <p:nvPr/>
        </p:nvSpPr>
        <p:spPr>
          <a:xfrm>
            <a:off x="873346" y="758542"/>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1527206" y="1226843"/>
            <a:ext cx="495649" cy="461665"/>
          </a:xfrm>
          <a:prstGeom prst="rect">
            <a:avLst/>
          </a:prstGeom>
          <a:noFill/>
        </p:spPr>
        <p:txBody>
          <a:bodyPr wrap="none" rtlCol="0">
            <a:spAutoFit/>
          </a:bodyPr>
          <a:lstStyle/>
          <a:p>
            <a:r>
              <a:rPr lang="en-US" altLang="zh-CN" sz="2400" dirty="0">
                <a:latin typeface="+mj-lt"/>
              </a:rPr>
              <a:t>03</a:t>
            </a:r>
            <a:endParaRPr lang="zh-CN" altLang="en-US" sz="2400" dirty="0">
              <a:latin typeface="+mj-lt"/>
            </a:endParaRPr>
          </a:p>
        </p:txBody>
      </p:sp>
      <p:cxnSp>
        <p:nvCxnSpPr>
          <p:cNvPr id="7" name="直接连接符 6"/>
          <p:cNvCxnSpPr/>
          <p:nvPr/>
        </p:nvCxnSpPr>
        <p:spPr>
          <a:xfrm flipH="1">
            <a:off x="1305900" y="1050929"/>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97816" y="4625619"/>
            <a:ext cx="3775393" cy="707886"/>
          </a:xfrm>
          <a:prstGeom prst="rect">
            <a:avLst/>
          </a:prstGeom>
          <a:noFill/>
        </p:spPr>
        <p:txBody>
          <a:bodyPr wrap="none" rtlCol="0">
            <a:spAutoFit/>
          </a:bodyPr>
          <a:lstStyle/>
          <a:p>
            <a:r>
              <a:rPr lang="zh-CN" altLang="en-US" sz="4000" dirty="0"/>
              <a:t>工具实现总流程</a:t>
            </a:r>
          </a:p>
        </p:txBody>
      </p:sp>
      <p:sp>
        <p:nvSpPr>
          <p:cNvPr id="11" name="文本框 10">
            <a:extLst>
              <a:ext uri="{FF2B5EF4-FFF2-40B4-BE49-F238E27FC236}">
                <a16:creationId xmlns:a16="http://schemas.microsoft.com/office/drawing/2014/main" id="{6B61E23C-561B-4AFF-918F-039CBC1FC0DB}"/>
              </a:ext>
            </a:extLst>
          </p:cNvPr>
          <p:cNvSpPr txBox="1"/>
          <p:nvPr/>
        </p:nvSpPr>
        <p:spPr>
          <a:xfrm>
            <a:off x="5751444" y="1536174"/>
            <a:ext cx="6096000" cy="3785652"/>
          </a:xfrm>
          <a:prstGeom prst="rect">
            <a:avLst/>
          </a:prstGeom>
          <a:noFill/>
        </p:spPr>
        <p:txBody>
          <a:bodyPr wrap="square">
            <a:spAutoFit/>
          </a:bodyPr>
          <a:lstStyle>
            <a:defPPr>
              <a:defRPr lang="zh-CN"/>
            </a:defPPr>
          </a:lstStyle>
          <a:p>
            <a:r>
              <a:rPr lang="zh-CN" altLang="en-US" sz="1600" dirty="0">
                <a:solidFill>
                  <a:schemeClr val="bg1">
                    <a:lumMod val="50000"/>
                  </a:schemeClr>
                </a:solidFill>
              </a:rPr>
              <a:t>3.1  Identifying RTIs</a:t>
            </a:r>
            <a:endParaRPr lang="en-US" altLang="zh-CN" sz="1600" dirty="0">
              <a:solidFill>
                <a:schemeClr val="bg1">
                  <a:lumMod val="50000"/>
                </a:schemeClr>
              </a:solidFill>
            </a:endParaRPr>
          </a:p>
          <a:p>
            <a:pPr marL="342900" indent="-342900">
              <a:buAutoNum type="arabicParenBoth"/>
            </a:pPr>
            <a:endParaRPr lang="en-US" altLang="zh-CN" sz="1600" dirty="0">
              <a:solidFill>
                <a:schemeClr val="bg1">
                  <a:lumMod val="50000"/>
                </a:schemeClr>
              </a:solidFill>
            </a:endParaRPr>
          </a:p>
          <a:p>
            <a:r>
              <a:rPr lang="en-US" altLang="zh-CN" sz="1600" dirty="0">
                <a:solidFill>
                  <a:schemeClr val="bg1">
                    <a:lumMod val="50000"/>
                  </a:schemeClr>
                </a:solidFill>
              </a:rPr>
              <a:t>3.1.1 </a:t>
            </a:r>
            <a:r>
              <a:rPr lang="zh-CN" altLang="en-US" sz="1600" dirty="0">
                <a:solidFill>
                  <a:schemeClr val="bg1">
                    <a:lumMod val="50000"/>
                  </a:schemeClr>
                </a:solidFill>
              </a:rPr>
              <a:t>收集</a:t>
            </a:r>
            <a:r>
              <a:rPr lang="en-US" altLang="zh-CN" sz="1600" dirty="0">
                <a:solidFill>
                  <a:schemeClr val="bg1">
                    <a:lumMod val="50000"/>
                  </a:schemeClr>
                </a:solidFill>
              </a:rPr>
              <a:t>RTIs</a:t>
            </a:r>
            <a:r>
              <a:rPr lang="zh-CN" altLang="en-US" sz="1600" dirty="0">
                <a:solidFill>
                  <a:schemeClr val="bg1">
                    <a:lumMod val="50000"/>
                  </a:schemeClr>
                </a:solidFill>
              </a:rPr>
              <a:t>列表，即找到</a:t>
            </a:r>
            <a:r>
              <a:rPr lang="zh-CN" altLang="en-US" sz="1600" dirty="0">
                <a:solidFill>
                  <a:srgbClr val="FF0000"/>
                </a:solidFill>
              </a:rPr>
              <a:t>具有独特意义的文本片段</a:t>
            </a:r>
            <a:r>
              <a:rPr lang="zh-CN" altLang="en-US" sz="1600" dirty="0">
                <a:solidFill>
                  <a:schemeClr val="bg1">
                    <a:lumMod val="50000"/>
                  </a:schemeClr>
                </a:solidFill>
              </a:rPr>
              <a:t>，这个意义应该在不同的上下文都适用（相同的翻译场景）。本文只考虑</a:t>
            </a:r>
            <a:r>
              <a:rPr lang="zh-CN" altLang="en-US" sz="1600" dirty="0">
                <a:solidFill>
                  <a:srgbClr val="FF0000"/>
                </a:solidFill>
              </a:rPr>
              <a:t>名词短语（从源语言的一组句子中提取名词短语）。</a:t>
            </a:r>
            <a:endParaRPr lang="en-US" altLang="zh-CN" sz="1600" dirty="0">
              <a:solidFill>
                <a:srgbClr val="FF0000"/>
              </a:solidFill>
            </a:endParaRPr>
          </a:p>
          <a:p>
            <a:pPr marL="342900" indent="-342900">
              <a:buAutoNum type="arabicParenBoth"/>
            </a:pPr>
            <a:endParaRPr lang="en-US" altLang="zh-CN" sz="1600" dirty="0">
              <a:solidFill>
                <a:schemeClr val="bg1">
                  <a:lumMod val="50000"/>
                </a:schemeClr>
              </a:solidFill>
            </a:endParaRPr>
          </a:p>
          <a:p>
            <a:r>
              <a:rPr lang="en-US" altLang="zh-CN" sz="1600" dirty="0">
                <a:solidFill>
                  <a:schemeClr val="bg1">
                    <a:lumMod val="50000"/>
                  </a:schemeClr>
                </a:solidFill>
              </a:rPr>
              <a:t>3.1.2</a:t>
            </a:r>
            <a:r>
              <a:rPr lang="zh-CN" altLang="en-US" sz="1600" dirty="0">
                <a:solidFill>
                  <a:schemeClr val="bg1">
                    <a:lumMod val="50000"/>
                  </a:schemeClr>
                </a:solidFill>
              </a:rPr>
              <a:t>使用</a:t>
            </a:r>
            <a:r>
              <a:rPr lang="en-US" altLang="zh-CN" sz="1600" dirty="0">
                <a:solidFill>
                  <a:srgbClr val="FF0000"/>
                </a:solidFill>
              </a:rPr>
              <a:t>NLP</a:t>
            </a:r>
            <a:r>
              <a:rPr lang="zh-CN" altLang="en-US" sz="1600" dirty="0">
                <a:solidFill>
                  <a:srgbClr val="FF0000"/>
                </a:solidFill>
              </a:rPr>
              <a:t>工具 </a:t>
            </a:r>
            <a:r>
              <a:rPr lang="en-US" altLang="zh-CN" sz="1600" dirty="0">
                <a:solidFill>
                  <a:srgbClr val="FF0000"/>
                </a:solidFill>
              </a:rPr>
              <a:t>constituency parser </a:t>
            </a:r>
            <a:r>
              <a:rPr lang="zh-CN" altLang="en-US" sz="1600" dirty="0">
                <a:solidFill>
                  <a:srgbClr val="FF0000"/>
                </a:solidFill>
              </a:rPr>
              <a:t>输出字符串的句法树结构</a:t>
            </a:r>
            <a:r>
              <a:rPr lang="zh-CN" altLang="en-US" sz="1600" dirty="0">
                <a:solidFill>
                  <a:schemeClr val="bg1">
                    <a:lumMod val="50000"/>
                  </a:schemeClr>
                </a:solidFill>
              </a:rPr>
              <a:t>，非叶节点是成分结构关系，叶节点是单词。成分结构关系（将一个句子解析为一系列成分结构，即对句子进行层级结构分析。如主语</a:t>
            </a:r>
            <a:r>
              <a:rPr lang="en-US" altLang="zh-CN" sz="1600" dirty="0">
                <a:solidFill>
                  <a:schemeClr val="bg1">
                    <a:lumMod val="50000"/>
                  </a:schemeClr>
                </a:solidFill>
              </a:rPr>
              <a:t>+</a:t>
            </a:r>
            <a:r>
              <a:rPr lang="zh-CN" altLang="en-US" sz="1600" dirty="0">
                <a:solidFill>
                  <a:schemeClr val="bg1">
                    <a:lumMod val="50000"/>
                  </a:schemeClr>
                </a:solidFill>
              </a:rPr>
              <a:t>谓语，名词短语</a:t>
            </a:r>
            <a:r>
              <a:rPr lang="en-US" altLang="zh-CN" sz="1600" dirty="0">
                <a:solidFill>
                  <a:schemeClr val="bg1">
                    <a:lumMod val="50000"/>
                  </a:schemeClr>
                </a:solidFill>
              </a:rPr>
              <a:t>+</a:t>
            </a:r>
            <a:r>
              <a:rPr lang="zh-CN" altLang="en-US" sz="1600" dirty="0">
                <a:solidFill>
                  <a:schemeClr val="bg1">
                    <a:lumMod val="50000"/>
                  </a:schemeClr>
                </a:solidFill>
              </a:rPr>
              <a:t>动词短语，不断解析直到不能分出更小的成分为止）</a:t>
            </a:r>
            <a:endParaRPr lang="en-US" altLang="zh-CN" sz="1600" dirty="0">
              <a:solidFill>
                <a:schemeClr val="bg1">
                  <a:lumMod val="50000"/>
                </a:schemeClr>
              </a:solidFill>
            </a:endParaRPr>
          </a:p>
          <a:p>
            <a:pPr marL="342900" indent="-342900">
              <a:buAutoNum type="arabicParenBoth"/>
            </a:pPr>
            <a:endParaRPr lang="en-US" altLang="zh-CN" sz="1600" dirty="0">
              <a:solidFill>
                <a:schemeClr val="bg1">
                  <a:lumMod val="50000"/>
                </a:schemeClr>
              </a:solidFill>
            </a:endParaRPr>
          </a:p>
          <a:p>
            <a:r>
              <a:rPr lang="en-US" altLang="zh-CN" sz="1600" dirty="0">
                <a:solidFill>
                  <a:schemeClr val="bg1">
                    <a:lumMod val="50000"/>
                  </a:schemeClr>
                </a:solidFill>
              </a:rPr>
              <a:t>3.1.3</a:t>
            </a:r>
            <a:r>
              <a:rPr lang="zh-CN" altLang="en-US" sz="1600" dirty="0">
                <a:solidFill>
                  <a:schemeClr val="bg1">
                    <a:lumMod val="50000"/>
                  </a:schemeClr>
                </a:solidFill>
              </a:rPr>
              <a:t>通常一个</a:t>
            </a:r>
            <a:r>
              <a:rPr lang="en-US" altLang="zh-CN" sz="1600" dirty="0">
                <a:solidFill>
                  <a:schemeClr val="bg1">
                    <a:lumMod val="50000"/>
                  </a:schemeClr>
                </a:solidFill>
              </a:rPr>
              <a:t>RTI</a:t>
            </a:r>
            <a:r>
              <a:rPr lang="zh-CN" altLang="en-US" sz="1600" dirty="0">
                <a:solidFill>
                  <a:schemeClr val="bg1">
                    <a:lumMod val="50000"/>
                  </a:schemeClr>
                </a:solidFill>
              </a:rPr>
              <a:t>可以包含另一个较短的</a:t>
            </a:r>
            <a:r>
              <a:rPr lang="en-US" altLang="zh-CN" sz="1600" dirty="0">
                <a:solidFill>
                  <a:schemeClr val="bg1">
                    <a:lumMod val="50000"/>
                  </a:schemeClr>
                </a:solidFill>
              </a:rPr>
              <a:t>RTI</a:t>
            </a:r>
            <a:r>
              <a:rPr lang="zh-CN" altLang="en-US" sz="1600" dirty="0">
                <a:solidFill>
                  <a:schemeClr val="bg1">
                    <a:lumMod val="50000"/>
                  </a:schemeClr>
                </a:solidFill>
              </a:rPr>
              <a:t>。从一个句子中获得所有的名词短语后，根据经验过滤掉包含十个以上和三个以下的非停止词的词。</a:t>
            </a:r>
            <a:r>
              <a:rPr lang="en-US" altLang="zh-CN" sz="1600" dirty="0">
                <a:solidFill>
                  <a:schemeClr val="bg1">
                    <a:lumMod val="50000"/>
                  </a:schemeClr>
                </a:solidFill>
              </a:rPr>
              <a:t>(</a:t>
            </a:r>
            <a:r>
              <a:rPr lang="zh-CN" altLang="en-US" sz="1600" dirty="0">
                <a:solidFill>
                  <a:schemeClr val="bg1">
                    <a:lumMod val="50000"/>
                  </a:schemeClr>
                </a:solidFill>
              </a:rPr>
              <a:t>这里只考虑了中文中常见的停止词</a:t>
            </a:r>
            <a:r>
              <a:rPr lang="en-US" altLang="zh-CN" sz="1600" dirty="0">
                <a:solidFill>
                  <a:schemeClr val="bg1">
                    <a:lumMod val="50000"/>
                  </a:schemeClr>
                </a:solidFill>
              </a:rPr>
              <a:t>)</a:t>
            </a:r>
            <a:r>
              <a:rPr lang="zh-CN" altLang="en-US" sz="1600" dirty="0">
                <a:solidFill>
                  <a:schemeClr val="bg1">
                    <a:lumMod val="50000"/>
                  </a:schemeClr>
                </a:solidFill>
              </a:rPr>
              <a:t>。</a:t>
            </a:r>
          </a:p>
        </p:txBody>
      </p:sp>
    </p:spTree>
    <p:extLst>
      <p:ext uri="{BB962C8B-B14F-4D97-AF65-F5344CB8AC3E}">
        <p14:creationId xmlns:p14="http://schemas.microsoft.com/office/powerpoint/2010/main" val="1265249030"/>
      </p:ext>
    </p:extLst>
  </p:cSld>
  <p:clrMapOvr>
    <a:masterClrMapping/>
  </p:clrMapOvr>
  <p:transition spd="slow">
    <p:push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95729" y="537242"/>
            <a:ext cx="3212702" cy="3752719"/>
          </a:xfrm>
          <a:prstGeom prst="rect">
            <a:avLst/>
          </a:prstGeom>
        </p:spPr>
      </p:pic>
      <p:sp>
        <p:nvSpPr>
          <p:cNvPr id="4" name="文本框 3"/>
          <p:cNvSpPr txBox="1"/>
          <p:nvPr/>
        </p:nvSpPr>
        <p:spPr>
          <a:xfrm>
            <a:off x="2179631" y="1847114"/>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2833491" y="2315415"/>
            <a:ext cx="495649" cy="461665"/>
          </a:xfrm>
          <a:prstGeom prst="rect">
            <a:avLst/>
          </a:prstGeom>
          <a:noFill/>
        </p:spPr>
        <p:txBody>
          <a:bodyPr wrap="none" rtlCol="0">
            <a:spAutoFit/>
          </a:bodyPr>
          <a:lstStyle/>
          <a:p>
            <a:r>
              <a:rPr lang="en-US" altLang="zh-CN" sz="2400" dirty="0">
                <a:latin typeface="+mj-lt"/>
              </a:rPr>
              <a:t>03</a:t>
            </a:r>
            <a:endParaRPr lang="zh-CN" altLang="en-US" sz="2400" dirty="0">
              <a:latin typeface="+mj-lt"/>
            </a:endParaRPr>
          </a:p>
        </p:txBody>
      </p:sp>
      <p:cxnSp>
        <p:nvCxnSpPr>
          <p:cNvPr id="7" name="直接连接符 6"/>
          <p:cNvCxnSpPr/>
          <p:nvPr/>
        </p:nvCxnSpPr>
        <p:spPr>
          <a:xfrm flipH="1">
            <a:off x="2612185" y="2139501"/>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08836" y="4555253"/>
            <a:ext cx="3775393" cy="707886"/>
          </a:xfrm>
          <a:prstGeom prst="rect">
            <a:avLst/>
          </a:prstGeom>
          <a:noFill/>
        </p:spPr>
        <p:txBody>
          <a:bodyPr wrap="none" rtlCol="0">
            <a:spAutoFit/>
          </a:bodyPr>
          <a:lstStyle/>
          <a:p>
            <a:r>
              <a:rPr lang="zh-CN" altLang="en-US" sz="4000" dirty="0"/>
              <a:t>工具实现总流程</a:t>
            </a:r>
          </a:p>
        </p:txBody>
      </p:sp>
      <p:sp>
        <p:nvSpPr>
          <p:cNvPr id="11" name="文本框 10">
            <a:extLst>
              <a:ext uri="{FF2B5EF4-FFF2-40B4-BE49-F238E27FC236}">
                <a16:creationId xmlns:a16="http://schemas.microsoft.com/office/drawing/2014/main" id="{6B61E23C-561B-4AFF-918F-039CBC1FC0DB}"/>
              </a:ext>
            </a:extLst>
          </p:cNvPr>
          <p:cNvSpPr txBox="1"/>
          <p:nvPr/>
        </p:nvSpPr>
        <p:spPr>
          <a:xfrm>
            <a:off x="5461518" y="801267"/>
            <a:ext cx="6096000" cy="3785652"/>
          </a:xfrm>
          <a:prstGeom prst="rect">
            <a:avLst/>
          </a:prstGeom>
          <a:noFill/>
        </p:spPr>
        <p:txBody>
          <a:bodyPr wrap="square">
            <a:spAutoFit/>
          </a:bodyPr>
          <a:lstStyle/>
          <a:p>
            <a:r>
              <a:rPr lang="en-US" altLang="zh-CN" sz="1600" dirty="0">
                <a:solidFill>
                  <a:schemeClr val="bg1">
                    <a:lumMod val="50000"/>
                  </a:schemeClr>
                </a:solidFill>
              </a:rPr>
              <a:t>3.2  Generating Pairs in Source Language</a:t>
            </a:r>
          </a:p>
          <a:p>
            <a:r>
              <a:rPr lang="en-US" altLang="zh-CN" sz="1600" dirty="0">
                <a:solidFill>
                  <a:schemeClr val="bg1">
                    <a:lumMod val="50000"/>
                  </a:schemeClr>
                </a:solidFill>
              </a:rPr>
              <a:t>        </a:t>
            </a:r>
          </a:p>
          <a:p>
            <a:r>
              <a:rPr lang="en-US" altLang="zh-CN" sz="1600" dirty="0">
                <a:solidFill>
                  <a:schemeClr val="bg1">
                    <a:lumMod val="50000"/>
                  </a:schemeClr>
                </a:solidFill>
              </a:rPr>
              <a:t>     </a:t>
            </a:r>
            <a:r>
              <a:rPr lang="zh-CN" altLang="en-US" sz="1600" dirty="0">
                <a:solidFill>
                  <a:schemeClr val="bg1">
                    <a:lumMod val="50000"/>
                  </a:schemeClr>
                </a:solidFill>
              </a:rPr>
              <a:t>生成的 </a:t>
            </a:r>
            <a:r>
              <a:rPr lang="en-US" altLang="zh-CN" sz="1600" dirty="0">
                <a:solidFill>
                  <a:schemeClr val="bg1">
                    <a:lumMod val="50000"/>
                  </a:schemeClr>
                </a:solidFill>
              </a:rPr>
              <a:t>RTIs </a:t>
            </a:r>
            <a:r>
              <a:rPr lang="zh-CN" altLang="en-US" sz="1600" dirty="0">
                <a:solidFill>
                  <a:schemeClr val="bg1">
                    <a:lumMod val="50000"/>
                  </a:schemeClr>
                </a:solidFill>
              </a:rPr>
              <a:t>列表必须与包含短语配对，这些短语将用于引用透明性验证。具体来说，每个 </a:t>
            </a:r>
            <a:r>
              <a:rPr lang="en-US" altLang="zh-CN" sz="1600" dirty="0">
                <a:solidFill>
                  <a:schemeClr val="bg1">
                    <a:lumMod val="50000"/>
                  </a:schemeClr>
                </a:solidFill>
              </a:rPr>
              <a:t>RTI </a:t>
            </a:r>
            <a:r>
              <a:rPr lang="zh-CN" altLang="en-US" sz="1600" dirty="0">
                <a:solidFill>
                  <a:schemeClr val="bg1">
                    <a:lumMod val="50000"/>
                  </a:schemeClr>
                </a:solidFill>
              </a:rPr>
              <a:t>对应该有两个包含相同短语的不同文本片段。将 </a:t>
            </a:r>
            <a:r>
              <a:rPr lang="en-US" altLang="zh-CN" sz="1600" dirty="0">
                <a:solidFill>
                  <a:schemeClr val="bg1">
                    <a:lumMod val="50000"/>
                  </a:schemeClr>
                </a:solidFill>
              </a:rPr>
              <a:t>RTI </a:t>
            </a:r>
            <a:r>
              <a:rPr lang="zh-CN" altLang="en-US" sz="1600" dirty="0">
                <a:solidFill>
                  <a:schemeClr val="bg1">
                    <a:lumMod val="50000"/>
                  </a:schemeClr>
                </a:solidFill>
              </a:rPr>
              <a:t>与发现它的全文和同一个句子所有包含它的 </a:t>
            </a:r>
            <a:r>
              <a:rPr lang="en-US" altLang="zh-CN" sz="1600" dirty="0">
                <a:solidFill>
                  <a:schemeClr val="bg1">
                    <a:lumMod val="50000"/>
                  </a:schemeClr>
                </a:solidFill>
              </a:rPr>
              <a:t>RTI </a:t>
            </a:r>
            <a:r>
              <a:rPr lang="zh-CN" altLang="en-US" sz="1600" dirty="0">
                <a:solidFill>
                  <a:schemeClr val="bg1">
                    <a:lumMod val="50000"/>
                  </a:schemeClr>
                </a:solidFill>
              </a:rPr>
              <a:t>配对，构建</a:t>
            </a:r>
            <a:r>
              <a:rPr lang="en-US" altLang="zh-CN" sz="1600" dirty="0">
                <a:solidFill>
                  <a:schemeClr val="bg1">
                    <a:lumMod val="50000"/>
                  </a:schemeClr>
                </a:solidFill>
              </a:rPr>
              <a:t>3</a:t>
            </a:r>
            <a:r>
              <a:rPr lang="zh-CN" altLang="en-US" sz="1600" dirty="0">
                <a:solidFill>
                  <a:schemeClr val="bg1">
                    <a:lumMod val="50000"/>
                  </a:schemeClr>
                </a:solidFill>
              </a:rPr>
              <a:t>对 </a:t>
            </a:r>
            <a:r>
              <a:rPr lang="en-US" altLang="zh-CN" sz="1600" dirty="0">
                <a:solidFill>
                  <a:schemeClr val="bg1">
                    <a:lumMod val="50000"/>
                  </a:schemeClr>
                </a:solidFill>
              </a:rPr>
              <a:t>RTI</a:t>
            </a:r>
            <a:r>
              <a:rPr lang="zh-CN" altLang="en-US" sz="1600" dirty="0">
                <a:solidFill>
                  <a:schemeClr val="bg1">
                    <a:lumMod val="50000"/>
                  </a:schemeClr>
                </a:solidFill>
              </a:rPr>
              <a:t>：</a:t>
            </a:r>
            <a:r>
              <a:rPr lang="en-US" altLang="zh-CN" sz="1600" dirty="0">
                <a:solidFill>
                  <a:schemeClr val="bg1">
                    <a:lumMod val="50000"/>
                  </a:schemeClr>
                </a:solidFill>
              </a:rPr>
              <a:t>(1) RTI1 </a:t>
            </a:r>
            <a:r>
              <a:rPr lang="zh-CN" altLang="en-US" sz="1600" dirty="0">
                <a:solidFill>
                  <a:schemeClr val="bg1">
                    <a:lumMod val="50000"/>
                  </a:schemeClr>
                </a:solidFill>
              </a:rPr>
              <a:t>和原句、</a:t>
            </a:r>
            <a:r>
              <a:rPr lang="en-US" altLang="zh-CN" sz="1600" dirty="0">
                <a:solidFill>
                  <a:schemeClr val="bg1">
                    <a:lumMod val="50000"/>
                  </a:schemeClr>
                </a:solidFill>
              </a:rPr>
              <a:t>(2) RTI2 </a:t>
            </a:r>
            <a:r>
              <a:rPr lang="zh-CN" altLang="en-US" sz="1600" dirty="0">
                <a:solidFill>
                  <a:schemeClr val="bg1">
                    <a:lumMod val="50000"/>
                  </a:schemeClr>
                </a:solidFill>
              </a:rPr>
              <a:t>和原句、</a:t>
            </a:r>
            <a:r>
              <a:rPr lang="en-US" altLang="zh-CN" sz="1600" dirty="0">
                <a:solidFill>
                  <a:schemeClr val="bg1">
                    <a:lumMod val="50000"/>
                  </a:schemeClr>
                </a:solidFill>
              </a:rPr>
              <a:t>(3) RTI1 </a:t>
            </a:r>
            <a:r>
              <a:rPr lang="zh-CN" altLang="en-US" sz="1600" dirty="0">
                <a:solidFill>
                  <a:schemeClr val="bg1">
                    <a:lumMod val="50000"/>
                  </a:schemeClr>
                </a:solidFill>
              </a:rPr>
              <a:t>和 </a:t>
            </a:r>
            <a:r>
              <a:rPr lang="en-US" altLang="zh-CN" sz="1600" dirty="0">
                <a:solidFill>
                  <a:schemeClr val="bg1">
                    <a:lumMod val="50000"/>
                  </a:schemeClr>
                </a:solidFill>
              </a:rPr>
              <a:t>RTI2</a:t>
            </a:r>
            <a:r>
              <a:rPr lang="zh-CN" altLang="en-US" sz="1600" dirty="0">
                <a:solidFill>
                  <a:schemeClr val="bg1">
                    <a:lumMod val="50000"/>
                  </a:schemeClr>
                </a:solidFill>
              </a:rPr>
              <a:t>。</a:t>
            </a:r>
            <a:endParaRPr lang="en-US" altLang="zh-CN" sz="1600" dirty="0">
              <a:solidFill>
                <a:schemeClr val="bg1">
                  <a:lumMod val="50000"/>
                </a:schemeClr>
              </a:solidFill>
            </a:endParaRPr>
          </a:p>
          <a:p>
            <a:endParaRPr lang="en-US" altLang="zh-CN" sz="1600" dirty="0">
              <a:solidFill>
                <a:schemeClr val="bg1">
                  <a:lumMod val="50000"/>
                </a:schemeClr>
              </a:solidFill>
            </a:endParaRPr>
          </a:p>
          <a:p>
            <a:r>
              <a:rPr lang="en-US" altLang="zh-CN" sz="1600" dirty="0">
                <a:solidFill>
                  <a:schemeClr val="bg1">
                    <a:lumMod val="50000"/>
                  </a:schemeClr>
                </a:solidFill>
              </a:rPr>
              <a:t>3.3 Collecting Pairs in Target Language</a:t>
            </a:r>
          </a:p>
          <a:p>
            <a:r>
              <a:rPr lang="zh-CN" altLang="en-US" sz="1600" dirty="0">
                <a:solidFill>
                  <a:schemeClr val="bg1">
                    <a:lumMod val="50000"/>
                  </a:schemeClr>
                </a:solidFill>
              </a:rPr>
              <a:t>       </a:t>
            </a:r>
            <a:endParaRPr lang="en-US" altLang="zh-CN" sz="1600" dirty="0">
              <a:solidFill>
                <a:schemeClr val="bg1">
                  <a:lumMod val="50000"/>
                </a:schemeClr>
              </a:solidFill>
            </a:endParaRPr>
          </a:p>
          <a:p>
            <a:r>
              <a:rPr lang="en-US" altLang="zh-CN" sz="1600" dirty="0">
                <a:solidFill>
                  <a:schemeClr val="bg1">
                    <a:lumMod val="50000"/>
                  </a:schemeClr>
                </a:solidFill>
              </a:rPr>
              <a:t>     </a:t>
            </a:r>
            <a:r>
              <a:rPr lang="zh-CN" altLang="en-US" sz="1600" dirty="0">
                <a:solidFill>
                  <a:schemeClr val="bg1">
                    <a:lumMod val="50000"/>
                  </a:schemeClr>
                </a:solidFill>
              </a:rPr>
              <a:t>一旦得到一组</a:t>
            </a:r>
            <a:r>
              <a:rPr lang="en-US" altLang="zh-CN" sz="1600" dirty="0">
                <a:solidFill>
                  <a:schemeClr val="bg1">
                    <a:lumMod val="50000"/>
                  </a:schemeClr>
                </a:solidFill>
              </a:rPr>
              <a:t>RTI</a:t>
            </a:r>
            <a:r>
              <a:rPr lang="zh-CN" altLang="en-US" sz="1600" dirty="0">
                <a:solidFill>
                  <a:schemeClr val="bg1">
                    <a:lumMod val="50000"/>
                  </a:schemeClr>
                </a:solidFill>
              </a:rPr>
              <a:t>对，下一步是将这些文本（以给定的源语言）</a:t>
            </a:r>
            <a:r>
              <a:rPr lang="zh-CN" altLang="en-US" sz="1600" dirty="0">
                <a:solidFill>
                  <a:srgbClr val="FF0000"/>
                </a:solidFill>
              </a:rPr>
              <a:t>输入到被测机器翻译软件中，</a:t>
            </a:r>
            <a:r>
              <a:rPr lang="zh-CN" altLang="en-US" sz="1600" dirty="0">
                <a:solidFill>
                  <a:schemeClr val="bg1">
                    <a:lumMod val="50000"/>
                  </a:schemeClr>
                </a:solidFill>
              </a:rPr>
              <a:t>并收集它们的翻译（以任何选定的目标语言）。使用谷歌和 </a:t>
            </a:r>
            <a:r>
              <a:rPr lang="en-US" altLang="zh-CN" sz="1600" dirty="0">
                <a:solidFill>
                  <a:schemeClr val="bg1">
                    <a:lumMod val="50000"/>
                  </a:schemeClr>
                </a:solidFill>
              </a:rPr>
              <a:t>Bing </a:t>
            </a:r>
            <a:r>
              <a:rPr lang="zh-CN" altLang="en-US" sz="1600" dirty="0">
                <a:solidFill>
                  <a:schemeClr val="bg1">
                    <a:lumMod val="50000"/>
                  </a:schemeClr>
                </a:solidFill>
              </a:rPr>
              <a:t>提供的 </a:t>
            </a:r>
            <a:r>
              <a:rPr lang="en-US" altLang="zh-CN" sz="1600" dirty="0" err="1">
                <a:solidFill>
                  <a:schemeClr val="bg1">
                    <a:lumMod val="50000"/>
                  </a:schemeClr>
                </a:solidFill>
              </a:rPr>
              <a:t>api</a:t>
            </a:r>
            <a:r>
              <a:rPr lang="zh-CN" altLang="en-US" sz="1600" dirty="0">
                <a:solidFill>
                  <a:schemeClr val="bg1">
                    <a:lumMod val="50000"/>
                  </a:schemeClr>
                </a:solidFill>
              </a:rPr>
              <a:t>，这些 </a:t>
            </a:r>
            <a:r>
              <a:rPr lang="en-US" altLang="zh-CN" sz="1600" dirty="0" err="1">
                <a:solidFill>
                  <a:schemeClr val="bg1">
                    <a:lumMod val="50000"/>
                  </a:schemeClr>
                </a:solidFill>
              </a:rPr>
              <a:t>api</a:t>
            </a:r>
            <a:r>
              <a:rPr lang="en-US" altLang="zh-CN" sz="1600" dirty="0">
                <a:solidFill>
                  <a:schemeClr val="bg1">
                    <a:lumMod val="50000"/>
                  </a:schemeClr>
                </a:solidFill>
              </a:rPr>
              <a:t> </a:t>
            </a:r>
            <a:r>
              <a:rPr lang="zh-CN" altLang="en-US" sz="1600" dirty="0">
                <a:solidFill>
                  <a:schemeClr val="bg1">
                    <a:lumMod val="50000"/>
                  </a:schemeClr>
                </a:solidFill>
              </a:rPr>
              <a:t>返回的结果与二者的 </a:t>
            </a:r>
            <a:r>
              <a:rPr lang="en-US" altLang="zh-CN" sz="1600" dirty="0">
                <a:solidFill>
                  <a:schemeClr val="bg1">
                    <a:lumMod val="50000"/>
                  </a:schemeClr>
                </a:solidFill>
              </a:rPr>
              <a:t>Web </a:t>
            </a:r>
            <a:r>
              <a:rPr lang="zh-CN" altLang="en-US" sz="1600" dirty="0">
                <a:solidFill>
                  <a:schemeClr val="bg1">
                    <a:lumMod val="50000"/>
                  </a:schemeClr>
                </a:solidFill>
              </a:rPr>
              <a:t>接口返回的内容相同。</a:t>
            </a:r>
            <a:r>
              <a:rPr lang="zh-CN" altLang="en-US" sz="1600" dirty="0">
                <a:solidFill>
                  <a:srgbClr val="FF0000"/>
                </a:solidFill>
              </a:rPr>
              <a:t>在复现时额外进行了对其他翻译库的调用。</a:t>
            </a:r>
            <a:endParaRPr lang="en-US" altLang="zh-CN" sz="1600" dirty="0">
              <a:solidFill>
                <a:srgbClr val="FF0000"/>
              </a:solidFill>
            </a:endParaRPr>
          </a:p>
        </p:txBody>
      </p:sp>
    </p:spTree>
    <p:extLst>
      <p:ext uri="{BB962C8B-B14F-4D97-AF65-F5344CB8AC3E}">
        <p14:creationId xmlns:p14="http://schemas.microsoft.com/office/powerpoint/2010/main" val="2816073920"/>
      </p:ext>
    </p:extLst>
  </p:cSld>
  <p:clrMapOvr>
    <a:masterClrMapping/>
  </p:clrMapOvr>
  <p:transition spd="slow">
    <p:push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1616</Words>
  <Application>Microsoft Office PowerPoint</Application>
  <PresentationFormat>宽屏</PresentationFormat>
  <Paragraphs>102</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-apple-system</vt:lpstr>
      <vt:lpstr>等线</vt:lpstr>
      <vt:lpstr>华文宋体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PPT之家www.52ppt.com; PPT之家</cp:keywords>
  <dc:description>http://www.52ppt.com</dc:description>
  <cp:lastModifiedBy>赵 喆德</cp:lastModifiedBy>
  <cp:revision>6</cp:revision>
  <dcterms:created xsi:type="dcterms:W3CDTF">2016-07-24T06:34:07Z</dcterms:created>
  <dcterms:modified xsi:type="dcterms:W3CDTF">2021-11-25T11:16:27Z</dcterms:modified>
  <cp:category/>
</cp:coreProperties>
</file>