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71" r:id="rId2"/>
    <p:sldId id="490" r:id="rId3"/>
    <p:sldId id="504" r:id="rId4"/>
    <p:sldId id="543" r:id="rId5"/>
    <p:sldId id="548" r:id="rId6"/>
  </p:sldIdLst>
  <p:sldSz cx="9144000" cy="6858000" type="screen4x3"/>
  <p:notesSz cx="6645275" cy="97774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66"/>
    <a:srgbClr val="0099CC"/>
    <a:srgbClr val="FFFF99"/>
    <a:srgbClr val="0099FF"/>
    <a:srgbClr val="CC3300"/>
    <a:srgbClr val="FF0000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3138" autoAdjust="0"/>
  </p:normalViewPr>
  <p:slideViewPr>
    <p:cSldViewPr>
      <p:cViewPr varScale="1">
        <p:scale>
          <a:sx n="59" d="100"/>
          <a:sy n="59" d="100"/>
        </p:scale>
        <p:origin x="1434" y="22"/>
      </p:cViewPr>
      <p:guideLst>
        <p:guide orient="horz" pos="218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A05E3751-DFA2-43D5-9A82-5CA16E95C17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C49C5485-3B28-4E36-AFD1-4557A52D9DE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7D38A-9C29-4B87-811F-ABB9F5976E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333375"/>
            <a:ext cx="1943100" cy="59753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76900" cy="59753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BADDC-0F16-48CC-B803-F8DD2C1D123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484313"/>
            <a:ext cx="3810000" cy="2335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4313"/>
            <a:ext cx="3810000" cy="2335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971925"/>
            <a:ext cx="3810000" cy="233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71925"/>
            <a:ext cx="3810000" cy="233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9AECE-AC42-47AD-AE90-AABC9CBBBD8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4313"/>
            <a:ext cx="3810000" cy="2335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71925"/>
            <a:ext cx="3810000" cy="233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3B802-A372-4F67-8A03-F9D7A6FA6A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，两项小型内容和一项型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484313"/>
            <a:ext cx="3810000" cy="2335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5800" y="3971925"/>
            <a:ext cx="3810000" cy="233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3"/>
          </p:nvPr>
        </p:nvSpPr>
        <p:spPr>
          <a:xfrm>
            <a:off x="46482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D5C74-4540-404B-B603-60575EB680D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D8907-8D32-44F3-B25E-A8C079E2A1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8683B-D29A-410C-A025-D4A63E4D5C8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4313"/>
            <a:ext cx="7772400" cy="2335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3971925"/>
            <a:ext cx="7772400" cy="233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1CEE1-7AF4-494C-A589-B40177E4F9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3C827-FD48-4651-9B43-BD879BC8ED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312B6-DAD3-414E-AFF4-D2D961CC554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4313"/>
            <a:ext cx="38100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38100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6AD75-F1F8-42D2-BA65-903A2AB91C0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D8507-A8F7-4DC8-B116-6BC714E4108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87FB0-B7D4-4C8A-A0DE-B525E515DFD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FAEAB-E972-4BB9-955E-3B0CFC8D7D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CB4-651C-4AA3-B54C-C75F41697D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A588-4DC7-444E-90DB-2F7CF65154A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13560-D8EF-4443-A6D9-E2C9C05B615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15616" y="61913"/>
            <a:ext cx="66262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77143"/>
            <a:ext cx="7772400" cy="50315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 flipV="1">
            <a:off x="251520" y="965993"/>
            <a:ext cx="8693150" cy="55563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29" name="Picture 11" descr="北航缩略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61913"/>
            <a:ext cx="10810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5988" y="6551613"/>
            <a:ext cx="608012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/>
            </a:lvl1pPr>
          </a:lstStyle>
          <a:p>
            <a:pPr>
              <a:defRPr/>
            </a:pPr>
            <a:fld id="{37350B4F-7BCE-4E31-A4E4-63226361350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 New Roman" panose="02020603050405020304" pitchFamily="18" charset="0"/>
        <a:buChar char="►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0" dirty="0"/>
              <a:t>计算机视觉系列础实验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86865" y="1988820"/>
            <a:ext cx="5970905" cy="615950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1" lang="zh-CN" altLang="en-US" sz="36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</a:t>
            </a:r>
            <a:r>
              <a:rPr kumimoji="1" lang="en-US" altLang="zh-CN" sz="36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36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：特征提取与比较实验</a:t>
            </a:r>
          </a:p>
          <a:p>
            <a:pPr marL="0" indent="0">
              <a:buNone/>
              <a:defRPr/>
            </a:pPr>
            <a:endParaRPr kumimoji="1" lang="en-US" altLang="zh-CN" sz="3600" dirty="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3"/>
          <p:cNvSpPr txBox="1"/>
          <p:nvPr/>
        </p:nvSpPr>
        <p:spPr bwMode="auto">
          <a:xfrm>
            <a:off x="971550" y="3667760"/>
            <a:ext cx="7772400" cy="2548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►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kumimoji="1" lang="zh-CN" altLang="en-US" sz="2800" kern="0" dirty="0">
                <a:latin typeface="+mj-ea"/>
              </a:rPr>
              <a:t>编程语言：</a:t>
            </a:r>
            <a:r>
              <a:rPr kumimoji="1" lang="en-US" altLang="zh-CN" sz="2800" kern="0" dirty="0" err="1">
                <a:latin typeface="+mj-ea"/>
              </a:rPr>
              <a:t>OpenCV,Matlab,Python</a:t>
            </a:r>
            <a:r>
              <a:rPr kumimoji="1" lang="zh-CN" altLang="en-US" sz="2800" kern="0" dirty="0">
                <a:latin typeface="+mj-ea"/>
              </a:rPr>
              <a:t>等</a:t>
            </a:r>
            <a:endParaRPr kumimoji="1" lang="en-US" altLang="zh-CN" sz="2800" kern="0" dirty="0">
              <a:latin typeface="+mj-ea"/>
            </a:endParaRPr>
          </a:p>
          <a:p>
            <a:pPr>
              <a:defRPr/>
            </a:pPr>
            <a:r>
              <a:rPr kumimoji="1" lang="zh-CN" altLang="en-US" sz="2800" kern="0" dirty="0"/>
              <a:t>实验目的：</a:t>
            </a:r>
            <a:endParaRPr kumimoji="1" lang="en-US" altLang="zh-CN" sz="28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lang="en-US" altLang="zh-CN" sz="2800" kern="0" dirty="0"/>
              <a:t>             1. </a:t>
            </a:r>
            <a:r>
              <a:rPr kumimoji="1" lang="zh-CN" altLang="en-US" sz="2800" kern="0" dirty="0"/>
              <a:t>动手编程实践，掌握基本开发手段</a:t>
            </a:r>
            <a:endParaRPr kumimoji="1" lang="en-US" altLang="zh-CN" sz="28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lang="en-US" altLang="zh-CN" sz="2800" kern="0" dirty="0"/>
              <a:t>             2. </a:t>
            </a:r>
            <a:r>
              <a:rPr kumimoji="1" lang="zh-CN" altLang="en-US" sz="2800" kern="0" dirty="0"/>
              <a:t>撰写实验报告，掌握简明扼要准确</a:t>
            </a:r>
            <a:endParaRPr kumimoji="1" lang="zh-CN" altLang="en-US" sz="200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Rot="1" noChangeArrowheads="1"/>
          </p:cNvSpPr>
          <p:nvPr>
            <p:ph type="title"/>
          </p:nvPr>
        </p:nvSpPr>
        <p:spPr>
          <a:xfrm>
            <a:off x="1258888" y="44450"/>
            <a:ext cx="6626225" cy="863600"/>
          </a:xfrm>
        </p:spPr>
        <p:txBody>
          <a:bodyPr/>
          <a:lstStyle/>
          <a:p>
            <a:pPr eaLnBrk="1" hangingPunct="1"/>
            <a:r>
              <a:rPr lang="zh-CN" altLang="en-US" sz="4800"/>
              <a:t>实验要求</a:t>
            </a:r>
          </a:p>
        </p:txBody>
      </p:sp>
      <p:sp>
        <p:nvSpPr>
          <p:cNvPr id="2051" name="Rectangle 6"/>
          <p:cNvSpPr>
            <a:spLocks noGrp="1" noRot="1" noChangeArrowheads="1"/>
          </p:cNvSpPr>
          <p:nvPr>
            <p:ph idx="1"/>
          </p:nvPr>
        </p:nvSpPr>
        <p:spPr>
          <a:xfrm>
            <a:off x="215516" y="980728"/>
            <a:ext cx="8712968" cy="5616624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实验地点：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实验报告：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交电子报告：</a:t>
            </a:r>
            <a:r>
              <a:rPr kumimoji="1"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实验</a:t>
            </a:r>
            <a:r>
              <a:rPr kumimoji="1" lang="zh-CN" altLang="en-US" sz="3200" dirty="0">
                <a:cs typeface="+mn-ea"/>
              </a:rPr>
              <a:t>结束一周内</a:t>
            </a:r>
            <a:endParaRPr kumimoji="1"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  <a:p>
            <a:pPr lvl="2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封面</a:t>
            </a:r>
            <a:r>
              <a:rPr kumimoji="1" lang="zh-CN" altLang="en-US" sz="2800" dirty="0">
                <a:cs typeface="+mn-ea"/>
              </a:rPr>
              <a:t>：实验名称、姓名、学号、专业、日期</a:t>
            </a:r>
            <a:endParaRPr kumimoji="1" lang="en-US" altLang="zh-CN" sz="2800" dirty="0">
              <a:cs typeface="+mn-ea"/>
            </a:endParaRPr>
          </a:p>
          <a:p>
            <a:pPr lvl="2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报告内容</a:t>
            </a:r>
            <a:r>
              <a:rPr kumimoji="1" lang="zh-CN" altLang="en-US" sz="2800" dirty="0">
                <a:cs typeface="+mn-ea"/>
              </a:rPr>
              <a:t>：实验目的、实验过程、实验结果、实验结论与分析</a:t>
            </a:r>
            <a:endParaRPr kumimoji="1" lang="en-US" altLang="zh-CN" sz="2800" dirty="0">
              <a:cs typeface="+mn-ea"/>
            </a:endParaRPr>
          </a:p>
          <a:p>
            <a:pPr lvl="2" eaLnBrk="1" hangingPunct="1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文件名称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：学号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+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姓名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+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“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_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”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+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实验报告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n.doc</a:t>
            </a:r>
          </a:p>
          <a:p>
            <a:pPr lvl="2" eaLnBrk="1" hangingPunct="1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邮件主题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：姓名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+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实验报告</a:t>
            </a:r>
            <a:endParaRPr kumimoji="1"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  <a:p>
            <a:pPr lvl="2" eaLnBrk="1" hangingPunct="1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发送到：</a:t>
            </a:r>
            <a:r>
              <a:rPr kumimoji="1"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2587819207@qq.com</a:t>
            </a:r>
            <a:endParaRPr kumimoji="1" lang="en-US" altLang="zh-C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cs typeface="+mn-ea"/>
            </a:endParaRPr>
          </a:p>
          <a:p>
            <a:pPr lvl="2">
              <a:defRPr/>
            </a:pPr>
            <a:endParaRPr kumimoji="1" lang="zh-CN" altLang="en-US" dirty="0">
              <a:cs typeface="+mn-ea"/>
            </a:endParaRPr>
          </a:p>
          <a:p>
            <a:pPr marL="457200" lvl="1" indent="0">
              <a:buNone/>
              <a:defRPr/>
            </a:pPr>
            <a:endParaRPr kumimoji="1" lang="zh-CN" altLang="en-US" dirty="0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实验</a:t>
            </a:r>
            <a:r>
              <a:rPr lang="en-US" altLang="zh-CN" b="0" dirty="0"/>
              <a:t>1</a:t>
            </a:r>
            <a:r>
              <a:rPr lang="zh-CN" altLang="en-US" b="0" dirty="0"/>
              <a:t>：特征提取与比较实验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611505" y="1124585"/>
            <a:ext cx="7966075" cy="503174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dirty="0">
                <a:effectLst/>
              </a:rPr>
              <a:t>实验目的：</a:t>
            </a:r>
            <a:endParaRPr kumimoji="1" lang="en-US" altLang="zh-CN" sz="2400" dirty="0">
              <a:effectLst/>
            </a:endParaRPr>
          </a:p>
          <a:p>
            <a:pPr lvl="1" eaLnBrk="1" hangingPunct="1">
              <a:defRPr/>
            </a:pPr>
            <a:r>
              <a:rPr kumimoji="1" lang="zh-CN" altLang="en-US" sz="2000" dirty="0">
                <a:effectLst/>
                <a:cs typeface="+mn-ea"/>
              </a:rPr>
              <a:t>通过测试和比较不同角点检测算法，观测比较检测出的角点或特征点的异同</a:t>
            </a:r>
          </a:p>
          <a:p>
            <a:pPr eaLnBrk="1" hangingPunct="1">
              <a:defRPr/>
            </a:pPr>
            <a:r>
              <a:rPr kumimoji="1" lang="zh-CN" altLang="en-US" sz="2400" dirty="0">
                <a:effectLst/>
              </a:rPr>
              <a:t>实验内容：</a:t>
            </a:r>
          </a:p>
          <a:p>
            <a:pPr lvl="1" eaLnBrk="1" hangingPunct="1">
              <a:defRPr/>
            </a:pPr>
            <a:r>
              <a:rPr kumimoji="1" lang="zh-CN" altLang="en-US" sz="2000" dirty="0">
                <a:effectLst/>
                <a:cs typeface="+mn-ea"/>
              </a:rPr>
              <a:t>1. 给定一幅图像分辨率至少1024*768，编程实现Harris角点位置检测，以该结果为参考值；</a:t>
            </a:r>
          </a:p>
          <a:p>
            <a:pPr lvl="1" eaLnBrk="1" hangingPunct="1">
              <a:defRPr/>
            </a:pPr>
            <a:r>
              <a:rPr kumimoji="1" lang="zh-CN" altLang="en-US" sz="2000" dirty="0">
                <a:effectLst/>
                <a:cs typeface="+mn-ea"/>
              </a:rPr>
              <a:t>2. 对该图像进行至少两级高斯金字塔处理，对金字塔图进行Harris角点检测，通过与参考值比较，定量分析尺度变化对角点检测稳定性的影响；</a:t>
            </a:r>
          </a:p>
          <a:p>
            <a:pPr lvl="1" eaLnBrk="1" hangingPunct="1">
              <a:defRPr/>
            </a:pPr>
            <a:r>
              <a:rPr kumimoji="1" lang="zh-CN" altLang="en-US" sz="2000" dirty="0">
                <a:effectLst/>
                <a:cs typeface="+mn-ea"/>
              </a:rPr>
              <a:t>3. 对该图像围绕图像中心进行30、45、60度旋转，对旋转图像进行Harris角点检测，通过与参考值比较，定量分析旋转对角点检测稳定性的影响； </a:t>
            </a:r>
          </a:p>
          <a:p>
            <a:pPr lvl="1" eaLnBrk="1" hangingPunct="1">
              <a:defRPr/>
            </a:pPr>
            <a:r>
              <a:rPr kumimoji="1" lang="zh-CN" altLang="en-US" sz="2000" dirty="0">
                <a:effectLst/>
                <a:cs typeface="+mn-ea"/>
              </a:rPr>
              <a:t>4. 对该图像进行两种幂次变换的亮度调整，对调整图像进行Harris角点检测，通过与参考值比较，定量分析亮度变化对角点检测稳定性的影响。</a:t>
            </a:r>
            <a:endParaRPr kumimoji="1" lang="zh-CN" altLang="en-US" sz="28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实验</a:t>
            </a:r>
            <a:r>
              <a:rPr lang="en-US" altLang="zh-CN" b="0" dirty="0"/>
              <a:t>1</a:t>
            </a:r>
            <a:r>
              <a:rPr lang="zh-CN" altLang="en-US" b="0" dirty="0"/>
              <a:t>：特征提取与比较实验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611505" y="1052195"/>
            <a:ext cx="7863840" cy="552640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dirty="0">
                <a:effectLst/>
              </a:rPr>
              <a:t>实验内容：</a:t>
            </a:r>
          </a:p>
          <a:p>
            <a:pPr lvl="1" eaLnBrk="1" hangingPunct="1">
              <a:defRPr/>
            </a:pPr>
            <a:r>
              <a:rPr kumimoji="1" lang="zh-CN" altLang="en-US" sz="2000" dirty="0">
                <a:effectLst/>
                <a:cs typeface="+mn-ea"/>
              </a:rPr>
              <a:t>5. 对该图像增加至少两种水平的噪声，对噪声图像进行Harris角点检测，通过与参考值比较，定量分析噪声水平对角点检测稳定性的影响。</a:t>
            </a:r>
          </a:p>
          <a:p>
            <a:pPr lvl="1" eaLnBrk="1" hangingPunct="1">
              <a:defRPr/>
            </a:pPr>
            <a:r>
              <a:rPr kumimoji="1" lang="zh-CN" altLang="en-US" sz="2000" dirty="0">
                <a:effectLst/>
                <a:cs typeface="+mn-ea"/>
              </a:rPr>
              <a:t>6. 用SIFT角点代替Harris角点检测，重复上述1~5步实验，分析尺度、旋转、亮度变化和噪声对SIFT角点检测结果的影响。</a:t>
            </a:r>
          </a:p>
          <a:p>
            <a:pPr eaLnBrk="1" hangingPunct="1">
              <a:defRPr/>
            </a:pPr>
            <a:r>
              <a:rPr kumimoji="1" lang="zh-CN" altLang="en-US" sz="2400" dirty="0">
                <a:effectLst/>
              </a:rPr>
              <a:t>实验要求：</a:t>
            </a:r>
          </a:p>
          <a:p>
            <a:pPr lvl="1" eaLnBrk="1" hangingPunct="1">
              <a:defRPr/>
            </a:pPr>
            <a:r>
              <a:rPr kumimoji="1" lang="zh-CN" altLang="en-US" sz="2000" dirty="0">
                <a:effectLst/>
                <a:cs typeface="+mn-ea"/>
                <a:sym typeface="+mn-ea"/>
              </a:rPr>
              <a:t>Harris角点检测不能直接调用现成函数，SIFT角点检测可调用现成函数</a:t>
            </a:r>
            <a:endParaRPr kumimoji="1" lang="en-US" altLang="zh-CN" sz="2000" dirty="0">
              <a:effectLst/>
              <a:cs typeface="+mn-ea"/>
            </a:endParaRPr>
          </a:p>
          <a:p>
            <a:pPr eaLnBrk="1" hangingPunct="1">
              <a:defRPr/>
            </a:pPr>
            <a:r>
              <a:rPr kumimoji="1" lang="zh-CN" altLang="en-US" sz="2400" dirty="0">
                <a:effectLst/>
              </a:rPr>
              <a:t>实验报告要求：</a:t>
            </a:r>
          </a:p>
          <a:p>
            <a:pPr lvl="1" eaLnBrk="1" hangingPunct="1">
              <a:defRPr/>
            </a:pPr>
            <a:r>
              <a:rPr kumimoji="1" lang="zh-CN" altLang="en-US" sz="2000" dirty="0">
                <a:effectLst/>
                <a:cs typeface="+mn-ea"/>
              </a:rPr>
              <a:t>定量评价指标：查准率P和查全率R</a:t>
            </a:r>
          </a:p>
          <a:p>
            <a:pPr eaLnBrk="1" hangingPunct="1">
              <a:defRPr/>
            </a:pPr>
            <a:endParaRPr kumimoji="1" lang="zh-CN" altLang="en-US" sz="2800" dirty="0">
              <a:effectLst/>
            </a:endParaRPr>
          </a:p>
          <a:p>
            <a:pPr eaLnBrk="1" hangingPunct="1">
              <a:defRPr/>
            </a:pPr>
            <a:endParaRPr kumimoji="1" lang="zh-CN" altLang="en-US" sz="2000" dirty="0">
              <a:effectLst/>
              <a:cs typeface="+mn-ea"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kumimoji="1" lang="en-US" altLang="zh-CN" sz="2000" dirty="0">
                <a:effectLst/>
                <a:cs typeface="+mn-ea"/>
                <a:sym typeface="+mn-ea"/>
              </a:rPr>
              <a:t>       </a:t>
            </a:r>
            <a:r>
              <a:rPr kumimoji="1" lang="en-US" altLang="zh-CN" sz="2000" i="1" dirty="0">
                <a:effectLst/>
                <a:cs typeface="+mn-ea"/>
                <a:sym typeface="+mn-ea"/>
              </a:rPr>
              <a:t> </a:t>
            </a:r>
            <a:r>
              <a:rPr kumimoji="1" lang="zh-CN" altLang="en-US" sz="2000" i="1" dirty="0">
                <a:effectLst/>
                <a:cs typeface="+mn-ea"/>
                <a:sym typeface="+mn-ea"/>
              </a:rPr>
              <a:t>TP+FN</a:t>
            </a:r>
            <a:r>
              <a:rPr kumimoji="1" lang="zh-CN" altLang="en-US" sz="2000" dirty="0">
                <a:effectLst/>
                <a:cs typeface="+mn-ea"/>
                <a:sym typeface="+mn-ea"/>
              </a:rPr>
              <a:t>为原图角点数量</a:t>
            </a:r>
            <a:endParaRPr kumimoji="1" lang="zh-CN" altLang="en-US" sz="2000" dirty="0">
              <a:effectLst/>
            </a:endParaRPr>
          </a:p>
          <a:p>
            <a:pPr eaLnBrk="1" hangingPunct="1">
              <a:defRPr/>
            </a:pPr>
            <a:endParaRPr kumimoji="1" lang="zh-CN" altLang="en-US" sz="2000" dirty="0"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411730" y="5085080"/>
          <a:ext cx="1665605" cy="69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1410970" imgH="671195" progId="Equation.DSMT4">
                  <p:embed/>
                </p:oleObj>
              </mc:Choice>
              <mc:Fallback>
                <p:oleObj r:id="rId3" imgW="1410970" imgH="671195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30" y="5085080"/>
                        <a:ext cx="1665605" cy="699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572000" y="5085080"/>
          <a:ext cx="1595755" cy="69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5" imgW="850900" imgH="393700" progId="Equation.DSMT4">
                  <p:embed/>
                </p:oleObj>
              </mc:Choice>
              <mc:Fallback>
                <p:oleObj r:id="rId5" imgW="850900" imgH="3937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5085080"/>
                        <a:ext cx="1595755" cy="699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实验</a:t>
            </a:r>
            <a:r>
              <a:rPr lang="en-US" altLang="zh-CN" b="0" dirty="0"/>
              <a:t>1</a:t>
            </a:r>
            <a:r>
              <a:rPr lang="zh-CN" altLang="en-US" b="0" dirty="0"/>
              <a:t>：特征提取与比较实验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324485" y="1124585"/>
            <a:ext cx="8403590" cy="552640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400" dirty="0">
                <a:effectLst/>
              </a:rPr>
              <a:t>实验报告要求：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以原图检测结果为参考，分别计算处理后图像检测结果相对于原图的查准率和查全率：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（1）对于尺度缩放后的图像，将角点坐标进行相应放大，</a:t>
            </a:r>
            <a:r>
              <a:rPr kumimoji="1" lang="zh-CN" altLang="en-US" sz="2000" dirty="0">
                <a:effectLst/>
                <a:cs typeface="+mn-ea"/>
                <a:sym typeface="+mn-ea"/>
              </a:rPr>
              <a:t>在原图对应位置</a:t>
            </a:r>
            <a:r>
              <a:rPr kumimoji="1" lang="zh-CN" altLang="en-US" sz="2000" dirty="0">
                <a:effectLst/>
                <a:cs typeface="+mn-ea"/>
              </a:rPr>
              <a:t>查找8像素邻域内是否有角点，若有则该角点视为真正值（TP），否则视为假正值（FP）。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（2）对于旋转后的图像，将角点坐标通过旋转变换映射到原图，映射后的坐标不一定为整数，则对于映射后不是整数坐标的角点，在原图对应位置查找8像素邻域内是否有角点，若有则该角点视为真正值，否则视为假正值；对于映射后是整数坐标的角点，若原图此位置是角点，则视为真正值，否则视为假正值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（3）对于幂次变换和加噪声的图像，变换前后图像尺寸不变，则对处理后图像的每个角点坐标，若原图该位置是角点，则视为真正值，否则为假正值。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650</Words>
  <Application>Microsoft Office PowerPoint</Application>
  <PresentationFormat>全屏显示(4:3)</PresentationFormat>
  <Paragraphs>40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宋体</vt:lpstr>
      <vt:lpstr>微软雅黑</vt:lpstr>
      <vt:lpstr>Times New Roman</vt:lpstr>
      <vt:lpstr>Wingdings</vt:lpstr>
      <vt:lpstr>默认设计模板</vt:lpstr>
      <vt:lpstr>MathType 6.0 Equation</vt:lpstr>
      <vt:lpstr>计算机视觉系列础实验</vt:lpstr>
      <vt:lpstr>实验要求</vt:lpstr>
      <vt:lpstr>实验1：特征提取与比较实验</vt:lpstr>
      <vt:lpstr>实验1：特征提取与比较实验</vt:lpstr>
      <vt:lpstr>实验1：特征提取与比较实验</vt:lpstr>
    </vt:vector>
  </TitlesOfParts>
  <Company>BITCVL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YJIAR</dc:creator>
  <cp:lastModifiedBy>Janet</cp:lastModifiedBy>
  <cp:revision>582</cp:revision>
  <dcterms:created xsi:type="dcterms:W3CDTF">2001-06-09T04:48:00Z</dcterms:created>
  <dcterms:modified xsi:type="dcterms:W3CDTF">2022-04-13T03:31:27Z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6AE0AED734274AC38B6BD61D2FA6C7BC</vt:lpwstr>
  </property>
</Properties>
</file>