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1" r:id="rId2"/>
    <p:sldId id="490" r:id="rId3"/>
    <p:sldId id="504" r:id="rId4"/>
    <p:sldId id="543" r:id="rId5"/>
    <p:sldId id="549" r:id="rId6"/>
    <p:sldId id="548" r:id="rId7"/>
  </p:sldIdLst>
  <p:sldSz cx="9144000" cy="6858000" type="screen4x3"/>
  <p:notesSz cx="6645275" cy="9777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66"/>
    <a:srgbClr val="0099CC"/>
    <a:srgbClr val="FFFF99"/>
    <a:srgbClr val="0099FF"/>
    <a:srgbClr val="CC3300"/>
    <a:srgbClr val="FF0000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138" autoAdjust="0"/>
  </p:normalViewPr>
  <p:slideViewPr>
    <p:cSldViewPr>
      <p:cViewPr varScale="1">
        <p:scale>
          <a:sx n="59" d="100"/>
          <a:sy n="59" d="100"/>
        </p:scale>
        <p:origin x="1434" y="22"/>
      </p:cViewPr>
      <p:guideLst>
        <p:guide orient="horz" pos="2186"/>
        <p:guide pos="2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A05E3751-DFA2-43D5-9A82-5CA16E95C17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49C5485-3B28-4E36-AFD1-4557A52D9DE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7D38A-9C29-4B87-811F-ABB9F5976E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33375"/>
            <a:ext cx="1943100" cy="59753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76900" cy="59753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BADDC-0F16-48CC-B803-F8DD2C1D12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9AECE-AC42-47AD-AE90-AABC9CBBBD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3B802-A372-4F67-8A03-F9D7A6FA6A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58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6482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D5C74-4540-404B-B603-60575EB680D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D8907-8D32-44F3-B25E-A8C079E2A1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683B-D29A-410C-A025-D4A63E4D5C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77724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3971925"/>
            <a:ext cx="77724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1CEE1-7AF4-494C-A589-B40177E4F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3C827-FD48-4651-9B43-BD879BC8ED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312B6-DAD3-414E-AFF4-D2D961CC554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6AD75-F1F8-42D2-BA65-903A2AB91C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D8507-A8F7-4DC8-B116-6BC714E4108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7FB0-B7D4-4C8A-A0DE-B525E515DF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FAEAB-E972-4BB9-955E-3B0CFC8D7D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CB4-651C-4AA3-B54C-C75F41697D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A588-4DC7-444E-90DB-2F7CF65154A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13560-D8EF-4443-A6D9-E2C9C05B61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5616" y="61913"/>
            <a:ext cx="66262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7143"/>
            <a:ext cx="7772400" cy="50315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 flipV="1">
            <a:off x="251520" y="965993"/>
            <a:ext cx="8693150" cy="55563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9" name="Picture 11" descr="北航缩略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61913"/>
            <a:ext cx="10810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5988" y="6551613"/>
            <a:ext cx="608012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/>
            </a:lvl1pPr>
          </a:lstStyle>
          <a:p>
            <a:pPr>
              <a:defRPr/>
            </a:pPr>
            <a:fld id="{37350B4F-7BCE-4E31-A4E4-63226361350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►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0" dirty="0"/>
              <a:t>计算机视觉系列基础实验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86865" y="1988820"/>
            <a:ext cx="5970905" cy="615950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1" lang="zh-CN" altLang="en-US" sz="36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</a:t>
            </a:r>
            <a:r>
              <a:rPr kumimoji="1" lang="en-US" altLang="zh-CN" sz="36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36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：相机标定与立体视觉</a:t>
            </a:r>
          </a:p>
          <a:p>
            <a:pPr marL="0" indent="0">
              <a:buNone/>
              <a:defRPr/>
            </a:pPr>
            <a:endParaRPr kumimoji="1" lang="en-US" altLang="zh-CN" sz="3600" dirty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3"/>
          <p:cNvSpPr txBox="1"/>
          <p:nvPr/>
        </p:nvSpPr>
        <p:spPr bwMode="auto">
          <a:xfrm>
            <a:off x="971550" y="3667760"/>
            <a:ext cx="7772400" cy="2548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►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kumimoji="1" lang="zh-CN" altLang="en-US" sz="2800" kern="0" dirty="0">
                <a:latin typeface="+mj-ea"/>
              </a:rPr>
              <a:t>编程语言：</a:t>
            </a:r>
            <a:r>
              <a:rPr kumimoji="1" lang="en-US" altLang="zh-CN" sz="2800" kern="0" dirty="0" err="1">
                <a:latin typeface="+mj-ea"/>
              </a:rPr>
              <a:t>OpenCV,Matlab,Python</a:t>
            </a:r>
            <a:r>
              <a:rPr kumimoji="1" lang="zh-CN" altLang="en-US" sz="2800" kern="0" dirty="0">
                <a:latin typeface="+mj-ea"/>
              </a:rPr>
              <a:t>等</a:t>
            </a:r>
            <a:endParaRPr kumimoji="1" lang="en-US" altLang="zh-CN" sz="2800" kern="0" dirty="0">
              <a:latin typeface="+mj-ea"/>
            </a:endParaRPr>
          </a:p>
          <a:p>
            <a:pPr>
              <a:defRPr/>
            </a:pPr>
            <a:r>
              <a:rPr kumimoji="1" lang="zh-CN" altLang="en-US" sz="2800" kern="0" dirty="0"/>
              <a:t>实验目的：</a:t>
            </a:r>
            <a:endParaRPr kumimoji="1" lang="en-US" altLang="zh-CN" sz="28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sz="2800" kern="0" dirty="0"/>
              <a:t>             1. </a:t>
            </a:r>
            <a:r>
              <a:rPr kumimoji="1" lang="zh-CN" altLang="en-US" sz="2800" kern="0" dirty="0"/>
              <a:t>动手编程实践，掌握基本开发手段</a:t>
            </a:r>
            <a:endParaRPr kumimoji="1" lang="en-US" altLang="zh-CN" sz="28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sz="2800" kern="0" dirty="0"/>
              <a:t>             2. </a:t>
            </a:r>
            <a:r>
              <a:rPr kumimoji="1" lang="zh-CN" altLang="en-US" sz="2800" kern="0" dirty="0"/>
              <a:t>撰写实验报告，掌握简明扼要准确</a:t>
            </a:r>
            <a:endParaRPr kumimoji="1" lang="zh-CN" altLang="en-US" sz="2000" kern="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Rot="1" noChangeArrowheads="1"/>
          </p:cNvSpPr>
          <p:nvPr>
            <p:ph type="title"/>
          </p:nvPr>
        </p:nvSpPr>
        <p:spPr>
          <a:xfrm>
            <a:off x="1258888" y="44450"/>
            <a:ext cx="6626225" cy="863600"/>
          </a:xfrm>
        </p:spPr>
        <p:txBody>
          <a:bodyPr/>
          <a:lstStyle/>
          <a:p>
            <a:pPr eaLnBrk="1" hangingPunct="1"/>
            <a:r>
              <a:rPr lang="zh-CN" altLang="en-US" sz="4800"/>
              <a:t>实验要求</a:t>
            </a:r>
          </a:p>
        </p:txBody>
      </p:sp>
      <p:sp>
        <p:nvSpPr>
          <p:cNvPr id="2051" name="Rectangle 6"/>
          <p:cNvSpPr>
            <a:spLocks noGrp="1" noRot="1" noChangeArrowheads="1"/>
          </p:cNvSpPr>
          <p:nvPr>
            <p:ph idx="1"/>
          </p:nvPr>
        </p:nvSpPr>
        <p:spPr>
          <a:xfrm>
            <a:off x="215516" y="980728"/>
            <a:ext cx="8712968" cy="5616624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实验地点：国实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D306</a:t>
            </a:r>
          </a:p>
          <a:p>
            <a:pPr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实验报告：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交电子报告：</a:t>
            </a:r>
            <a:r>
              <a:rPr kumimoji="1"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实验</a:t>
            </a:r>
            <a:r>
              <a:rPr kumimoji="1" lang="zh-CN" altLang="en-US" sz="3200" dirty="0">
                <a:cs typeface="+mn-ea"/>
              </a:rPr>
              <a:t>结束一周内</a:t>
            </a:r>
            <a:endParaRPr kumimoji="1"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  <a:p>
            <a:pPr lvl="2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封面</a:t>
            </a:r>
            <a:r>
              <a:rPr kumimoji="1" lang="zh-CN" altLang="en-US" sz="2800" dirty="0">
                <a:cs typeface="+mn-ea"/>
              </a:rPr>
              <a:t>：实验名称、姓名、学号、专业、日期</a:t>
            </a:r>
            <a:endParaRPr kumimoji="1" lang="en-US" altLang="zh-CN" sz="2800" dirty="0">
              <a:cs typeface="+mn-ea"/>
            </a:endParaRPr>
          </a:p>
          <a:p>
            <a:pPr lvl="2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报告内容</a:t>
            </a:r>
            <a:r>
              <a:rPr kumimoji="1" lang="zh-CN" altLang="en-US" sz="2800" dirty="0">
                <a:cs typeface="+mn-ea"/>
              </a:rPr>
              <a:t>：实验目的、实验过程、实验结果、实验结论与分析</a:t>
            </a:r>
            <a:endParaRPr kumimoji="1" lang="en-US" altLang="zh-CN" sz="2800" dirty="0">
              <a:cs typeface="+mn-ea"/>
            </a:endParaRPr>
          </a:p>
          <a:p>
            <a:pPr lvl="2" eaLnBrk="1" hangingPunct="1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文件名称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：学号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_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姓名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_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实验报告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n.doc</a:t>
            </a:r>
          </a:p>
          <a:p>
            <a:pPr lvl="2" eaLnBrk="1" hangingPunct="1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邮件主题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：姓名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_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实验报告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n</a:t>
            </a:r>
          </a:p>
          <a:p>
            <a:pPr lvl="2"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发送到：</a:t>
            </a:r>
            <a:r>
              <a:rPr kumimoji="1"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2587819207@qq.com</a:t>
            </a:r>
            <a:endParaRPr kumimoji="1"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cs typeface="+mn-ea"/>
            </a:endParaRPr>
          </a:p>
          <a:p>
            <a:pPr lvl="2">
              <a:defRPr/>
            </a:pPr>
            <a:endParaRPr kumimoji="1" lang="zh-CN" altLang="en-US" dirty="0">
              <a:cs typeface="+mn-ea"/>
            </a:endParaRPr>
          </a:p>
          <a:p>
            <a:pPr marL="457200" lvl="1" indent="0">
              <a:buNone/>
              <a:defRPr/>
            </a:pPr>
            <a:endParaRPr kumimoji="1" lang="zh-CN" altLang="en-US" dirty="0">
              <a:cs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实验</a:t>
            </a:r>
            <a:r>
              <a:rPr lang="en-US" altLang="zh-CN" b="0" dirty="0"/>
              <a:t>2</a:t>
            </a:r>
            <a:r>
              <a:rPr lang="zh-CN" altLang="en-US" b="0" dirty="0"/>
              <a:t>：相机标定与立体视觉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516890" y="1268760"/>
            <a:ext cx="8109585" cy="537969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dirty="0">
                <a:effectLst/>
              </a:rPr>
              <a:t>实验目的：</a:t>
            </a:r>
            <a:endParaRPr kumimoji="1" lang="en-US" altLang="zh-CN" sz="2400" dirty="0">
              <a:effectLst/>
            </a:endParaRP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掌握摄像机的张正友标定法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掌握特征点的提取与匹配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掌握基础矩阵 </a:t>
            </a:r>
            <a:r>
              <a:rPr kumimoji="1" lang="en-US" altLang="zh-CN" sz="2000" dirty="0">
                <a:effectLst/>
                <a:cs typeface="+mn-ea"/>
              </a:rPr>
              <a:t>F </a:t>
            </a:r>
            <a:r>
              <a:rPr kumimoji="1" lang="zh-CN" altLang="en-US" sz="2000" dirty="0">
                <a:effectLst/>
                <a:cs typeface="+mn-ea"/>
              </a:rPr>
              <a:t>的计算方法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掌握内极线的概念</a:t>
            </a:r>
          </a:p>
          <a:p>
            <a:pPr eaLnBrk="1" hangingPunct="1">
              <a:defRPr/>
            </a:pPr>
            <a:r>
              <a:rPr kumimoji="1" lang="zh-CN" altLang="en-US" sz="2400" dirty="0">
                <a:effectLst/>
              </a:rPr>
              <a:t>实验内容：</a:t>
            </a:r>
          </a:p>
          <a:p>
            <a:pPr marL="719138" lvl="1" indent="-261938" eaLnBrk="1" hangingPunct="1">
              <a:buNone/>
              <a:defRPr/>
            </a:pPr>
            <a:r>
              <a:rPr kumimoji="1" lang="zh-CN" altLang="en-US" sz="2000" dirty="0">
                <a:effectLst/>
                <a:cs typeface="+mn-ea"/>
              </a:rPr>
              <a:t>1. 给定双目相机拍摄的棋盘格视频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（左右相机成像尺寸相同）</a:t>
            </a:r>
            <a:r>
              <a:rPr kumimoji="1" lang="zh-CN" altLang="en-US" sz="2000" dirty="0">
                <a:effectLst/>
                <a:cs typeface="+mn-ea"/>
              </a:rPr>
              <a:t>，用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张正友标定法分别标定两个</a:t>
            </a:r>
            <a:r>
              <a:rPr kumimoji="1" lang="zh-CN" altLang="en-US" sz="2000" dirty="0">
                <a:effectLst/>
                <a:cs typeface="+mn-ea"/>
              </a:rPr>
              <a:t>相机，包括相机内、外参与畸变系数；</a:t>
            </a:r>
          </a:p>
          <a:p>
            <a:pPr marL="719138" lvl="1" indent="-261938" eaLnBrk="1" hangingPunct="1">
              <a:buNone/>
              <a:defRPr/>
            </a:pPr>
            <a:r>
              <a:rPr kumimoji="1" lang="zh-CN" altLang="en-US" sz="2000" dirty="0">
                <a:effectLst/>
                <a:cs typeface="+mn-ea"/>
              </a:rPr>
              <a:t>2. 利用两相机的标定结果，进行立体视觉相机对标定，并计算基础矩阵</a:t>
            </a:r>
            <a:r>
              <a:rPr kumimoji="1" lang="en-US" altLang="zh-CN" sz="2000" dirty="0">
                <a:effectLst/>
                <a:cs typeface="+mn-ea"/>
              </a:rPr>
              <a:t>F</a:t>
            </a:r>
            <a:r>
              <a:rPr kumimoji="1" lang="zh-CN" altLang="en-US" sz="2000" dirty="0">
                <a:effectLst/>
                <a:cs typeface="+mn-ea"/>
              </a:rPr>
              <a:t>；</a:t>
            </a:r>
          </a:p>
          <a:p>
            <a:pPr marL="719138" lvl="1" indent="-261938" eaLnBrk="1" hangingPunct="1">
              <a:buNone/>
              <a:defRPr/>
            </a:pPr>
            <a:r>
              <a:rPr kumimoji="1" lang="zh-CN" altLang="en-US" sz="2000" dirty="0">
                <a:effectLst/>
                <a:cs typeface="+mn-ea"/>
              </a:rPr>
              <a:t>3. 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任取一帧左右眼图像，</a:t>
            </a:r>
            <a:r>
              <a:rPr kumimoji="1" lang="zh-CN" altLang="en-US" sz="2000" dirty="0">
                <a:effectLst/>
                <a:cs typeface="+mn-ea"/>
              </a:rPr>
              <a:t>在左、右视图中选取 </a:t>
            </a:r>
            <a:r>
              <a:rPr kumimoji="1" lang="en-US" altLang="zh-CN" sz="2000" dirty="0">
                <a:effectLst/>
                <a:cs typeface="+mn-ea"/>
              </a:rPr>
              <a:t>5 </a:t>
            </a:r>
            <a:r>
              <a:rPr kumimoji="1" lang="zh-CN" altLang="en-US" sz="2000" dirty="0">
                <a:effectLst/>
                <a:cs typeface="+mn-ea"/>
              </a:rPr>
              <a:t>组匹配点对，并在视图中标记显示。利用 </a:t>
            </a:r>
            <a:r>
              <a:rPr kumimoji="1" lang="en-US" altLang="zh-CN" sz="2000" dirty="0">
                <a:effectLst/>
                <a:cs typeface="+mn-ea"/>
              </a:rPr>
              <a:t>2 </a:t>
            </a:r>
            <a:r>
              <a:rPr kumimoji="1" lang="zh-CN" altLang="en-US" sz="2000" dirty="0">
                <a:effectLst/>
                <a:cs typeface="+mn-ea"/>
              </a:rPr>
              <a:t>中计算的矩阵 </a:t>
            </a:r>
            <a:r>
              <a:rPr kumimoji="1" lang="en-US" altLang="zh-CN" sz="2000" dirty="0">
                <a:effectLst/>
                <a:cs typeface="+mn-ea"/>
              </a:rPr>
              <a:t>F</a:t>
            </a:r>
            <a:r>
              <a:rPr kumimoji="1" lang="zh-CN" altLang="en-US" sz="2000" dirty="0">
                <a:effectLst/>
                <a:cs typeface="+mn-ea"/>
              </a:rPr>
              <a:t>，绘制左、右视图上的内极线共轭对。将对应点到内极线的欧式距离作为极几何标定误差。统计极几何标定误差（最大误差、平均误差、误差方差），并分析实验结果。</a:t>
            </a:r>
            <a:endParaRPr kumimoji="1" lang="en-US" altLang="zh-CN" sz="2000" dirty="0">
              <a:effectLst/>
              <a:cs typeface="+mn-ea"/>
            </a:endParaRPr>
          </a:p>
          <a:p>
            <a:pPr marL="457200" lvl="1" indent="0" eaLnBrk="1" hangingPunct="1">
              <a:buNone/>
              <a:defRPr/>
            </a:pPr>
            <a:endParaRPr kumimoji="1" lang="en-US" altLang="zh-CN" sz="2000" dirty="0">
              <a:effectLst/>
              <a:cs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实验</a:t>
            </a:r>
            <a:r>
              <a:rPr lang="en-US" altLang="zh-CN" b="0" dirty="0"/>
              <a:t>2</a:t>
            </a:r>
            <a:r>
              <a:rPr lang="zh-CN" altLang="en-US" b="0" dirty="0"/>
              <a:t>：</a:t>
            </a:r>
            <a:r>
              <a:rPr lang="zh-CN" altLang="en-US" b="0" dirty="0">
                <a:sym typeface="+mn-ea"/>
              </a:rPr>
              <a:t>相机标定与立体视觉</a:t>
            </a:r>
            <a:endParaRPr lang="zh-CN" altLang="en-US" b="0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1556792"/>
            <a:ext cx="8253095" cy="5021808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dirty="0">
                <a:effectLst/>
              </a:rPr>
              <a:t>实验内容：</a:t>
            </a:r>
          </a:p>
          <a:p>
            <a:pPr marL="719138" lvl="1" indent="-261938" eaLnBrk="1" hangingPunct="1">
              <a:buNone/>
              <a:defRPr/>
            </a:pPr>
            <a:r>
              <a:rPr kumimoji="1" lang="zh-CN" altLang="en-US" sz="2000" dirty="0">
                <a:effectLst/>
                <a:cs typeface="+mn-ea"/>
              </a:rPr>
              <a:t>4. 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任取一帧左右眼图像，</a:t>
            </a:r>
            <a:r>
              <a:rPr kumimoji="1" lang="zh-CN" altLang="en-US" sz="2000" dirty="0">
                <a:effectLst/>
                <a:cs typeface="+mn-ea"/>
              </a:rPr>
              <a:t>对该帧左、右视图分别进行</a:t>
            </a:r>
            <a:r>
              <a:rPr kumimoji="1" lang="en-US" altLang="zh-CN" sz="2000" dirty="0">
                <a:effectLst/>
                <a:cs typeface="+mn-ea"/>
              </a:rPr>
              <a:t>SIFT</a:t>
            </a:r>
            <a:r>
              <a:rPr kumimoji="1" lang="zh-CN" altLang="en-US" sz="2000" dirty="0">
                <a:effectLst/>
                <a:cs typeface="+mn-ea"/>
              </a:rPr>
              <a:t>特征提取并匹配，显示特征点与匹配结果；</a:t>
            </a:r>
            <a:endParaRPr kumimoji="1" lang="zh-CN" altLang="en-US" dirty="0">
              <a:effectLst/>
            </a:endParaRPr>
          </a:p>
          <a:p>
            <a:pPr marL="719138" lvl="1" indent="-261938" eaLnBrk="1" hangingPunct="1">
              <a:buNone/>
              <a:defRPr/>
            </a:pPr>
            <a:r>
              <a:rPr kumimoji="1" lang="zh-CN" altLang="en-US" sz="2000" dirty="0">
                <a:effectLst/>
                <a:cs typeface="+mn-ea"/>
              </a:rPr>
              <a:t>5. 在建立的</a:t>
            </a:r>
            <a:r>
              <a:rPr kumimoji="1" lang="en-US" altLang="zh-CN" sz="2000" dirty="0">
                <a:effectLst/>
                <a:cs typeface="+mn-ea"/>
              </a:rPr>
              <a:t>SIFT</a:t>
            </a:r>
            <a:r>
              <a:rPr kumimoji="1" lang="zh-CN" altLang="en-US" sz="2000" dirty="0">
                <a:effectLst/>
                <a:cs typeface="+mn-ea"/>
              </a:rPr>
              <a:t>特征匹配点对中，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任意</a:t>
            </a:r>
            <a:r>
              <a:rPr kumimoji="1" lang="zh-CN" altLang="en-US" sz="2000" dirty="0">
                <a:effectLst/>
                <a:cs typeface="+mn-ea"/>
              </a:rPr>
              <a:t>选取不小于 8 组的匹配点对，采用 </a:t>
            </a:r>
            <a:r>
              <a:rPr kumimoji="1" lang="en-US" altLang="zh-CN" sz="2000" dirty="0">
                <a:effectLst/>
                <a:cs typeface="+mn-ea"/>
              </a:rPr>
              <a:t>8</a:t>
            </a:r>
            <a:r>
              <a:rPr kumimoji="1" lang="zh-CN" altLang="en-US" sz="2000" dirty="0">
                <a:effectLst/>
                <a:cs typeface="+mn-ea"/>
              </a:rPr>
              <a:t>点法 求解基础矩阵 </a:t>
            </a:r>
            <a:r>
              <a:rPr kumimoji="1" lang="en-US" altLang="zh-CN" sz="2000" dirty="0">
                <a:effectLst/>
                <a:cs typeface="+mn-ea"/>
              </a:rPr>
              <a:t>F</a:t>
            </a:r>
            <a:r>
              <a:rPr kumimoji="1" lang="zh-CN" altLang="en-US" sz="2000" dirty="0">
                <a:effectLst/>
                <a:cs typeface="+mn-ea"/>
              </a:rPr>
              <a:t>；</a:t>
            </a:r>
          </a:p>
          <a:p>
            <a:pPr marL="719138" lvl="1" indent="-261938" eaLnBrk="1" hangingPunct="1">
              <a:buNone/>
              <a:defRPr/>
            </a:pPr>
            <a:r>
              <a:rPr kumimoji="1" lang="zh-CN" altLang="en-US" sz="2000" dirty="0">
                <a:effectLst/>
                <a:cs typeface="+mn-ea"/>
              </a:rPr>
              <a:t>6. 选取剩余的</a:t>
            </a:r>
            <a:r>
              <a:rPr kumimoji="1" lang="en-US" altLang="zh-CN" sz="2000" dirty="0">
                <a:effectLst/>
                <a:cs typeface="+mn-ea"/>
              </a:rPr>
              <a:t>SIFT</a:t>
            </a:r>
            <a:r>
              <a:rPr kumimoji="1" lang="zh-CN" altLang="en-US" sz="2000" dirty="0">
                <a:effectLst/>
                <a:cs typeface="+mn-ea"/>
              </a:rPr>
              <a:t>匹配点对（不少于</a:t>
            </a:r>
            <a:r>
              <a:rPr kumimoji="1" lang="en-US" altLang="zh-CN" sz="2000" dirty="0">
                <a:effectLst/>
                <a:cs typeface="+mn-ea"/>
              </a:rPr>
              <a:t>5</a:t>
            </a:r>
            <a:r>
              <a:rPr kumimoji="1" lang="zh-CN" altLang="en-US" sz="2000" dirty="0">
                <a:effectLst/>
                <a:cs typeface="+mn-ea"/>
              </a:rPr>
              <a:t>组），在视图中标记显示。利用 </a:t>
            </a:r>
            <a:r>
              <a:rPr kumimoji="1" lang="en-US" altLang="zh-CN" sz="2000" dirty="0">
                <a:effectLst/>
                <a:cs typeface="+mn-ea"/>
              </a:rPr>
              <a:t>5 </a:t>
            </a:r>
            <a:r>
              <a:rPr kumimoji="1" lang="zh-CN" altLang="en-US" sz="2000" dirty="0">
                <a:effectLst/>
                <a:cs typeface="+mn-ea"/>
              </a:rPr>
              <a:t>中计算的矩阵 </a:t>
            </a:r>
            <a:r>
              <a:rPr kumimoji="1" lang="en-US" altLang="zh-CN" sz="2000" dirty="0">
                <a:effectLst/>
                <a:cs typeface="+mn-ea"/>
              </a:rPr>
              <a:t>F</a:t>
            </a:r>
            <a:r>
              <a:rPr kumimoji="1" lang="zh-CN" altLang="en-US" sz="2000" dirty="0">
                <a:effectLst/>
                <a:cs typeface="+mn-ea"/>
              </a:rPr>
              <a:t>，绘制左、右视图上的内极线共轭对。将对应点到内极线的欧式距离作为极几何标定误差。统计极几何标定误差（最大误差、平均误差、误差方差），并分析实验结果。</a:t>
            </a:r>
            <a:endParaRPr kumimoji="1" lang="en-US" altLang="zh-CN" sz="2000" dirty="0">
              <a:effectLst/>
              <a:cs typeface="+mn-ea"/>
            </a:endParaRPr>
          </a:p>
          <a:p>
            <a:pPr marL="719138" lvl="1" indent="-261938" eaLnBrk="1" hangingPunct="1">
              <a:buNone/>
              <a:defRPr/>
            </a:pPr>
            <a:r>
              <a:rPr kumimoji="1" lang="en-US" altLang="zh-CN" sz="2000" dirty="0">
                <a:effectLst/>
                <a:cs typeface="+mn-ea"/>
              </a:rPr>
              <a:t>7. </a:t>
            </a:r>
            <a:r>
              <a:rPr kumimoji="1" lang="zh-CN" altLang="en-US" sz="2000" dirty="0">
                <a:effectLst/>
                <a:cs typeface="+mn-ea"/>
              </a:rPr>
              <a:t>比较</a:t>
            </a:r>
            <a:r>
              <a:rPr kumimoji="1" lang="en-US" altLang="zh-CN" sz="2000" dirty="0">
                <a:effectLst/>
                <a:cs typeface="+mn-ea"/>
              </a:rPr>
              <a:t>2</a:t>
            </a:r>
            <a:r>
              <a:rPr kumimoji="1" lang="zh-CN" altLang="en-US" sz="2000" dirty="0">
                <a:effectLst/>
                <a:cs typeface="+mn-ea"/>
              </a:rPr>
              <a:t>、</a:t>
            </a:r>
            <a:r>
              <a:rPr kumimoji="1" lang="en-US" altLang="zh-CN" sz="2000" dirty="0">
                <a:effectLst/>
                <a:cs typeface="+mn-ea"/>
              </a:rPr>
              <a:t>3</a:t>
            </a:r>
            <a:r>
              <a:rPr kumimoji="1" lang="zh-CN" altLang="en-US" sz="2000" dirty="0">
                <a:effectLst/>
                <a:cs typeface="+mn-ea"/>
              </a:rPr>
              <a:t>与</a:t>
            </a:r>
            <a:r>
              <a:rPr kumimoji="1" lang="en-US" altLang="zh-CN" sz="2000" dirty="0">
                <a:effectLst/>
                <a:cs typeface="+mn-ea"/>
              </a:rPr>
              <a:t>5</a:t>
            </a:r>
            <a:r>
              <a:rPr kumimoji="1" lang="zh-CN" altLang="en-US" sz="2000" dirty="0">
                <a:effectLst/>
                <a:cs typeface="+mn-ea"/>
              </a:rPr>
              <a:t>、</a:t>
            </a:r>
            <a:r>
              <a:rPr kumimoji="1" lang="en-US" altLang="zh-CN" sz="2000" dirty="0">
                <a:effectLst/>
                <a:cs typeface="+mn-ea"/>
              </a:rPr>
              <a:t>6</a:t>
            </a:r>
            <a:r>
              <a:rPr kumimoji="1" lang="zh-CN" altLang="en-US" sz="2000" dirty="0">
                <a:effectLst/>
                <a:cs typeface="+mn-ea"/>
              </a:rPr>
              <a:t>的实验结果，分析实验结果是否合理。</a:t>
            </a:r>
            <a:endParaRPr kumimoji="1" lang="zh-CN" altLang="en-US" sz="2000" dirty="0">
              <a:effectLst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实验</a:t>
            </a:r>
            <a:r>
              <a:rPr lang="en-US" altLang="zh-CN" b="0" dirty="0"/>
              <a:t>2</a:t>
            </a:r>
            <a:r>
              <a:rPr lang="zh-CN" altLang="en-US" b="0" dirty="0"/>
              <a:t>：</a:t>
            </a:r>
            <a:r>
              <a:rPr lang="zh-CN" altLang="en-US" b="0" dirty="0">
                <a:sym typeface="+mn-ea"/>
              </a:rPr>
              <a:t>相机标定与立体视觉</a:t>
            </a:r>
            <a:endParaRPr lang="zh-CN" altLang="en-US" b="0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1052195"/>
            <a:ext cx="8253095" cy="5526405"/>
          </a:xfrm>
        </p:spPr>
        <p:txBody>
          <a:bodyPr/>
          <a:lstStyle/>
          <a:p>
            <a:pPr marL="719138" lvl="1" indent="-261938" eaLnBrk="1" hangingPunct="1">
              <a:buNone/>
              <a:defRPr/>
            </a:pPr>
            <a:endParaRPr kumimoji="1" lang="en-US" altLang="zh-CN" sz="2000" dirty="0">
              <a:effectLst/>
              <a:cs typeface="+mn-ea"/>
            </a:endParaRPr>
          </a:p>
          <a:p>
            <a:pPr eaLnBrk="1" hangingPunct="1">
              <a:defRPr/>
            </a:pPr>
            <a:r>
              <a:rPr kumimoji="1" lang="zh-CN" altLang="en-US" sz="2400" dirty="0">
                <a:effectLst/>
              </a:rPr>
              <a:t>实验报告要求：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显示一对左、右视图的棋盘格角点检测结果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显示两个相机的标定结果（内、外参数和畸变系数）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显示通过相机标定结果计算的基础矩阵 </a:t>
            </a:r>
            <a:r>
              <a:rPr kumimoji="1" lang="en-US" altLang="zh-CN" sz="2000" dirty="0">
                <a:effectLst/>
                <a:cs typeface="+mn-ea"/>
              </a:rPr>
              <a:t>F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显示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左、右视图上的</a:t>
            </a:r>
            <a:r>
              <a:rPr kumimoji="1" lang="en-US" altLang="zh-CN" sz="2000" dirty="0">
                <a:effectLst/>
                <a:cs typeface="+mn-ea"/>
                <a:sym typeface="+mn-ea"/>
              </a:rPr>
              <a:t>5 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对匹配棋盘格</a:t>
            </a:r>
            <a:r>
              <a:rPr kumimoji="1" lang="zh-CN" altLang="en-US" sz="2000" dirty="0">
                <a:effectLst/>
                <a:cs typeface="+mn-ea"/>
              </a:rPr>
              <a:t>角点与内极线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观察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棋盘格</a:t>
            </a:r>
            <a:r>
              <a:rPr kumimoji="1" lang="zh-CN" altLang="en-US" sz="2000" dirty="0">
                <a:effectLst/>
                <a:cs typeface="+mn-ea"/>
              </a:rPr>
              <a:t>角点对与内极线位置，并分析原因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显示</a:t>
            </a:r>
            <a:r>
              <a:rPr kumimoji="1" lang="en-US" altLang="zh-CN" sz="2000" dirty="0">
                <a:effectLst/>
                <a:cs typeface="+mn-ea"/>
              </a:rPr>
              <a:t>SIFT</a:t>
            </a:r>
            <a:r>
              <a:rPr kumimoji="1" lang="zh-CN" altLang="en-US" sz="2000" dirty="0">
                <a:effectLst/>
                <a:cs typeface="+mn-ea"/>
              </a:rPr>
              <a:t>特征提取与匹配结果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显示 </a:t>
            </a:r>
            <a:r>
              <a:rPr kumimoji="1" lang="en-US" altLang="zh-CN" sz="2000" dirty="0">
                <a:effectLst/>
                <a:cs typeface="+mn-ea"/>
              </a:rPr>
              <a:t>8</a:t>
            </a:r>
            <a:r>
              <a:rPr kumimoji="1" lang="zh-CN" altLang="en-US" sz="2000" dirty="0">
                <a:effectLst/>
                <a:cs typeface="+mn-ea"/>
              </a:rPr>
              <a:t>点法求解基础矩阵 </a:t>
            </a:r>
            <a:r>
              <a:rPr kumimoji="1" lang="en-US" altLang="zh-CN" sz="2000" dirty="0">
                <a:effectLst/>
                <a:cs typeface="+mn-ea"/>
              </a:rPr>
              <a:t>F </a:t>
            </a:r>
            <a:r>
              <a:rPr kumimoji="1" lang="zh-CN" altLang="en-US" sz="2000" dirty="0">
                <a:effectLst/>
                <a:cs typeface="+mn-ea"/>
              </a:rPr>
              <a:t>的结果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显示左、右视图上的 不少于</a:t>
            </a:r>
            <a:r>
              <a:rPr kumimoji="1" lang="en-US" altLang="zh-CN" sz="2000" dirty="0">
                <a:effectLst/>
                <a:cs typeface="+mn-ea"/>
              </a:rPr>
              <a:t>5 </a:t>
            </a:r>
            <a:r>
              <a:rPr kumimoji="1" lang="zh-CN" altLang="en-US" sz="2000" dirty="0">
                <a:effectLst/>
                <a:cs typeface="+mn-ea"/>
              </a:rPr>
              <a:t>对匹配特征点与内极线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比较两种方法计算基础矩阵 </a:t>
            </a:r>
            <a:r>
              <a:rPr kumimoji="1" lang="en-US" altLang="zh-CN" sz="2000" dirty="0">
                <a:effectLst/>
                <a:cs typeface="+mn-ea"/>
              </a:rPr>
              <a:t>F </a:t>
            </a:r>
            <a:r>
              <a:rPr kumimoji="1" lang="zh-CN" altLang="en-US" sz="2000" dirty="0">
                <a:effectLst/>
                <a:cs typeface="+mn-ea"/>
              </a:rPr>
              <a:t>的结果，并统计分析极几何标定误差</a:t>
            </a:r>
            <a:endParaRPr kumimoji="1" lang="zh-CN" altLang="en-US" sz="2000" dirty="0">
              <a:effectLst/>
              <a:cs typeface="+mn-ea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kumimoji="1" lang="en-US" altLang="zh-CN" sz="2000" dirty="0">
                <a:effectLst/>
                <a:cs typeface="+mn-ea"/>
                <a:sym typeface="+mn-ea"/>
              </a:rPr>
              <a:t>      </a:t>
            </a:r>
            <a:endParaRPr kumimoji="1"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2784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实验</a:t>
            </a:r>
            <a:r>
              <a:rPr lang="en-US" altLang="zh-CN" b="0" dirty="0"/>
              <a:t>2</a:t>
            </a:r>
            <a:r>
              <a:rPr lang="zh-CN" altLang="en-US" b="0" dirty="0"/>
              <a:t>：</a:t>
            </a:r>
            <a:r>
              <a:rPr lang="zh-CN" altLang="en-US" b="0" dirty="0">
                <a:sym typeface="+mn-ea"/>
              </a:rPr>
              <a:t>相机标定与立体视觉</a:t>
            </a:r>
            <a:endParaRPr lang="zh-CN" altLang="en-US" b="0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324485" y="1124585"/>
            <a:ext cx="8403590" cy="552640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400" dirty="0">
                <a:effectLst/>
              </a:rPr>
              <a:t>提示：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不需要使用视频中所有的图像帧，隔多帧选取适当数量的帧进行相机标定即可，以减少程序运行时间；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取棋盘格角点的世界坐标时，可令棋盘面：</a:t>
            </a:r>
            <a:r>
              <a:rPr kumimoji="1" lang="en-US" altLang="zh-CN" sz="2000" dirty="0">
                <a:effectLst/>
                <a:cs typeface="+mn-ea"/>
              </a:rPr>
              <a:t>Z=0</a:t>
            </a:r>
            <a:r>
              <a:rPr kumimoji="1" lang="zh-CN" altLang="en-US" sz="2000" dirty="0">
                <a:effectLst/>
                <a:cs typeface="+mn-ea"/>
              </a:rPr>
              <a:t>，并取第一个角点为世界坐标系原点；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单位棋盘格实际长度取</a:t>
            </a:r>
            <a:r>
              <a:rPr kumimoji="1" lang="en-US" altLang="zh-CN" sz="2000" dirty="0">
                <a:effectLst/>
                <a:cs typeface="+mn-ea"/>
              </a:rPr>
              <a:t>10mm</a:t>
            </a:r>
            <a:r>
              <a:rPr kumimoji="1" lang="zh-CN" altLang="en-US" sz="2000" dirty="0">
                <a:effectLst/>
                <a:cs typeface="+mn-ea"/>
              </a:rPr>
              <a:t>，棋盘格尺寸为</a:t>
            </a:r>
            <a:r>
              <a:rPr kumimoji="1" lang="en-US" altLang="zh-CN" sz="2000" dirty="0">
                <a:effectLst/>
                <a:cs typeface="+mn-ea"/>
              </a:rPr>
              <a:t>patternSize</a:t>
            </a:r>
            <a:r>
              <a:rPr kumimoji="1" lang="zh-CN" altLang="en-US" sz="2000" dirty="0">
                <a:effectLst/>
                <a:cs typeface="+mn-ea"/>
              </a:rPr>
              <a:t> = Size(6, 8)，或</a:t>
            </a:r>
            <a:r>
              <a:rPr kumimoji="1" lang="en-US" altLang="zh-CN" sz="2000" dirty="0">
                <a:effectLst/>
                <a:cs typeface="+mn-ea"/>
              </a:rPr>
              <a:t>Size(8, 6)</a:t>
            </a:r>
            <a:r>
              <a:rPr kumimoji="1" lang="zh-CN" altLang="en-US" sz="2000" dirty="0">
                <a:effectLst/>
                <a:cs typeface="+mn-ea"/>
              </a:rPr>
              <a:t>，注意棋盘格角点提取排列的顺序；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注意检查判断某帧图像是否为空、某帧图像是否提取出了角点；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选择更稳健的特征点匹配方法，匹配质量影响求解基础矩阵 </a:t>
            </a:r>
            <a:r>
              <a:rPr kumimoji="1" lang="en-US" altLang="zh-CN" sz="2000" dirty="0">
                <a:effectLst/>
                <a:cs typeface="+mn-ea"/>
              </a:rPr>
              <a:t>F </a:t>
            </a:r>
            <a:r>
              <a:rPr kumimoji="1" lang="zh-CN" altLang="en-US" sz="2000" dirty="0">
                <a:effectLst/>
                <a:cs typeface="+mn-ea"/>
              </a:rPr>
              <a:t>的准确性。可利用人工筛选的方式，在匹配结果中进一步剔除误匹配特征点，再</a:t>
            </a:r>
            <a:r>
              <a:rPr kumimoji="1" lang="zh-CN" altLang="en-US" sz="2000">
                <a:effectLst/>
                <a:cs typeface="+mn-ea"/>
              </a:rPr>
              <a:t>求解矩阵 </a:t>
            </a:r>
            <a:r>
              <a:rPr kumimoji="1" lang="en-US" altLang="zh-CN" sz="2000">
                <a:effectLst/>
                <a:cs typeface="+mn-ea"/>
              </a:rPr>
              <a:t>F</a:t>
            </a:r>
            <a:r>
              <a:rPr kumimoji="1" lang="zh-CN" altLang="en-US" sz="2000" dirty="0">
                <a:effectLst/>
                <a:cs typeface="+mn-ea"/>
              </a:rPr>
              <a:t>。</a:t>
            </a:r>
          </a:p>
          <a:p>
            <a:pPr lvl="1" eaLnBrk="1" hangingPunct="1">
              <a:lnSpc>
                <a:spcPct val="110000"/>
              </a:lnSpc>
              <a:defRPr/>
            </a:pPr>
            <a:endParaRPr kumimoji="1" lang="zh-CN" altLang="en-US" sz="2000" dirty="0">
              <a:effectLst/>
              <a:highlight>
                <a:srgbClr val="FFFF00"/>
              </a:highlight>
              <a:cs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755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宋体</vt:lpstr>
      <vt:lpstr>微软雅黑</vt:lpstr>
      <vt:lpstr>Times New Roman</vt:lpstr>
      <vt:lpstr>Wingdings</vt:lpstr>
      <vt:lpstr>默认设计模板</vt:lpstr>
      <vt:lpstr>计算机视觉系列基础实验</vt:lpstr>
      <vt:lpstr>实验要求</vt:lpstr>
      <vt:lpstr>实验2：相机标定与立体视觉</vt:lpstr>
      <vt:lpstr>实验2：相机标定与立体视觉</vt:lpstr>
      <vt:lpstr>实验2：相机标定与立体视觉</vt:lpstr>
      <vt:lpstr>实验2：相机标定与立体视觉</vt:lpstr>
    </vt:vector>
  </TitlesOfParts>
  <Company>BITCVL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YJIAR</dc:creator>
  <cp:lastModifiedBy>Janet</cp:lastModifiedBy>
  <cp:revision>602</cp:revision>
  <dcterms:created xsi:type="dcterms:W3CDTF">2001-06-09T04:48:00Z</dcterms:created>
  <dcterms:modified xsi:type="dcterms:W3CDTF">2022-04-25T07:54:21Z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6AE0AED734274AC38B6BD61D2FA6C7BC</vt:lpwstr>
  </property>
  <property fmtid="{D5CDD505-2E9C-101B-9397-08002B2CF9AE}" pid="4" name="commondata">
    <vt:lpwstr>eyJoZGlkIjoiZDRkNTI5ZGU5ZjYzNzYxZjM4ODJiMjY0YTFmZjE4NzUifQ==</vt:lpwstr>
  </property>
</Properties>
</file>