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555ae47c7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6555ae47c7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90609911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90609911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090609911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90609911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090609911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090609911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555ae47c7_2_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6555ae47c7_2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55ae47c7_2_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6555ae47c7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555ae47c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6555ae47c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55ae47c7_0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6555ae47c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555ae47c7_2_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6555ae47c7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088ff425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088ff425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09060991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09060991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09060991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09060991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on.ny.gov/2qa8Qlm" TargetMode="External"/><Relationship Id="rId4" Type="http://schemas.openxmlformats.org/officeDocument/2006/relationships/hyperlink" Target="https://on.ny.gov/2JCA9v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6.jpg"/><Relationship Id="rId5" Type="http://schemas.openxmlformats.org/officeDocument/2006/relationships/image" Target="../media/image11.gif"/><Relationship Id="rId6" Type="http://schemas.openxmlformats.org/officeDocument/2006/relationships/image" Target="../media/image13.jpg"/><Relationship Id="rId7" Type="http://schemas.openxmlformats.org/officeDocument/2006/relationships/image" Target="../media/image4.jp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health.data.ny.gov/dataset/Hospital-Inpatient-Discharges-SPARCS-De-Identified/22g3-z7e7/data?fbclid=IwAR2MLdD9ODpn8Kl2evSjoOOhoskv4SNRUNmfX0LRltNu7NaMjc4gVIbC5OM" TargetMode="External"/><Relationship Id="rId4" Type="http://schemas.openxmlformats.org/officeDocument/2006/relationships/hyperlink" Target="https://health.data.ny.gov/api/views/22g3-z7e7/files/45cf1421-3f5b-4319-8492-d209a7a70e44?download=true&amp;filename=NYSDOH_SPARCS_De-Identified_Overview_2017.pdf" TargetMode="External"/><Relationship Id="rId5" Type="http://schemas.openxmlformats.org/officeDocument/2006/relationships/hyperlink" Target="https://health.data.ny.gov/api/views/22g3-z7e7/files/bc44a808-8bab-47d0-ba05-cb7303b78179?download=true&amp;filename=NYSDOH_SPARCS_De-Identified_Data_Dictionary_2017.pdf" TargetMode="External"/><Relationship Id="rId6" Type="http://schemas.openxmlformats.org/officeDocument/2006/relationships/hyperlink" Target="https://en.wikipedia.org/wiki/Diagnosis-related_group" TargetMode="External"/><Relationship Id="rId7" Type="http://schemas.openxmlformats.org/officeDocument/2006/relationships/hyperlink" Target="http://health.utah.gov/opha/IBIShelp/codes/CCS.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4231" y="569365"/>
            <a:ext cx="3271345" cy="1109632"/>
          </a:xfrm>
          <a:prstGeom prst="rect">
            <a:avLst/>
          </a:prstGeom>
          <a:noFill/>
          <a:ln>
            <a:noFill/>
          </a:ln>
        </p:spPr>
        <p:txBody>
          <a:bodyPr anchorCtr="0" anchor="b" bIns="35100" lIns="35100" spcFirstLastPara="1" rIns="35100" wrap="square" tIns="35100">
            <a:noAutofit/>
          </a:bodyPr>
          <a:lstStyle/>
          <a:p>
            <a:pPr indent="0" lvl="0" marL="0" marR="0" rtl="0" algn="ctr">
              <a:lnSpc>
                <a:spcPct val="90000"/>
              </a:lnSpc>
              <a:spcBef>
                <a:spcPts val="0"/>
              </a:spcBef>
              <a:spcAft>
                <a:spcPts val="0"/>
              </a:spcAft>
              <a:buClr>
                <a:schemeClr val="lt1"/>
              </a:buClr>
              <a:buSzPts val="1900"/>
              <a:buFont typeface="Times New Roman"/>
              <a:buNone/>
            </a:pPr>
            <a:r>
              <a:t/>
            </a:r>
            <a:endParaRPr b="1" i="0" sz="190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900"/>
              <a:buFont typeface="Times New Roman"/>
              <a:buNone/>
            </a:pPr>
            <a:r>
              <a:rPr b="0" i="0" lang="en" sz="1900" u="none" cap="none" strike="noStrike">
                <a:solidFill>
                  <a:srgbClr val="000000"/>
                </a:solidFill>
                <a:latin typeface="Arial"/>
                <a:ea typeface="Arial"/>
                <a:cs typeface="Arial"/>
                <a:sym typeface="Arial"/>
              </a:rPr>
              <a:t>E6893 Big Data Analytics</a:t>
            </a:r>
            <a:endParaRPr sz="1100"/>
          </a:p>
          <a:p>
            <a:pPr indent="0" lvl="0" marL="0" marR="0" rtl="0" algn="l">
              <a:lnSpc>
                <a:spcPct val="90000"/>
              </a:lnSpc>
              <a:spcBef>
                <a:spcPts val="0"/>
              </a:spcBef>
              <a:spcAft>
                <a:spcPts val="0"/>
              </a:spcAft>
              <a:buClr>
                <a:schemeClr val="lt1"/>
              </a:buClr>
              <a:buSzPts val="1900"/>
              <a:buFont typeface="Times New Roman"/>
              <a:buNone/>
            </a:pPr>
            <a:r>
              <a:t/>
            </a:r>
            <a:endParaRPr b="1" i="1" sz="1900" u="none" cap="none" strike="noStrike">
              <a:solidFill>
                <a:srgbClr val="0000FF"/>
              </a:solidFill>
              <a:latin typeface="Calibri"/>
              <a:ea typeface="Calibri"/>
              <a:cs typeface="Calibri"/>
              <a:sym typeface="Calibri"/>
            </a:endParaRPr>
          </a:p>
          <a:p>
            <a:pPr indent="0" lvl="0" marL="0" marR="0" rtl="0" algn="l">
              <a:lnSpc>
                <a:spcPct val="90000"/>
              </a:lnSpc>
              <a:spcBef>
                <a:spcPts val="0"/>
              </a:spcBef>
              <a:spcAft>
                <a:spcPts val="0"/>
              </a:spcAft>
              <a:buClr>
                <a:srgbClr val="0000FF"/>
              </a:buClr>
              <a:buSzPts val="1900"/>
              <a:buFont typeface="Times New Roman"/>
              <a:buNone/>
            </a:pPr>
            <a:r>
              <a:rPr b="1" i="1" lang="en" sz="1900">
                <a:solidFill>
                  <a:srgbClr val="0000FF"/>
                </a:solidFill>
                <a:latin typeface="Arial"/>
                <a:ea typeface="Arial"/>
                <a:cs typeface="Arial"/>
                <a:sym typeface="Arial"/>
              </a:rPr>
              <a:t>NY State Inpatient Healthcare Analysis</a:t>
            </a:r>
            <a:endParaRPr b="1" i="1" sz="1900">
              <a:solidFill>
                <a:srgbClr val="0000FF"/>
              </a:solidFill>
              <a:latin typeface="Arial"/>
              <a:ea typeface="Arial"/>
              <a:cs typeface="Arial"/>
              <a:sym typeface="Arial"/>
            </a:endParaRPr>
          </a:p>
        </p:txBody>
      </p:sp>
      <p:sp>
        <p:nvSpPr>
          <p:cNvPr id="130" name="Google Shape;130;p25"/>
          <p:cNvSpPr/>
          <p:nvPr/>
        </p:nvSpPr>
        <p:spPr>
          <a:xfrm>
            <a:off x="1143000" y="1925375"/>
            <a:ext cx="7007700" cy="549300"/>
          </a:xfrm>
          <a:prstGeom prst="rect">
            <a:avLst/>
          </a:prstGeom>
          <a:noFill/>
          <a:ln>
            <a:noFill/>
          </a:ln>
        </p:spPr>
        <p:txBody>
          <a:bodyPr anchorCtr="0" anchor="t" bIns="35100" lIns="34275" spcFirstLastPara="1" rIns="34275" wrap="square" tIns="35100">
            <a:noAutofit/>
          </a:bodyPr>
          <a:lstStyle/>
          <a:p>
            <a:pPr indent="0" lvl="0" marL="0" marR="0" rtl="0" algn="l">
              <a:spcBef>
                <a:spcPts val="0"/>
              </a:spcBef>
              <a:spcAft>
                <a:spcPts val="0"/>
              </a:spcAft>
              <a:buNone/>
            </a:pPr>
            <a:r>
              <a:rPr lang="en" sz="1500"/>
              <a:t>Project ID: 201912-28</a:t>
            </a:r>
            <a:br>
              <a:rPr lang="en" sz="1500"/>
            </a:br>
            <a:r>
              <a:rPr b="0" i="0" lang="en" sz="1500" u="none" cap="none" strike="noStrike">
                <a:solidFill>
                  <a:srgbClr val="000000"/>
                </a:solidFill>
                <a:latin typeface="Arial"/>
                <a:ea typeface="Arial"/>
                <a:cs typeface="Arial"/>
                <a:sym typeface="Arial"/>
              </a:rPr>
              <a:t>Team Members (with UNI):</a:t>
            </a:r>
            <a:endParaRPr sz="1500"/>
          </a:p>
          <a:p>
            <a:pPr indent="0" lvl="0" marL="0" marR="0" rtl="0" algn="l">
              <a:spcBef>
                <a:spcPts val="0"/>
              </a:spcBef>
              <a:spcAft>
                <a:spcPts val="0"/>
              </a:spcAft>
              <a:buNone/>
            </a:pPr>
            <a:r>
              <a:t/>
            </a:r>
            <a:endParaRPr sz="700"/>
          </a:p>
          <a:p>
            <a:pPr indent="0" lvl="0" marL="0" marR="0" rtl="0" algn="l">
              <a:spcBef>
                <a:spcPts val="0"/>
              </a:spcBef>
              <a:spcAft>
                <a:spcPts val="0"/>
              </a:spcAft>
              <a:buNone/>
            </a:pPr>
            <a:r>
              <a:rPr lang="en" sz="1500"/>
              <a:t>Justin Cho (yc3522), Yuan-Fang Lin (yl4042), Jing Qian (jq2282)</a:t>
            </a:r>
            <a:endParaRPr sz="1100"/>
          </a:p>
        </p:txBody>
      </p:sp>
      <p:pic>
        <p:nvPicPr>
          <p:cNvPr id="131" name="Google Shape;131;p25"/>
          <p:cNvPicPr preferRelativeResize="0"/>
          <p:nvPr/>
        </p:nvPicPr>
        <p:blipFill rotWithShape="1">
          <a:blip r:embed="rId3">
            <a:alphaModFix/>
          </a:blip>
          <a:srcRect b="0" l="0" r="0" t="0"/>
          <a:stretch/>
        </p:blipFill>
        <p:spPr>
          <a:xfrm>
            <a:off x="1143000" y="2906130"/>
            <a:ext cx="7007773" cy="17570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nvSpPr>
        <p:spPr>
          <a:xfrm>
            <a:off x="5064600" y="338675"/>
            <a:ext cx="3900900" cy="10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latin typeface="Calibri"/>
                <a:ea typeface="Calibri"/>
                <a:cs typeface="Calibri"/>
                <a:sym typeface="Calibri"/>
              </a:rPr>
              <a:t>Geographical d</a:t>
            </a:r>
            <a:r>
              <a:rPr lang="en" sz="1800">
                <a:solidFill>
                  <a:srgbClr val="0000FF"/>
                </a:solidFill>
                <a:latin typeface="Calibri"/>
                <a:ea typeface="Calibri"/>
                <a:cs typeface="Calibri"/>
                <a:sym typeface="Calibri"/>
              </a:rPr>
              <a:t>istribution of records </a:t>
            </a:r>
            <a:endParaRPr sz="1800">
              <a:solidFill>
                <a:srgbClr val="0000FF"/>
              </a:solidFill>
              <a:latin typeface="Calibri"/>
              <a:ea typeface="Calibri"/>
              <a:cs typeface="Calibri"/>
              <a:sym typeface="Calibri"/>
            </a:endParaRPr>
          </a:p>
        </p:txBody>
      </p:sp>
      <p:pic>
        <p:nvPicPr>
          <p:cNvPr id="199" name="Google Shape;199;p34"/>
          <p:cNvPicPr preferRelativeResize="0"/>
          <p:nvPr/>
        </p:nvPicPr>
        <p:blipFill>
          <a:blip r:embed="rId3">
            <a:alphaModFix/>
          </a:blip>
          <a:stretch>
            <a:fillRect/>
          </a:stretch>
        </p:blipFill>
        <p:spPr>
          <a:xfrm>
            <a:off x="1733500" y="2297522"/>
            <a:ext cx="7410489" cy="2845978"/>
          </a:xfrm>
          <a:prstGeom prst="rect">
            <a:avLst/>
          </a:prstGeom>
          <a:noFill/>
          <a:ln>
            <a:noFill/>
          </a:ln>
        </p:spPr>
      </p:pic>
      <p:pic>
        <p:nvPicPr>
          <p:cNvPr id="200" name="Google Shape;200;p34"/>
          <p:cNvPicPr preferRelativeResize="0"/>
          <p:nvPr/>
        </p:nvPicPr>
        <p:blipFill>
          <a:blip r:embed="rId4">
            <a:alphaModFix/>
          </a:blip>
          <a:stretch>
            <a:fillRect/>
          </a:stretch>
        </p:blipFill>
        <p:spPr>
          <a:xfrm>
            <a:off x="152400" y="152400"/>
            <a:ext cx="3900900" cy="25577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5"/>
          <p:cNvPicPr preferRelativeResize="0"/>
          <p:nvPr/>
        </p:nvPicPr>
        <p:blipFill>
          <a:blip r:embed="rId3">
            <a:alphaModFix/>
          </a:blip>
          <a:stretch>
            <a:fillRect/>
          </a:stretch>
        </p:blipFill>
        <p:spPr>
          <a:xfrm>
            <a:off x="5138000" y="0"/>
            <a:ext cx="4005993" cy="2571750"/>
          </a:xfrm>
          <a:prstGeom prst="rect">
            <a:avLst/>
          </a:prstGeom>
          <a:noFill/>
          <a:ln>
            <a:noFill/>
          </a:ln>
        </p:spPr>
      </p:pic>
      <p:pic>
        <p:nvPicPr>
          <p:cNvPr id="206" name="Google Shape;206;p35"/>
          <p:cNvPicPr preferRelativeResize="0"/>
          <p:nvPr/>
        </p:nvPicPr>
        <p:blipFill>
          <a:blip r:embed="rId4">
            <a:alphaModFix/>
          </a:blip>
          <a:stretch>
            <a:fillRect/>
          </a:stretch>
        </p:blipFill>
        <p:spPr>
          <a:xfrm>
            <a:off x="0" y="0"/>
            <a:ext cx="3704582" cy="2422950"/>
          </a:xfrm>
          <a:prstGeom prst="rect">
            <a:avLst/>
          </a:prstGeom>
          <a:noFill/>
          <a:ln>
            <a:noFill/>
          </a:ln>
        </p:spPr>
      </p:pic>
      <p:pic>
        <p:nvPicPr>
          <p:cNvPr id="207" name="Google Shape;207;p35"/>
          <p:cNvPicPr preferRelativeResize="0"/>
          <p:nvPr/>
        </p:nvPicPr>
        <p:blipFill rotWithShape="1">
          <a:blip r:embed="rId5">
            <a:alphaModFix/>
          </a:blip>
          <a:srcRect b="0" l="0" r="2846" t="2846"/>
          <a:stretch/>
        </p:blipFill>
        <p:spPr>
          <a:xfrm>
            <a:off x="67150" y="2727750"/>
            <a:ext cx="3697955" cy="2415750"/>
          </a:xfrm>
          <a:prstGeom prst="rect">
            <a:avLst/>
          </a:prstGeom>
          <a:noFill/>
          <a:ln>
            <a:noFill/>
          </a:ln>
        </p:spPr>
      </p:pic>
      <p:pic>
        <p:nvPicPr>
          <p:cNvPr id="208" name="Google Shape;208;p35"/>
          <p:cNvPicPr preferRelativeResize="0"/>
          <p:nvPr/>
        </p:nvPicPr>
        <p:blipFill>
          <a:blip r:embed="rId6">
            <a:alphaModFix/>
          </a:blip>
          <a:stretch>
            <a:fillRect/>
          </a:stretch>
        </p:blipFill>
        <p:spPr>
          <a:xfrm>
            <a:off x="5137999" y="2580051"/>
            <a:ext cx="4006001" cy="2563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nvSpPr>
        <p:spPr>
          <a:xfrm>
            <a:off x="373405" y="109948"/>
            <a:ext cx="6419850" cy="519112"/>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Clr>
                <a:srgbClr val="0000FF"/>
              </a:buClr>
              <a:buSzPts val="2100"/>
              <a:buFont typeface="Times New Roman"/>
              <a:buNone/>
            </a:pPr>
            <a:r>
              <a:rPr b="1" lang="en" sz="2100">
                <a:solidFill>
                  <a:srgbClr val="0000FF"/>
                </a:solidFill>
              </a:rPr>
              <a:t>Intro and Goal</a:t>
            </a:r>
            <a:endParaRPr b="1" i="0" sz="1800" u="none" cap="none" strike="noStrike">
              <a:solidFill>
                <a:srgbClr val="3333CC"/>
              </a:solidFill>
              <a:latin typeface="Arial"/>
              <a:ea typeface="Arial"/>
              <a:cs typeface="Arial"/>
              <a:sym typeface="Arial"/>
            </a:endParaRPr>
          </a:p>
        </p:txBody>
      </p:sp>
      <p:sp>
        <p:nvSpPr>
          <p:cNvPr id="137" name="Google Shape;137;p26"/>
          <p:cNvSpPr txBox="1"/>
          <p:nvPr/>
        </p:nvSpPr>
        <p:spPr>
          <a:xfrm>
            <a:off x="562450" y="695675"/>
            <a:ext cx="81039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Introduction:</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Healthcare is becoming ever more expensive in the modern era yet access to care and supply is not always optimized for the demands of growing population. We will aim to explore healthcare trends in the New York State geography and uncover underlying patterns in healthcare trends across various cohorts based on age, gender, race, location, and diagnoses to drive insights that can lead to better healthcare service and access.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Goal:</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To develop a better understanding of the healthcare trends and patterns in NY State and also translate findings into a visual interface where users can derive actionable insights to inform decisions and policy-making.</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nvSpPr>
        <p:spPr>
          <a:xfrm>
            <a:off x="358489" y="107523"/>
            <a:ext cx="6419850" cy="519112"/>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None/>
            </a:pPr>
            <a:r>
              <a:rPr b="1" i="0" lang="en" sz="2100" u="none" cap="none" strike="noStrike">
                <a:solidFill>
                  <a:srgbClr val="0000FF"/>
                </a:solidFill>
                <a:latin typeface="Arial"/>
                <a:ea typeface="Arial"/>
                <a:cs typeface="Arial"/>
                <a:sym typeface="Arial"/>
              </a:rPr>
              <a:t>Dataset</a:t>
            </a:r>
            <a:endParaRPr sz="1100"/>
          </a:p>
        </p:txBody>
      </p:sp>
      <p:sp>
        <p:nvSpPr>
          <p:cNvPr id="143" name="Google Shape;143;p27"/>
          <p:cNvSpPr txBox="1"/>
          <p:nvPr/>
        </p:nvSpPr>
        <p:spPr>
          <a:xfrm>
            <a:off x="562450" y="578750"/>
            <a:ext cx="81039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The dataset used is the New York State Hospital Inpatient Discharges: 2017 which includes 2.3 million inpatient records with 34 features including age, gender, zip code, ethnicity, race, and diagnosis.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Data source: </a:t>
            </a:r>
            <a:r>
              <a:rPr lang="en" sz="1600" u="sng">
                <a:solidFill>
                  <a:schemeClr val="hlink"/>
                </a:solidFill>
                <a:latin typeface="Calibri"/>
                <a:ea typeface="Calibri"/>
                <a:cs typeface="Calibri"/>
                <a:sym typeface="Calibri"/>
                <a:hlinkClick r:id="rId3"/>
              </a:rPr>
              <a:t>https://on.ny.gov/2qa8Qlm</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600">
                <a:solidFill>
                  <a:schemeClr val="dk1"/>
                </a:solidFill>
                <a:latin typeface="Calibri"/>
                <a:ea typeface="Calibri"/>
                <a:cs typeface="Calibri"/>
                <a:sym typeface="Calibri"/>
              </a:rPr>
              <a:t>Note about Compliance and HIPAA:</a:t>
            </a:r>
            <a:endParaRPr i="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i="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600">
                <a:solidFill>
                  <a:schemeClr val="dk1"/>
                </a:solidFill>
                <a:latin typeface="Calibri"/>
                <a:ea typeface="Calibri"/>
                <a:cs typeface="Calibri"/>
                <a:sym typeface="Calibri"/>
              </a:rPr>
              <a:t>The data set contains basic record level details and does not include protected health information (PHI) under HIPAA. Data records are not individually identifiable, and data that are considered identifiable have been redacted. De-identified data is public under Freedom of Information Law (FOIL).</a:t>
            </a:r>
            <a:endParaRPr i="1"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Feature Descriptions:</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600" u="sng">
                <a:solidFill>
                  <a:schemeClr val="hlink"/>
                </a:solidFill>
                <a:latin typeface="Calibri"/>
                <a:ea typeface="Calibri"/>
                <a:cs typeface="Calibri"/>
                <a:sym typeface="Calibri"/>
                <a:hlinkClick r:id="rId4"/>
              </a:rPr>
              <a:t>https://on.ny.gov/2JCA9vF</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nvSpPr>
        <p:spPr>
          <a:xfrm>
            <a:off x="358489" y="107523"/>
            <a:ext cx="6420000" cy="519000"/>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None/>
            </a:pPr>
            <a:r>
              <a:rPr b="1" lang="en" sz="2100">
                <a:solidFill>
                  <a:srgbClr val="0000FF"/>
                </a:solidFill>
              </a:rPr>
              <a:t>Methods</a:t>
            </a:r>
            <a:endParaRPr sz="1100"/>
          </a:p>
        </p:txBody>
      </p:sp>
      <p:sp>
        <p:nvSpPr>
          <p:cNvPr id="149" name="Google Shape;149;p28"/>
          <p:cNvSpPr txBox="1"/>
          <p:nvPr/>
        </p:nvSpPr>
        <p:spPr>
          <a:xfrm>
            <a:off x="562450" y="695675"/>
            <a:ext cx="8103900" cy="3707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Descriptive analysis used for analyzing single variable</a:t>
            </a:r>
            <a:br>
              <a:rPr lang="en" sz="1600">
                <a:latin typeface="Calibri"/>
                <a:ea typeface="Calibri"/>
                <a:cs typeface="Calibri"/>
                <a:sym typeface="Calibri"/>
              </a:rPr>
            </a:b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Inferential analysis used for relationships between multiple variables</a:t>
            </a:r>
            <a:endParaRPr sz="1600">
              <a:latin typeface="Calibri"/>
              <a:ea typeface="Calibri"/>
              <a:cs typeface="Calibri"/>
              <a:sym typeface="Calibri"/>
            </a:endParaRPr>
          </a:p>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Correlation matrix for summarizing data and representing relevance </a:t>
            </a:r>
            <a:endParaRPr sz="1600">
              <a:solidFill>
                <a:schemeClr val="dk1"/>
              </a:solidFill>
              <a:latin typeface="Calibri"/>
              <a:ea typeface="Calibri"/>
              <a:cs typeface="Calibri"/>
              <a:sym typeface="Calibri"/>
            </a:endParaRPr>
          </a:p>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Regression Model for potential output prediction, e.g. total charge, risk of mortality</a:t>
            </a:r>
            <a:br>
              <a:rPr lang="en" sz="1600">
                <a:solidFill>
                  <a:schemeClr val="dk1"/>
                </a:solidFill>
                <a:latin typeface="Calibri"/>
                <a:ea typeface="Calibri"/>
                <a:cs typeface="Calibri"/>
                <a:sym typeface="Calibri"/>
              </a:rPr>
            </a:b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K-means or </a:t>
            </a:r>
            <a:r>
              <a:rPr lang="en" sz="1600">
                <a:latin typeface="Calibri"/>
                <a:ea typeface="Calibri"/>
                <a:cs typeface="Calibri"/>
                <a:sym typeface="Calibri"/>
              </a:rPr>
              <a:t>Hierarchical</a:t>
            </a:r>
            <a:r>
              <a:rPr lang="en" sz="1600">
                <a:latin typeface="Calibri"/>
                <a:ea typeface="Calibri"/>
                <a:cs typeface="Calibri"/>
                <a:sym typeface="Calibri"/>
              </a:rPr>
              <a:t> Clustering for data analysis</a:t>
            </a:r>
            <a:br>
              <a:rPr lang="en" sz="1600">
                <a:latin typeface="Calibri"/>
                <a:ea typeface="Calibri"/>
                <a:cs typeface="Calibri"/>
                <a:sym typeface="Calibri"/>
              </a:rPr>
            </a:b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t-SNE for data visualization in high dimension</a:t>
            </a:r>
            <a:endParaRPr sz="1600">
              <a:latin typeface="Calibri"/>
              <a:ea typeface="Calibri"/>
              <a:cs typeface="Calibri"/>
              <a:sym typeface="Calibri"/>
            </a:endParaRPr>
          </a:p>
          <a:p>
            <a:pPr indent="0" lvl="0" marL="457200" rtl="0" algn="l">
              <a:spcBef>
                <a:spcPts val="0"/>
              </a:spcBef>
              <a:spcAft>
                <a:spcPts val="0"/>
              </a:spcAft>
              <a:buNone/>
            </a:pPr>
            <a:r>
              <a:rPr lang="en" sz="1600">
                <a:latin typeface="Calibri"/>
                <a:ea typeface="Calibri"/>
                <a:cs typeface="Calibri"/>
                <a:sym typeface="Calibri"/>
              </a:rPr>
              <a:t>  </a:t>
            </a:r>
            <a:endParaRPr sz="1600">
              <a:latin typeface="Calibri"/>
              <a:ea typeface="Calibri"/>
              <a:cs typeface="Calibri"/>
              <a:sym typeface="Calibri"/>
            </a:endParaRPr>
          </a:p>
        </p:txBody>
      </p:sp>
      <p:pic>
        <p:nvPicPr>
          <p:cNvPr id="150" name="Google Shape;150;p28"/>
          <p:cNvPicPr preferRelativeResize="0"/>
          <p:nvPr/>
        </p:nvPicPr>
        <p:blipFill>
          <a:blip r:embed="rId3">
            <a:alphaModFix/>
          </a:blip>
          <a:stretch>
            <a:fillRect/>
          </a:stretch>
        </p:blipFill>
        <p:spPr>
          <a:xfrm>
            <a:off x="5676350" y="2390000"/>
            <a:ext cx="3070325" cy="2059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nvSpPr>
        <p:spPr>
          <a:xfrm>
            <a:off x="358489" y="107523"/>
            <a:ext cx="6420000" cy="519000"/>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None/>
            </a:pPr>
            <a:r>
              <a:rPr b="1" lang="en" sz="2100">
                <a:solidFill>
                  <a:srgbClr val="0000FF"/>
                </a:solidFill>
              </a:rPr>
              <a:t>System</a:t>
            </a:r>
            <a:endParaRPr sz="1100"/>
          </a:p>
        </p:txBody>
      </p:sp>
      <p:pic>
        <p:nvPicPr>
          <p:cNvPr id="156" name="Google Shape;156;p29"/>
          <p:cNvPicPr preferRelativeResize="0"/>
          <p:nvPr/>
        </p:nvPicPr>
        <p:blipFill>
          <a:blip r:embed="rId3">
            <a:alphaModFix/>
          </a:blip>
          <a:stretch>
            <a:fillRect/>
          </a:stretch>
        </p:blipFill>
        <p:spPr>
          <a:xfrm>
            <a:off x="568925" y="2131898"/>
            <a:ext cx="1202575" cy="781675"/>
          </a:xfrm>
          <a:prstGeom prst="rect">
            <a:avLst/>
          </a:prstGeom>
          <a:noFill/>
          <a:ln>
            <a:noFill/>
          </a:ln>
        </p:spPr>
      </p:pic>
      <p:pic>
        <p:nvPicPr>
          <p:cNvPr id="157" name="Google Shape;157;p29"/>
          <p:cNvPicPr preferRelativeResize="0"/>
          <p:nvPr/>
        </p:nvPicPr>
        <p:blipFill>
          <a:blip r:embed="rId4">
            <a:alphaModFix/>
          </a:blip>
          <a:stretch>
            <a:fillRect/>
          </a:stretch>
        </p:blipFill>
        <p:spPr>
          <a:xfrm>
            <a:off x="1526376" y="3526350"/>
            <a:ext cx="1786800" cy="603525"/>
          </a:xfrm>
          <a:prstGeom prst="rect">
            <a:avLst/>
          </a:prstGeom>
          <a:noFill/>
          <a:ln>
            <a:noFill/>
          </a:ln>
        </p:spPr>
      </p:pic>
      <p:pic>
        <p:nvPicPr>
          <p:cNvPr id="158" name="Google Shape;158;p29"/>
          <p:cNvPicPr preferRelativeResize="0"/>
          <p:nvPr/>
        </p:nvPicPr>
        <p:blipFill>
          <a:blip r:embed="rId5">
            <a:alphaModFix/>
          </a:blip>
          <a:stretch>
            <a:fillRect/>
          </a:stretch>
        </p:blipFill>
        <p:spPr>
          <a:xfrm>
            <a:off x="6868700" y="1663374"/>
            <a:ext cx="2422352" cy="1816764"/>
          </a:xfrm>
          <a:prstGeom prst="rect">
            <a:avLst/>
          </a:prstGeom>
          <a:noFill/>
          <a:ln>
            <a:noFill/>
          </a:ln>
        </p:spPr>
      </p:pic>
      <p:pic>
        <p:nvPicPr>
          <p:cNvPr id="159" name="Google Shape;159;p29"/>
          <p:cNvPicPr preferRelativeResize="0"/>
          <p:nvPr/>
        </p:nvPicPr>
        <p:blipFill>
          <a:blip r:embed="rId6">
            <a:alphaModFix/>
          </a:blip>
          <a:stretch>
            <a:fillRect/>
          </a:stretch>
        </p:blipFill>
        <p:spPr>
          <a:xfrm>
            <a:off x="1398153" y="604343"/>
            <a:ext cx="1486500" cy="990994"/>
          </a:xfrm>
          <a:prstGeom prst="rect">
            <a:avLst/>
          </a:prstGeom>
          <a:noFill/>
          <a:ln>
            <a:noFill/>
          </a:ln>
        </p:spPr>
      </p:pic>
      <p:cxnSp>
        <p:nvCxnSpPr>
          <p:cNvPr id="160" name="Google Shape;160;p29"/>
          <p:cNvCxnSpPr>
            <a:endCxn id="156" idx="0"/>
          </p:cNvCxnSpPr>
          <p:nvPr/>
        </p:nvCxnSpPr>
        <p:spPr>
          <a:xfrm flipH="1">
            <a:off x="1170213" y="1249298"/>
            <a:ext cx="505500" cy="8826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9"/>
          <p:cNvCxnSpPr>
            <a:stCxn id="156" idx="2"/>
            <a:endCxn id="157" idx="1"/>
          </p:cNvCxnSpPr>
          <p:nvPr/>
        </p:nvCxnSpPr>
        <p:spPr>
          <a:xfrm>
            <a:off x="1170213" y="2913573"/>
            <a:ext cx="356100" cy="914400"/>
          </a:xfrm>
          <a:prstGeom prst="straightConnector1">
            <a:avLst/>
          </a:prstGeom>
          <a:noFill/>
          <a:ln cap="flat" cmpd="sng" w="9525">
            <a:solidFill>
              <a:schemeClr val="dk2"/>
            </a:solidFill>
            <a:prstDash val="solid"/>
            <a:round/>
            <a:headEnd len="med" w="med" type="none"/>
            <a:tailEnd len="med" w="med" type="triangle"/>
          </a:ln>
        </p:spPr>
      </p:cxnSp>
      <p:pic>
        <p:nvPicPr>
          <p:cNvPr id="162" name="Google Shape;162;p29"/>
          <p:cNvPicPr preferRelativeResize="0"/>
          <p:nvPr/>
        </p:nvPicPr>
        <p:blipFill>
          <a:blip r:embed="rId7">
            <a:alphaModFix/>
          </a:blip>
          <a:stretch>
            <a:fillRect/>
          </a:stretch>
        </p:blipFill>
        <p:spPr>
          <a:xfrm>
            <a:off x="4625325" y="3132338"/>
            <a:ext cx="2392250" cy="1350725"/>
          </a:xfrm>
          <a:prstGeom prst="rect">
            <a:avLst/>
          </a:prstGeom>
          <a:noFill/>
          <a:ln>
            <a:noFill/>
          </a:ln>
        </p:spPr>
      </p:pic>
      <p:cxnSp>
        <p:nvCxnSpPr>
          <p:cNvPr id="163" name="Google Shape;163;p29"/>
          <p:cNvCxnSpPr>
            <a:stCxn id="157" idx="3"/>
          </p:cNvCxnSpPr>
          <p:nvPr/>
        </p:nvCxnSpPr>
        <p:spPr>
          <a:xfrm>
            <a:off x="3313176" y="3828113"/>
            <a:ext cx="1727700" cy="225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9"/>
          <p:cNvCxnSpPr/>
          <p:nvPr/>
        </p:nvCxnSpPr>
        <p:spPr>
          <a:xfrm flipH="1" rot="10800000">
            <a:off x="6538800" y="3248800"/>
            <a:ext cx="882300" cy="519900"/>
          </a:xfrm>
          <a:prstGeom prst="straightConnector1">
            <a:avLst/>
          </a:prstGeom>
          <a:noFill/>
          <a:ln cap="flat" cmpd="sng" w="9525">
            <a:solidFill>
              <a:schemeClr val="dk2"/>
            </a:solidFill>
            <a:prstDash val="solid"/>
            <a:round/>
            <a:headEnd len="med" w="med" type="none"/>
            <a:tailEnd len="med" w="med" type="triangle"/>
          </a:ln>
        </p:spPr>
      </p:cxnSp>
      <p:pic>
        <p:nvPicPr>
          <p:cNvPr id="165" name="Google Shape;165;p29"/>
          <p:cNvPicPr preferRelativeResize="0"/>
          <p:nvPr/>
        </p:nvPicPr>
        <p:blipFill>
          <a:blip r:embed="rId8">
            <a:alphaModFix/>
          </a:blip>
          <a:stretch>
            <a:fillRect/>
          </a:stretch>
        </p:blipFill>
        <p:spPr>
          <a:xfrm>
            <a:off x="5838544" y="1800803"/>
            <a:ext cx="882300" cy="1134397"/>
          </a:xfrm>
          <a:prstGeom prst="rect">
            <a:avLst/>
          </a:prstGeom>
          <a:noFill/>
          <a:ln>
            <a:noFill/>
          </a:ln>
        </p:spPr>
      </p:pic>
      <p:cxnSp>
        <p:nvCxnSpPr>
          <p:cNvPr id="166" name="Google Shape;166;p29"/>
          <p:cNvCxnSpPr/>
          <p:nvPr/>
        </p:nvCxnSpPr>
        <p:spPr>
          <a:xfrm flipH="1" rot="10800000">
            <a:off x="3269400" y="2565000"/>
            <a:ext cx="2421300" cy="909600"/>
          </a:xfrm>
          <a:prstGeom prst="straightConnector1">
            <a:avLst/>
          </a:prstGeom>
          <a:noFill/>
          <a:ln cap="flat" cmpd="sng" w="9525">
            <a:solidFill>
              <a:schemeClr val="dk2"/>
            </a:solidFill>
            <a:prstDash val="solid"/>
            <a:round/>
            <a:headEnd len="med" w="med" type="none"/>
            <a:tailEnd len="med" w="med" type="triangle"/>
          </a:ln>
        </p:spPr>
      </p:cxnSp>
      <p:pic>
        <p:nvPicPr>
          <p:cNvPr id="167" name="Google Shape;167;p29"/>
          <p:cNvPicPr preferRelativeResize="0"/>
          <p:nvPr/>
        </p:nvPicPr>
        <p:blipFill>
          <a:blip r:embed="rId9">
            <a:alphaModFix/>
          </a:blip>
          <a:stretch>
            <a:fillRect/>
          </a:stretch>
        </p:blipFill>
        <p:spPr>
          <a:xfrm>
            <a:off x="3572625" y="203275"/>
            <a:ext cx="2797796" cy="1693275"/>
          </a:xfrm>
          <a:prstGeom prst="rect">
            <a:avLst/>
          </a:prstGeom>
          <a:noFill/>
          <a:ln>
            <a:noFill/>
          </a:ln>
        </p:spPr>
      </p:pic>
      <p:cxnSp>
        <p:nvCxnSpPr>
          <p:cNvPr id="168" name="Google Shape;168;p29"/>
          <p:cNvCxnSpPr/>
          <p:nvPr/>
        </p:nvCxnSpPr>
        <p:spPr>
          <a:xfrm flipH="1" rot="10800000">
            <a:off x="2510200" y="1723675"/>
            <a:ext cx="1839900" cy="176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nvSpPr>
        <p:spPr>
          <a:xfrm>
            <a:off x="347938" y="107522"/>
            <a:ext cx="6419850" cy="519112"/>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None/>
            </a:pPr>
            <a:r>
              <a:rPr b="1" i="0" lang="en" sz="2100" u="none" cap="none" strike="noStrike">
                <a:solidFill>
                  <a:srgbClr val="0000FF"/>
                </a:solidFill>
                <a:latin typeface="Arial"/>
                <a:ea typeface="Arial"/>
                <a:cs typeface="Arial"/>
                <a:sym typeface="Arial"/>
              </a:rPr>
              <a:t>Expected </a:t>
            </a:r>
            <a:r>
              <a:rPr b="1" lang="en" sz="2100">
                <a:solidFill>
                  <a:srgbClr val="0000FF"/>
                </a:solidFill>
              </a:rPr>
              <a:t>Outcome</a:t>
            </a:r>
            <a:r>
              <a:rPr b="1" i="0" lang="en" sz="2100" u="none" cap="none" strike="noStrike">
                <a:solidFill>
                  <a:srgbClr val="0000FF"/>
                </a:solidFill>
                <a:latin typeface="Arial"/>
                <a:ea typeface="Arial"/>
                <a:cs typeface="Arial"/>
                <a:sym typeface="Arial"/>
              </a:rPr>
              <a:t> and </a:t>
            </a:r>
            <a:r>
              <a:rPr b="1" lang="en" sz="2100">
                <a:solidFill>
                  <a:srgbClr val="0000FF"/>
                </a:solidFill>
              </a:rPr>
              <a:t>Schedule</a:t>
            </a:r>
            <a:endParaRPr sz="1100"/>
          </a:p>
        </p:txBody>
      </p:sp>
      <p:sp>
        <p:nvSpPr>
          <p:cNvPr id="174" name="Google Shape;174;p30"/>
          <p:cNvSpPr txBox="1"/>
          <p:nvPr/>
        </p:nvSpPr>
        <p:spPr>
          <a:xfrm>
            <a:off x="562450" y="695675"/>
            <a:ext cx="81039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Expected Outcome:</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Schedule:</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11/4   - 11/10:  Exploratory data analysis and summarize data</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11/11 - 11/17:  Begin analytics and visualization examples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11/17 - 11/23:  Draft/Sketch front-end and begin implementation of pipeline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8" name="Shape 178"/>
        <p:cNvGrpSpPr/>
        <p:nvPr/>
      </p:nvGrpSpPr>
      <p:grpSpPr>
        <a:xfrm>
          <a:off x="0" y="0"/>
          <a:ext cx="0" cy="0"/>
          <a:chOff x="0" y="0"/>
          <a:chExt cx="0" cy="0"/>
        </a:xfrm>
      </p:grpSpPr>
      <p:sp>
        <p:nvSpPr>
          <p:cNvPr id="179" name="Google Shape;179;p31"/>
          <p:cNvSpPr txBox="1"/>
          <p:nvPr/>
        </p:nvSpPr>
        <p:spPr>
          <a:xfrm>
            <a:off x="939525" y="843975"/>
            <a:ext cx="3168900" cy="27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alibri"/>
                <a:ea typeface="Calibri"/>
                <a:cs typeface="Calibri"/>
                <a:sym typeface="Calibri"/>
              </a:rPr>
              <a:t>Data</a:t>
            </a:r>
            <a:endParaRPr sz="800">
              <a:latin typeface="Calibri"/>
              <a:ea typeface="Calibri"/>
              <a:cs typeface="Calibri"/>
              <a:sym typeface="Calibri"/>
            </a:endParaRPr>
          </a:p>
          <a:p>
            <a:pPr indent="0" lvl="0" marL="0" rtl="0" algn="l">
              <a:spcBef>
                <a:spcPts val="0"/>
              </a:spcBef>
              <a:spcAft>
                <a:spcPts val="0"/>
              </a:spcAft>
              <a:buNone/>
            </a:pPr>
            <a:r>
              <a:rPr lang="en" sz="800" u="sng">
                <a:solidFill>
                  <a:schemeClr val="hlink"/>
                </a:solidFill>
                <a:hlinkClick r:id="rId3"/>
              </a:rPr>
              <a:t>https://health.data.ny.gov/dataset/Hospital-Inpatient-Discharges-SPARCS-De-Identified/22g3-z7e7/data?fbclid=IwAR2MLdD9ODpn8Kl2evSjoOOhoskv4SNRUNmfX0LRltNu7NaMjc4gVIbC5OM</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Overview: </a:t>
            </a:r>
            <a:r>
              <a:rPr lang="en" sz="800" u="sng">
                <a:solidFill>
                  <a:schemeClr val="hlink"/>
                </a:solidFill>
                <a:latin typeface="Calibri"/>
                <a:ea typeface="Calibri"/>
                <a:cs typeface="Calibri"/>
                <a:sym typeface="Calibri"/>
                <a:hlinkClick r:id="rId4"/>
              </a:rPr>
              <a:t>https://health.data.ny.gov/api/views/22g3-z7e7/files/45cf1421-3f5b-4319-8492-d209a7a70e44?download=true&amp;filename=NYSDOH_SPARCS_De-Identified_Overview_2017.pdf</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Feature </a:t>
            </a:r>
            <a:r>
              <a:rPr lang="en" sz="800">
                <a:latin typeface="Calibri"/>
                <a:ea typeface="Calibri"/>
                <a:cs typeface="Calibri"/>
                <a:sym typeface="Calibri"/>
              </a:rPr>
              <a:t>description</a:t>
            </a: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5"/>
              </a:rPr>
              <a:t>https://health.data.ny.gov/api/views/22g3-z7e7/files/bc44a808-8bab-47d0-ba05-cb7303b78179?download=true&amp;filename=NYSDOH_SPARCS_De-Identified_Data_Dictionary_2017.pdf</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800" u="sng">
                <a:solidFill>
                  <a:schemeClr val="hlink"/>
                </a:solidFill>
                <a:hlinkClick r:id="rId6"/>
              </a:rPr>
              <a:t>https://en.wikipedia.org/wiki/Diagnosis-related_group</a:t>
            </a:r>
            <a:endParaRPr sz="800">
              <a:latin typeface="Calibri"/>
              <a:ea typeface="Calibri"/>
              <a:cs typeface="Calibri"/>
              <a:sym typeface="Calibri"/>
            </a:endParaRPr>
          </a:p>
          <a:p>
            <a:pPr indent="0" lvl="0" marL="0" rtl="0" algn="l">
              <a:spcBef>
                <a:spcPts val="0"/>
              </a:spcBef>
              <a:spcAft>
                <a:spcPts val="0"/>
              </a:spcAft>
              <a:buNone/>
            </a:pPr>
            <a:r>
              <a:rPr lang="en" sz="800" u="sng">
                <a:solidFill>
                  <a:schemeClr val="hlink"/>
                </a:solidFill>
                <a:hlinkClick r:id="rId7"/>
              </a:rPr>
              <a:t>http://health.utah.gov/opha/IBIShelp/codes/CCS.htm</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nvSpPr>
        <p:spPr>
          <a:xfrm>
            <a:off x="347938" y="107522"/>
            <a:ext cx="6420000" cy="519000"/>
          </a:xfrm>
          <a:prstGeom prst="rect">
            <a:avLst/>
          </a:prstGeom>
          <a:noFill/>
          <a:ln>
            <a:noFill/>
          </a:ln>
        </p:spPr>
        <p:txBody>
          <a:bodyPr anchorCtr="0" anchor="t" bIns="35100" lIns="35100" spcFirstLastPara="1" rIns="35100" wrap="square" tIns="35100">
            <a:noAutofit/>
          </a:bodyPr>
          <a:lstStyle/>
          <a:p>
            <a:pPr indent="-342900" lvl="0" marL="342900" marR="0" rtl="0" algn="l">
              <a:lnSpc>
                <a:spcPct val="90000"/>
              </a:lnSpc>
              <a:spcBef>
                <a:spcPts val="0"/>
              </a:spcBef>
              <a:spcAft>
                <a:spcPts val="0"/>
              </a:spcAft>
              <a:buNone/>
            </a:pPr>
            <a:r>
              <a:rPr b="1" lang="en" sz="2100">
                <a:solidFill>
                  <a:srgbClr val="0000FF"/>
                </a:solidFill>
              </a:rPr>
              <a:t>Explorations of data</a:t>
            </a:r>
            <a:endParaRPr b="1" sz="2100">
              <a:solidFill>
                <a:srgbClr val="0000FF"/>
              </a:solidFill>
            </a:endParaRPr>
          </a:p>
          <a:p>
            <a:pPr indent="-342900" lvl="0" marL="342900" marR="0" rtl="0" algn="l">
              <a:lnSpc>
                <a:spcPct val="90000"/>
              </a:lnSpc>
              <a:spcBef>
                <a:spcPts val="0"/>
              </a:spcBef>
              <a:spcAft>
                <a:spcPts val="0"/>
              </a:spcAft>
              <a:buNone/>
            </a:pPr>
            <a:r>
              <a:t/>
            </a:r>
            <a:endParaRPr b="1" sz="2100">
              <a:solidFill>
                <a:srgbClr val="0000FF"/>
              </a:solidFill>
            </a:endParaRPr>
          </a:p>
          <a:p>
            <a:pPr indent="-342900" lvl="0" marL="342900" marR="0" rtl="0" algn="l">
              <a:lnSpc>
                <a:spcPct val="90000"/>
              </a:lnSpc>
              <a:spcBef>
                <a:spcPts val="0"/>
              </a:spcBef>
              <a:spcAft>
                <a:spcPts val="0"/>
              </a:spcAft>
              <a:buNone/>
            </a:pPr>
            <a:r>
              <a:t/>
            </a:r>
            <a:endParaRPr b="1" sz="2100">
              <a:solidFill>
                <a:srgbClr val="0000FF"/>
              </a:solidFill>
            </a:endParaRPr>
          </a:p>
        </p:txBody>
      </p:sp>
      <p:sp>
        <p:nvSpPr>
          <p:cNvPr id="185" name="Google Shape;185;p32"/>
          <p:cNvSpPr txBox="1"/>
          <p:nvPr/>
        </p:nvSpPr>
        <p:spPr>
          <a:xfrm>
            <a:off x="562450" y="695675"/>
            <a:ext cx="81039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Taking the dataset from 2017 as example, it has 2343569 rows of records and 34 columns (features). Some inputs are missing so we need to do some data cleaning before further analysis.</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Some results of exploratory data analysis are shown in the next three pages.</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Some idea about our project:</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
                <a:latin typeface="Calibri"/>
                <a:ea typeface="Calibri"/>
                <a:cs typeface="Calibri"/>
                <a:sym typeface="Calibri"/>
              </a:rPr>
              <a:t>We could do recommendation system with collaborative filtering, recommending patients with proper facilities (like based on geographical positions, costs, emergence and severity) </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
                <a:latin typeface="Calibri"/>
                <a:ea typeface="Calibri"/>
                <a:cs typeface="Calibri"/>
                <a:sym typeface="Calibri"/>
              </a:rPr>
              <a:t>In idea 1, we may have an advanced version with extra data sources, like specialities, reviews and capacity of hospitals.</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
                <a:latin typeface="Calibri"/>
                <a:ea typeface="Calibri"/>
                <a:cs typeface="Calibri"/>
                <a:sym typeface="Calibri"/>
              </a:rPr>
              <a:t>We could do clustering of the cases, especially focusing on geographical locations. Do people in different areas of NY state have similar records? If not, what may be the hidden reasons?</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
                <a:latin typeface="Calibri"/>
                <a:ea typeface="Calibri"/>
                <a:cs typeface="Calibri"/>
                <a:sym typeface="Calibri"/>
              </a:rPr>
              <a:t>Since we have data from 2 years (maybe more?) Could we find some discrepancy between two-year records? If so, why? (The EDA of two years seem similar. How about other years?)</a:t>
            </a:r>
            <a:endParaRPr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nvSpPr>
        <p:spPr>
          <a:xfrm>
            <a:off x="5064600" y="338675"/>
            <a:ext cx="3375300" cy="10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FF"/>
                </a:solidFill>
                <a:latin typeface="Calibri"/>
                <a:ea typeface="Calibri"/>
                <a:cs typeface="Calibri"/>
                <a:sym typeface="Calibri"/>
              </a:rPr>
              <a:t>Distribution of records with age, gender and race.</a:t>
            </a:r>
            <a:endParaRPr sz="1800">
              <a:solidFill>
                <a:srgbClr val="0000FF"/>
              </a:solidFill>
              <a:latin typeface="Calibri"/>
              <a:ea typeface="Calibri"/>
              <a:cs typeface="Calibri"/>
              <a:sym typeface="Calibri"/>
            </a:endParaRPr>
          </a:p>
        </p:txBody>
      </p:sp>
      <p:pic>
        <p:nvPicPr>
          <p:cNvPr id="191" name="Google Shape;191;p33"/>
          <p:cNvPicPr preferRelativeResize="0"/>
          <p:nvPr/>
        </p:nvPicPr>
        <p:blipFill>
          <a:blip r:embed="rId3">
            <a:alphaModFix/>
          </a:blip>
          <a:stretch>
            <a:fillRect/>
          </a:stretch>
        </p:blipFill>
        <p:spPr>
          <a:xfrm>
            <a:off x="5381284" y="2446300"/>
            <a:ext cx="3762716" cy="2360275"/>
          </a:xfrm>
          <a:prstGeom prst="rect">
            <a:avLst/>
          </a:prstGeom>
          <a:noFill/>
          <a:ln>
            <a:noFill/>
          </a:ln>
        </p:spPr>
      </p:pic>
      <p:pic>
        <p:nvPicPr>
          <p:cNvPr id="192" name="Google Shape;192;p33"/>
          <p:cNvPicPr preferRelativeResize="0"/>
          <p:nvPr/>
        </p:nvPicPr>
        <p:blipFill>
          <a:blip r:embed="rId4">
            <a:alphaModFix/>
          </a:blip>
          <a:stretch>
            <a:fillRect/>
          </a:stretch>
        </p:blipFill>
        <p:spPr>
          <a:xfrm>
            <a:off x="2630000" y="1573500"/>
            <a:ext cx="2818593" cy="2360275"/>
          </a:xfrm>
          <a:prstGeom prst="rect">
            <a:avLst/>
          </a:prstGeom>
          <a:noFill/>
          <a:ln>
            <a:noFill/>
          </a:ln>
          <a:effectLst>
            <a:outerShdw blurRad="57150" rotWithShape="0" algn="bl" dir="5400000" dist="19050">
              <a:srgbClr val="000000">
                <a:alpha val="50000"/>
              </a:srgbClr>
            </a:outerShdw>
          </a:effectLst>
        </p:spPr>
      </p:pic>
      <p:pic>
        <p:nvPicPr>
          <p:cNvPr id="193" name="Google Shape;193;p33"/>
          <p:cNvPicPr preferRelativeResize="0"/>
          <p:nvPr/>
        </p:nvPicPr>
        <p:blipFill>
          <a:blip r:embed="rId5">
            <a:alphaModFix/>
          </a:blip>
          <a:stretch>
            <a:fillRect/>
          </a:stretch>
        </p:blipFill>
        <p:spPr>
          <a:xfrm>
            <a:off x="0" y="0"/>
            <a:ext cx="3285176" cy="229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