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c8f7fc1d8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c8f7fc1d8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c8f7fc1d8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c8f7fc1d8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8f7fc1d8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8f7fc1d8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c8f7fc1d82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c8f7fc1d8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c8f7fc1d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c8f7fc1d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8f7fc1d82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c8f7fc1d8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c8f7fc1d82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c8f7fc1d8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8f7fc1d82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8f7fc1d82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c8f7fc1d82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c8f7fc1d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8f7fc1d82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c8f7fc1d82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c8f7fc1d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c8f7fc1d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c8f7fc1d82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c8f7fc1d82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c8f7fc1d82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c8f7fc1d82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c952d96e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c952d96e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8f7fc1d82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c8f7fc1d82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c90003b2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c90003b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c90003b2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c90003b2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90003b2a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c90003b2a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c90003b2a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c90003b2a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c8f7fc1d8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c8f7fc1d8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8f7fc1d82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c8f7fc1d82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c8f7fc1d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c8f7fc1d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c8f7fc1d82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c8f7fc1d82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c909e4132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c909e413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c909e4132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c909e4132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c8f7fc1d82_6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c8f7fc1d82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c909e4132e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c909e4132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c8f7fc1d82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c8f7fc1d8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c909e4132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c909e4132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c909e4132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c909e4132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c909e4132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c909e4132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c909e4132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c909e4132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8f7fc1d82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8f7fc1d82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c909e4132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c909e4132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c8f7fc1d8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c8f7fc1d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c8f7fc1d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c8f7fc1d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c8f7fc1d8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c8f7fc1d8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c8f7fc1d8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c8f7fc1d8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8f7fc1d8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8f7fc1d8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hyperlink" Target="https://www.peeta.tw/all/tdee-and-bmr/" TargetMode="External"/><Relationship Id="rId7" Type="http://schemas.openxmlformats.org/officeDocument/2006/relationships/hyperlink" Target="https://www.facebook.com/newfitness.t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zh-tw.facebook.com/RickyChangJiaxiang/" TargetMode="External"/><Relationship Id="rId5" Type="http://schemas.openxmlformats.org/officeDocument/2006/relationships/hyperlink" Target="https://tools.heho.com.tw/bmr/" TargetMode="External"/><Relationship Id="rId4" Type="http://schemas.openxmlformats.org/officeDocument/2006/relationships/hyperlink" Target="https://zh.wikipedia.org/wiki/%E5%9F%BA%E7%A1%80%E4%BB%A3%E8%B0%A2%E7%8E%87"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hyperlink" Target="https://www.6laws.net/6law/law/%E5%88%91%E6%B3%95.htm" TargetMode="External"/><Relationship Id="rId7" Type="http://schemas.openxmlformats.org/officeDocument/2006/relationships/hyperlink" Target="https://docs.python.org/3/library/sqlite3.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rummy.com/software/BeautifulSoup/bs4/doc/" TargetMode="External"/><Relationship Id="rId5" Type="http://schemas.openxmlformats.org/officeDocument/2006/relationships/hyperlink" Target="https://docs.python.org/3/library/re.html" TargetMode="External"/><Relationship Id="rId4" Type="http://schemas.openxmlformats.org/officeDocument/2006/relationships/hyperlink" Target="https://law.moj.gov.tw/LawClass/LawAll.aspx?pcode=C00000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7216"/>
            <a:ext cx="8520600" cy="107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zh-TW"/>
              <a:t>Python</a:t>
            </a:r>
            <a:r>
              <a:rPr lang="zh-TW"/>
              <a:t>語音</a:t>
            </a:r>
            <a:r>
              <a:rPr lang="zh-TW" dirty="0"/>
              <a:t>辨識</a:t>
            </a:r>
            <a:endParaRPr dirty="0"/>
          </a:p>
        </p:txBody>
      </p:sp>
      <p:sp>
        <p:nvSpPr>
          <p:cNvPr id="3" name="副標題 2">
            <a:extLst>
              <a:ext uri="{FF2B5EF4-FFF2-40B4-BE49-F238E27FC236}">
                <a16:creationId xmlns:a16="http://schemas.microsoft.com/office/drawing/2014/main" id="{8450745C-ED54-439F-2D40-E6A20CDEA14B}"/>
              </a:ext>
            </a:extLst>
          </p:cNvPr>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透過多檔案來模組化</a:t>
            </a:r>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2"/>
          <p:cNvPicPr preferRelativeResize="0"/>
          <p:nvPr/>
        </p:nvPicPr>
        <p:blipFill>
          <a:blip r:embed="rId3">
            <a:alphaModFix/>
          </a:blip>
          <a:stretch>
            <a:fillRect/>
          </a:stretch>
        </p:blipFill>
        <p:spPr>
          <a:xfrm>
            <a:off x="311688" y="1152475"/>
            <a:ext cx="2181225" cy="1885950"/>
          </a:xfrm>
          <a:prstGeom prst="rect">
            <a:avLst/>
          </a:prstGeom>
          <a:noFill/>
          <a:ln>
            <a:noFill/>
          </a:ln>
        </p:spPr>
      </p:pic>
      <p:pic>
        <p:nvPicPr>
          <p:cNvPr id="129" name="Google Shape;129;p22"/>
          <p:cNvPicPr preferRelativeResize="0"/>
          <p:nvPr/>
        </p:nvPicPr>
        <p:blipFill>
          <a:blip r:embed="rId4">
            <a:alphaModFix/>
          </a:blip>
          <a:stretch>
            <a:fillRect/>
          </a:stretch>
        </p:blipFill>
        <p:spPr>
          <a:xfrm>
            <a:off x="2633800" y="1152463"/>
            <a:ext cx="1238250" cy="2333625"/>
          </a:xfrm>
          <a:prstGeom prst="rect">
            <a:avLst/>
          </a:prstGeom>
          <a:noFill/>
          <a:ln>
            <a:noFill/>
          </a:ln>
        </p:spPr>
      </p:pic>
      <p:pic>
        <p:nvPicPr>
          <p:cNvPr id="130" name="Google Shape;130;p22"/>
          <p:cNvPicPr preferRelativeResize="0"/>
          <p:nvPr/>
        </p:nvPicPr>
        <p:blipFill>
          <a:blip r:embed="rId5">
            <a:alphaModFix/>
          </a:blip>
          <a:stretch>
            <a:fillRect/>
          </a:stretch>
        </p:blipFill>
        <p:spPr>
          <a:xfrm>
            <a:off x="3966438" y="1152463"/>
            <a:ext cx="1095375" cy="1057275"/>
          </a:xfrm>
          <a:prstGeom prst="rect">
            <a:avLst/>
          </a:prstGeom>
          <a:noFill/>
          <a:ln>
            <a:noFill/>
          </a:ln>
        </p:spPr>
      </p:pic>
      <p:pic>
        <p:nvPicPr>
          <p:cNvPr id="131" name="Google Shape;131;p22"/>
          <p:cNvPicPr preferRelativeResize="0"/>
          <p:nvPr/>
        </p:nvPicPr>
        <p:blipFill>
          <a:blip r:embed="rId6">
            <a:alphaModFix/>
          </a:blip>
          <a:stretch>
            <a:fillRect/>
          </a:stretch>
        </p:blipFill>
        <p:spPr>
          <a:xfrm>
            <a:off x="5237325" y="1152475"/>
            <a:ext cx="1276350" cy="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620"/>
              <a:t>點餐</a:t>
            </a:r>
            <a:endParaRPr sz="2620"/>
          </a:p>
          <a:p>
            <a:pPr marL="0" lvl="0" indent="0" algn="l" rtl="0">
              <a:spcBef>
                <a:spcPts val="0"/>
              </a:spcBef>
              <a:spcAft>
                <a:spcPts val="0"/>
              </a:spcAft>
              <a:buSzPts val="990"/>
              <a:buNone/>
            </a:pPr>
            <a:endParaRPr sz="262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菜單</a:t>
            </a:r>
            <a:endParaRPr/>
          </a:p>
        </p:txBody>
      </p:sp>
      <p:sp>
        <p:nvSpPr>
          <p:cNvPr id="142" name="Google Shape;142;p24"/>
          <p:cNvSpPr txBox="1">
            <a:spLocks noGrp="1"/>
          </p:cNvSpPr>
          <p:nvPr>
            <p:ph type="body" idx="1"/>
          </p:nvPr>
        </p:nvSpPr>
        <p:spPr>
          <a:xfrm>
            <a:off x="350500" y="11214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菜品：價格 可以用 Excel 表格輸入</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zh-TW"/>
              <a:t>可以將點的餐點的數目，加總，</a:t>
            </a:r>
            <a:endParaRPr/>
          </a:p>
          <a:p>
            <a:pPr marL="457200" lvl="0" indent="0" algn="l" rtl="0">
              <a:spcBef>
                <a:spcPts val="1200"/>
              </a:spcBef>
              <a:spcAft>
                <a:spcPts val="0"/>
              </a:spcAft>
              <a:buNone/>
            </a:pPr>
            <a:r>
              <a:rPr lang="zh-TW"/>
              <a:t>算總價</a:t>
            </a:r>
            <a:endParaRPr/>
          </a:p>
          <a:p>
            <a:pPr marL="457200" lvl="0" indent="0" algn="l" rtl="0">
              <a:spcBef>
                <a:spcPts val="1200"/>
              </a:spcBef>
              <a:spcAft>
                <a:spcPts val="1200"/>
              </a:spcAft>
              <a:buNone/>
            </a:pPr>
            <a:endParaRPr/>
          </a:p>
        </p:txBody>
      </p:sp>
      <p:pic>
        <p:nvPicPr>
          <p:cNvPr id="143" name="Google Shape;143;p24"/>
          <p:cNvPicPr preferRelativeResize="0"/>
          <p:nvPr/>
        </p:nvPicPr>
        <p:blipFill>
          <a:blip r:embed="rId3">
            <a:alphaModFix/>
          </a:blip>
          <a:stretch>
            <a:fillRect/>
          </a:stretch>
        </p:blipFill>
        <p:spPr>
          <a:xfrm>
            <a:off x="4571988" y="1017725"/>
            <a:ext cx="2105025" cy="1447800"/>
          </a:xfrm>
          <a:prstGeom prst="rect">
            <a:avLst/>
          </a:prstGeom>
          <a:noFill/>
          <a:ln>
            <a:noFill/>
          </a:ln>
        </p:spPr>
      </p:pic>
      <p:pic>
        <p:nvPicPr>
          <p:cNvPr id="144" name="Google Shape;144;p24"/>
          <p:cNvPicPr preferRelativeResize="0"/>
          <p:nvPr/>
        </p:nvPicPr>
        <p:blipFill>
          <a:blip r:embed="rId4">
            <a:alphaModFix/>
          </a:blip>
          <a:stretch>
            <a:fillRect/>
          </a:stretch>
        </p:blipFill>
        <p:spPr>
          <a:xfrm>
            <a:off x="863350" y="3035050"/>
            <a:ext cx="9144000" cy="1467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中文數字轉阿拉伯數字</a:t>
            </a:r>
            <a:endParaRPr/>
          </a:p>
        </p:txBody>
      </p:sp>
      <p:sp>
        <p:nvSpPr>
          <p:cNvPr id="150" name="Google Shape;150;p25"/>
          <p:cNvSpPr txBox="1">
            <a:spLocks noGrp="1"/>
          </p:cNvSpPr>
          <p:nvPr>
            <p:ph type="body" idx="1"/>
          </p:nvPr>
        </p:nvSpPr>
        <p:spPr>
          <a:xfrm>
            <a:off x="350500" y="1121450"/>
            <a:ext cx="3190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受利於模組化，此函數在語音辨識中可以更方便的幫助我們將數字轉換成可以計算的形式。</a:t>
            </a:r>
            <a:endParaRPr/>
          </a:p>
          <a:p>
            <a:pPr marL="0" lvl="0" indent="0" algn="l" rtl="0">
              <a:spcBef>
                <a:spcPts val="1200"/>
              </a:spcBef>
              <a:spcAft>
                <a:spcPts val="0"/>
              </a:spcAft>
              <a:buNone/>
            </a:pPr>
            <a:r>
              <a:rPr lang="zh-TW"/>
              <a:t>四個組員的內容都有用到此函數。</a:t>
            </a:r>
            <a:endParaRPr/>
          </a:p>
          <a:p>
            <a:pPr marL="457200" lvl="0" indent="0" algn="l" rtl="0">
              <a:spcBef>
                <a:spcPts val="1200"/>
              </a:spcBef>
              <a:spcAft>
                <a:spcPts val="1200"/>
              </a:spcAft>
              <a:buNone/>
            </a:pPr>
            <a:endParaRPr/>
          </a:p>
        </p:txBody>
      </p:sp>
      <p:pic>
        <p:nvPicPr>
          <p:cNvPr id="151" name="Google Shape;151;p25"/>
          <p:cNvPicPr preferRelativeResize="0"/>
          <p:nvPr/>
        </p:nvPicPr>
        <p:blipFill>
          <a:blip r:embed="rId3">
            <a:alphaModFix/>
          </a:blip>
          <a:stretch>
            <a:fillRect/>
          </a:stretch>
        </p:blipFill>
        <p:spPr>
          <a:xfrm>
            <a:off x="3667474" y="445025"/>
            <a:ext cx="5426226" cy="455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點餐用到的函數-1</a:t>
            </a:r>
            <a:endParaRPr/>
          </a:p>
        </p:txBody>
      </p:sp>
      <p:pic>
        <p:nvPicPr>
          <p:cNvPr id="157" name="Google Shape;157;p26"/>
          <p:cNvPicPr preferRelativeResize="0"/>
          <p:nvPr/>
        </p:nvPicPr>
        <p:blipFill>
          <a:blip r:embed="rId3">
            <a:alphaModFix/>
          </a:blip>
          <a:stretch>
            <a:fillRect/>
          </a:stretch>
        </p:blipFill>
        <p:spPr>
          <a:xfrm>
            <a:off x="311700" y="948350"/>
            <a:ext cx="3676650" cy="3162300"/>
          </a:xfrm>
          <a:prstGeom prst="rect">
            <a:avLst/>
          </a:prstGeom>
          <a:noFill/>
          <a:ln>
            <a:noFill/>
          </a:ln>
        </p:spPr>
      </p:pic>
      <p:pic>
        <p:nvPicPr>
          <p:cNvPr id="158" name="Google Shape;158;p26"/>
          <p:cNvPicPr preferRelativeResize="0"/>
          <p:nvPr/>
        </p:nvPicPr>
        <p:blipFill>
          <a:blip r:embed="rId4">
            <a:alphaModFix/>
          </a:blip>
          <a:stretch>
            <a:fillRect/>
          </a:stretch>
        </p:blipFill>
        <p:spPr>
          <a:xfrm>
            <a:off x="4040600" y="2944225"/>
            <a:ext cx="4850851" cy="1123057"/>
          </a:xfrm>
          <a:prstGeom prst="rect">
            <a:avLst/>
          </a:prstGeom>
          <a:noFill/>
          <a:ln>
            <a:noFill/>
          </a:ln>
        </p:spPr>
      </p:pic>
      <p:pic>
        <p:nvPicPr>
          <p:cNvPr id="159" name="Google Shape;159;p26"/>
          <p:cNvPicPr preferRelativeResize="0"/>
          <p:nvPr/>
        </p:nvPicPr>
        <p:blipFill>
          <a:blip r:embed="rId5">
            <a:alphaModFix/>
          </a:blip>
          <a:stretch>
            <a:fillRect/>
          </a:stretch>
        </p:blipFill>
        <p:spPr>
          <a:xfrm>
            <a:off x="311700" y="4391825"/>
            <a:ext cx="8839201" cy="3255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點餐用到的函數-2</a:t>
            </a:r>
            <a:endParaRPr/>
          </a:p>
        </p:txBody>
      </p:sp>
      <p:pic>
        <p:nvPicPr>
          <p:cNvPr id="165" name="Google Shape;165;p27"/>
          <p:cNvPicPr preferRelativeResize="0"/>
          <p:nvPr/>
        </p:nvPicPr>
        <p:blipFill>
          <a:blip r:embed="rId3">
            <a:alphaModFix/>
          </a:blip>
          <a:stretch>
            <a:fillRect/>
          </a:stretch>
        </p:blipFill>
        <p:spPr>
          <a:xfrm>
            <a:off x="359850" y="976975"/>
            <a:ext cx="3338832" cy="3820974"/>
          </a:xfrm>
          <a:prstGeom prst="rect">
            <a:avLst/>
          </a:prstGeom>
          <a:noFill/>
          <a:ln>
            <a:noFill/>
          </a:ln>
        </p:spPr>
      </p:pic>
      <p:pic>
        <p:nvPicPr>
          <p:cNvPr id="166" name="Google Shape;166;p27"/>
          <p:cNvPicPr preferRelativeResize="0"/>
          <p:nvPr/>
        </p:nvPicPr>
        <p:blipFill>
          <a:blip r:embed="rId4">
            <a:alphaModFix/>
          </a:blip>
          <a:stretch>
            <a:fillRect/>
          </a:stretch>
        </p:blipFill>
        <p:spPr>
          <a:xfrm>
            <a:off x="3779532" y="976975"/>
            <a:ext cx="2571750" cy="1219200"/>
          </a:xfrm>
          <a:prstGeom prst="rect">
            <a:avLst/>
          </a:prstGeom>
          <a:noFill/>
          <a:ln>
            <a:noFill/>
          </a:ln>
        </p:spPr>
      </p:pic>
      <p:pic>
        <p:nvPicPr>
          <p:cNvPr id="167" name="Google Shape;167;p27"/>
          <p:cNvPicPr preferRelativeResize="0"/>
          <p:nvPr/>
        </p:nvPicPr>
        <p:blipFill>
          <a:blip r:embed="rId5">
            <a:alphaModFix/>
          </a:blip>
          <a:stretch>
            <a:fillRect/>
          </a:stretch>
        </p:blipFill>
        <p:spPr>
          <a:xfrm>
            <a:off x="3901157" y="2312800"/>
            <a:ext cx="3314700" cy="1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zh-TW" sz="2620"/>
              <a:t>健身</a:t>
            </a:r>
            <a:endParaRPr sz="2620"/>
          </a:p>
          <a:p>
            <a:pPr marL="0" lvl="0" indent="0" algn="l" rtl="0">
              <a:spcBef>
                <a:spcPts val="0"/>
              </a:spcBef>
              <a:spcAft>
                <a:spcPts val="0"/>
              </a:spcAft>
              <a:buSzPts val="990"/>
              <a:buNone/>
            </a:pPr>
            <a:endParaRPr sz="262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基礎代謝率 - BMR</a:t>
            </a:r>
            <a:endParaRPr b="1"/>
          </a:p>
          <a:p>
            <a:pPr marL="0" lvl="0" indent="0" algn="l" rtl="0">
              <a:spcBef>
                <a:spcPts val="0"/>
              </a:spcBef>
              <a:spcAft>
                <a:spcPts val="0"/>
              </a:spcAft>
              <a:buNone/>
            </a:pPr>
            <a:endParaRPr b="1"/>
          </a:p>
        </p:txBody>
      </p:sp>
      <p:sp>
        <p:nvSpPr>
          <p:cNvPr id="178" name="Google Shape;17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2000" b="1">
                <a:solidFill>
                  <a:schemeClr val="dk1"/>
                </a:solidFill>
              </a:rPr>
              <a:t>基本概念:</a:t>
            </a:r>
            <a:endParaRPr sz="2000" b="1">
              <a:solidFill>
                <a:schemeClr val="dk1"/>
              </a:solidFill>
            </a:endParaRPr>
          </a:p>
          <a:p>
            <a:pPr marL="0" lvl="0" indent="0" algn="l" rtl="0">
              <a:spcBef>
                <a:spcPts val="1200"/>
              </a:spcBef>
              <a:spcAft>
                <a:spcPts val="0"/>
              </a:spcAft>
              <a:buNone/>
            </a:pPr>
            <a:r>
              <a:rPr lang="zh-TW" sz="1700">
                <a:solidFill>
                  <a:schemeClr val="dk1"/>
                </a:solidFill>
              </a:rPr>
              <a:t>身體為了要維持基本運作，在非激烈運動情況下所消耗的熱量。</a:t>
            </a:r>
            <a:endParaRPr sz="2100">
              <a:solidFill>
                <a:schemeClr val="dk1"/>
              </a:solidFill>
            </a:endParaRPr>
          </a:p>
          <a:p>
            <a:pPr marL="0" lvl="0" indent="0" algn="l" rtl="0">
              <a:spcBef>
                <a:spcPts val="1200"/>
              </a:spcBef>
              <a:spcAft>
                <a:spcPts val="0"/>
              </a:spcAft>
              <a:buNone/>
            </a:pPr>
            <a:r>
              <a:rPr lang="zh-TW" sz="2000" b="1">
                <a:solidFill>
                  <a:schemeClr val="dk1"/>
                </a:solidFill>
              </a:rPr>
              <a:t>會受什麼影響:</a:t>
            </a:r>
            <a:endParaRPr sz="2000" b="1">
              <a:solidFill>
                <a:schemeClr val="dk1"/>
              </a:solidFill>
            </a:endParaRPr>
          </a:p>
          <a:p>
            <a:pPr marL="0" lvl="0" indent="0" algn="l" rtl="0">
              <a:spcBef>
                <a:spcPts val="1200"/>
              </a:spcBef>
              <a:spcAft>
                <a:spcPts val="0"/>
              </a:spcAft>
              <a:buNone/>
            </a:pPr>
            <a:r>
              <a:rPr lang="zh-TW" sz="1700">
                <a:solidFill>
                  <a:schemeClr val="dk1"/>
                </a:solidFill>
              </a:rPr>
              <a:t>1.體重 2.肌肉量 3.賀爾蒙 4.年齡</a:t>
            </a:r>
            <a:endParaRPr sz="1700">
              <a:solidFill>
                <a:schemeClr val="dk1"/>
              </a:solidFill>
            </a:endParaRPr>
          </a:p>
          <a:p>
            <a:pPr marL="0" lvl="0" indent="0" algn="l" rtl="0">
              <a:spcBef>
                <a:spcPts val="1200"/>
              </a:spcBef>
              <a:spcAft>
                <a:spcPts val="0"/>
              </a:spcAft>
              <a:buNone/>
            </a:pPr>
            <a:r>
              <a:rPr lang="zh-TW" sz="2000" b="1">
                <a:solidFill>
                  <a:schemeClr val="dk1"/>
                </a:solidFill>
              </a:rPr>
              <a:t>計算方式:</a:t>
            </a:r>
            <a:endParaRPr sz="2000" b="1">
              <a:solidFill>
                <a:schemeClr val="dk1"/>
              </a:solidFill>
            </a:endParaRPr>
          </a:p>
          <a:p>
            <a:pPr marL="0" lvl="0" indent="0" algn="l" rtl="0">
              <a:spcBef>
                <a:spcPts val="1200"/>
              </a:spcBef>
              <a:spcAft>
                <a:spcPts val="0"/>
              </a:spcAft>
              <a:buNone/>
            </a:pPr>
            <a:r>
              <a:rPr lang="zh-TW" sz="1600">
                <a:solidFill>
                  <a:schemeClr val="dk1"/>
                </a:solidFill>
              </a:rPr>
              <a:t>透過年齡、性別、身高和體重做間接運算。</a:t>
            </a:r>
            <a:endParaRPr sz="1600">
              <a:solidFill>
                <a:schemeClr val="dk1"/>
              </a:solidFill>
            </a:endParaRPr>
          </a:p>
          <a:p>
            <a:pPr marL="0" lvl="0" indent="0" algn="l" rtl="0">
              <a:spcBef>
                <a:spcPts val="1200"/>
              </a:spcBef>
              <a:spcAft>
                <a:spcPts val="1200"/>
              </a:spcAft>
              <a:buNone/>
            </a:pPr>
            <a:endParaRPr/>
          </a:p>
        </p:txBody>
      </p:sp>
      <p:pic>
        <p:nvPicPr>
          <p:cNvPr id="179" name="Google Shape;179;p29"/>
          <p:cNvPicPr preferRelativeResize="0"/>
          <p:nvPr/>
        </p:nvPicPr>
        <p:blipFill>
          <a:blip r:embed="rId3">
            <a:alphaModFix/>
          </a:blip>
          <a:stretch>
            <a:fillRect/>
          </a:stretch>
        </p:blipFill>
        <p:spPr>
          <a:xfrm>
            <a:off x="5340353" y="2197000"/>
            <a:ext cx="3559197" cy="23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總熱量消耗 - TDEE</a:t>
            </a: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185" name="Google Shape;185;p30"/>
          <p:cNvSpPr txBox="1">
            <a:spLocks noGrp="1"/>
          </p:cNvSpPr>
          <p:nvPr>
            <p:ph type="body" idx="1"/>
          </p:nvPr>
        </p:nvSpPr>
        <p:spPr>
          <a:xfrm>
            <a:off x="311700" y="1163375"/>
            <a:ext cx="8520600" cy="3653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TW" sz="2000" b="1">
                <a:solidFill>
                  <a:schemeClr val="dk1"/>
                </a:solidFill>
              </a:rPr>
              <a:t>基本概念:</a:t>
            </a:r>
            <a:endParaRPr sz="2000" b="1">
              <a:solidFill>
                <a:schemeClr val="dk1"/>
              </a:solidFill>
            </a:endParaRPr>
          </a:p>
          <a:p>
            <a:pPr marL="0" lvl="0" indent="0" algn="l" rtl="0">
              <a:spcBef>
                <a:spcPts val="1200"/>
              </a:spcBef>
              <a:spcAft>
                <a:spcPts val="0"/>
              </a:spcAft>
              <a:buNone/>
            </a:pPr>
            <a:r>
              <a:rPr lang="zh-TW" sz="1700">
                <a:solidFill>
                  <a:schemeClr val="dk1"/>
                </a:solidFill>
              </a:rPr>
              <a:t>身體一天所消耗的熱量。</a:t>
            </a:r>
            <a:endParaRPr sz="2100">
              <a:solidFill>
                <a:schemeClr val="dk1"/>
              </a:solidFill>
            </a:endParaRPr>
          </a:p>
          <a:p>
            <a:pPr marL="0" lvl="0" indent="0" algn="l" rtl="0">
              <a:spcBef>
                <a:spcPts val="1200"/>
              </a:spcBef>
              <a:spcAft>
                <a:spcPts val="0"/>
              </a:spcAft>
              <a:buNone/>
            </a:pPr>
            <a:r>
              <a:rPr lang="zh-TW" sz="2000" b="1">
                <a:solidFill>
                  <a:schemeClr val="dk1"/>
                </a:solidFill>
              </a:rPr>
              <a:t>會受什麼影響:</a:t>
            </a:r>
            <a:endParaRPr sz="2000" b="1">
              <a:solidFill>
                <a:schemeClr val="dk1"/>
              </a:solidFill>
            </a:endParaRPr>
          </a:p>
          <a:p>
            <a:pPr marL="0" lvl="0" indent="0" algn="l" rtl="0">
              <a:spcBef>
                <a:spcPts val="1200"/>
              </a:spcBef>
              <a:spcAft>
                <a:spcPts val="0"/>
              </a:spcAft>
              <a:buNone/>
            </a:pPr>
            <a:r>
              <a:rPr lang="zh-TW" sz="1700">
                <a:solidFill>
                  <a:schemeClr val="dk1"/>
                </a:solidFill>
              </a:rPr>
              <a:t>1.BMR 2.活動程度</a:t>
            </a:r>
            <a:endParaRPr sz="1700">
              <a:solidFill>
                <a:schemeClr val="dk1"/>
              </a:solidFill>
            </a:endParaRPr>
          </a:p>
          <a:p>
            <a:pPr marL="0" lvl="0" indent="0" algn="l" rtl="0">
              <a:spcBef>
                <a:spcPts val="1200"/>
              </a:spcBef>
              <a:spcAft>
                <a:spcPts val="0"/>
              </a:spcAft>
              <a:buNone/>
            </a:pPr>
            <a:r>
              <a:rPr lang="zh-TW" sz="2000" b="1">
                <a:solidFill>
                  <a:schemeClr val="dk1"/>
                </a:solidFill>
              </a:rPr>
              <a:t>計算方式:</a:t>
            </a:r>
            <a:endParaRPr sz="2000" b="1">
              <a:solidFill>
                <a:schemeClr val="dk1"/>
              </a:solidFill>
            </a:endParaRPr>
          </a:p>
          <a:p>
            <a:pPr marL="0" lvl="0" indent="0" algn="l" rtl="0">
              <a:spcBef>
                <a:spcPts val="1200"/>
              </a:spcBef>
              <a:spcAft>
                <a:spcPts val="0"/>
              </a:spcAft>
              <a:buNone/>
            </a:pPr>
            <a:r>
              <a:rPr lang="zh-TW" sz="1700">
                <a:solidFill>
                  <a:schemeClr val="dk1"/>
                </a:solidFill>
              </a:rPr>
              <a:t>總熱量消耗 = 基礎代謝 + 運動消耗 + 產熱消耗。</a:t>
            </a:r>
            <a:endParaRPr sz="1700">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6" name="Google Shape;186;p30"/>
          <p:cNvPicPr preferRelativeResize="0"/>
          <p:nvPr/>
        </p:nvPicPr>
        <p:blipFill rotWithShape="1">
          <a:blip r:embed="rId3">
            <a:alphaModFix/>
          </a:blip>
          <a:srcRect b="6707"/>
          <a:stretch/>
        </p:blipFill>
        <p:spPr>
          <a:xfrm>
            <a:off x="5183200" y="999238"/>
            <a:ext cx="3371150" cy="314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營養素分配</a:t>
            </a: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192" name="Google Shape;192;p31"/>
          <p:cNvSpPr txBox="1">
            <a:spLocks noGrp="1"/>
          </p:cNvSpPr>
          <p:nvPr>
            <p:ph type="body" idx="1"/>
          </p:nvPr>
        </p:nvSpPr>
        <p:spPr>
          <a:xfrm>
            <a:off x="311700" y="1152475"/>
            <a:ext cx="8754900" cy="39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TW" sz="2000" b="1">
                <a:solidFill>
                  <a:schemeClr val="dk1"/>
                </a:solidFill>
              </a:rPr>
              <a:t>基本概念:</a:t>
            </a:r>
            <a:endParaRPr sz="2000" b="1">
              <a:solidFill>
                <a:schemeClr val="dk1"/>
              </a:solidFill>
            </a:endParaRPr>
          </a:p>
          <a:p>
            <a:pPr marL="0" lvl="0" indent="0" algn="l" rtl="0">
              <a:spcBef>
                <a:spcPts val="1200"/>
              </a:spcBef>
              <a:spcAft>
                <a:spcPts val="0"/>
              </a:spcAft>
              <a:buNone/>
            </a:pPr>
            <a:r>
              <a:rPr lang="zh-TW" sz="1700">
                <a:solidFill>
                  <a:schemeClr val="dk1"/>
                </a:solidFill>
              </a:rPr>
              <a:t>透過三大營養素分配，計算達到理想體態所需的營養素。</a:t>
            </a:r>
            <a:endParaRPr sz="1700">
              <a:solidFill>
                <a:schemeClr val="dk1"/>
              </a:solidFill>
            </a:endParaRPr>
          </a:p>
          <a:p>
            <a:pPr marL="0" lvl="0" indent="0" algn="l" rtl="0">
              <a:spcBef>
                <a:spcPts val="1200"/>
              </a:spcBef>
              <a:spcAft>
                <a:spcPts val="0"/>
              </a:spcAft>
              <a:buNone/>
            </a:pPr>
            <a:r>
              <a:rPr lang="zh-TW" sz="2000" b="1">
                <a:solidFill>
                  <a:schemeClr val="dk1"/>
                </a:solidFill>
              </a:rPr>
              <a:t>會受什麼影響:</a:t>
            </a:r>
            <a:endParaRPr sz="2000" b="1">
              <a:solidFill>
                <a:schemeClr val="dk1"/>
              </a:solidFill>
            </a:endParaRPr>
          </a:p>
          <a:p>
            <a:pPr marL="0" lvl="0" indent="0" algn="l" rtl="0">
              <a:spcBef>
                <a:spcPts val="1200"/>
              </a:spcBef>
              <a:spcAft>
                <a:spcPts val="0"/>
              </a:spcAft>
              <a:buNone/>
            </a:pPr>
            <a:r>
              <a:rPr lang="zh-TW" sz="1700">
                <a:solidFill>
                  <a:schemeClr val="dk1"/>
                </a:solidFill>
              </a:rPr>
              <a:t>計算出來的TDEE並透過長期體重觀察調整</a:t>
            </a:r>
            <a:endParaRPr sz="1700">
              <a:solidFill>
                <a:schemeClr val="dk1"/>
              </a:solidFill>
            </a:endParaRPr>
          </a:p>
          <a:p>
            <a:pPr marL="0" lvl="0" indent="0" algn="l" rtl="0">
              <a:spcBef>
                <a:spcPts val="1200"/>
              </a:spcBef>
              <a:spcAft>
                <a:spcPts val="0"/>
              </a:spcAft>
              <a:buNone/>
            </a:pPr>
            <a:r>
              <a:rPr lang="zh-TW" sz="2000" b="1">
                <a:solidFill>
                  <a:schemeClr val="dk1"/>
                </a:solidFill>
              </a:rPr>
              <a:t>計算方式:</a:t>
            </a:r>
            <a:endParaRPr sz="2000" b="1">
              <a:solidFill>
                <a:schemeClr val="dk1"/>
              </a:solidFill>
            </a:endParaRPr>
          </a:p>
          <a:p>
            <a:pPr marL="0" lvl="0" indent="0" algn="l" rtl="0">
              <a:spcBef>
                <a:spcPts val="1200"/>
              </a:spcBef>
              <a:spcAft>
                <a:spcPts val="0"/>
              </a:spcAft>
              <a:buNone/>
            </a:pPr>
            <a:r>
              <a:rPr lang="zh-TW" sz="1600">
                <a:solidFill>
                  <a:schemeClr val="dk1"/>
                </a:solidFill>
              </a:rPr>
              <a:t>1. 減脂: 低碳飲食</a:t>
            </a:r>
            <a:endParaRPr sz="1600">
              <a:solidFill>
                <a:schemeClr val="dk1"/>
              </a:solidFill>
            </a:endParaRPr>
          </a:p>
          <a:p>
            <a:pPr marL="0" lvl="0" indent="0" algn="l" rtl="0">
              <a:spcBef>
                <a:spcPts val="1200"/>
              </a:spcBef>
              <a:spcAft>
                <a:spcPts val="0"/>
              </a:spcAft>
              <a:buNone/>
            </a:pPr>
            <a:r>
              <a:rPr lang="zh-TW" sz="1600">
                <a:solidFill>
                  <a:schemeClr val="dk1"/>
                </a:solidFill>
              </a:rPr>
              <a:t>2. 增肌: 高碳飲食</a:t>
            </a:r>
            <a:endParaRPr sz="1600">
              <a:solidFill>
                <a:schemeClr val="dk1"/>
              </a:solidFill>
            </a:endParaRPr>
          </a:p>
          <a:p>
            <a:pPr marL="0" lvl="0" indent="0" algn="l" rtl="0">
              <a:spcBef>
                <a:spcPts val="1200"/>
              </a:spcBef>
              <a:spcAft>
                <a:spcPts val="0"/>
              </a:spcAft>
              <a:buNone/>
            </a:pPr>
            <a:r>
              <a:rPr lang="zh-TW" sz="1600">
                <a:solidFill>
                  <a:schemeClr val="dk1"/>
                </a:solidFill>
              </a:rPr>
              <a:t>3. 增肌減脂: 碳循環飲食</a:t>
            </a:r>
            <a:endParaRPr sz="1600">
              <a:solidFill>
                <a:schemeClr val="dk1"/>
              </a:solidFill>
            </a:endParaRPr>
          </a:p>
          <a:p>
            <a:pPr marL="0" lvl="0" indent="0" algn="l" rtl="0">
              <a:spcBef>
                <a:spcPts val="1200"/>
              </a:spcBef>
              <a:spcAft>
                <a:spcPts val="1200"/>
              </a:spcAft>
              <a:buNone/>
            </a:pPr>
            <a:endParaRPr/>
          </a:p>
        </p:txBody>
      </p:sp>
      <p:pic>
        <p:nvPicPr>
          <p:cNvPr id="193" name="Google Shape;193;p31"/>
          <p:cNvPicPr preferRelativeResize="0"/>
          <p:nvPr/>
        </p:nvPicPr>
        <p:blipFill>
          <a:blip r:embed="rId3">
            <a:alphaModFix/>
          </a:blip>
          <a:stretch>
            <a:fillRect/>
          </a:stretch>
        </p:blipFill>
        <p:spPr>
          <a:xfrm>
            <a:off x="5426825" y="2135850"/>
            <a:ext cx="2811500" cy="281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重要技術說明</a:t>
            </a:r>
            <a:endParaRPr/>
          </a:p>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zh-TW" sz="1900"/>
              <a:t>使用了字典、物件和多檔案來規範模組化</a:t>
            </a:r>
            <a:endParaRPr sz="1900"/>
          </a:p>
          <a:p>
            <a:pPr marL="914400" lvl="1" indent="-323850" algn="l" rtl="0">
              <a:spcBef>
                <a:spcPts val="0"/>
              </a:spcBef>
              <a:spcAft>
                <a:spcPts val="0"/>
              </a:spcAft>
              <a:buSzPts val="1500"/>
              <a:buChar char="○"/>
            </a:pPr>
            <a:r>
              <a:rPr lang="zh-TW" sz="1500"/>
              <a:t>可以讓其他開發者更方便寫擴充模組</a:t>
            </a:r>
            <a:endParaRPr sz="1500"/>
          </a:p>
          <a:p>
            <a:pPr marL="914400" lvl="1" indent="-323850" algn="l" rtl="0">
              <a:spcBef>
                <a:spcPts val="0"/>
              </a:spcBef>
              <a:spcAft>
                <a:spcPts val="0"/>
              </a:spcAft>
              <a:buSzPts val="1500"/>
              <a:buChar char="○"/>
            </a:pPr>
            <a:r>
              <a:rPr lang="zh-TW" sz="1500"/>
              <a:t>後續維護和Debug更加方便</a:t>
            </a:r>
            <a:endParaRPr sz="1500"/>
          </a:p>
          <a:p>
            <a:pPr marL="914400" lvl="1" indent="-323850" algn="l" rtl="0">
              <a:spcBef>
                <a:spcPts val="0"/>
              </a:spcBef>
              <a:spcAft>
                <a:spcPts val="0"/>
              </a:spcAft>
              <a:buSzPts val="1500"/>
              <a:buChar char="○"/>
            </a:pPr>
            <a:r>
              <a:rPr lang="zh-TW" sz="1500"/>
              <a:t>在打包程式和後續使用者使用上會更加方便</a:t>
            </a:r>
            <a:endParaRPr sz="1500"/>
          </a:p>
          <a:p>
            <a:pPr marL="457200" lvl="0" indent="-349250" algn="l" rtl="0">
              <a:spcBef>
                <a:spcPts val="0"/>
              </a:spcBef>
              <a:spcAft>
                <a:spcPts val="0"/>
              </a:spcAft>
              <a:buSzPts val="1900"/>
              <a:buChar char="●"/>
            </a:pPr>
            <a:r>
              <a:rPr lang="zh-TW" sz="1900"/>
              <a:t>使用不同的語音採樣方式</a:t>
            </a:r>
            <a:endParaRPr sz="1900"/>
          </a:p>
          <a:p>
            <a:pPr marL="914400" lvl="1" indent="-323850" algn="l" rtl="0">
              <a:spcBef>
                <a:spcPts val="0"/>
              </a:spcBef>
              <a:spcAft>
                <a:spcPts val="0"/>
              </a:spcAft>
              <a:buSzPts val="1500"/>
              <a:buChar char="○"/>
            </a:pPr>
            <a:r>
              <a:rPr lang="zh-TW" sz="1500"/>
              <a:t>可以減少語音錄製產生的廢棄檔案</a:t>
            </a:r>
            <a:endParaRPr sz="1500"/>
          </a:p>
          <a:p>
            <a:pPr marL="914400" lvl="1" indent="-323850" algn="l" rtl="0">
              <a:spcBef>
                <a:spcPts val="0"/>
              </a:spcBef>
              <a:spcAft>
                <a:spcPts val="0"/>
              </a:spcAft>
              <a:buSzPts val="1500"/>
              <a:buChar char="○"/>
            </a:pPr>
            <a:r>
              <a:rPr lang="zh-TW" sz="1500"/>
              <a:t>可以讓使用者在不同環境下選擇更加適當的模式</a:t>
            </a:r>
            <a:endParaRPr sz="1500"/>
          </a:p>
          <a:p>
            <a:pPr marL="914400" lvl="1" indent="-323850" algn="l" rtl="0">
              <a:spcBef>
                <a:spcPts val="0"/>
              </a:spcBef>
              <a:spcAft>
                <a:spcPts val="0"/>
              </a:spcAft>
              <a:buSzPts val="1500"/>
              <a:buChar char="○"/>
            </a:pPr>
            <a:r>
              <a:rPr lang="zh-TW" sz="1500"/>
              <a:t>可以讓使用者根據自己的使用習慣選擇自己喜歡的方式</a:t>
            </a:r>
            <a:endParaRPr sz="1500"/>
          </a:p>
          <a:p>
            <a:pPr marL="457200" lvl="0" indent="-349250" algn="l" rtl="0">
              <a:spcBef>
                <a:spcPts val="0"/>
              </a:spcBef>
              <a:spcAft>
                <a:spcPts val="0"/>
              </a:spcAft>
              <a:buSzPts val="1900"/>
              <a:buChar char="●"/>
            </a:pPr>
            <a:r>
              <a:rPr lang="zh-TW" sz="1900"/>
              <a:t>語音辨識模塊</a:t>
            </a:r>
            <a:endParaRPr sz="1900"/>
          </a:p>
          <a:p>
            <a:pPr marL="914400" lvl="1" indent="-323850" algn="l" rtl="0">
              <a:spcBef>
                <a:spcPts val="0"/>
              </a:spcBef>
              <a:spcAft>
                <a:spcPts val="0"/>
              </a:spcAft>
              <a:buSzPts val="1500"/>
              <a:buChar char="○"/>
            </a:pPr>
            <a:r>
              <a:rPr lang="zh-TW" sz="1500"/>
              <a:t>SpeechRecognition</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使用說明</a:t>
            </a:r>
            <a:endParaRPr b="1"/>
          </a:p>
          <a:p>
            <a:pPr marL="0" lvl="0" indent="0" algn="l" rtl="0">
              <a:spcBef>
                <a:spcPts val="0"/>
              </a:spcBef>
              <a:spcAft>
                <a:spcPts val="0"/>
              </a:spcAft>
              <a:buNone/>
            </a:pPr>
            <a:endParaRPr b="1"/>
          </a:p>
        </p:txBody>
      </p:sp>
      <p:sp>
        <p:nvSpPr>
          <p:cNvPr id="199" name="Google Shape;19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solidFill>
                  <a:schemeClr val="dk1"/>
                </a:solidFill>
              </a:rPr>
              <a:t>說出健身進入此分支</a:t>
            </a:r>
            <a:endParaRPr>
              <a:solidFill>
                <a:schemeClr val="dk1"/>
              </a:solidFill>
            </a:endParaRPr>
          </a:p>
          <a:p>
            <a:pPr marL="0" lvl="0" indent="0" algn="l" rtl="0">
              <a:spcBef>
                <a:spcPts val="1200"/>
              </a:spcBef>
              <a:spcAft>
                <a:spcPts val="0"/>
              </a:spcAft>
              <a:buNone/>
            </a:pPr>
            <a:r>
              <a:rPr lang="zh-TW">
                <a:solidFill>
                  <a:schemeClr val="dk1"/>
                </a:solidFill>
              </a:rPr>
              <a:t>1. BMR - 說:計算基礎代謝率</a:t>
            </a:r>
            <a:endParaRPr>
              <a:solidFill>
                <a:schemeClr val="dk1"/>
              </a:solidFill>
            </a:endParaRPr>
          </a:p>
          <a:p>
            <a:pPr marL="914400" lvl="0" indent="-330200" algn="l" rtl="0">
              <a:spcBef>
                <a:spcPts val="1200"/>
              </a:spcBef>
              <a:spcAft>
                <a:spcPts val="0"/>
              </a:spcAft>
              <a:buClr>
                <a:schemeClr val="dk1"/>
              </a:buClr>
              <a:buSzPts val="1600"/>
              <a:buChar char="●"/>
            </a:pPr>
            <a:r>
              <a:rPr lang="zh-TW" sz="1600">
                <a:solidFill>
                  <a:schemeClr val="dk1"/>
                </a:solidFill>
              </a:rPr>
              <a:t>詢問性別、身高、體重、年齡</a:t>
            </a:r>
            <a:endParaRPr sz="1600">
              <a:solidFill>
                <a:schemeClr val="dk1"/>
              </a:solidFill>
            </a:endParaRPr>
          </a:p>
          <a:p>
            <a:pPr marL="0" lvl="0" indent="0" algn="l" rtl="0">
              <a:spcBef>
                <a:spcPts val="1200"/>
              </a:spcBef>
              <a:spcAft>
                <a:spcPts val="0"/>
              </a:spcAft>
              <a:buNone/>
            </a:pPr>
            <a:r>
              <a:rPr lang="zh-TW">
                <a:solidFill>
                  <a:schemeClr val="dk1"/>
                </a:solidFill>
              </a:rPr>
              <a:t>2. TDEE - 說:計算總熱量消耗</a:t>
            </a:r>
            <a:endParaRPr>
              <a:solidFill>
                <a:schemeClr val="dk1"/>
              </a:solidFill>
            </a:endParaRPr>
          </a:p>
          <a:p>
            <a:pPr marL="914400" lvl="0" indent="-342900" algn="l" rtl="0">
              <a:spcBef>
                <a:spcPts val="1200"/>
              </a:spcBef>
              <a:spcAft>
                <a:spcPts val="0"/>
              </a:spcAft>
              <a:buClr>
                <a:schemeClr val="dk1"/>
              </a:buClr>
              <a:buSzPts val="1800"/>
              <a:buChar char="●"/>
            </a:pPr>
            <a:r>
              <a:rPr lang="zh-TW" sz="1600">
                <a:solidFill>
                  <a:schemeClr val="dk1"/>
                </a:solidFill>
              </a:rPr>
              <a:t>詢問BMR與活動頻率</a:t>
            </a:r>
            <a:endParaRPr>
              <a:solidFill>
                <a:schemeClr val="dk1"/>
              </a:solidFill>
            </a:endParaRPr>
          </a:p>
          <a:p>
            <a:pPr marL="0" lvl="0" indent="0" algn="l" rtl="0">
              <a:spcBef>
                <a:spcPts val="1200"/>
              </a:spcBef>
              <a:spcAft>
                <a:spcPts val="0"/>
              </a:spcAft>
              <a:buNone/>
            </a:pPr>
            <a:r>
              <a:rPr lang="zh-TW">
                <a:solidFill>
                  <a:schemeClr val="dk1"/>
                </a:solidFill>
              </a:rPr>
              <a:t>3. 營養素分配 - 說:計算飲食</a:t>
            </a:r>
            <a:endParaRPr>
              <a:solidFill>
                <a:schemeClr val="dk1"/>
              </a:solidFill>
            </a:endParaRPr>
          </a:p>
          <a:p>
            <a:pPr marL="914400" lvl="0" indent="-342900" algn="l" rtl="0">
              <a:spcBef>
                <a:spcPts val="1200"/>
              </a:spcBef>
              <a:spcAft>
                <a:spcPts val="0"/>
              </a:spcAft>
              <a:buClr>
                <a:schemeClr val="dk1"/>
              </a:buClr>
              <a:buSzPts val="1800"/>
              <a:buChar char="●"/>
            </a:pPr>
            <a:r>
              <a:rPr lang="zh-TW" sz="1600">
                <a:solidFill>
                  <a:schemeClr val="dk1"/>
                </a:solidFill>
              </a:rPr>
              <a:t>詢問TDEE、性別、體態需求</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計算函式</a:t>
            </a: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pic>
        <p:nvPicPr>
          <p:cNvPr id="205" name="Google Shape;205;p33"/>
          <p:cNvPicPr preferRelativeResize="0"/>
          <p:nvPr/>
        </p:nvPicPr>
        <p:blipFill>
          <a:blip r:embed="rId3">
            <a:alphaModFix/>
          </a:blip>
          <a:stretch>
            <a:fillRect/>
          </a:stretch>
        </p:blipFill>
        <p:spPr>
          <a:xfrm>
            <a:off x="431788" y="1143000"/>
            <a:ext cx="5229225" cy="1428750"/>
          </a:xfrm>
          <a:prstGeom prst="rect">
            <a:avLst/>
          </a:prstGeom>
          <a:noFill/>
          <a:ln>
            <a:noFill/>
          </a:ln>
        </p:spPr>
      </p:pic>
      <p:pic>
        <p:nvPicPr>
          <p:cNvPr id="206" name="Google Shape;206;p33"/>
          <p:cNvPicPr preferRelativeResize="0"/>
          <p:nvPr/>
        </p:nvPicPr>
        <p:blipFill>
          <a:blip r:embed="rId4">
            <a:alphaModFix/>
          </a:blip>
          <a:stretch>
            <a:fillRect/>
          </a:stretch>
        </p:blipFill>
        <p:spPr>
          <a:xfrm>
            <a:off x="6140351" y="1143000"/>
            <a:ext cx="2637550" cy="2790900"/>
          </a:xfrm>
          <a:prstGeom prst="rect">
            <a:avLst/>
          </a:prstGeom>
          <a:noFill/>
          <a:ln>
            <a:noFill/>
          </a:ln>
        </p:spPr>
      </p:pic>
      <p:pic>
        <p:nvPicPr>
          <p:cNvPr id="207" name="Google Shape;207;p33"/>
          <p:cNvPicPr preferRelativeResize="0"/>
          <p:nvPr/>
        </p:nvPicPr>
        <p:blipFill>
          <a:blip r:embed="rId5">
            <a:alphaModFix/>
          </a:blip>
          <a:stretch>
            <a:fillRect/>
          </a:stretch>
        </p:blipFill>
        <p:spPr>
          <a:xfrm>
            <a:off x="431788" y="2898500"/>
            <a:ext cx="4610550" cy="1787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11700" y="292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其他詢問函式</a:t>
            </a:r>
            <a:endParaRPr/>
          </a:p>
        </p:txBody>
      </p:sp>
      <p:pic>
        <p:nvPicPr>
          <p:cNvPr id="213" name="Google Shape;213;p34"/>
          <p:cNvPicPr preferRelativeResize="0"/>
          <p:nvPr/>
        </p:nvPicPr>
        <p:blipFill>
          <a:blip r:embed="rId3">
            <a:alphaModFix/>
          </a:blip>
          <a:stretch>
            <a:fillRect/>
          </a:stretch>
        </p:blipFill>
        <p:spPr>
          <a:xfrm>
            <a:off x="490250" y="865075"/>
            <a:ext cx="3495650" cy="2164425"/>
          </a:xfrm>
          <a:prstGeom prst="rect">
            <a:avLst/>
          </a:prstGeom>
          <a:noFill/>
          <a:ln>
            <a:noFill/>
          </a:ln>
        </p:spPr>
      </p:pic>
      <p:pic>
        <p:nvPicPr>
          <p:cNvPr id="214" name="Google Shape;214;p34"/>
          <p:cNvPicPr preferRelativeResize="0"/>
          <p:nvPr/>
        </p:nvPicPr>
        <p:blipFill>
          <a:blip r:embed="rId4">
            <a:alphaModFix/>
          </a:blip>
          <a:stretch>
            <a:fillRect/>
          </a:stretch>
        </p:blipFill>
        <p:spPr>
          <a:xfrm>
            <a:off x="4377975" y="875725"/>
            <a:ext cx="4171950" cy="2143125"/>
          </a:xfrm>
          <a:prstGeom prst="rect">
            <a:avLst/>
          </a:prstGeom>
          <a:noFill/>
          <a:ln>
            <a:noFill/>
          </a:ln>
        </p:spPr>
      </p:pic>
      <p:pic>
        <p:nvPicPr>
          <p:cNvPr id="215" name="Google Shape;215;p34"/>
          <p:cNvPicPr preferRelativeResize="0"/>
          <p:nvPr/>
        </p:nvPicPr>
        <p:blipFill>
          <a:blip r:embed="rId5">
            <a:alphaModFix/>
          </a:blip>
          <a:stretch>
            <a:fillRect/>
          </a:stretch>
        </p:blipFill>
        <p:spPr>
          <a:xfrm>
            <a:off x="311688" y="3116875"/>
            <a:ext cx="4200525" cy="2133600"/>
          </a:xfrm>
          <a:prstGeom prst="rect">
            <a:avLst/>
          </a:prstGeom>
          <a:noFill/>
          <a:ln>
            <a:noFill/>
          </a:ln>
        </p:spPr>
      </p:pic>
      <p:pic>
        <p:nvPicPr>
          <p:cNvPr id="216" name="Google Shape;216;p34"/>
          <p:cNvPicPr preferRelativeResize="0"/>
          <p:nvPr/>
        </p:nvPicPr>
        <p:blipFill>
          <a:blip r:embed="rId6">
            <a:alphaModFix/>
          </a:blip>
          <a:stretch>
            <a:fillRect/>
          </a:stretch>
        </p:blipFill>
        <p:spPr>
          <a:xfrm>
            <a:off x="4762688" y="3273750"/>
            <a:ext cx="3194671" cy="181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參考資料</a:t>
            </a:r>
            <a:endParaRPr/>
          </a:p>
          <a:p>
            <a:pPr marL="0" lvl="0" indent="0" algn="l" rtl="0">
              <a:spcBef>
                <a:spcPts val="0"/>
              </a:spcBef>
              <a:spcAft>
                <a:spcPts val="0"/>
              </a:spcAft>
              <a:buNone/>
            </a:pPr>
            <a:endParaRPr/>
          </a:p>
        </p:txBody>
      </p:sp>
      <p:sp>
        <p:nvSpPr>
          <p:cNvPr id="222" name="Google Shape;22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1200" u="sng">
                <a:solidFill>
                  <a:schemeClr val="hlink"/>
                </a:solidFill>
                <a:hlinkClick r:id="rId3"/>
              </a:rPr>
              <a:t>TDEE與基礎代謝率BMR計算機｜Peeta Fitness 健身網</a:t>
            </a:r>
            <a:endParaRPr sz="1900"/>
          </a:p>
          <a:p>
            <a:pPr marL="0" lvl="0" indent="0" algn="l" rtl="0">
              <a:spcBef>
                <a:spcPts val="1200"/>
              </a:spcBef>
              <a:spcAft>
                <a:spcPts val="0"/>
              </a:spcAft>
              <a:buNone/>
            </a:pPr>
            <a:r>
              <a:rPr lang="zh-TW" sz="1200" u="sng">
                <a:solidFill>
                  <a:schemeClr val="hlink"/>
                </a:solidFill>
                <a:hlinkClick r:id="rId4"/>
              </a:rPr>
              <a:t>基礎代謝率 - 維基百科，自由的百科全書 (wikipedia.org)</a:t>
            </a:r>
            <a:endParaRPr sz="1900"/>
          </a:p>
          <a:p>
            <a:pPr marL="0" lvl="0" indent="0" algn="l" rtl="0">
              <a:spcBef>
                <a:spcPts val="1200"/>
              </a:spcBef>
              <a:spcAft>
                <a:spcPts val="0"/>
              </a:spcAft>
              <a:buNone/>
            </a:pPr>
            <a:r>
              <a:rPr lang="zh-TW" sz="1200" u="sng">
                <a:solidFill>
                  <a:schemeClr val="hlink"/>
                </a:solidFill>
                <a:hlinkClick r:id="rId5"/>
              </a:rPr>
              <a:t>基礎代謝率BMR計算機｜TDEE計算｜健康小幫手 (heho.com.tw)</a:t>
            </a:r>
            <a:endParaRPr sz="1900"/>
          </a:p>
          <a:p>
            <a:pPr marL="0" lvl="0" indent="0" algn="l" rtl="0">
              <a:spcBef>
                <a:spcPts val="1200"/>
              </a:spcBef>
              <a:spcAft>
                <a:spcPts val="0"/>
              </a:spcAft>
              <a:buNone/>
            </a:pPr>
            <a:r>
              <a:rPr lang="zh-TW" sz="1100" u="sng">
                <a:solidFill>
                  <a:schemeClr val="hlink"/>
                </a:solidFill>
                <a:hlinkClick r:id="rId6"/>
              </a:rPr>
              <a:t>https://zh-tw.facebook.com/RickyChangJiaxiang/</a:t>
            </a:r>
            <a:endParaRPr sz="1100"/>
          </a:p>
          <a:p>
            <a:pPr marL="0" lvl="0" indent="0" algn="l" rtl="0">
              <a:spcBef>
                <a:spcPts val="1200"/>
              </a:spcBef>
              <a:spcAft>
                <a:spcPts val="0"/>
              </a:spcAft>
              <a:buNone/>
            </a:pPr>
            <a:r>
              <a:rPr lang="zh-TW" sz="1100" u="sng">
                <a:solidFill>
                  <a:schemeClr val="hlink"/>
                </a:solidFill>
                <a:hlinkClick r:id="rId7"/>
              </a:rPr>
              <a:t>https://www.facebook.com/newfitness.tw/</a:t>
            </a:r>
            <a:endParaRPr sz="1100"/>
          </a:p>
          <a:p>
            <a:pPr marL="0" lvl="0" indent="0" algn="l" rtl="0">
              <a:spcBef>
                <a:spcPts val="1200"/>
              </a:spcBef>
              <a:spcAft>
                <a:spcPts val="1200"/>
              </a:spcAft>
              <a:buNone/>
            </a:pP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3669600" y="2285400"/>
            <a:ext cx="1804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線性方程式</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211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效果</a:t>
            </a:r>
            <a:endParaRPr/>
          </a:p>
        </p:txBody>
      </p:sp>
      <p:sp>
        <p:nvSpPr>
          <p:cNvPr id="233" name="Google Shape;233;p37"/>
          <p:cNvSpPr txBox="1"/>
          <p:nvPr/>
        </p:nvSpPr>
        <p:spPr>
          <a:xfrm>
            <a:off x="783900" y="783925"/>
            <a:ext cx="6243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100">
                <a:solidFill>
                  <a:schemeClr val="dk1"/>
                </a:solidFill>
              </a:rPr>
              <a:t>使用re和numpy模組更精簡的處理線性方程式問題</a:t>
            </a:r>
            <a:endParaRPr sz="2100">
              <a:solidFill>
                <a:schemeClr val="dk1"/>
              </a:solidFill>
            </a:endParaRPr>
          </a:p>
        </p:txBody>
      </p:sp>
      <p:pic>
        <p:nvPicPr>
          <p:cNvPr id="234" name="Google Shape;234;p37"/>
          <p:cNvPicPr preferRelativeResize="0"/>
          <p:nvPr/>
        </p:nvPicPr>
        <p:blipFill>
          <a:blip r:embed="rId3">
            <a:alphaModFix/>
          </a:blip>
          <a:stretch>
            <a:fillRect/>
          </a:stretch>
        </p:blipFill>
        <p:spPr>
          <a:xfrm>
            <a:off x="152400" y="1444225"/>
            <a:ext cx="8839200" cy="29385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311700" y="292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功能</a:t>
            </a:r>
            <a:endParaRPr/>
          </a:p>
        </p:txBody>
      </p:sp>
      <p:sp>
        <p:nvSpPr>
          <p:cNvPr id="240" name="Google Shape;240;p38"/>
          <p:cNvSpPr txBox="1"/>
          <p:nvPr/>
        </p:nvSpPr>
        <p:spPr>
          <a:xfrm>
            <a:off x="522600" y="1196475"/>
            <a:ext cx="330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41" name="Google Shape;241;p38"/>
          <p:cNvPicPr preferRelativeResize="0"/>
          <p:nvPr/>
        </p:nvPicPr>
        <p:blipFill>
          <a:blip r:embed="rId3">
            <a:alphaModFix/>
          </a:blip>
          <a:stretch>
            <a:fillRect/>
          </a:stretch>
        </p:blipFill>
        <p:spPr>
          <a:xfrm>
            <a:off x="152400" y="1707825"/>
            <a:ext cx="8839200" cy="2865416"/>
          </a:xfrm>
          <a:prstGeom prst="rect">
            <a:avLst/>
          </a:prstGeom>
          <a:noFill/>
          <a:ln>
            <a:noFill/>
          </a:ln>
        </p:spPr>
      </p:pic>
      <p:sp>
        <p:nvSpPr>
          <p:cNvPr id="242" name="Google Shape;242;p38"/>
          <p:cNvSpPr txBox="1"/>
          <p:nvPr/>
        </p:nvSpPr>
        <p:spPr>
          <a:xfrm>
            <a:off x="770150" y="921425"/>
            <a:ext cx="645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100">
                <a:solidFill>
                  <a:schemeClr val="dk1"/>
                </a:solidFill>
              </a:rPr>
              <a:t>使用re把一般自然語言轉化為數學式</a:t>
            </a:r>
            <a:endParaRPr sz="2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9"/>
          <p:cNvPicPr preferRelativeResize="0"/>
          <p:nvPr/>
        </p:nvPicPr>
        <p:blipFill>
          <a:blip r:embed="rId3">
            <a:alphaModFix/>
          </a:blip>
          <a:stretch>
            <a:fillRect/>
          </a:stretch>
        </p:blipFill>
        <p:spPr>
          <a:xfrm>
            <a:off x="82550" y="220050"/>
            <a:ext cx="3548199" cy="3836975"/>
          </a:xfrm>
          <a:prstGeom prst="rect">
            <a:avLst/>
          </a:prstGeom>
          <a:noFill/>
          <a:ln>
            <a:noFill/>
          </a:ln>
        </p:spPr>
      </p:pic>
      <p:pic>
        <p:nvPicPr>
          <p:cNvPr id="248" name="Google Shape;248;p39"/>
          <p:cNvPicPr preferRelativeResize="0"/>
          <p:nvPr/>
        </p:nvPicPr>
        <p:blipFill>
          <a:blip r:embed="rId4">
            <a:alphaModFix/>
          </a:blip>
          <a:stretch>
            <a:fillRect/>
          </a:stretch>
        </p:blipFill>
        <p:spPr>
          <a:xfrm>
            <a:off x="3808400" y="1879763"/>
            <a:ext cx="5335600" cy="2855500"/>
          </a:xfrm>
          <a:prstGeom prst="rect">
            <a:avLst/>
          </a:prstGeom>
          <a:noFill/>
          <a:ln>
            <a:noFill/>
          </a:ln>
        </p:spPr>
      </p:pic>
      <p:sp>
        <p:nvSpPr>
          <p:cNvPr id="249" name="Google Shape;249;p39"/>
          <p:cNvSpPr txBox="1"/>
          <p:nvPr/>
        </p:nvSpPr>
        <p:spPr>
          <a:xfrm>
            <a:off x="4950950" y="453825"/>
            <a:ext cx="1705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500">
                <a:solidFill>
                  <a:schemeClr val="dk1"/>
                </a:solidFill>
              </a:rPr>
              <a:t>其餘code</a:t>
            </a:r>
            <a:endParaRPr sz="25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620"/>
              <a:t>法律</a:t>
            </a:r>
            <a:endParaRPr sz="2620"/>
          </a:p>
          <a:p>
            <a:pPr marL="0" lvl="0" indent="0" algn="l" rtl="0">
              <a:spcBef>
                <a:spcPts val="0"/>
              </a:spcBef>
              <a:spcAft>
                <a:spcPts val="0"/>
              </a:spcAft>
              <a:buSzPts val="990"/>
              <a:buNone/>
            </a:pPr>
            <a:endParaRPr sz="262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311700" y="227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法規資料處理</a:t>
            </a:r>
            <a:endParaRPr/>
          </a:p>
        </p:txBody>
      </p:sp>
      <p:sp>
        <p:nvSpPr>
          <p:cNvPr id="260" name="Google Shape;260;p41"/>
          <p:cNvSpPr txBox="1">
            <a:spLocks noGrp="1"/>
          </p:cNvSpPr>
          <p:nvPr>
            <p:ph type="body" idx="1"/>
          </p:nvPr>
        </p:nvSpPr>
        <p:spPr>
          <a:xfrm>
            <a:off x="311700" y="800275"/>
            <a:ext cx="8520600" cy="81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運用beautifulsoup及re模組處理資料，整理成資料庫需要的格式</a:t>
            </a:r>
            <a:endParaRPr/>
          </a:p>
          <a:p>
            <a:pPr marL="457200" lvl="0" indent="-342900" algn="l" rtl="0">
              <a:spcBef>
                <a:spcPts val="0"/>
              </a:spcBef>
              <a:spcAft>
                <a:spcPts val="0"/>
              </a:spcAft>
              <a:buSzPts val="1800"/>
              <a:buChar char="●"/>
            </a:pPr>
            <a:r>
              <a:rPr lang="zh-TW"/>
              <a:t>條號 之幾條 法條名 是否為告訴乃論 內容</a:t>
            </a:r>
            <a:endParaRPr/>
          </a:p>
        </p:txBody>
      </p:sp>
      <p:sp>
        <p:nvSpPr>
          <p:cNvPr id="261" name="Google Shape;261;p41"/>
          <p:cNvSpPr txBox="1"/>
          <p:nvPr/>
        </p:nvSpPr>
        <p:spPr>
          <a:xfrm>
            <a:off x="311700" y="4640550"/>
            <a:ext cx="28842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條號、法條名 - re正則</a:t>
            </a:r>
            <a:endParaRPr/>
          </a:p>
        </p:txBody>
      </p:sp>
      <p:sp>
        <p:nvSpPr>
          <p:cNvPr id="262" name="Google Shape;262;p41"/>
          <p:cNvSpPr txBox="1"/>
          <p:nvPr/>
        </p:nvSpPr>
        <p:spPr>
          <a:xfrm>
            <a:off x="3854000" y="4640550"/>
            <a:ext cx="2949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法條內容 - beautifulsoup</a:t>
            </a:r>
            <a:endParaRPr/>
          </a:p>
        </p:txBody>
      </p:sp>
      <p:pic>
        <p:nvPicPr>
          <p:cNvPr id="263" name="Google Shape;263;p41"/>
          <p:cNvPicPr preferRelativeResize="0"/>
          <p:nvPr/>
        </p:nvPicPr>
        <p:blipFill>
          <a:blip r:embed="rId3">
            <a:alphaModFix/>
          </a:blip>
          <a:stretch>
            <a:fillRect/>
          </a:stretch>
        </p:blipFill>
        <p:spPr>
          <a:xfrm>
            <a:off x="311700" y="1533175"/>
            <a:ext cx="3236650" cy="3107375"/>
          </a:xfrm>
          <a:prstGeom prst="rect">
            <a:avLst/>
          </a:prstGeom>
          <a:noFill/>
          <a:ln>
            <a:noFill/>
          </a:ln>
        </p:spPr>
      </p:pic>
      <p:pic>
        <p:nvPicPr>
          <p:cNvPr id="264" name="Google Shape;264;p41"/>
          <p:cNvPicPr preferRelativeResize="0"/>
          <p:nvPr/>
        </p:nvPicPr>
        <p:blipFill>
          <a:blip r:embed="rId4">
            <a:alphaModFix/>
          </a:blip>
          <a:stretch>
            <a:fillRect/>
          </a:stretch>
        </p:blipFill>
        <p:spPr>
          <a:xfrm>
            <a:off x="3854000" y="1765075"/>
            <a:ext cx="5043284" cy="272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主要功能流程圖 - 舊</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9" name="Google Shape;69;p15"/>
          <p:cNvPicPr preferRelativeResize="0"/>
          <p:nvPr/>
        </p:nvPicPr>
        <p:blipFill>
          <a:blip r:embed="rId3">
            <a:alphaModFix/>
          </a:blip>
          <a:stretch>
            <a:fillRect/>
          </a:stretch>
        </p:blipFill>
        <p:spPr>
          <a:xfrm>
            <a:off x="393475" y="1017725"/>
            <a:ext cx="2789925" cy="5360351"/>
          </a:xfrm>
          <a:prstGeom prst="rect">
            <a:avLst/>
          </a:prstGeom>
          <a:noFill/>
          <a:ln>
            <a:noFill/>
          </a:ln>
        </p:spPr>
      </p:pic>
      <p:pic>
        <p:nvPicPr>
          <p:cNvPr id="70" name="Google Shape;70;p15"/>
          <p:cNvPicPr preferRelativeResize="0"/>
          <p:nvPr/>
        </p:nvPicPr>
        <p:blipFill>
          <a:blip r:embed="rId4">
            <a:alphaModFix/>
          </a:blip>
          <a:stretch>
            <a:fillRect/>
          </a:stretch>
        </p:blipFill>
        <p:spPr>
          <a:xfrm>
            <a:off x="3240850" y="1017725"/>
            <a:ext cx="2895600" cy="990600"/>
          </a:xfrm>
          <a:prstGeom prst="rect">
            <a:avLst/>
          </a:prstGeom>
          <a:noFill/>
          <a:ln>
            <a:noFill/>
          </a:ln>
        </p:spPr>
      </p:pic>
      <p:pic>
        <p:nvPicPr>
          <p:cNvPr id="71" name="Google Shape;71;p15"/>
          <p:cNvPicPr preferRelativeResize="0"/>
          <p:nvPr/>
        </p:nvPicPr>
        <p:blipFill>
          <a:blip r:embed="rId5">
            <a:alphaModFix/>
          </a:blip>
          <a:stretch>
            <a:fillRect/>
          </a:stretch>
        </p:blipFill>
        <p:spPr>
          <a:xfrm>
            <a:off x="3269725" y="2075963"/>
            <a:ext cx="3600450" cy="885825"/>
          </a:xfrm>
          <a:prstGeom prst="rect">
            <a:avLst/>
          </a:prstGeom>
          <a:noFill/>
          <a:ln>
            <a:noFill/>
          </a:ln>
        </p:spPr>
      </p:pic>
      <p:pic>
        <p:nvPicPr>
          <p:cNvPr id="72" name="Google Shape;72;p15"/>
          <p:cNvPicPr preferRelativeResize="0"/>
          <p:nvPr/>
        </p:nvPicPr>
        <p:blipFill>
          <a:blip r:embed="rId6">
            <a:alphaModFix/>
          </a:blip>
          <a:stretch>
            <a:fillRect/>
          </a:stretch>
        </p:blipFill>
        <p:spPr>
          <a:xfrm>
            <a:off x="3276850" y="3029450"/>
            <a:ext cx="2590300" cy="2607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311700" y="227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資料庫</a:t>
            </a:r>
            <a:endParaRPr/>
          </a:p>
        </p:txBody>
      </p:sp>
      <p:sp>
        <p:nvSpPr>
          <p:cNvPr id="270" name="Google Shape;270;p42"/>
          <p:cNvSpPr txBox="1">
            <a:spLocks noGrp="1"/>
          </p:cNvSpPr>
          <p:nvPr>
            <p:ph type="body" idx="1"/>
          </p:nvPr>
        </p:nvSpPr>
        <p:spPr>
          <a:xfrm>
            <a:off x="311700" y="800275"/>
            <a:ext cx="3528000" cy="1085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zh-TW"/>
              <a:t>運用sqlite模組</a:t>
            </a:r>
            <a:endParaRPr/>
          </a:p>
          <a:p>
            <a:pPr marL="457200" lvl="0" indent="-342900" algn="l" rtl="0">
              <a:spcBef>
                <a:spcPts val="0"/>
              </a:spcBef>
              <a:spcAft>
                <a:spcPts val="0"/>
              </a:spcAft>
              <a:buSzPts val="1800"/>
              <a:buChar char="●"/>
            </a:pPr>
            <a:r>
              <a:rPr lang="zh-TW"/>
              <a:t>將處理完的法條存入資料庫</a:t>
            </a:r>
            <a:endParaRPr/>
          </a:p>
          <a:p>
            <a:pPr marL="457200" lvl="0" indent="-342900" algn="l" rtl="0">
              <a:spcBef>
                <a:spcPts val="0"/>
              </a:spcBef>
              <a:spcAft>
                <a:spcPts val="0"/>
              </a:spcAft>
              <a:buSzPts val="1800"/>
              <a:buChar char="●"/>
            </a:pPr>
            <a:r>
              <a:rPr lang="zh-TW"/>
              <a:t>透過條號、法條名搜尋</a:t>
            </a:r>
            <a:endParaRPr/>
          </a:p>
        </p:txBody>
      </p:sp>
      <p:sp>
        <p:nvSpPr>
          <p:cNvPr id="271" name="Google Shape;271;p42"/>
          <p:cNvSpPr txBox="1"/>
          <p:nvPr/>
        </p:nvSpPr>
        <p:spPr>
          <a:xfrm>
            <a:off x="2808000" y="4447425"/>
            <a:ext cx="3528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存入資料庫(新增、更新模式) </a:t>
            </a:r>
            <a:endParaRPr/>
          </a:p>
        </p:txBody>
      </p:sp>
      <p:pic>
        <p:nvPicPr>
          <p:cNvPr id="272" name="Google Shape;272;p42"/>
          <p:cNvPicPr preferRelativeResize="0"/>
          <p:nvPr/>
        </p:nvPicPr>
        <p:blipFill>
          <a:blip r:embed="rId3">
            <a:alphaModFix/>
          </a:blip>
          <a:stretch>
            <a:fillRect/>
          </a:stretch>
        </p:blipFill>
        <p:spPr>
          <a:xfrm>
            <a:off x="1613363" y="2037775"/>
            <a:ext cx="5917271" cy="2257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311700" y="227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資料庫</a:t>
            </a:r>
            <a:endParaRPr/>
          </a:p>
        </p:txBody>
      </p:sp>
      <p:sp>
        <p:nvSpPr>
          <p:cNvPr id="278" name="Google Shape;278;p43"/>
          <p:cNvSpPr txBox="1"/>
          <p:nvPr/>
        </p:nvSpPr>
        <p:spPr>
          <a:xfrm>
            <a:off x="5598425" y="2042950"/>
            <a:ext cx="16272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透過條號搜尋</a:t>
            </a:r>
            <a:endParaRPr/>
          </a:p>
        </p:txBody>
      </p:sp>
      <p:sp>
        <p:nvSpPr>
          <p:cNvPr id="279" name="Google Shape;279;p43"/>
          <p:cNvSpPr txBox="1"/>
          <p:nvPr/>
        </p:nvSpPr>
        <p:spPr>
          <a:xfrm>
            <a:off x="3334950" y="4581250"/>
            <a:ext cx="24741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透過條號、法條名搜尋</a:t>
            </a:r>
            <a:endParaRPr/>
          </a:p>
        </p:txBody>
      </p:sp>
      <p:pic>
        <p:nvPicPr>
          <p:cNvPr id="280" name="Google Shape;280;p43"/>
          <p:cNvPicPr preferRelativeResize="0"/>
          <p:nvPr/>
        </p:nvPicPr>
        <p:blipFill>
          <a:blip r:embed="rId3">
            <a:alphaModFix/>
          </a:blip>
          <a:stretch>
            <a:fillRect/>
          </a:stretch>
        </p:blipFill>
        <p:spPr>
          <a:xfrm>
            <a:off x="417387" y="800275"/>
            <a:ext cx="8309226" cy="1839000"/>
          </a:xfrm>
          <a:prstGeom prst="rect">
            <a:avLst/>
          </a:prstGeom>
          <a:noFill/>
          <a:ln>
            <a:noFill/>
          </a:ln>
        </p:spPr>
      </p:pic>
      <p:pic>
        <p:nvPicPr>
          <p:cNvPr id="281" name="Google Shape;281;p43"/>
          <p:cNvPicPr preferRelativeResize="0"/>
          <p:nvPr/>
        </p:nvPicPr>
        <p:blipFill>
          <a:blip r:embed="rId4">
            <a:alphaModFix/>
          </a:blip>
          <a:stretch>
            <a:fillRect/>
          </a:stretch>
        </p:blipFill>
        <p:spPr>
          <a:xfrm>
            <a:off x="417375" y="2741400"/>
            <a:ext cx="7365403" cy="173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title"/>
          </p:nvPr>
        </p:nvSpPr>
        <p:spPr>
          <a:xfrm>
            <a:off x="311700" y="445025"/>
            <a:ext cx="198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工具類函式</a:t>
            </a:r>
            <a:endParaRPr/>
          </a:p>
        </p:txBody>
      </p:sp>
      <p:pic>
        <p:nvPicPr>
          <p:cNvPr id="287" name="Google Shape;287;p44"/>
          <p:cNvPicPr preferRelativeResize="0"/>
          <p:nvPr/>
        </p:nvPicPr>
        <p:blipFill>
          <a:blip r:embed="rId3">
            <a:alphaModFix/>
          </a:blip>
          <a:stretch>
            <a:fillRect/>
          </a:stretch>
        </p:blipFill>
        <p:spPr>
          <a:xfrm>
            <a:off x="311688" y="1561300"/>
            <a:ext cx="3785725" cy="2150575"/>
          </a:xfrm>
          <a:prstGeom prst="rect">
            <a:avLst/>
          </a:prstGeom>
          <a:noFill/>
          <a:ln>
            <a:noFill/>
          </a:ln>
        </p:spPr>
      </p:pic>
      <p:pic>
        <p:nvPicPr>
          <p:cNvPr id="288" name="Google Shape;288;p44"/>
          <p:cNvPicPr preferRelativeResize="0"/>
          <p:nvPr/>
        </p:nvPicPr>
        <p:blipFill>
          <a:blip r:embed="rId4">
            <a:alphaModFix/>
          </a:blip>
          <a:stretch>
            <a:fillRect/>
          </a:stretch>
        </p:blipFill>
        <p:spPr>
          <a:xfrm>
            <a:off x="4572000" y="1460250"/>
            <a:ext cx="3790950" cy="2352675"/>
          </a:xfrm>
          <a:prstGeom prst="rect">
            <a:avLst/>
          </a:prstGeom>
          <a:noFill/>
          <a:ln>
            <a:noFill/>
          </a:ln>
        </p:spPr>
      </p:pic>
      <p:sp>
        <p:nvSpPr>
          <p:cNvPr id="289" name="Google Shape;289;p44"/>
          <p:cNvSpPr txBox="1"/>
          <p:nvPr/>
        </p:nvSpPr>
        <p:spPr>
          <a:xfrm>
            <a:off x="469964" y="4157375"/>
            <a:ext cx="3469200" cy="93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TW" sz="1800">
                <a:solidFill>
                  <a:schemeClr val="lt2"/>
                </a:solidFill>
              </a:rPr>
              <a:t>透過條號產生查詢資料庫的參數</a:t>
            </a:r>
            <a:endParaRPr sz="1800">
              <a:solidFill>
                <a:schemeClr val="lt2"/>
              </a:solidFill>
            </a:endParaRPr>
          </a:p>
          <a:p>
            <a:pPr marL="0" lvl="0" indent="0" algn="l" rtl="0">
              <a:lnSpc>
                <a:spcPct val="115000"/>
              </a:lnSpc>
              <a:spcBef>
                <a:spcPts val="1200"/>
              </a:spcBef>
              <a:spcAft>
                <a:spcPts val="1200"/>
              </a:spcAft>
              <a:buNone/>
            </a:pPr>
            <a:r>
              <a:rPr lang="zh-TW" sz="1800">
                <a:solidFill>
                  <a:schemeClr val="lt2"/>
                </a:solidFill>
              </a:rPr>
              <a:t>(條號 之幾條)</a:t>
            </a:r>
            <a:endParaRPr sz="1800">
              <a:solidFill>
                <a:schemeClr val="lt2"/>
              </a:solidFill>
            </a:endParaRPr>
          </a:p>
        </p:txBody>
      </p:sp>
      <p:sp>
        <p:nvSpPr>
          <p:cNvPr id="290" name="Google Shape;290;p44"/>
          <p:cNvSpPr txBox="1"/>
          <p:nvPr/>
        </p:nvSpPr>
        <p:spPr>
          <a:xfrm>
            <a:off x="4721975" y="4157375"/>
            <a:ext cx="3790800" cy="93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TW" sz="1800">
                <a:solidFill>
                  <a:schemeClr val="lt2"/>
                </a:solidFill>
              </a:rPr>
              <a:t>透過法條名產生查詢資料庫的參數</a:t>
            </a:r>
            <a:endParaRPr sz="1800">
              <a:solidFill>
                <a:schemeClr val="lt2"/>
              </a:solidFill>
            </a:endParaRPr>
          </a:p>
          <a:p>
            <a:pPr marL="0" lvl="0" indent="0" algn="l" rtl="0">
              <a:lnSpc>
                <a:spcPct val="115000"/>
              </a:lnSpc>
              <a:spcBef>
                <a:spcPts val="1200"/>
              </a:spcBef>
              <a:spcAft>
                <a:spcPts val="1200"/>
              </a:spcAft>
              <a:buNone/>
            </a:pPr>
            <a:r>
              <a:rPr lang="zh-TW" sz="1800">
                <a:solidFill>
                  <a:schemeClr val="lt2"/>
                </a:solidFill>
              </a:rPr>
              <a:t>(%輸入法條名搜尋關鍵字%)</a:t>
            </a:r>
            <a:endParaRPr sz="1800">
              <a:solidFill>
                <a:schemeClr val="l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311700" y="445025"/>
            <a:ext cx="198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工具類函式</a:t>
            </a:r>
            <a:endParaRPr/>
          </a:p>
        </p:txBody>
      </p:sp>
      <p:sp>
        <p:nvSpPr>
          <p:cNvPr id="296" name="Google Shape;296;p45"/>
          <p:cNvSpPr txBox="1"/>
          <p:nvPr/>
        </p:nvSpPr>
        <p:spPr>
          <a:xfrm>
            <a:off x="3991051" y="4538775"/>
            <a:ext cx="1161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輸出法條</a:t>
            </a:r>
            <a:endParaRPr/>
          </a:p>
        </p:txBody>
      </p:sp>
      <p:pic>
        <p:nvPicPr>
          <p:cNvPr id="297" name="Google Shape;297;p45"/>
          <p:cNvPicPr preferRelativeResize="0"/>
          <p:nvPr/>
        </p:nvPicPr>
        <p:blipFill>
          <a:blip r:embed="rId3">
            <a:alphaModFix/>
          </a:blip>
          <a:stretch>
            <a:fillRect/>
          </a:stretch>
        </p:blipFill>
        <p:spPr>
          <a:xfrm>
            <a:off x="1475925" y="1302363"/>
            <a:ext cx="5983975" cy="2951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a:spLocks noGrp="1"/>
          </p:cNvSpPr>
          <p:nvPr>
            <p:ph type="title"/>
          </p:nvPr>
        </p:nvSpPr>
        <p:spPr>
          <a:xfrm>
            <a:off x="6997300" y="205275"/>
            <a:ext cx="198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工具類函式</a:t>
            </a:r>
            <a:endParaRPr/>
          </a:p>
        </p:txBody>
      </p:sp>
      <p:pic>
        <p:nvPicPr>
          <p:cNvPr id="303" name="Google Shape;303;p46"/>
          <p:cNvPicPr preferRelativeResize="0"/>
          <p:nvPr/>
        </p:nvPicPr>
        <p:blipFill>
          <a:blip r:embed="rId3">
            <a:alphaModFix/>
          </a:blip>
          <a:stretch>
            <a:fillRect/>
          </a:stretch>
        </p:blipFill>
        <p:spPr>
          <a:xfrm>
            <a:off x="435600" y="152400"/>
            <a:ext cx="3316850" cy="4838699"/>
          </a:xfrm>
          <a:prstGeom prst="rect">
            <a:avLst/>
          </a:prstGeom>
          <a:noFill/>
          <a:ln>
            <a:noFill/>
          </a:ln>
        </p:spPr>
      </p:pic>
      <p:pic>
        <p:nvPicPr>
          <p:cNvPr id="304" name="Google Shape;304;p46"/>
          <p:cNvPicPr preferRelativeResize="0"/>
          <p:nvPr/>
        </p:nvPicPr>
        <p:blipFill>
          <a:blip r:embed="rId4">
            <a:alphaModFix/>
          </a:blip>
          <a:stretch>
            <a:fillRect/>
          </a:stretch>
        </p:blipFill>
        <p:spPr>
          <a:xfrm>
            <a:off x="3839500" y="152400"/>
            <a:ext cx="3070751" cy="2151767"/>
          </a:xfrm>
          <a:prstGeom prst="rect">
            <a:avLst/>
          </a:prstGeom>
          <a:noFill/>
          <a:ln>
            <a:noFill/>
          </a:ln>
        </p:spPr>
      </p:pic>
      <p:sp>
        <p:nvSpPr>
          <p:cNvPr id="305" name="Google Shape;305;p46"/>
          <p:cNvSpPr txBox="1">
            <a:spLocks noGrp="1"/>
          </p:cNvSpPr>
          <p:nvPr>
            <p:ph type="body" idx="1"/>
          </p:nvPr>
        </p:nvSpPr>
        <p:spPr>
          <a:xfrm>
            <a:off x="3839500" y="2571750"/>
            <a:ext cx="4202700" cy="2484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選擇手動新增、更新資料時，詢問法條資訊</a:t>
            </a:r>
            <a:endParaRPr/>
          </a:p>
          <a:p>
            <a:pPr marL="457200" lvl="0" indent="-342900" algn="l" rtl="0">
              <a:spcBef>
                <a:spcPts val="0"/>
              </a:spcBef>
              <a:spcAft>
                <a:spcPts val="0"/>
              </a:spcAft>
              <a:buSzPts val="1800"/>
              <a:buChar char="●"/>
            </a:pPr>
            <a:r>
              <a:rPr lang="zh-TW"/>
              <a:t>search_parameter是查詢資料庫的參數(條號 之幾條)</a:t>
            </a:r>
            <a:endParaRPr/>
          </a:p>
          <a:p>
            <a:pPr marL="457200" lvl="0" indent="-342900" algn="l" rtl="0">
              <a:spcBef>
                <a:spcPts val="0"/>
              </a:spcBef>
              <a:spcAft>
                <a:spcPts val="0"/>
              </a:spcAft>
              <a:buSzPts val="1800"/>
              <a:buChar char="●"/>
            </a:pPr>
            <a:r>
              <a:rPr lang="zh-TW"/>
              <a:t>modify_parameter是加入資料庫需要的資訊(條號 之幾條 法條名 是否為告訴乃論 內容)</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主程式-數字處理</a:t>
            </a:r>
            <a:endParaRPr/>
          </a:p>
        </p:txBody>
      </p:sp>
      <p:pic>
        <p:nvPicPr>
          <p:cNvPr id="311" name="Google Shape;311;p47"/>
          <p:cNvPicPr preferRelativeResize="0"/>
          <p:nvPr/>
        </p:nvPicPr>
        <p:blipFill>
          <a:blip r:embed="rId3">
            <a:alphaModFix/>
          </a:blip>
          <a:stretch>
            <a:fillRect/>
          </a:stretch>
        </p:blipFill>
        <p:spPr>
          <a:xfrm>
            <a:off x="1511288" y="1930025"/>
            <a:ext cx="6121375" cy="2498710"/>
          </a:xfrm>
          <a:prstGeom prst="rect">
            <a:avLst/>
          </a:prstGeom>
          <a:noFill/>
          <a:ln>
            <a:noFill/>
          </a:ln>
        </p:spPr>
      </p:pic>
      <p:sp>
        <p:nvSpPr>
          <p:cNvPr id="312" name="Google Shape;312;p47"/>
          <p:cNvSpPr txBox="1"/>
          <p:nvPr/>
        </p:nvSpPr>
        <p:spPr>
          <a:xfrm>
            <a:off x="2889725" y="4582375"/>
            <a:ext cx="33645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模式選擇、條號查詢數字處理</a:t>
            </a:r>
            <a:endParaRPr/>
          </a:p>
        </p:txBody>
      </p:sp>
      <p:sp>
        <p:nvSpPr>
          <p:cNvPr id="313" name="Google Shape;313;p47"/>
          <p:cNvSpPr txBox="1">
            <a:spLocks noGrp="1"/>
          </p:cNvSpPr>
          <p:nvPr>
            <p:ph type="body" idx="1"/>
          </p:nvPr>
        </p:nvSpPr>
        <p:spPr>
          <a:xfrm>
            <a:off x="311700" y="1017725"/>
            <a:ext cx="4842000" cy="91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將輸入字串數字部分轉成阿拉伯數字</a:t>
            </a:r>
            <a:endParaRPr/>
          </a:p>
          <a:p>
            <a:pPr marL="457200" lvl="0" indent="-342900" algn="l" rtl="0">
              <a:spcBef>
                <a:spcPts val="0"/>
              </a:spcBef>
              <a:spcAft>
                <a:spcPts val="0"/>
              </a:spcAft>
              <a:buSzPts val="1800"/>
              <a:buChar char="●"/>
            </a:pPr>
            <a:r>
              <a:rPr lang="zh-TW"/>
              <a:t>保留阿拉伯數字</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主程式-根據條號查詢</a:t>
            </a:r>
            <a:endParaRPr/>
          </a:p>
        </p:txBody>
      </p:sp>
      <p:sp>
        <p:nvSpPr>
          <p:cNvPr id="319" name="Google Shape;319;p48"/>
          <p:cNvSpPr txBox="1"/>
          <p:nvPr/>
        </p:nvSpPr>
        <p:spPr>
          <a:xfrm>
            <a:off x="3730800" y="4440700"/>
            <a:ext cx="16824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zh-TW" sz="1800">
                <a:solidFill>
                  <a:schemeClr val="lt2"/>
                </a:solidFill>
              </a:rPr>
              <a:t>根據條號查詢</a:t>
            </a:r>
            <a:endParaRPr/>
          </a:p>
        </p:txBody>
      </p:sp>
      <p:sp>
        <p:nvSpPr>
          <p:cNvPr id="320" name="Google Shape;320;p48"/>
          <p:cNvSpPr txBox="1">
            <a:spLocks noGrp="1"/>
          </p:cNvSpPr>
          <p:nvPr>
            <p:ph type="body" idx="1"/>
          </p:nvPr>
        </p:nvSpPr>
        <p:spPr>
          <a:xfrm>
            <a:off x="311700" y="1017725"/>
            <a:ext cx="4842000" cy="91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調用函式執行</a:t>
            </a:r>
            <a:endParaRPr/>
          </a:p>
          <a:p>
            <a:pPr marL="457200" lvl="0" indent="-342900" algn="l" rtl="0">
              <a:spcBef>
                <a:spcPts val="0"/>
              </a:spcBef>
              <a:spcAft>
                <a:spcPts val="0"/>
              </a:spcAft>
              <a:buSzPts val="1800"/>
              <a:buChar char="●"/>
            </a:pPr>
            <a:r>
              <a:rPr lang="zh-TW"/>
              <a:t>只會有有找到及沒有找到兩種結果</a:t>
            </a:r>
            <a:endParaRPr/>
          </a:p>
        </p:txBody>
      </p:sp>
      <p:pic>
        <p:nvPicPr>
          <p:cNvPr id="321" name="Google Shape;321;p48"/>
          <p:cNvPicPr preferRelativeResize="0"/>
          <p:nvPr/>
        </p:nvPicPr>
        <p:blipFill>
          <a:blip r:embed="rId3">
            <a:alphaModFix/>
          </a:blip>
          <a:stretch>
            <a:fillRect/>
          </a:stretch>
        </p:blipFill>
        <p:spPr>
          <a:xfrm>
            <a:off x="1358013" y="1874325"/>
            <a:ext cx="6427975" cy="2507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主程式-根據法條名查詢</a:t>
            </a:r>
            <a:endParaRPr/>
          </a:p>
        </p:txBody>
      </p:sp>
      <p:sp>
        <p:nvSpPr>
          <p:cNvPr id="327" name="Google Shape;327;p49"/>
          <p:cNvSpPr txBox="1">
            <a:spLocks noGrp="1"/>
          </p:cNvSpPr>
          <p:nvPr>
            <p:ph type="body" idx="1"/>
          </p:nvPr>
        </p:nvSpPr>
        <p:spPr>
          <a:xfrm>
            <a:off x="311700" y="1017725"/>
            <a:ext cx="3251700" cy="248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只需說出關鍵字，如殺人，會找法條名含殺人的所有結果</a:t>
            </a:r>
            <a:endParaRPr/>
          </a:p>
          <a:p>
            <a:pPr marL="457200" lvl="0" indent="-342900" algn="l" rtl="0">
              <a:spcBef>
                <a:spcPts val="0"/>
              </a:spcBef>
              <a:spcAft>
                <a:spcPts val="0"/>
              </a:spcAft>
              <a:buSzPts val="1800"/>
              <a:buChar char="●"/>
            </a:pPr>
            <a:r>
              <a:rPr lang="zh-TW"/>
              <a:t>先念出所有結果的法條名，讓使用者選擇要聽哪一條的內容，有限定範圍，避免程式中斷</a:t>
            </a:r>
            <a:endParaRPr/>
          </a:p>
        </p:txBody>
      </p:sp>
      <p:pic>
        <p:nvPicPr>
          <p:cNvPr id="328" name="Google Shape;328;p49"/>
          <p:cNvPicPr preferRelativeResize="0"/>
          <p:nvPr/>
        </p:nvPicPr>
        <p:blipFill>
          <a:blip r:embed="rId3">
            <a:alphaModFix/>
          </a:blip>
          <a:stretch>
            <a:fillRect/>
          </a:stretch>
        </p:blipFill>
        <p:spPr>
          <a:xfrm>
            <a:off x="4312080" y="0"/>
            <a:ext cx="4387093" cy="51435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主程式-手動新增法條</a:t>
            </a:r>
            <a:endParaRPr/>
          </a:p>
        </p:txBody>
      </p:sp>
      <p:sp>
        <p:nvSpPr>
          <p:cNvPr id="334" name="Google Shape;334;p50"/>
          <p:cNvSpPr txBox="1">
            <a:spLocks noGrp="1"/>
          </p:cNvSpPr>
          <p:nvPr>
            <p:ph type="body" idx="1"/>
          </p:nvPr>
        </p:nvSpPr>
        <p:spPr>
          <a:xfrm>
            <a:off x="311700" y="1115800"/>
            <a:ext cx="3251700" cy="173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除了透過網頁爬取資料，也可以靠文字模式新增</a:t>
            </a:r>
            <a:endParaRPr/>
          </a:p>
          <a:p>
            <a:pPr marL="457200" lvl="0" indent="-342900" algn="l" rtl="0">
              <a:spcBef>
                <a:spcPts val="0"/>
              </a:spcBef>
              <a:spcAft>
                <a:spcPts val="0"/>
              </a:spcAft>
              <a:buSzPts val="1800"/>
              <a:buChar char="●"/>
            </a:pPr>
            <a:r>
              <a:rPr lang="zh-TW"/>
              <a:t>會先查詢資料庫是否已有資料，有的話詢問是否更新</a:t>
            </a:r>
            <a:endParaRPr/>
          </a:p>
        </p:txBody>
      </p:sp>
      <p:pic>
        <p:nvPicPr>
          <p:cNvPr id="335" name="Google Shape;335;p50"/>
          <p:cNvPicPr preferRelativeResize="0"/>
          <p:nvPr/>
        </p:nvPicPr>
        <p:blipFill>
          <a:blip r:embed="rId3">
            <a:alphaModFix/>
          </a:blip>
          <a:stretch>
            <a:fillRect/>
          </a:stretch>
        </p:blipFill>
        <p:spPr>
          <a:xfrm>
            <a:off x="4094950" y="445025"/>
            <a:ext cx="4737349" cy="43905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主程式-手動更新法條</a:t>
            </a:r>
            <a:endParaRPr/>
          </a:p>
        </p:txBody>
      </p:sp>
      <p:sp>
        <p:nvSpPr>
          <p:cNvPr id="341" name="Google Shape;341;p51"/>
          <p:cNvSpPr txBox="1">
            <a:spLocks noGrp="1"/>
          </p:cNvSpPr>
          <p:nvPr>
            <p:ph type="body" idx="1"/>
          </p:nvPr>
        </p:nvSpPr>
        <p:spPr>
          <a:xfrm>
            <a:off x="311700" y="1115800"/>
            <a:ext cx="3251700" cy="17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除了透過網頁爬取資料，也可以靠文字模式更新</a:t>
            </a:r>
            <a:endParaRPr/>
          </a:p>
          <a:p>
            <a:pPr marL="457200" lvl="0" indent="-342900" algn="l" rtl="0">
              <a:spcBef>
                <a:spcPts val="0"/>
              </a:spcBef>
              <a:spcAft>
                <a:spcPts val="0"/>
              </a:spcAft>
              <a:buSzPts val="1800"/>
              <a:buChar char="●"/>
            </a:pPr>
            <a:r>
              <a:rPr lang="zh-TW"/>
              <a:t>會先查詢資料庫是否已有資料，沒有的話詢問是否新增</a:t>
            </a:r>
            <a:endParaRPr/>
          </a:p>
        </p:txBody>
      </p:sp>
      <p:pic>
        <p:nvPicPr>
          <p:cNvPr id="342" name="Google Shape;342;p51"/>
          <p:cNvPicPr preferRelativeResize="0"/>
          <p:nvPr/>
        </p:nvPicPr>
        <p:blipFill>
          <a:blip r:embed="rId3">
            <a:alphaModFix/>
          </a:blip>
          <a:stretch>
            <a:fillRect/>
          </a:stretch>
        </p:blipFill>
        <p:spPr>
          <a:xfrm>
            <a:off x="4208535" y="429475"/>
            <a:ext cx="4711690" cy="428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主要功能流程圖 - 模組化(初版)</a:t>
            </a:r>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6"/>
          <p:cNvPicPr preferRelativeResize="0"/>
          <p:nvPr/>
        </p:nvPicPr>
        <p:blipFill>
          <a:blip r:embed="rId3">
            <a:alphaModFix/>
          </a:blip>
          <a:stretch>
            <a:fillRect/>
          </a:stretch>
        </p:blipFill>
        <p:spPr>
          <a:xfrm>
            <a:off x="311706" y="1152481"/>
            <a:ext cx="1843998" cy="3416400"/>
          </a:xfrm>
          <a:prstGeom prst="rect">
            <a:avLst/>
          </a:prstGeom>
          <a:noFill/>
          <a:ln>
            <a:noFill/>
          </a:ln>
        </p:spPr>
      </p:pic>
      <p:pic>
        <p:nvPicPr>
          <p:cNvPr id="80" name="Google Shape;80;p16"/>
          <p:cNvPicPr preferRelativeResize="0"/>
          <p:nvPr/>
        </p:nvPicPr>
        <p:blipFill>
          <a:blip r:embed="rId4">
            <a:alphaModFix/>
          </a:blip>
          <a:stretch>
            <a:fillRect/>
          </a:stretch>
        </p:blipFill>
        <p:spPr>
          <a:xfrm>
            <a:off x="4824500" y="0"/>
            <a:ext cx="2609392" cy="5837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參考資料</a:t>
            </a:r>
            <a:endParaRPr/>
          </a:p>
          <a:p>
            <a:pPr marL="0" lvl="0" indent="0" algn="l" rtl="0">
              <a:spcBef>
                <a:spcPts val="0"/>
              </a:spcBef>
              <a:spcAft>
                <a:spcPts val="0"/>
              </a:spcAft>
              <a:buNone/>
            </a:pPr>
            <a:endParaRPr/>
          </a:p>
        </p:txBody>
      </p:sp>
      <p:sp>
        <p:nvSpPr>
          <p:cNvPr id="348" name="Google Shape;34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u="sng">
                <a:solidFill>
                  <a:schemeClr val="hlink"/>
                </a:solidFill>
                <a:hlinkClick r:id="rId3"/>
              </a:rPr>
              <a:t>中華民國刑法 (6laws.net)</a:t>
            </a:r>
            <a:endParaRPr/>
          </a:p>
          <a:p>
            <a:pPr marL="0" lvl="0" indent="0" algn="l" rtl="0">
              <a:spcBef>
                <a:spcPts val="1200"/>
              </a:spcBef>
              <a:spcAft>
                <a:spcPts val="0"/>
              </a:spcAft>
              <a:buNone/>
            </a:pPr>
            <a:r>
              <a:rPr lang="zh-TW" u="sng">
                <a:solidFill>
                  <a:schemeClr val="hlink"/>
                </a:solidFill>
                <a:hlinkClick r:id="rId4"/>
              </a:rPr>
              <a:t>中華民國刑法-全國法規資料庫 (moj.gov.tw)</a:t>
            </a:r>
            <a:endParaRPr/>
          </a:p>
          <a:p>
            <a:pPr marL="0" lvl="0" indent="0" algn="l" rtl="0">
              <a:spcBef>
                <a:spcPts val="1200"/>
              </a:spcBef>
              <a:spcAft>
                <a:spcPts val="0"/>
              </a:spcAft>
              <a:buNone/>
            </a:pPr>
            <a:r>
              <a:rPr lang="zh-TW" u="sng">
                <a:solidFill>
                  <a:schemeClr val="hlink"/>
                </a:solidFill>
                <a:hlinkClick r:id="rId5"/>
              </a:rPr>
              <a:t>re — Regular expression operations — Python 3.11.1 documentation</a:t>
            </a:r>
            <a:endParaRPr/>
          </a:p>
          <a:p>
            <a:pPr marL="0" lvl="0" indent="0" algn="l" rtl="0">
              <a:spcBef>
                <a:spcPts val="1200"/>
              </a:spcBef>
              <a:spcAft>
                <a:spcPts val="0"/>
              </a:spcAft>
              <a:buNone/>
            </a:pPr>
            <a:r>
              <a:rPr lang="zh-TW" u="sng">
                <a:solidFill>
                  <a:schemeClr val="hlink"/>
                </a:solidFill>
                <a:hlinkClick r:id="rId6"/>
              </a:rPr>
              <a:t>Beautiful Soup Documentation — Beautiful Soup 4.9.0 documentation (crummy.com)</a:t>
            </a:r>
            <a:endParaRPr/>
          </a:p>
          <a:p>
            <a:pPr marL="0" lvl="0" indent="0" algn="l" rtl="0">
              <a:spcBef>
                <a:spcPts val="1200"/>
              </a:spcBef>
              <a:spcAft>
                <a:spcPts val="1200"/>
              </a:spcAft>
              <a:buNone/>
            </a:pPr>
            <a:r>
              <a:rPr lang="zh-TW" u="sng">
                <a:solidFill>
                  <a:schemeClr val="hlink"/>
                </a:solidFill>
                <a:hlinkClick r:id="rId7"/>
              </a:rPr>
              <a:t>sqlite3 — DB-API 2.0 interface for SQLite databases — Python 3.11.1 documentation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主要功能流程圖 - 模組化(新版)</a:t>
            </a:r>
            <a:endParaRPr/>
          </a:p>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7" name="Google Shape;87;p17"/>
          <p:cNvPicPr preferRelativeResize="0"/>
          <p:nvPr/>
        </p:nvPicPr>
        <p:blipFill>
          <a:blip r:embed="rId3">
            <a:alphaModFix/>
          </a:blip>
          <a:stretch>
            <a:fillRect/>
          </a:stretch>
        </p:blipFill>
        <p:spPr>
          <a:xfrm>
            <a:off x="2223350" y="902838"/>
            <a:ext cx="6079599" cy="4173226"/>
          </a:xfrm>
          <a:prstGeom prst="rect">
            <a:avLst/>
          </a:prstGeom>
          <a:noFill/>
          <a:ln>
            <a:noFill/>
          </a:ln>
        </p:spPr>
      </p:pic>
      <p:pic>
        <p:nvPicPr>
          <p:cNvPr id="88" name="Google Shape;88;p17"/>
          <p:cNvPicPr preferRelativeResize="0"/>
          <p:nvPr/>
        </p:nvPicPr>
        <p:blipFill>
          <a:blip r:embed="rId4">
            <a:alphaModFix/>
          </a:blip>
          <a:stretch>
            <a:fillRect/>
          </a:stretch>
        </p:blipFill>
        <p:spPr>
          <a:xfrm>
            <a:off x="311706" y="1152481"/>
            <a:ext cx="1843998"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主要功能流程圖 - 模組化(模塊製作)</a:t>
            </a:r>
            <a:endParaRPr/>
          </a:p>
          <a:p>
            <a:pPr marL="0" lvl="0" indent="0" algn="l" rtl="0">
              <a:spcBef>
                <a:spcPts val="0"/>
              </a:spcBef>
              <a:spcAft>
                <a:spcPts val="0"/>
              </a:spcAft>
              <a:buNone/>
            </a:pPr>
            <a:endParaRPr/>
          </a:p>
        </p:txBody>
      </p:sp>
      <p:sp>
        <p:nvSpPr>
          <p:cNvPr id="94" name="Google Shape;94;p18"/>
          <p:cNvSpPr txBox="1">
            <a:spLocks noGrp="1"/>
          </p:cNvSpPr>
          <p:nvPr>
            <p:ph type="body" idx="1"/>
          </p:nvPr>
        </p:nvSpPr>
        <p:spPr>
          <a:xfrm>
            <a:off x="311700" y="909250"/>
            <a:ext cx="3665700" cy="63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sz="2600"/>
              <a:t>一般對話</a:t>
            </a:r>
            <a:endParaRPr sz="2600"/>
          </a:p>
        </p:txBody>
      </p:sp>
      <p:pic>
        <p:nvPicPr>
          <p:cNvPr id="95" name="Google Shape;95;p18"/>
          <p:cNvPicPr preferRelativeResize="0"/>
          <p:nvPr/>
        </p:nvPicPr>
        <p:blipFill>
          <a:blip r:embed="rId3">
            <a:alphaModFix/>
          </a:blip>
          <a:stretch>
            <a:fillRect/>
          </a:stretch>
        </p:blipFill>
        <p:spPr>
          <a:xfrm>
            <a:off x="254475" y="1632950"/>
            <a:ext cx="3486150" cy="819150"/>
          </a:xfrm>
          <a:prstGeom prst="rect">
            <a:avLst/>
          </a:prstGeom>
          <a:noFill/>
          <a:ln>
            <a:noFill/>
          </a:ln>
        </p:spPr>
      </p:pic>
      <p:pic>
        <p:nvPicPr>
          <p:cNvPr id="96" name="Google Shape;96;p18"/>
          <p:cNvPicPr preferRelativeResize="0"/>
          <p:nvPr/>
        </p:nvPicPr>
        <p:blipFill>
          <a:blip r:embed="rId4">
            <a:alphaModFix/>
          </a:blip>
          <a:stretch>
            <a:fillRect/>
          </a:stretch>
        </p:blipFill>
        <p:spPr>
          <a:xfrm>
            <a:off x="175788" y="2677538"/>
            <a:ext cx="4238625" cy="638175"/>
          </a:xfrm>
          <a:prstGeom prst="rect">
            <a:avLst/>
          </a:prstGeom>
          <a:noFill/>
          <a:ln>
            <a:noFill/>
          </a:ln>
        </p:spPr>
      </p:pic>
      <p:pic>
        <p:nvPicPr>
          <p:cNvPr id="97" name="Google Shape;97;p18"/>
          <p:cNvPicPr preferRelativeResize="0"/>
          <p:nvPr/>
        </p:nvPicPr>
        <p:blipFill>
          <a:blip r:embed="rId5">
            <a:alphaModFix/>
          </a:blip>
          <a:stretch>
            <a:fillRect/>
          </a:stretch>
        </p:blipFill>
        <p:spPr>
          <a:xfrm>
            <a:off x="4230971" y="1632946"/>
            <a:ext cx="4815950" cy="2049750"/>
          </a:xfrm>
          <a:prstGeom prst="rect">
            <a:avLst/>
          </a:prstGeom>
          <a:noFill/>
          <a:ln>
            <a:noFill/>
          </a:ln>
        </p:spPr>
      </p:pic>
      <p:sp>
        <p:nvSpPr>
          <p:cNvPr id="98" name="Google Shape;98;p18"/>
          <p:cNvSpPr txBox="1">
            <a:spLocks noGrp="1"/>
          </p:cNvSpPr>
          <p:nvPr>
            <p:ph type="body" idx="1"/>
          </p:nvPr>
        </p:nvSpPr>
        <p:spPr>
          <a:xfrm>
            <a:off x="4288200" y="909250"/>
            <a:ext cx="3665700" cy="63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sz="2600"/>
              <a:t>計算模塊</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553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主要功能流程圖 - 模組化(主程式導入)</a:t>
            </a:r>
            <a:endParaRPr/>
          </a:p>
          <a:p>
            <a:pPr marL="0" lvl="0" indent="0" algn="l" rtl="0">
              <a:spcBef>
                <a:spcPts val="0"/>
              </a:spcBef>
              <a:spcAft>
                <a:spcPts val="0"/>
              </a:spcAft>
              <a:buNone/>
            </a:pP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9"/>
          <p:cNvPicPr preferRelativeResize="0"/>
          <p:nvPr/>
        </p:nvPicPr>
        <p:blipFill>
          <a:blip r:embed="rId3">
            <a:alphaModFix/>
          </a:blip>
          <a:stretch>
            <a:fillRect/>
          </a:stretch>
        </p:blipFill>
        <p:spPr>
          <a:xfrm>
            <a:off x="311700" y="1152463"/>
            <a:ext cx="4686300"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透過物件來模組化 - TKinter</a:t>
            </a:r>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0"/>
          <p:cNvPicPr preferRelativeResize="0"/>
          <p:nvPr/>
        </p:nvPicPr>
        <p:blipFill>
          <a:blip r:embed="rId3">
            <a:alphaModFix/>
          </a:blip>
          <a:stretch>
            <a:fillRect/>
          </a:stretch>
        </p:blipFill>
        <p:spPr>
          <a:xfrm>
            <a:off x="311699" y="915650"/>
            <a:ext cx="4395824" cy="4542600"/>
          </a:xfrm>
          <a:prstGeom prst="rect">
            <a:avLst/>
          </a:prstGeom>
          <a:noFill/>
          <a:ln>
            <a:noFill/>
          </a:ln>
        </p:spPr>
      </p:pic>
      <p:pic>
        <p:nvPicPr>
          <p:cNvPr id="113" name="Google Shape;113;p20"/>
          <p:cNvPicPr preferRelativeResize="0"/>
          <p:nvPr/>
        </p:nvPicPr>
        <p:blipFill>
          <a:blip r:embed="rId4">
            <a:alphaModFix/>
          </a:blip>
          <a:stretch>
            <a:fillRect/>
          </a:stretch>
        </p:blipFill>
        <p:spPr>
          <a:xfrm>
            <a:off x="4638562" y="915650"/>
            <a:ext cx="450542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透過物件來模組化 - 語音辨識</a:t>
            </a: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204369" y="980800"/>
            <a:ext cx="3666112" cy="5143500"/>
          </a:xfrm>
          <a:prstGeom prst="rect">
            <a:avLst/>
          </a:prstGeom>
          <a:noFill/>
          <a:ln>
            <a:noFill/>
          </a:ln>
        </p:spPr>
      </p:pic>
      <p:pic>
        <p:nvPicPr>
          <p:cNvPr id="121" name="Google Shape;121;p21"/>
          <p:cNvPicPr preferRelativeResize="0"/>
          <p:nvPr/>
        </p:nvPicPr>
        <p:blipFill>
          <a:blip r:embed="rId4">
            <a:alphaModFix/>
          </a:blip>
          <a:stretch>
            <a:fillRect/>
          </a:stretch>
        </p:blipFill>
        <p:spPr>
          <a:xfrm>
            <a:off x="3870464" y="980800"/>
            <a:ext cx="6113371" cy="51435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如螢幕大小 (16:9)</PresentationFormat>
  <Paragraphs>127</Paragraphs>
  <Slides>40</Slides>
  <Notes>40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40</vt:i4>
      </vt:variant>
    </vt:vector>
  </HeadingPairs>
  <TitlesOfParts>
    <vt:vector size="42" baseType="lpstr">
      <vt:lpstr>Arial</vt:lpstr>
      <vt:lpstr>Simple Dark</vt:lpstr>
      <vt:lpstr>Python語音辨識</vt:lpstr>
      <vt:lpstr>重要技術說明 </vt:lpstr>
      <vt:lpstr>主要功能流程圖 - 舊 </vt:lpstr>
      <vt:lpstr>主要功能流程圖 - 模組化(初版) </vt:lpstr>
      <vt:lpstr>主要功能流程圖 - 模組化(新版) </vt:lpstr>
      <vt:lpstr>主要功能流程圖 - 模組化(模塊製作) </vt:lpstr>
      <vt:lpstr>主要功能流程圖 - 模組化(主程式導入) </vt:lpstr>
      <vt:lpstr>透過物件來模組化 - TKinter</vt:lpstr>
      <vt:lpstr>透過物件來模組化 - 語音辨識</vt:lpstr>
      <vt:lpstr>透過多檔案來模組化</vt:lpstr>
      <vt:lpstr>點餐 </vt:lpstr>
      <vt:lpstr>菜單</vt:lpstr>
      <vt:lpstr>中文數字轉阿拉伯數字</vt:lpstr>
      <vt:lpstr>點餐用到的函數-1</vt:lpstr>
      <vt:lpstr>點餐用到的函數-2</vt:lpstr>
      <vt:lpstr>健身 </vt:lpstr>
      <vt:lpstr>基礎代謝率 - BMR </vt:lpstr>
      <vt:lpstr>總熱量消耗 - TDEE  </vt:lpstr>
      <vt:lpstr>營養素分配  </vt:lpstr>
      <vt:lpstr>使用說明 </vt:lpstr>
      <vt:lpstr>計算函式  </vt:lpstr>
      <vt:lpstr>其他詢問函式</vt:lpstr>
      <vt:lpstr>參考資料 </vt:lpstr>
      <vt:lpstr>線性方程式</vt:lpstr>
      <vt:lpstr>效果</vt:lpstr>
      <vt:lpstr>功能</vt:lpstr>
      <vt:lpstr>PowerPoint 簡報</vt:lpstr>
      <vt:lpstr>法律 </vt:lpstr>
      <vt:lpstr>法規資料處理</vt:lpstr>
      <vt:lpstr>資料庫</vt:lpstr>
      <vt:lpstr>資料庫</vt:lpstr>
      <vt:lpstr>工具類函式</vt:lpstr>
      <vt:lpstr>工具類函式</vt:lpstr>
      <vt:lpstr>工具類函式</vt:lpstr>
      <vt:lpstr>主程式-數字處理</vt:lpstr>
      <vt:lpstr>主程式-根據條號查詢</vt:lpstr>
      <vt:lpstr>主程式-根據法條名查詢</vt:lpstr>
      <vt:lpstr>主程式-手動新增法條</vt:lpstr>
      <vt:lpstr>主程式-手動更新法條</vt:lpstr>
      <vt:lpstr>參考資料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Python語音辨識</dc:title>
  <cp:lastModifiedBy>JingShing Lai</cp:lastModifiedBy>
  <cp:revision>1</cp:revision>
  <dcterms:modified xsi:type="dcterms:W3CDTF">2023-01-09T06:04:22Z</dcterms:modified>
</cp:coreProperties>
</file>