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8415" autoAdjust="0"/>
  </p:normalViewPr>
  <p:slideViewPr>
    <p:cSldViewPr snapToGrid="0" showGuides="1">
      <p:cViewPr varScale="1">
        <p:scale>
          <a:sx n="70" d="100"/>
          <a:sy n="70" d="100"/>
        </p:scale>
        <p:origin x="52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IN" smtClean="0"/>
              <a:t>16-11-2018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IN" smtClean="0"/>
              <a:t>16-11-2018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16-11-2018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smtClean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dirty="0"/>
              <a:t>Title here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Here</a:t>
            </a:r>
            <a:endParaRPr lang="en-IN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Here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16-11-2018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16-11-2018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505074513636.jp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50502a08a21.jp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50503f6f7784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file505031d4453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 hasCustomPrompt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/>
            <a:r>
              <a:rPr sz="3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/>
          <a:lstStyle/>
          <a:p>
            <a:r>
              <a:rPr/>
              <a:t>Xiang XU, Jing TANG, Ningze ZU,Jianhao Yan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/>
          <a:lstStyle/>
          <a:p>
            <a:r>
              <a:rPr/>
              <a:t>Investing in Stocks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/>
            <a:r>
              <a:rPr/>
              <a:t>1. Represents ownership in a firm </a:t>
            </a:r>
          </a:p>
          <a:p>
            <a:pPr/>
            <a:r>
              <a:rPr/>
              <a:t>2. Earn a return in two ways</a:t>
            </a:r>
          </a:p>
          <a:p>
            <a:pPr lvl="1"/>
            <a:r>
              <a:rPr/>
              <a:t>Price of the stock rises over time</a:t>
            </a:r>
          </a:p>
          <a:p>
            <a:pPr lvl="1"/>
            <a:r>
              <a:rPr/>
              <a:t>Dividends are paid to the stockholder</a:t>
            </a:r>
          </a:p>
          <a:p>
            <a:pPr/>
            <a:r>
              <a:rPr/>
              <a:t>3. 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/>
            <a:r>
              <a:rPr/>
              <a:t>4. Right to vote for directors and on certain issues</a:t>
            </a:r>
          </a:p>
          <a:p>
            <a:pPr/>
            <a:r>
              <a:rPr/>
              <a:t>5. Two types</a:t>
            </a:r>
          </a:p>
          <a:p>
            <a:pPr lvl="1"/>
            <a:r>
              <a:rPr/>
              <a:t>Common stock</a:t>
            </a:r>
          </a:p>
          <a:p>
            <a:pPr lvl="2"/>
            <a:r>
              <a:rPr/>
              <a:t>Right to vote</a:t>
            </a:r>
          </a:p>
          <a:p>
            <a:pPr lvl="2"/>
            <a:r>
              <a:rPr/>
              <a:t>Receive dividends</a:t>
            </a:r>
          </a:p>
          <a:p>
            <a:pPr lvl="1"/>
            <a:r>
              <a:rPr/>
              <a:t>Preferred stock</a:t>
            </a:r>
          </a:p>
          <a:p>
            <a:pPr lvl="2"/>
            <a:r>
              <a:rPr/>
              <a:t>Receive a fixed dividend</a:t>
            </a:r>
          </a:p>
          <a:p>
            <a:pPr lvl="2"/>
            <a:r>
              <a:rPr/>
              <a:t> Do not usually vote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316488" y="0"/>
            <a:ext cx="685800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/>
          <a:lstStyle/>
          <a:p>
            <a:r>
              <a:rPr/>
              <a:t>Investing in Stocks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1992819"/>
          </a:xfrm>
        </p:spPr>
        <p:txBody>
          <a:bodyPr/>
          <a:lstStyle/>
          <a:p>
            <a:r>
              <a:rPr/>
              <a:t>Sample Corporate Stock Certificate 
  Figure 11.1  Wien Consolidated Airlines Stock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61520" cy="3712464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/>
          <a:lstStyle/>
          <a:p>
            <a:r>
              <a:rPr/>
              <a:t>What is a Bear Market?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305379"/>
          </a:xfrm>
        </p:spPr>
        <p:txBody>
          <a:bodyPr/>
          <a:lstStyle/>
          <a:p>
            <a:r>
              <a:rPr/>
              <a:t>A decline of 15-20% of the broad market coupled with pessimistic sentiment underlying the stock market.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316488" y="0"/>
            <a:ext cx="685800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/>
          <a:lstStyle/>
          <a:p>
            <a:r>
              <a:rPr/>
              <a:t>Stock Market Indexes: the Dow Jones Industrial Average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63416" y="1825625"/>
            <a:ext cx="11465168" cy="43513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/>
          <a:lstStyle/>
          <a:p>
            <a:r>
              <a:rPr/>
              <a:t>Dow Jones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/>
          <a:lstStyle/>
          <a:p>
            <a:r>
              <a:rPr/>
              <a:t>The last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363416" y="1825625"/>
            <a:ext cx="11465168" cy="4351338"/>
          </a:xfrm>
        </p:spPr>
        <p:txBody>
          <a:bodyPr/>
          <a:lstStyle/>
          <a:p>
            <a:pPr/>
            <a:r>
              <a:rPr/>
              <a:t>Sept. 30, 2002  Dow  7,528</a:t>
            </a:r>
          </a:p>
          <a:p>
            <a:pPr/>
            <a:r>
              <a:rPr/>
              <a:t>Jan. 5, 2004   Dow  10,568</a:t>
            </a:r>
          </a:p>
          <a:p>
            <a:pPr/>
            <a:r>
              <a:rPr/>
              <a:t>Oct. 8, 2007      Dow   14,093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/>
          <a:lstStyle/>
          <a:p>
            <a:r>
              <a:rPr/>
              <a:t>What do I do in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363416" y="1825625"/>
            <a:ext cx="11465168" cy="4351338"/>
          </a:xfrm>
        </p:spPr>
        <p:txBody>
          <a:bodyPr/>
          <a:lstStyle/>
          <a:p>
            <a:pPr/>
            <a:r>
              <a:rPr/>
              <a:t>Decide whether this is a market correction or the start of something more</a:t>
            </a:r>
          </a:p>
          <a:p>
            <a:pPr/>
            <a:r>
              <a:rPr/>
              <a:t>Review the stocks you own</a:t>
            </a:r>
          </a:p>
          <a:p>
            <a:pPr/>
            <a:r>
              <a:rPr/>
              <a:t>Review stocks you wanted to own but were too expensive at time of research</a:t>
            </a:r>
          </a:p>
          <a:p>
            <a:pPr/>
            <a:r>
              <a:rPr/>
              <a:t>Check your portfolio for balance or the type of stocks you 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03_CA - v5" id="{676C8139-D340-432F-9674-2FA823DFFDED}" vid="{F880323A-559C-41C8-8579-8950CC3EC8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88AAE1-610C-4AC3-8008-2C517A489104}">
  <ds:schemaRefs>
    <ds:schemaRef ds:uri="6dc4bcd6-49db-4c07-9060-8acfc67cef9f"/>
    <ds:schemaRef ds:uri="fb0879af-3eba-417a-a55a-ffe6dcd6ca77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0AAAE00-6035-4595-9AF7-D4D31844E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F0C872-40F0-4E6E-990F-D5B14C4220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 xmlns:cp="http://schemas.openxmlformats.org/package/2006/metadata/core-properties"/>
  <cp:revision>1</cp:revision>
  <dcterms:created xsi:type="dcterms:W3CDTF">2018-11-17T01:48:29Z</dcterms:created>
  <dcterms:modified xmlns:xsi="http://www.w3.org/2001/XMLSchema-instance" xmlns:dcterms="http://purl.org/dc/terms/" xsi:type="dcterms:W3CDTF">2018-11-17T00:15:42Z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