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97" r:id="rId3"/>
    <p:sldId id="364" r:id="rId4"/>
    <p:sldId id="534" r:id="rId5"/>
    <p:sldId id="352" r:id="rId6"/>
    <p:sldId id="525" r:id="rId7"/>
    <p:sldId id="503" r:id="rId8"/>
    <p:sldId id="526" r:id="rId9"/>
    <p:sldId id="527" r:id="rId10"/>
    <p:sldId id="504" r:id="rId11"/>
    <p:sldId id="528" r:id="rId12"/>
    <p:sldId id="516" r:id="rId13"/>
    <p:sldId id="505" r:id="rId14"/>
    <p:sldId id="529" r:id="rId15"/>
    <p:sldId id="518" r:id="rId16"/>
    <p:sldId id="530" r:id="rId17"/>
    <p:sldId id="531" r:id="rId18"/>
    <p:sldId id="517" r:id="rId19"/>
    <p:sldId id="519" r:id="rId20"/>
    <p:sldId id="506" r:id="rId21"/>
    <p:sldId id="532" r:id="rId22"/>
    <p:sldId id="533"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8"/>
    <p:restoredTop sz="93020"/>
  </p:normalViewPr>
  <p:slideViewPr>
    <p:cSldViewPr snapToGrid="0" snapToObjects="1">
      <p:cViewPr varScale="1">
        <p:scale>
          <a:sx n="111" d="100"/>
          <a:sy n="111" d="100"/>
        </p:scale>
        <p:origin x="28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3AD1D6-AE87-C841-B3FD-7C9F7FCAE5AE}" type="datetimeFigureOut">
              <a:rPr lang="en-US" smtClean="0"/>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83985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AD1D6-AE87-C841-B3FD-7C9F7FCAE5AE}" type="datetimeFigureOut">
              <a:rPr lang="en-US" smtClean="0"/>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34691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AD1D6-AE87-C841-B3FD-7C9F7FCAE5AE}" type="datetimeFigureOut">
              <a:rPr lang="en-US" smtClean="0"/>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18121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AD1D6-AE87-C841-B3FD-7C9F7FCAE5AE}" type="datetimeFigureOut">
              <a:rPr lang="en-US" smtClean="0"/>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209088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AD1D6-AE87-C841-B3FD-7C9F7FCAE5AE}" type="datetimeFigureOut">
              <a:rPr lang="en-US" smtClean="0"/>
              <a:t>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137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3AD1D6-AE87-C841-B3FD-7C9F7FCAE5AE}" type="datetimeFigureOut">
              <a:rPr lang="en-US" smtClean="0"/>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161793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3AD1D6-AE87-C841-B3FD-7C9F7FCAE5AE}" type="datetimeFigureOut">
              <a:rPr lang="en-US" smtClean="0"/>
              <a:t>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113021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3AD1D6-AE87-C841-B3FD-7C9F7FCAE5AE}" type="datetimeFigureOut">
              <a:rPr lang="en-US" smtClean="0"/>
              <a:t>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95752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AD1D6-AE87-C841-B3FD-7C9F7FCAE5AE}" type="datetimeFigureOut">
              <a:rPr lang="en-US" smtClean="0"/>
              <a:t>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194414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AD1D6-AE87-C841-B3FD-7C9F7FCAE5AE}" type="datetimeFigureOut">
              <a:rPr lang="en-US" smtClean="0"/>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125821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AD1D6-AE87-C841-B3FD-7C9F7FCAE5AE}" type="datetimeFigureOut">
              <a:rPr lang="en-US" smtClean="0"/>
              <a:t>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B8163-9829-1E4A-95C0-3F7A37C6EFF7}" type="slidenum">
              <a:rPr lang="en-US" smtClean="0"/>
              <a:t>‹#›</a:t>
            </a:fld>
            <a:endParaRPr lang="en-US"/>
          </a:p>
        </p:txBody>
      </p:sp>
    </p:spTree>
    <p:extLst>
      <p:ext uri="{BB962C8B-B14F-4D97-AF65-F5344CB8AC3E}">
        <p14:creationId xmlns:p14="http://schemas.microsoft.com/office/powerpoint/2010/main" val="569377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AD1D6-AE87-C841-B3FD-7C9F7FCAE5AE}" type="datetimeFigureOut">
              <a:rPr lang="en-US" smtClean="0"/>
              <a:t>1/7/20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B8163-9829-1E4A-95C0-3F7A37C6EFF7}" type="slidenum">
              <a:rPr lang="en-US" smtClean="0"/>
              <a:t>‹#›</a:t>
            </a:fld>
            <a:endParaRPr lang="en-US"/>
          </a:p>
        </p:txBody>
      </p:sp>
    </p:spTree>
    <p:extLst>
      <p:ext uri="{BB962C8B-B14F-4D97-AF65-F5344CB8AC3E}">
        <p14:creationId xmlns:p14="http://schemas.microsoft.com/office/powerpoint/2010/main" val="8310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hands-on-machine-learning/9781491962282/" TargetMode="External"/><Relationship Id="rId4" Type="http://schemas.openxmlformats.org/officeDocument/2006/relationships/hyperlink" Target="https://github.com/ageron/handson-ml" TargetMode="External"/><Relationship Id="rId5" Type="http://schemas.openxmlformats.org/officeDocument/2006/relationships/hyperlink" Target="https://youtu.be/VBqcFfZZDZs" TargetMode="External"/><Relationship Id="rId6" Type="http://schemas.openxmlformats.org/officeDocument/2006/relationships/hyperlink" Target="https://youtu.be/DP5bEnw_T6A" TargetMode="External"/><Relationship Id="rId7" Type="http://schemas.openxmlformats.org/officeDocument/2006/relationships/hyperlink" Target="https://github.com/SungchulLee/deep_learning/tree/master/dataset_flower_os_module_functions_used" TargetMode="External"/><Relationship Id="rId8" Type="http://schemas.openxmlformats.org/officeDocument/2006/relationships/hyperlink" Target="https://github.com/SungchulLee/financial_math/tree/master/close_return_and_return_vol" TargetMode="External"/><Relationship Id="rId9"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hyperlink" Target="https://github.com/yhilpisch/py4f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9948" y="2573310"/>
            <a:ext cx="8951843" cy="1686174"/>
          </a:xfrm>
        </p:spPr>
        <p:txBody>
          <a:bodyPr>
            <a:normAutofit fontScale="90000"/>
          </a:bodyPr>
          <a:lstStyle/>
          <a:p>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400" dirty="0">
                <a:latin typeface="Arial Black" charset="0"/>
                <a:ea typeface="Arial Black" charset="0"/>
                <a:cs typeface="Arial Black" charset="0"/>
              </a:rPr>
              <a:t/>
            </a:r>
            <a:br>
              <a:rPr lang="en-US" sz="4400" dirty="0">
                <a:latin typeface="Arial Black" charset="0"/>
                <a:ea typeface="Arial Black" charset="0"/>
                <a:cs typeface="Arial Black" charset="0"/>
              </a:rPr>
            </a:br>
            <a:r>
              <a:rPr lang="en-US" sz="6700" dirty="0">
                <a:latin typeface="Arial Black" charset="0"/>
                <a:ea typeface="Arial Black" charset="0"/>
                <a:cs typeface="Arial Black" charset="0"/>
              </a:rPr>
              <a:t> </a:t>
            </a:r>
            <a:br>
              <a:rPr lang="en-US" sz="6700" dirty="0">
                <a:latin typeface="Arial Black" charset="0"/>
                <a:ea typeface="Arial Black" charset="0"/>
                <a:cs typeface="Arial Black" charset="0"/>
              </a:rPr>
            </a:br>
            <a:r>
              <a:rPr lang="en-US" sz="6700" smtClean="0">
                <a:latin typeface="Arial Black" charset="0"/>
                <a:ea typeface="Arial Black" charset="0"/>
                <a:cs typeface="Arial Black" charset="0"/>
              </a:rPr>
              <a:t>os Module </a:t>
            </a:r>
            <a:r>
              <a:rPr lang="en-US" sz="6700" dirty="0" smtClean="0">
                <a:latin typeface="Arial Black" charset="0"/>
                <a:ea typeface="Arial Black" charset="0"/>
                <a:cs typeface="Arial Black" charset="0"/>
              </a:rPr>
              <a:t>Functions to </a:t>
            </a:r>
            <a:r>
              <a:rPr lang="en-US" sz="6700" smtClean="0">
                <a:latin typeface="Arial Black" charset="0"/>
                <a:ea typeface="Arial Black" charset="0"/>
                <a:cs typeface="Arial Black" charset="0"/>
              </a:rPr>
              <a:t>handle </a:t>
            </a:r>
            <a:br>
              <a:rPr lang="en-US" sz="6700" smtClean="0">
                <a:latin typeface="Arial Black" charset="0"/>
                <a:ea typeface="Arial Black" charset="0"/>
                <a:cs typeface="Arial Black" charset="0"/>
              </a:rPr>
            </a:br>
            <a:r>
              <a:rPr lang="en-US" sz="6700" smtClean="0">
                <a:latin typeface="Arial Black" charset="0"/>
                <a:ea typeface="Arial Black" charset="0"/>
                <a:cs typeface="Arial Black" charset="0"/>
              </a:rPr>
              <a:t>Dataset </a:t>
            </a:r>
            <a:r>
              <a:rPr lang="en-US" sz="6700" dirty="0" smtClean="0">
                <a:latin typeface="Arial Black" charset="0"/>
                <a:ea typeface="Arial Black" charset="0"/>
                <a:cs typeface="Arial Black" charset="0"/>
              </a:rPr>
              <a:t>flower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4" y="5350267"/>
            <a:ext cx="1298768" cy="1416049"/>
          </a:xfrm>
          <a:prstGeom prst="rect">
            <a:avLst/>
          </a:prstGeom>
        </p:spPr>
      </p:pic>
    </p:spTree>
    <p:extLst>
      <p:ext uri="{BB962C8B-B14F-4D97-AF65-F5344CB8AC3E}">
        <p14:creationId xmlns:p14="http://schemas.microsoft.com/office/powerpoint/2010/main" val="211591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11" y="2627289"/>
            <a:ext cx="11751971" cy="1609859"/>
          </a:xfrm>
          <a:prstGeom prst="rect">
            <a:avLst/>
          </a:prstGeom>
        </p:spPr>
      </p:pic>
    </p:spTree>
    <p:extLst>
      <p:ext uri="{BB962C8B-B14F-4D97-AF65-F5344CB8AC3E}">
        <p14:creationId xmlns:p14="http://schemas.microsoft.com/office/powerpoint/2010/main" val="2094231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11" y="2627289"/>
            <a:ext cx="11751971" cy="1609859"/>
          </a:xfrm>
          <a:prstGeom prst="rect">
            <a:avLst/>
          </a:prstGeom>
        </p:spPr>
      </p:pic>
      <p:sp>
        <p:nvSpPr>
          <p:cNvPr id="3" name="Down Arrow 2"/>
          <p:cNvSpPr/>
          <p:nvPr/>
        </p:nvSpPr>
        <p:spPr>
          <a:xfrm rot="2834166">
            <a:off x="2141315" y="2210601"/>
            <a:ext cx="439838" cy="8333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61234" y="1851102"/>
            <a:ext cx="7505516" cy="369332"/>
          </a:xfrm>
          <a:prstGeom prst="rect">
            <a:avLst/>
          </a:prstGeom>
          <a:noFill/>
        </p:spPr>
        <p:txBody>
          <a:bodyPr wrap="none" rtlCol="0">
            <a:spAutoFit/>
          </a:bodyPr>
          <a:lstStyle/>
          <a:p>
            <a:r>
              <a:rPr lang="en-US" dirty="0">
                <a:latin typeface="Arial Black" charset="0"/>
                <a:ea typeface="Arial Black" charset="0"/>
                <a:cs typeface="Arial Black" charset="0"/>
              </a:rPr>
              <a:t>o</a:t>
            </a:r>
            <a:r>
              <a:rPr lang="en-US" dirty="0" smtClean="0">
                <a:latin typeface="Arial Black" charset="0"/>
                <a:ea typeface="Arial Black" charset="0"/>
                <a:cs typeface="Arial Black" charset="0"/>
              </a:rPr>
              <a:t>s.path.exists asks whether there is such directory or file</a:t>
            </a:r>
            <a:endParaRPr lang="en-US" dirty="0">
              <a:latin typeface="Arial Black" charset="0"/>
              <a:ea typeface="Arial Black" charset="0"/>
              <a:cs typeface="Arial Black" charset="0"/>
            </a:endParaRPr>
          </a:p>
        </p:txBody>
      </p:sp>
    </p:spTree>
    <p:extLst>
      <p:ext uri="{BB962C8B-B14F-4D97-AF65-F5344CB8AC3E}">
        <p14:creationId xmlns:p14="http://schemas.microsoft.com/office/powerpoint/2010/main" val="1492972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6074" y="2315651"/>
            <a:ext cx="8455130" cy="1831347"/>
          </a:xfrm>
        </p:spPr>
        <p:txBody>
          <a:bodyPr>
            <a:normAutofit fontScale="90000"/>
          </a:bodyPr>
          <a:lstStyle/>
          <a:p>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6700" dirty="0">
                <a:latin typeface="Arial Black" charset="0"/>
                <a:ea typeface="Arial Black" charset="0"/>
                <a:cs typeface="Arial Black" charset="0"/>
              </a:rPr>
              <a:t> Create flower_classes list</a:t>
            </a:r>
            <a:endParaRPr lang="en-US" dirty="0"/>
          </a:p>
        </p:txBody>
      </p:sp>
    </p:spTree>
    <p:extLst>
      <p:ext uri="{BB962C8B-B14F-4D97-AF65-F5344CB8AC3E}">
        <p14:creationId xmlns:p14="http://schemas.microsoft.com/office/powerpoint/2010/main" val="1652759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45" y="1777285"/>
            <a:ext cx="11868873" cy="33098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45" y="2833351"/>
            <a:ext cx="11966017" cy="3464417"/>
          </a:xfrm>
          <a:prstGeom prst="rect">
            <a:avLst/>
          </a:prstGeom>
        </p:spPr>
      </p:pic>
    </p:spTree>
    <p:extLst>
      <p:ext uri="{BB962C8B-B14F-4D97-AF65-F5344CB8AC3E}">
        <p14:creationId xmlns:p14="http://schemas.microsoft.com/office/powerpoint/2010/main" val="429457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45" y="1777285"/>
            <a:ext cx="11868873" cy="33098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45" y="2833351"/>
            <a:ext cx="11966017" cy="3464417"/>
          </a:xfrm>
          <a:prstGeom prst="rect">
            <a:avLst/>
          </a:prstGeom>
        </p:spPr>
      </p:pic>
      <p:sp>
        <p:nvSpPr>
          <p:cNvPr id="4" name="Right Arrow 3"/>
          <p:cNvSpPr/>
          <p:nvPr/>
        </p:nvSpPr>
        <p:spPr>
          <a:xfrm rot="16200000">
            <a:off x="3186107" y="2872982"/>
            <a:ext cx="9722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6200000">
            <a:off x="2294707" y="2732008"/>
            <a:ext cx="125422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34856" y="3718241"/>
            <a:ext cx="7759304" cy="369332"/>
          </a:xfrm>
          <a:prstGeom prst="rect">
            <a:avLst/>
          </a:prstGeom>
          <a:noFill/>
        </p:spPr>
        <p:txBody>
          <a:bodyPr wrap="none" rtlCol="0">
            <a:spAutoFit/>
          </a:bodyPr>
          <a:lstStyle/>
          <a:p>
            <a:r>
              <a:rPr lang="en-US" dirty="0">
                <a:latin typeface="Arial Black" charset="0"/>
                <a:ea typeface="Arial Black" charset="0"/>
                <a:cs typeface="Arial Black" charset="0"/>
              </a:rPr>
              <a:t>os.path.join is string concatenation with backslash inserted</a:t>
            </a:r>
          </a:p>
        </p:txBody>
      </p:sp>
    </p:spTree>
    <p:extLst>
      <p:ext uri="{BB962C8B-B14F-4D97-AF65-F5344CB8AC3E}">
        <p14:creationId xmlns:p14="http://schemas.microsoft.com/office/powerpoint/2010/main" val="403244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45" y="1777285"/>
            <a:ext cx="11868873" cy="33098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45" y="3915177"/>
            <a:ext cx="11966017" cy="2382591"/>
          </a:xfrm>
          <a:prstGeom prst="rect">
            <a:avLst/>
          </a:prstGeom>
        </p:spPr>
      </p:pic>
    </p:spTree>
    <p:extLst>
      <p:ext uri="{BB962C8B-B14F-4D97-AF65-F5344CB8AC3E}">
        <p14:creationId xmlns:p14="http://schemas.microsoft.com/office/powerpoint/2010/main" val="267068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45" y="1777285"/>
            <a:ext cx="11868873" cy="33098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45" y="3915177"/>
            <a:ext cx="11966017" cy="2382591"/>
          </a:xfrm>
          <a:prstGeom prst="rect">
            <a:avLst/>
          </a:prstGeom>
        </p:spPr>
      </p:pic>
      <p:sp>
        <p:nvSpPr>
          <p:cNvPr id="4" name="Right Arrow 3"/>
          <p:cNvSpPr/>
          <p:nvPr/>
        </p:nvSpPr>
        <p:spPr>
          <a:xfrm rot="16200000">
            <a:off x="7132927" y="3672860"/>
            <a:ext cx="125422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176304" y="4630055"/>
            <a:ext cx="4717125" cy="369332"/>
          </a:xfrm>
          <a:prstGeom prst="rect">
            <a:avLst/>
          </a:prstGeom>
          <a:noFill/>
        </p:spPr>
        <p:txBody>
          <a:bodyPr wrap="none" rtlCol="0">
            <a:spAutoFit/>
          </a:bodyPr>
          <a:lstStyle/>
          <a:p>
            <a:r>
              <a:rPr lang="en-US" dirty="0">
                <a:latin typeface="Arial Black" charset="0"/>
                <a:ea typeface="Arial Black" charset="0"/>
                <a:cs typeface="Arial Black" charset="0"/>
              </a:rPr>
              <a:t>o</a:t>
            </a:r>
            <a:r>
              <a:rPr lang="en-US" dirty="0" smtClean="0">
                <a:latin typeface="Arial Black" charset="0"/>
                <a:ea typeface="Arial Black" charset="0"/>
                <a:cs typeface="Arial Black" charset="0"/>
              </a:rPr>
              <a:t>s.listdir makes list of all files in dir</a:t>
            </a:r>
            <a:endParaRPr lang="en-US" dirty="0">
              <a:latin typeface="Arial Black" charset="0"/>
              <a:ea typeface="Arial Black" charset="0"/>
              <a:cs typeface="Arial Black" charset="0"/>
            </a:endParaRPr>
          </a:p>
        </p:txBody>
      </p:sp>
    </p:spTree>
    <p:extLst>
      <p:ext uri="{BB962C8B-B14F-4D97-AF65-F5344CB8AC3E}">
        <p14:creationId xmlns:p14="http://schemas.microsoft.com/office/powerpoint/2010/main" val="142912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45" y="1777285"/>
            <a:ext cx="11868873" cy="33098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45" y="3915177"/>
            <a:ext cx="11966017" cy="2382591"/>
          </a:xfrm>
          <a:prstGeom prst="rect">
            <a:avLst/>
          </a:prstGeom>
        </p:spPr>
      </p:pic>
      <p:sp>
        <p:nvSpPr>
          <p:cNvPr id="4" name="Right Arrow 3"/>
          <p:cNvSpPr/>
          <p:nvPr/>
        </p:nvSpPr>
        <p:spPr>
          <a:xfrm rot="16200000">
            <a:off x="3486903" y="4043250"/>
            <a:ext cx="125422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183039" y="4989728"/>
            <a:ext cx="4656339" cy="369332"/>
          </a:xfrm>
          <a:prstGeom prst="rect">
            <a:avLst/>
          </a:prstGeom>
          <a:noFill/>
        </p:spPr>
        <p:txBody>
          <a:bodyPr wrap="none" rtlCol="0">
            <a:spAutoFit/>
          </a:bodyPr>
          <a:lstStyle/>
          <a:p>
            <a:r>
              <a:rPr lang="en-US" dirty="0" smtClean="0">
                <a:latin typeface="Arial Black" charset="0"/>
                <a:ea typeface="Arial Black" charset="0"/>
                <a:cs typeface="Arial Black" charset="0"/>
              </a:rPr>
              <a:t>os.path.dir asks whether path is dir</a:t>
            </a:r>
            <a:endParaRPr lang="en-US" dirty="0">
              <a:latin typeface="Arial Black" charset="0"/>
              <a:ea typeface="Arial Black" charset="0"/>
              <a:cs typeface="Arial Black" charset="0"/>
            </a:endParaRPr>
          </a:p>
        </p:txBody>
      </p:sp>
    </p:spTree>
    <p:extLst>
      <p:ext uri="{BB962C8B-B14F-4D97-AF65-F5344CB8AC3E}">
        <p14:creationId xmlns:p14="http://schemas.microsoft.com/office/powerpoint/2010/main" val="2047511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45" y="1777285"/>
            <a:ext cx="11868873" cy="3309870"/>
          </a:xfrm>
          <a:prstGeom prst="rect">
            <a:avLst/>
          </a:prstGeom>
        </p:spPr>
      </p:pic>
    </p:spTree>
    <p:extLst>
      <p:ext uri="{BB962C8B-B14F-4D97-AF65-F5344CB8AC3E}">
        <p14:creationId xmlns:p14="http://schemas.microsoft.com/office/powerpoint/2010/main" val="1317189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6074" y="2315651"/>
            <a:ext cx="8455130" cy="1831347"/>
          </a:xfrm>
        </p:spPr>
        <p:txBody>
          <a:bodyPr>
            <a:normAutofit fontScale="90000"/>
          </a:bodyPr>
          <a:lstStyle/>
          <a:p>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6700" dirty="0">
                <a:latin typeface="Arial Black" charset="0"/>
                <a:ea typeface="Arial Black" charset="0"/>
                <a:cs typeface="Arial Black" charset="0"/>
              </a:rPr>
              <a:t> </a:t>
            </a:r>
            <a:r>
              <a:rPr lang="en-US" sz="6700" dirty="0" smtClean="0">
                <a:latin typeface="Arial Black" charset="0"/>
                <a:ea typeface="Arial Black" charset="0"/>
                <a:cs typeface="Arial Black" charset="0"/>
              </a:rPr>
              <a:t>Create </a:t>
            </a:r>
            <a:r>
              <a:rPr lang="en-US" sz="6700" dirty="0">
                <a:latin typeface="Arial Black" charset="0"/>
                <a:ea typeface="Arial Black" charset="0"/>
                <a:cs typeface="Arial Black" charset="0"/>
              </a:rPr>
              <a:t>image_paths dict </a:t>
            </a:r>
            <a:endParaRPr lang="en-US" dirty="0"/>
          </a:p>
        </p:txBody>
      </p:sp>
    </p:spTree>
    <p:extLst>
      <p:ext uri="{BB962C8B-B14F-4D97-AF65-F5344CB8AC3E}">
        <p14:creationId xmlns:p14="http://schemas.microsoft.com/office/powerpoint/2010/main" val="458874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Black" charset="0"/>
                <a:ea typeface="Arial Black" charset="0"/>
                <a:cs typeface="Arial Black" charset="0"/>
              </a:rPr>
              <a:t>Reference</a:t>
            </a:r>
          </a:p>
        </p:txBody>
      </p:sp>
      <p:sp>
        <p:nvSpPr>
          <p:cNvPr id="3" name="Content Placeholder 2"/>
          <p:cNvSpPr>
            <a:spLocks noGrp="1"/>
          </p:cNvSpPr>
          <p:nvPr>
            <p:ph idx="1"/>
          </p:nvPr>
        </p:nvSpPr>
        <p:spPr>
          <a:xfrm>
            <a:off x="838200" y="1489959"/>
            <a:ext cx="10515600" cy="4482578"/>
          </a:xfrm>
        </p:spPr>
        <p:txBody>
          <a:bodyPr>
            <a:normAutofit/>
          </a:bodyPr>
          <a:lstStyle/>
          <a:p>
            <a:pPr marL="0" indent="0">
              <a:buNone/>
            </a:pPr>
            <a:endParaRPr lang="en-US" sz="2000" dirty="0">
              <a:latin typeface="Arial Black" charset="0"/>
              <a:ea typeface="Arial Black" charset="0"/>
              <a:cs typeface="Arial Black" charset="0"/>
              <a:hlinkClick r:id="rId2"/>
            </a:endParaRPr>
          </a:p>
          <a:p>
            <a:r>
              <a:rPr lang="en-US" sz="2000" b="1" dirty="0">
                <a:latin typeface="Arial Black" panose="020B0604020202020204" pitchFamily="34" charset="0"/>
                <a:cs typeface="Arial Black" panose="020B0604020202020204" pitchFamily="34" charset="0"/>
                <a:hlinkClick r:id="rId3"/>
              </a:rPr>
              <a:t>Chapter 13 </a:t>
            </a:r>
            <a:r>
              <a:rPr lang="en-US" sz="2000" b="1" dirty="0">
                <a:latin typeface="Arial Black" panose="020B0604020202020204" pitchFamily="34" charset="0"/>
                <a:ea typeface="Arial Black" charset="0"/>
                <a:cs typeface="Arial Black" panose="020B0604020202020204" pitchFamily="34" charset="0"/>
                <a:hlinkClick r:id="rId4"/>
              </a:rPr>
              <a:t>(</a:t>
            </a:r>
            <a:r>
              <a:rPr lang="en-US" sz="2000" b="1" dirty="0" smtClean="0">
                <a:latin typeface="Arial Black" panose="020B0604020202020204" pitchFamily="34" charset="0"/>
                <a:ea typeface="Arial Black" charset="0"/>
                <a:cs typeface="Arial Black" panose="020B0604020202020204" pitchFamily="34" charset="0"/>
                <a:hlinkClick r:id="rId4"/>
              </a:rPr>
              <a:t>O'Reilly) of Hands-On ML</a:t>
            </a:r>
            <a:endParaRPr lang="en-US" sz="2000" dirty="0">
              <a:latin typeface="Arial Black" charset="0"/>
              <a:ea typeface="Arial Black" charset="0"/>
              <a:cs typeface="Arial Black" charset="0"/>
            </a:endParaRPr>
          </a:p>
          <a:p>
            <a:endParaRPr lang="en-US" sz="2000" dirty="0">
              <a:latin typeface="Arial Black" charset="0"/>
              <a:ea typeface="Arial Black" charset="0"/>
              <a:cs typeface="Arial Black" charset="0"/>
            </a:endParaRPr>
          </a:p>
          <a:p>
            <a:r>
              <a:rPr lang="en-US" sz="2000" dirty="0" smtClean="0">
                <a:latin typeface="Arial Black" charset="0"/>
                <a:ea typeface="Arial Black" charset="0"/>
                <a:cs typeface="Arial Black" charset="0"/>
                <a:hlinkClick r:id="rId5"/>
              </a:rPr>
              <a:t>Youtube on urllib.request.urlretrieve</a:t>
            </a:r>
            <a:endParaRPr lang="en-US" sz="2000" dirty="0" smtClean="0">
              <a:latin typeface="Arial Black" charset="0"/>
              <a:ea typeface="Arial Black" charset="0"/>
              <a:cs typeface="Arial Black" charset="0"/>
            </a:endParaRPr>
          </a:p>
          <a:p>
            <a:endParaRPr lang="en-US" sz="2000" dirty="0">
              <a:latin typeface="Arial Black" charset="0"/>
              <a:ea typeface="Arial Black" charset="0"/>
              <a:cs typeface="Arial Black" charset="0"/>
            </a:endParaRPr>
          </a:p>
          <a:p>
            <a:r>
              <a:rPr lang="en-US" sz="2000" dirty="0" smtClean="0">
                <a:latin typeface="Arial Black" charset="0"/>
                <a:ea typeface="Arial Black" charset="0"/>
                <a:cs typeface="Arial Black" charset="0"/>
              </a:rPr>
              <a:t>Youtube on Dataset flower</a:t>
            </a:r>
          </a:p>
          <a:p>
            <a:endParaRPr lang="en-US" sz="2000" dirty="0">
              <a:latin typeface="Arial Black" charset="0"/>
              <a:ea typeface="Arial Black" charset="0"/>
              <a:cs typeface="Arial Black" charset="0"/>
            </a:endParaRPr>
          </a:p>
          <a:p>
            <a:r>
              <a:rPr lang="en-US" sz="2000" dirty="0" smtClean="0">
                <a:latin typeface="Arial Black" charset="0"/>
                <a:ea typeface="Arial Black" charset="0"/>
                <a:cs typeface="Arial Black" charset="0"/>
                <a:hlinkClick r:id="rId6"/>
              </a:rPr>
              <a:t>Youtube</a:t>
            </a:r>
            <a:endParaRPr lang="en-US" sz="2000" dirty="0" smtClean="0">
              <a:latin typeface="Arial Black" charset="0"/>
              <a:ea typeface="Arial Black" charset="0"/>
              <a:cs typeface="Arial Black" charset="0"/>
            </a:endParaRPr>
          </a:p>
          <a:p>
            <a:endParaRPr lang="en-US" sz="2000" dirty="0">
              <a:latin typeface="Arial Black" charset="0"/>
              <a:ea typeface="Arial Black" charset="0"/>
              <a:cs typeface="Arial Black" charset="0"/>
            </a:endParaRPr>
          </a:p>
          <a:p>
            <a:r>
              <a:rPr lang="en-US" sz="2000" dirty="0">
                <a:latin typeface="Arial Black" charset="0"/>
                <a:ea typeface="Arial Black" charset="0"/>
                <a:cs typeface="Arial Black" charset="0"/>
                <a:hlinkClick r:id="rId7"/>
              </a:rPr>
              <a:t>Code</a:t>
            </a:r>
            <a:endParaRPr lang="en-US" sz="2000" dirty="0">
              <a:latin typeface="Arial Black" charset="0"/>
              <a:ea typeface="Arial Black" charset="0"/>
              <a:cs typeface="Arial Black" charset="0"/>
              <a:hlinkClick r:id="rId8"/>
            </a:endParaRPr>
          </a:p>
        </p:txBody>
      </p:sp>
      <p:pic>
        <p:nvPicPr>
          <p:cNvPr id="6" name="Picture 5"/>
          <p:cNvPicPr>
            <a:picLocks noChangeAspect="1"/>
          </p:cNvPicPr>
          <p:nvPr/>
        </p:nvPicPr>
        <p:blipFill>
          <a:blip r:embed="rId9"/>
          <a:srcRect/>
          <a:stretch/>
        </p:blipFill>
        <p:spPr>
          <a:xfrm>
            <a:off x="6981714" y="92806"/>
            <a:ext cx="5051330" cy="6629270"/>
          </a:xfrm>
          <a:prstGeom prst="rect">
            <a:avLst/>
          </a:prstGeom>
        </p:spPr>
      </p:pic>
    </p:spTree>
    <p:extLst>
      <p:ext uri="{BB962C8B-B14F-4D97-AF65-F5344CB8AC3E}">
        <p14:creationId xmlns:p14="http://schemas.microsoft.com/office/powerpoint/2010/main" val="2033162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3" y="1893194"/>
            <a:ext cx="11872407" cy="3116688"/>
          </a:xfrm>
          <a:prstGeom prst="rect">
            <a:avLst/>
          </a:prstGeom>
        </p:spPr>
      </p:pic>
    </p:spTree>
    <p:extLst>
      <p:ext uri="{BB962C8B-B14F-4D97-AF65-F5344CB8AC3E}">
        <p14:creationId xmlns:p14="http://schemas.microsoft.com/office/powerpoint/2010/main" val="1647220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3" y="1893194"/>
            <a:ext cx="11872407" cy="3116688"/>
          </a:xfrm>
          <a:prstGeom prst="rect">
            <a:avLst/>
          </a:prstGeom>
        </p:spPr>
      </p:pic>
      <p:sp>
        <p:nvSpPr>
          <p:cNvPr id="3" name="Right Arrow 2"/>
          <p:cNvSpPr/>
          <p:nvPr/>
        </p:nvSpPr>
        <p:spPr>
          <a:xfrm rot="16200000">
            <a:off x="2734544" y="4271443"/>
            <a:ext cx="125422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696902" y="5243332"/>
            <a:ext cx="7759304" cy="369332"/>
          </a:xfrm>
          <a:prstGeom prst="rect">
            <a:avLst/>
          </a:prstGeom>
          <a:noFill/>
        </p:spPr>
        <p:txBody>
          <a:bodyPr wrap="none" rtlCol="0">
            <a:spAutoFit/>
          </a:bodyPr>
          <a:lstStyle/>
          <a:p>
            <a:r>
              <a:rPr lang="en-US" dirty="0">
                <a:latin typeface="Arial Black" charset="0"/>
                <a:ea typeface="Arial Black" charset="0"/>
                <a:cs typeface="Arial Black" charset="0"/>
              </a:rPr>
              <a:t>os.path.join is string concatenation with backslash inserted</a:t>
            </a:r>
          </a:p>
        </p:txBody>
      </p:sp>
    </p:spTree>
    <p:extLst>
      <p:ext uri="{BB962C8B-B14F-4D97-AF65-F5344CB8AC3E}">
        <p14:creationId xmlns:p14="http://schemas.microsoft.com/office/powerpoint/2010/main" val="1986444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3" y="1893194"/>
            <a:ext cx="11872407" cy="3116688"/>
          </a:xfrm>
          <a:prstGeom prst="rect">
            <a:avLst/>
          </a:prstGeom>
        </p:spPr>
      </p:pic>
      <p:sp>
        <p:nvSpPr>
          <p:cNvPr id="3" name="Right Arrow 2"/>
          <p:cNvSpPr/>
          <p:nvPr/>
        </p:nvSpPr>
        <p:spPr>
          <a:xfrm rot="16200000">
            <a:off x="3440601" y="4558571"/>
            <a:ext cx="125422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83980" y="5532880"/>
            <a:ext cx="4717125" cy="369332"/>
          </a:xfrm>
          <a:prstGeom prst="rect">
            <a:avLst/>
          </a:prstGeom>
          <a:noFill/>
        </p:spPr>
        <p:txBody>
          <a:bodyPr wrap="none" rtlCol="0">
            <a:spAutoFit/>
          </a:bodyPr>
          <a:lstStyle/>
          <a:p>
            <a:r>
              <a:rPr lang="en-US" dirty="0">
                <a:latin typeface="Arial Black" charset="0"/>
                <a:ea typeface="Arial Black" charset="0"/>
                <a:cs typeface="Arial Black" charset="0"/>
              </a:rPr>
              <a:t>o</a:t>
            </a:r>
            <a:r>
              <a:rPr lang="en-US" dirty="0" smtClean="0">
                <a:latin typeface="Arial Black" charset="0"/>
                <a:ea typeface="Arial Black" charset="0"/>
                <a:cs typeface="Arial Black" charset="0"/>
              </a:rPr>
              <a:t>s.listdir makes list of all files in dir</a:t>
            </a:r>
            <a:endParaRPr lang="en-US" dirty="0">
              <a:latin typeface="Arial Black" charset="0"/>
              <a:ea typeface="Arial Black" charset="0"/>
              <a:cs typeface="Arial Black" charset="0"/>
            </a:endParaRPr>
          </a:p>
        </p:txBody>
      </p:sp>
    </p:spTree>
    <p:extLst>
      <p:ext uri="{BB962C8B-B14F-4D97-AF65-F5344CB8AC3E}">
        <p14:creationId xmlns:p14="http://schemas.microsoft.com/office/powerpoint/2010/main" val="383827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3799" y="1640911"/>
            <a:ext cx="8754321" cy="2862322"/>
          </a:xfrm>
          <a:prstGeom prst="rect">
            <a:avLst/>
          </a:prstGeom>
          <a:noFill/>
        </p:spPr>
        <p:txBody>
          <a:bodyPr wrap="none" rtlCol="0">
            <a:spAutoFit/>
          </a:bodyPr>
          <a:lstStyle/>
          <a:p>
            <a:pPr algn="ctr"/>
            <a:r>
              <a:rPr lang="en-US" sz="6000" dirty="0">
                <a:latin typeface="Arial Black" charset="0"/>
                <a:ea typeface="Arial Black" charset="0"/>
                <a:cs typeface="Arial Black" charset="0"/>
              </a:rPr>
              <a:t>Now</a:t>
            </a:r>
          </a:p>
          <a:p>
            <a:pPr algn="ctr"/>
            <a:endParaRPr lang="en-US" sz="6000" dirty="0">
              <a:latin typeface="Arial Black" charset="0"/>
              <a:ea typeface="Arial Black" charset="0"/>
              <a:cs typeface="Arial Black" charset="0"/>
            </a:endParaRPr>
          </a:p>
          <a:p>
            <a:pPr algn="ctr"/>
            <a:r>
              <a:rPr lang="en-US" sz="6000" dirty="0">
                <a:latin typeface="Arial Black" charset="0"/>
                <a:ea typeface="Arial Black" charset="0"/>
                <a:cs typeface="Arial Black" charset="0"/>
              </a:rPr>
              <a:t>Let’s Play with Code</a:t>
            </a:r>
          </a:p>
        </p:txBody>
      </p:sp>
    </p:spTree>
    <p:extLst>
      <p:ext uri="{BB962C8B-B14F-4D97-AF65-F5344CB8AC3E}">
        <p14:creationId xmlns:p14="http://schemas.microsoft.com/office/powerpoint/2010/main" val="2550280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621" y="1770928"/>
            <a:ext cx="11921924" cy="2870521"/>
          </a:xfrm>
        </p:spPr>
        <p:txBody>
          <a:bodyPr>
            <a:normAutofit fontScale="90000"/>
          </a:bodyPr>
          <a:lstStyle/>
          <a:p>
            <a:pPr algn="l"/>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3100" dirty="0">
                <a:latin typeface="Arial Black" charset="0"/>
                <a:ea typeface="Arial Black" charset="0"/>
                <a:cs typeface="Arial Black" charset="0"/>
              </a:rPr>
              <a:t>os.path.join is </a:t>
            </a:r>
            <a:r>
              <a:rPr lang="en-US" sz="3100" dirty="0" smtClean="0">
                <a:latin typeface="Arial Black" charset="0"/>
                <a:ea typeface="Arial Black" charset="0"/>
                <a:cs typeface="Arial Black" charset="0"/>
              </a:rPr>
              <a:t>string concatenation with backslash inserted</a:t>
            </a:r>
            <a:r>
              <a:rPr lang="en-US" sz="3100" dirty="0">
                <a:latin typeface="Arial Black" charset="0"/>
                <a:ea typeface="Arial Black" charset="0"/>
                <a:cs typeface="Arial Black" charset="0"/>
              </a:rPr>
              <a:t/>
            </a:r>
            <a:br>
              <a:rPr lang="en-US" sz="3100" dirty="0">
                <a:latin typeface="Arial Black" charset="0"/>
                <a:ea typeface="Arial Black" charset="0"/>
                <a:cs typeface="Arial Black" charset="0"/>
              </a:rPr>
            </a:br>
            <a:r>
              <a:rPr lang="en-US" sz="3100" dirty="0">
                <a:latin typeface="Arial Black" charset="0"/>
                <a:ea typeface="Arial Black" charset="0"/>
                <a:cs typeface="Arial Black" charset="0"/>
              </a:rPr>
              <a:t>os.path.exists asks whether there is such directory or </a:t>
            </a:r>
            <a:r>
              <a:rPr lang="en-US" sz="3100" dirty="0" smtClean="0">
                <a:latin typeface="Arial Black" charset="0"/>
                <a:ea typeface="Arial Black" charset="0"/>
                <a:cs typeface="Arial Black" charset="0"/>
              </a:rPr>
              <a:t>file</a:t>
            </a:r>
            <a:r>
              <a:rPr lang="en-US" sz="3100" dirty="0">
                <a:latin typeface="Arial Black" charset="0"/>
                <a:ea typeface="Arial Black" charset="0"/>
                <a:cs typeface="Arial Black" charset="0"/>
              </a:rPr>
              <a:t/>
            </a:r>
            <a:br>
              <a:rPr lang="en-US" sz="3100" dirty="0">
                <a:latin typeface="Arial Black" charset="0"/>
                <a:ea typeface="Arial Black" charset="0"/>
                <a:cs typeface="Arial Black" charset="0"/>
              </a:rPr>
            </a:br>
            <a:r>
              <a:rPr lang="en-US" sz="3100" dirty="0">
                <a:latin typeface="Arial Black" charset="0"/>
                <a:ea typeface="Arial Black" charset="0"/>
                <a:cs typeface="Arial Black" charset="0"/>
              </a:rPr>
              <a:t>os.path.dir asks whether path is dir</a:t>
            </a:r>
            <a:br>
              <a:rPr lang="en-US" sz="3100" dirty="0">
                <a:latin typeface="Arial Black" charset="0"/>
                <a:ea typeface="Arial Black" charset="0"/>
                <a:cs typeface="Arial Black" charset="0"/>
              </a:rPr>
            </a:br>
            <a:r>
              <a:rPr lang="en-US" sz="3100" dirty="0">
                <a:latin typeface="Arial Black" charset="0"/>
                <a:ea typeface="Arial Black" charset="0"/>
                <a:cs typeface="Arial Black" charset="0"/>
              </a:rPr>
              <a:t/>
            </a:r>
            <a:br>
              <a:rPr lang="en-US" sz="3100" dirty="0">
                <a:latin typeface="Arial Black" charset="0"/>
                <a:ea typeface="Arial Black" charset="0"/>
                <a:cs typeface="Arial Black" charset="0"/>
              </a:rPr>
            </a:br>
            <a:r>
              <a:rPr lang="en-US" sz="3100" dirty="0">
                <a:latin typeface="Arial Black" charset="0"/>
                <a:ea typeface="Arial Black" charset="0"/>
                <a:cs typeface="Arial Black" charset="0"/>
              </a:rPr>
              <a:t>os.makedirs makes dirs, whereas os.mkdir makes dir</a:t>
            </a:r>
            <a:br>
              <a:rPr lang="en-US" sz="3100" dirty="0">
                <a:latin typeface="Arial Black" charset="0"/>
                <a:ea typeface="Arial Black" charset="0"/>
                <a:cs typeface="Arial Black" charset="0"/>
              </a:rPr>
            </a:br>
            <a:r>
              <a:rPr lang="en-US" sz="3100" dirty="0">
                <a:latin typeface="Arial Black" charset="0"/>
                <a:ea typeface="Arial Black" charset="0"/>
                <a:cs typeface="Arial Black" charset="0"/>
              </a:rPr>
              <a:t/>
            </a:r>
            <a:br>
              <a:rPr lang="en-US" sz="3100" dirty="0">
                <a:latin typeface="Arial Black" charset="0"/>
                <a:ea typeface="Arial Black" charset="0"/>
                <a:cs typeface="Arial Black" charset="0"/>
              </a:rPr>
            </a:br>
            <a:r>
              <a:rPr lang="en-US" sz="3100" dirty="0">
                <a:latin typeface="Arial Black" charset="0"/>
                <a:ea typeface="Arial Black" charset="0"/>
                <a:cs typeface="Arial Black" charset="0"/>
              </a:rPr>
              <a:t>os.listdir makes list of all files in dir</a:t>
            </a:r>
          </a:p>
        </p:txBody>
      </p:sp>
    </p:spTree>
    <p:extLst>
      <p:ext uri="{BB962C8B-B14F-4D97-AF65-F5344CB8AC3E}">
        <p14:creationId xmlns:p14="http://schemas.microsoft.com/office/powerpoint/2010/main" val="2432178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3578" y="2328530"/>
            <a:ext cx="7817473" cy="1073888"/>
          </a:xfrm>
        </p:spPr>
        <p:txBody>
          <a:bodyPr>
            <a:normAutofit fontScale="90000"/>
          </a:bodyPr>
          <a:lstStyle/>
          <a:p>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4000" dirty="0">
                <a:latin typeface="Arial Black" charset="0"/>
                <a:ea typeface="Arial Black" charset="0"/>
                <a:cs typeface="Arial Black" charset="0"/>
              </a:rPr>
              <a:t/>
            </a:r>
            <a:br>
              <a:rPr lang="en-US" sz="4000" dirty="0">
                <a:latin typeface="Arial Black" charset="0"/>
                <a:ea typeface="Arial Black" charset="0"/>
                <a:cs typeface="Arial Black" charset="0"/>
              </a:rPr>
            </a:br>
            <a:r>
              <a:rPr lang="en-US" sz="6700" smtClean="0">
                <a:latin typeface="Arial Black" charset="0"/>
                <a:ea typeface="Arial Black" charset="0"/>
                <a:cs typeface="Arial Black" charset="0"/>
              </a:rPr>
              <a:t>Download flower</a:t>
            </a:r>
            <a:endParaRPr lang="en-US" dirty="0"/>
          </a:p>
        </p:txBody>
      </p:sp>
    </p:spTree>
    <p:extLst>
      <p:ext uri="{BB962C8B-B14F-4D97-AF65-F5344CB8AC3E}">
        <p14:creationId xmlns:p14="http://schemas.microsoft.com/office/powerpoint/2010/main" val="345527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21" y="2034861"/>
            <a:ext cx="11837385" cy="2794715"/>
          </a:xfrm>
          <a:prstGeom prst="rect">
            <a:avLst/>
          </a:prstGeom>
        </p:spPr>
      </p:pic>
    </p:spTree>
    <p:extLst>
      <p:ext uri="{BB962C8B-B14F-4D97-AF65-F5344CB8AC3E}">
        <p14:creationId xmlns:p14="http://schemas.microsoft.com/office/powerpoint/2010/main" val="369942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21" y="2034861"/>
            <a:ext cx="11837385" cy="2794715"/>
          </a:xfrm>
          <a:prstGeom prst="rect">
            <a:avLst/>
          </a:prstGeom>
        </p:spPr>
      </p:pic>
      <p:sp>
        <p:nvSpPr>
          <p:cNvPr id="2" name="Right Arrow 1"/>
          <p:cNvSpPr/>
          <p:nvPr/>
        </p:nvSpPr>
        <p:spPr>
          <a:xfrm rot="16200000">
            <a:off x="2746268" y="4829104"/>
            <a:ext cx="9722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650603" y="5717894"/>
            <a:ext cx="7759304" cy="369332"/>
          </a:xfrm>
          <a:prstGeom prst="rect">
            <a:avLst/>
          </a:prstGeom>
          <a:noFill/>
        </p:spPr>
        <p:txBody>
          <a:bodyPr wrap="none" rtlCol="0">
            <a:spAutoFit/>
          </a:bodyPr>
          <a:lstStyle/>
          <a:p>
            <a:r>
              <a:rPr lang="en-US" dirty="0">
                <a:latin typeface="Arial Black" charset="0"/>
                <a:ea typeface="Arial Black" charset="0"/>
                <a:cs typeface="Arial Black" charset="0"/>
              </a:rPr>
              <a:t>os.path.join is string concatenation with backslash inserted</a:t>
            </a:r>
          </a:p>
        </p:txBody>
      </p:sp>
    </p:spTree>
    <p:extLst>
      <p:ext uri="{BB962C8B-B14F-4D97-AF65-F5344CB8AC3E}">
        <p14:creationId xmlns:p14="http://schemas.microsoft.com/office/powerpoint/2010/main" val="1596912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31" y="180304"/>
            <a:ext cx="11177884" cy="6581104"/>
          </a:xfrm>
          <a:prstGeom prst="rect">
            <a:avLst/>
          </a:prstGeom>
        </p:spPr>
      </p:pic>
    </p:spTree>
    <p:extLst>
      <p:ext uri="{BB962C8B-B14F-4D97-AF65-F5344CB8AC3E}">
        <p14:creationId xmlns:p14="http://schemas.microsoft.com/office/powerpoint/2010/main" val="193475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31" y="180304"/>
            <a:ext cx="11177884" cy="6581104"/>
          </a:xfrm>
          <a:prstGeom prst="rect">
            <a:avLst/>
          </a:prstGeom>
        </p:spPr>
      </p:pic>
      <p:sp>
        <p:nvSpPr>
          <p:cNvPr id="5" name="Down Arrow 4"/>
          <p:cNvSpPr/>
          <p:nvPr/>
        </p:nvSpPr>
        <p:spPr>
          <a:xfrm rot="2834166">
            <a:off x="3175285" y="1448405"/>
            <a:ext cx="439838" cy="8333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2834166">
            <a:off x="2720050" y="1207266"/>
            <a:ext cx="439838" cy="8333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95204" y="1168889"/>
            <a:ext cx="7505516" cy="369332"/>
          </a:xfrm>
          <a:prstGeom prst="rect">
            <a:avLst/>
          </a:prstGeom>
          <a:noFill/>
        </p:spPr>
        <p:txBody>
          <a:bodyPr wrap="none" rtlCol="0">
            <a:spAutoFit/>
          </a:bodyPr>
          <a:lstStyle/>
          <a:p>
            <a:r>
              <a:rPr lang="en-US" dirty="0">
                <a:latin typeface="Arial Black" charset="0"/>
                <a:ea typeface="Arial Black" charset="0"/>
                <a:cs typeface="Arial Black" charset="0"/>
              </a:rPr>
              <a:t>o</a:t>
            </a:r>
            <a:r>
              <a:rPr lang="en-US" dirty="0" smtClean="0">
                <a:latin typeface="Arial Black" charset="0"/>
                <a:ea typeface="Arial Black" charset="0"/>
                <a:cs typeface="Arial Black" charset="0"/>
              </a:rPr>
              <a:t>s.path.exists asks whether there is such directory or file</a:t>
            </a:r>
            <a:endParaRPr lang="en-US" dirty="0">
              <a:latin typeface="Arial Black" charset="0"/>
              <a:ea typeface="Arial Black" charset="0"/>
              <a:cs typeface="Arial Black" charset="0"/>
            </a:endParaRPr>
          </a:p>
        </p:txBody>
      </p:sp>
    </p:spTree>
    <p:extLst>
      <p:ext uri="{BB962C8B-B14F-4D97-AF65-F5344CB8AC3E}">
        <p14:creationId xmlns:p14="http://schemas.microsoft.com/office/powerpoint/2010/main" val="1317905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31" y="180304"/>
            <a:ext cx="11177884" cy="6581104"/>
          </a:xfrm>
          <a:prstGeom prst="rect">
            <a:avLst/>
          </a:prstGeom>
        </p:spPr>
      </p:pic>
      <p:sp>
        <p:nvSpPr>
          <p:cNvPr id="5" name="Down Arrow 4"/>
          <p:cNvSpPr/>
          <p:nvPr/>
        </p:nvSpPr>
        <p:spPr>
          <a:xfrm rot="2834166">
            <a:off x="3175286" y="1760923"/>
            <a:ext cx="439838" cy="8333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52136" y="1450863"/>
            <a:ext cx="6899646" cy="369332"/>
          </a:xfrm>
          <a:prstGeom prst="rect">
            <a:avLst/>
          </a:prstGeom>
          <a:noFill/>
        </p:spPr>
        <p:txBody>
          <a:bodyPr wrap="none" rtlCol="0">
            <a:spAutoFit/>
          </a:bodyPr>
          <a:lstStyle/>
          <a:p>
            <a:r>
              <a:rPr lang="en-US" dirty="0" smtClean="0">
                <a:latin typeface="Arial Black" charset="0"/>
                <a:ea typeface="Arial Black" charset="0"/>
                <a:cs typeface="Arial Black" charset="0"/>
              </a:rPr>
              <a:t>os.makedirs makes dirs, whereas os.mkdir makes dir</a:t>
            </a:r>
            <a:endParaRPr lang="en-US" dirty="0">
              <a:latin typeface="Arial Black" charset="0"/>
              <a:ea typeface="Arial Black" charset="0"/>
              <a:cs typeface="Arial Black" charset="0"/>
            </a:endParaRPr>
          </a:p>
        </p:txBody>
      </p:sp>
    </p:spTree>
    <p:extLst>
      <p:ext uri="{BB962C8B-B14F-4D97-AF65-F5344CB8AC3E}">
        <p14:creationId xmlns:p14="http://schemas.microsoft.com/office/powerpoint/2010/main" val="760963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1797</TotalTime>
  <Words>92</Words>
  <Application>Microsoft Macintosh PowerPoint</Application>
  <PresentationFormat>Widescreen</PresentationFormat>
  <Paragraphs>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 Black</vt:lpstr>
      <vt:lpstr>Calibri</vt:lpstr>
      <vt:lpstr>Calibri Light</vt:lpstr>
      <vt:lpstr>Arial</vt:lpstr>
      <vt:lpstr>Office Theme</vt:lpstr>
      <vt:lpstr>              os Module Functions to handle  Dataset flower</vt:lpstr>
      <vt:lpstr>Reference</vt:lpstr>
      <vt:lpstr>          os.path.join is string concatenation with backslash inserted os.path.exists asks whether there is such directory or file os.path.dir asks whether path is dir  os.makedirs makes dirs, whereas os.mkdir makes dir  os.listdir makes list of all files in dir</vt:lpstr>
      <vt:lpstr>          Download flower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Create flower_classes list</vt:lpstr>
      <vt:lpstr>PowerPoint Presentation</vt:lpstr>
      <vt:lpstr>PowerPoint Presentation</vt:lpstr>
      <vt:lpstr>PowerPoint Presentation</vt:lpstr>
      <vt:lpstr>PowerPoint Presentation</vt:lpstr>
      <vt:lpstr>PowerPoint Presentation</vt:lpstr>
      <vt:lpstr>PowerPoint Presentation</vt:lpstr>
      <vt:lpstr>           Create image_paths dict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construct Node with Fixed Values </dc:title>
  <dc:creator>이승철</dc:creator>
  <cp:lastModifiedBy>Microsoft Office User</cp:lastModifiedBy>
  <cp:revision>109</cp:revision>
  <dcterms:created xsi:type="dcterms:W3CDTF">2019-10-26T12:53:45Z</dcterms:created>
  <dcterms:modified xsi:type="dcterms:W3CDTF">2020-01-08T04:11:35Z</dcterms:modified>
</cp:coreProperties>
</file>