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  <p:sldMasterId id="2147484529" r:id="rId2"/>
    <p:sldMasterId id="2147484533" r:id="rId3"/>
  </p:sldMasterIdLst>
  <p:notesMasterIdLst>
    <p:notesMasterId r:id="rId15"/>
  </p:notesMasterIdLst>
  <p:handoutMasterIdLst>
    <p:handoutMasterId r:id="rId16"/>
  </p:handoutMasterIdLst>
  <p:sldIdLst>
    <p:sldId id="426" r:id="rId4"/>
    <p:sldId id="467" r:id="rId5"/>
    <p:sldId id="468" r:id="rId6"/>
    <p:sldId id="469" r:id="rId7"/>
    <p:sldId id="470" r:id="rId8"/>
    <p:sldId id="473" r:id="rId9"/>
    <p:sldId id="471" r:id="rId10"/>
    <p:sldId id="474" r:id="rId11"/>
    <p:sldId id="472" r:id="rId12"/>
    <p:sldId id="475" r:id="rId13"/>
    <p:sldId id="476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8"/>
    <a:srgbClr val="17375E"/>
    <a:srgbClr val="F40A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3564" autoAdjust="0"/>
  </p:normalViewPr>
  <p:slideViewPr>
    <p:cSldViewPr>
      <p:cViewPr varScale="1">
        <p:scale>
          <a:sx n="87" d="100"/>
          <a:sy n="87" d="100"/>
        </p:scale>
        <p:origin x="95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30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6215AEE-C922-4944-98A7-22910184AC8A}" type="datetimeFigureOut">
              <a:rPr lang="en-US" altLang="zh-CN"/>
              <a:pPr/>
              <a:t>3/4/2020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427464CF-2C6E-7042-B41B-70D93EDF9A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623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A038EEF-2DAF-6B44-A6B5-C268C3465D47}" type="datetimeFigureOut">
              <a:rPr lang="en-CA" altLang="zh-CN"/>
              <a:pPr/>
              <a:t>2020-03-04</a:t>
            </a:fld>
            <a:endParaRPr lang="en-CA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013E244-2E7F-424D-868B-6272F407A4EB}" type="slidenum">
              <a:rPr lang="en-CA" altLang="zh-CN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530204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dirty="0">
              <a:ea typeface="ＭＳ Ｐゴシック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C5281C5-3980-DB40-A51B-12E5376559FA}" type="slidenum">
              <a:rPr kumimoji="0" lang="en-CA" altLang="zh-CN" sz="1200">
                <a:latin typeface="Calibri" charset="0"/>
              </a:rPr>
              <a:pPr/>
              <a:t>1</a:t>
            </a:fld>
            <a:endParaRPr kumimoji="0" lang="en-CA" altLang="zh-CN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356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10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752495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11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128333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2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504769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3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578356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4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673129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5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386714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6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478069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7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21837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8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540527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9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380295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31E0B7-D99D-9840-9AA4-AFE996601F1A}" type="datetime1">
              <a:rPr lang="en-US" altLang="zh-CN"/>
              <a:pPr/>
              <a:t>3/4/2020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E04A-F11E-B440-BE56-672A77B992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845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D81206-CB00-054A-A73E-85C388CF01BA}" type="datetime1">
              <a:rPr lang="en-US" altLang="zh-CN"/>
              <a:pPr/>
              <a:t>3/4/2020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BCCCB-21CF-D04B-A364-8E801CB5BF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03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C9DB7-BA8E-3248-A482-551635BAD7C2}" type="datetime1">
              <a:rPr lang="en-US" altLang="zh-CN"/>
              <a:pPr/>
              <a:t>3/4/2020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A751F-EE8D-894D-BD31-CD08B272B8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54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76C303-4390-464C-B7E9-6F5306EF3170}" type="datetime1">
              <a:rPr lang="en-US" altLang="zh-CN"/>
              <a:pPr/>
              <a:t>3/4/2020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F0ADD-B214-C447-AFD4-6330ECD69B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837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 smtClean="0"/>
              <a:pPr/>
              <a:t>3/4/2020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1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extBox 18"/>
          <p:cNvSpPr txBox="1"/>
          <p:nvPr userDrawn="1"/>
        </p:nvSpPr>
        <p:spPr>
          <a:xfrm>
            <a:off x="5991042" y="6228060"/>
            <a:ext cx="131799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 b="1" i="1" dirty="0" err="1">
                <a:solidFill>
                  <a:schemeClr val="bg1"/>
                </a:solidFill>
                <a:latin typeface="Eras Medium ITC" panose="020B0602030504020804" pitchFamily="34" charset="0"/>
              </a:rPr>
              <a:t>SiEPIC</a:t>
            </a:r>
            <a:r>
              <a:rPr lang="en-US" sz="2400" b="0" i="1" dirty="0" err="1">
                <a:solidFill>
                  <a:schemeClr val="bg1"/>
                </a:solidFill>
                <a:latin typeface="Agency FB" panose="020B0503020202020204" pitchFamily="34" charset="0"/>
              </a:rPr>
              <a:t>fab</a:t>
            </a:r>
            <a:endParaRPr lang="en-US" sz="2400" b="0" i="1" dirty="0">
              <a:latin typeface="Agency FB" panose="020B0503020202020204" pitchFamily="34" charset="0"/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6248400" y="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r>
              <a:rPr lang="en-CA" altLang="zh-CN"/>
              <a:t>Hammood, Mustafa ©2020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3286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1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6400800" cy="14478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93BCDC2B-E37E-7845-AABF-FC5B18D3CD04}" type="datetime1">
              <a:rPr lang="en-US" altLang="zh-CN" smtClean="0"/>
              <a:pPr/>
              <a:t>3/4/2020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altLang="zh-CN" dirty="0"/>
              <a:t>Hammood, Mustafa ©2020</a:t>
            </a:r>
            <a:endParaRPr lang="en-US" altLang="zh-CN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55D2586-85F8-5841-9F86-65DE4DF41CF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2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4" name="TextBox 13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15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extBox 15"/>
          <p:cNvSpPr txBox="1"/>
          <p:nvPr userDrawn="1"/>
        </p:nvSpPr>
        <p:spPr>
          <a:xfrm>
            <a:off x="5991042" y="6228060"/>
            <a:ext cx="131799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 b="1" i="1" dirty="0" err="1">
                <a:solidFill>
                  <a:schemeClr val="bg1"/>
                </a:solidFill>
                <a:latin typeface="Eras Medium ITC" panose="020B0602030504020804" pitchFamily="34" charset="0"/>
              </a:rPr>
              <a:t>SiEPIC</a:t>
            </a:r>
            <a:r>
              <a:rPr lang="en-US" sz="2400" b="0" i="1" dirty="0" err="1">
                <a:solidFill>
                  <a:schemeClr val="bg1"/>
                </a:solidFill>
                <a:latin typeface="Agency FB" panose="020B0503020202020204" pitchFamily="34" charset="0"/>
              </a:rPr>
              <a:t>fab</a:t>
            </a:r>
            <a:endParaRPr lang="en-US" sz="2400" b="0" i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17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 smtClean="0"/>
              <a:pPr/>
              <a:t>3/4/2020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altLang="zh-CN" dirty="0"/>
              <a:t>Hammood, Mustafa ©2020</a:t>
            </a:r>
            <a:endParaRPr lang="en-US" altLang="zh-CN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pic>
          <p:nvPicPr>
            <p:cNvPr id="1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extBox 18"/>
          <p:cNvSpPr txBox="1"/>
          <p:nvPr userDrawn="1"/>
        </p:nvSpPr>
        <p:spPr>
          <a:xfrm>
            <a:off x="5991042" y="6228060"/>
            <a:ext cx="131799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 b="1" i="1" dirty="0" err="1">
                <a:solidFill>
                  <a:schemeClr val="bg1"/>
                </a:solidFill>
                <a:latin typeface="Eras Medium ITC" panose="020B0602030504020804" pitchFamily="34" charset="0"/>
              </a:rPr>
              <a:t>SiEPIC</a:t>
            </a:r>
            <a:r>
              <a:rPr lang="en-US" sz="2400" b="0" i="1" dirty="0" err="1">
                <a:solidFill>
                  <a:schemeClr val="bg1"/>
                </a:solidFill>
                <a:latin typeface="Agency FB" panose="020B0503020202020204" pitchFamily="34" charset="0"/>
              </a:rPr>
              <a:t>fab</a:t>
            </a:r>
            <a:endParaRPr lang="en-US" sz="2400" b="0" i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373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5" name="TextBox 4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6" name="Picture 10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DD399CBA-90F1-8740-8ACB-6A73FE316139}" type="datetime1">
              <a:rPr lang="en-US" altLang="zh-CN" smtClean="0"/>
              <a:pPr/>
              <a:t>3/4/2020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altLang="zh-CN" dirty="0"/>
              <a:t>Hammood, Mustafa ©2020</a:t>
            </a:r>
            <a:endParaRPr lang="en-US" altLang="zh-CN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659912D8-523A-AC41-BE45-8102B542080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0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4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14" name="Picture 10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extBox 15"/>
          <p:cNvSpPr txBox="1"/>
          <p:nvPr userDrawn="1"/>
        </p:nvSpPr>
        <p:spPr>
          <a:xfrm>
            <a:off x="5991042" y="6228060"/>
            <a:ext cx="131799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 b="1" i="1" dirty="0" err="1">
                <a:solidFill>
                  <a:schemeClr val="bg1"/>
                </a:solidFill>
                <a:latin typeface="Eras Medium ITC" panose="020B0602030504020804" pitchFamily="34" charset="0"/>
              </a:rPr>
              <a:t>SiEPIC</a:t>
            </a:r>
            <a:r>
              <a:rPr lang="en-US" sz="2400" b="0" i="1" dirty="0" err="1">
                <a:solidFill>
                  <a:schemeClr val="bg1"/>
                </a:solidFill>
                <a:latin typeface="Agency FB" panose="020B0503020202020204" pitchFamily="34" charset="0"/>
              </a:rPr>
              <a:t>fab</a:t>
            </a:r>
            <a:endParaRPr lang="en-US" sz="2400" b="0" i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765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1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6400800" cy="14478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93BCDC2B-E37E-7845-AABF-FC5B18D3CD04}" type="datetime1">
              <a:rPr lang="en-US" altLang="zh-CN"/>
              <a:pPr/>
              <a:t>3/4/2020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altLang="zh-CN" dirty="0"/>
              <a:t>Hammood, Mustafa ©2020</a:t>
            </a:r>
            <a:endParaRPr lang="en-US" altLang="zh-CN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55D2586-85F8-5841-9F86-65DE4DF41CF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991042" y="6228060"/>
            <a:ext cx="131799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 b="1" i="1" dirty="0" err="1">
                <a:solidFill>
                  <a:schemeClr val="bg1"/>
                </a:solidFill>
                <a:latin typeface="Eras Medium ITC" panose="020B0602030504020804" pitchFamily="34" charset="0"/>
              </a:rPr>
              <a:t>SiEPIC</a:t>
            </a:r>
            <a:r>
              <a:rPr lang="en-US" sz="2400" b="0" i="1" dirty="0" err="1">
                <a:solidFill>
                  <a:schemeClr val="bg1"/>
                </a:solidFill>
                <a:latin typeface="Agency FB" panose="020B0503020202020204" pitchFamily="34" charset="0"/>
              </a:rPr>
              <a:t>fab</a:t>
            </a:r>
            <a:endParaRPr lang="en-US" sz="2400" b="0" i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766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/>
              <a:pPr/>
              <a:t>3/4/2020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altLang="zh-CN" dirty="0"/>
              <a:t>Hammood, Mustafa ©2020</a:t>
            </a:r>
            <a:endParaRPr lang="en-US" altLang="zh-CN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3" name="TextBox 12"/>
          <p:cNvSpPr txBox="1"/>
          <p:nvPr userDrawn="1"/>
        </p:nvSpPr>
        <p:spPr>
          <a:xfrm>
            <a:off x="5991042" y="6228060"/>
            <a:ext cx="131799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 b="1" i="1" dirty="0" err="1">
                <a:solidFill>
                  <a:schemeClr val="bg1"/>
                </a:solidFill>
                <a:latin typeface="Eras Medium ITC" panose="020B0602030504020804" pitchFamily="34" charset="0"/>
              </a:rPr>
              <a:t>SiEPIC</a:t>
            </a:r>
            <a:r>
              <a:rPr lang="en-US" sz="2400" b="0" i="1" dirty="0" err="1">
                <a:solidFill>
                  <a:schemeClr val="bg1"/>
                </a:solidFill>
                <a:latin typeface="Agency FB" panose="020B0503020202020204" pitchFamily="34" charset="0"/>
              </a:rPr>
              <a:t>fab</a:t>
            </a:r>
            <a:endParaRPr lang="en-US" sz="2400" b="0" i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10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14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6" name="Picture 10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DD399CBA-90F1-8740-8ACB-6A73FE316139}" type="datetime1">
              <a:rPr lang="en-US" altLang="zh-CN"/>
              <a:pPr/>
              <a:t>3/4/2020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altLang="zh-CN" dirty="0"/>
              <a:t>Hammood, Mustafa ©2020</a:t>
            </a:r>
            <a:endParaRPr lang="en-US" altLang="zh-CN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659912D8-523A-AC41-BE45-8102B542080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" name="TextBox 9"/>
          <p:cNvSpPr txBox="1"/>
          <p:nvPr userDrawn="1"/>
        </p:nvSpPr>
        <p:spPr>
          <a:xfrm>
            <a:off x="5991042" y="6228060"/>
            <a:ext cx="131799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 b="1" i="1" dirty="0" err="1">
                <a:solidFill>
                  <a:schemeClr val="bg1"/>
                </a:solidFill>
                <a:latin typeface="Eras Medium ITC" panose="020B0602030504020804" pitchFamily="34" charset="0"/>
              </a:rPr>
              <a:t>SiEPIC</a:t>
            </a:r>
            <a:r>
              <a:rPr lang="en-US" sz="2400" b="0" i="1" dirty="0" err="1">
                <a:solidFill>
                  <a:schemeClr val="bg1"/>
                </a:solidFill>
                <a:latin typeface="Agency FB" panose="020B0503020202020204" pitchFamily="34" charset="0"/>
              </a:rPr>
              <a:t>fab</a:t>
            </a:r>
            <a:endParaRPr lang="en-US" sz="2400" b="0" i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98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5CEB06-13C5-8042-B7D9-86F62FC68B21}" type="datetime1">
              <a:rPr lang="en-US" altLang="zh-CN"/>
              <a:pPr/>
              <a:t>3/4/2020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480D0-7220-9540-85FE-90512B1343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8750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31E0B7-D99D-9840-9AA4-AFE996601F1A}" type="datetime1">
              <a:rPr lang="en-US" altLang="zh-CN"/>
              <a:pPr/>
              <a:t>3/4/2020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E04A-F11E-B440-BE56-672A77B992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981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5CEB06-13C5-8042-B7D9-86F62FC68B21}" type="datetime1">
              <a:rPr lang="en-US" altLang="zh-CN"/>
              <a:pPr/>
              <a:t>3/4/2020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480D0-7220-9540-85FE-90512B1343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1049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5F2447-58C6-0F4D-AFAC-D240FBEAC3D4}" type="datetime1">
              <a:rPr lang="en-US" altLang="zh-CN"/>
              <a:pPr/>
              <a:t>3/4/2020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2CA22-0248-1545-BB3B-592A593AA0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72812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B6505-6397-EF47-ACB9-9C7F9DC228F7}" type="datetime1">
              <a:rPr lang="en-US" altLang="zh-CN"/>
              <a:pPr/>
              <a:t>3/4/2020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FC9F0-3D92-0243-92BA-3DF8D2C603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2493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9DDF0-8E9D-F747-A826-0A16262FD38B}" type="datetime1">
              <a:rPr lang="en-US" altLang="zh-CN"/>
              <a:pPr/>
              <a:t>3/4/2020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DDB48-2C8C-FB42-85E3-FE9857379E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1415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451A12-666D-2B4A-9912-EC4A679D5D15}" type="datetime1">
              <a:rPr lang="en-US" altLang="zh-CN"/>
              <a:pPr/>
              <a:t>3/4/2020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8D3F0-2FCA-7A42-A3A5-9396411D4F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87201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8B5506-74D3-1544-BC99-3AF1A8C1C66D}" type="datetime1">
              <a:rPr lang="en-US" altLang="zh-CN"/>
              <a:pPr/>
              <a:t>3/4/2020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603D8-559B-BE49-9F5E-265199EFB9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85503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C1426-CCF5-AF49-BEFF-95069A0371A2}" type="datetime1">
              <a:rPr lang="en-US" altLang="zh-CN"/>
              <a:pPr/>
              <a:t>3/4/2020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B99143-5682-0148-9C9F-487BE774BD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80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D3FC9-CD0F-8D4D-89C4-5B675B0D57BB}" type="datetime1">
              <a:rPr lang="en-US" altLang="zh-CN"/>
              <a:pPr/>
              <a:t>3/4/2020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F2133-039F-1042-A40E-DCC119A57F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04688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D81206-CB00-054A-A73E-85C388CF01BA}" type="datetime1">
              <a:rPr lang="en-US" altLang="zh-CN"/>
              <a:pPr/>
              <a:t>3/4/2020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BCCCB-21CF-D04B-A364-8E801CB5BF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116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5F2447-58C6-0F4D-AFAC-D240FBEAC3D4}" type="datetime1">
              <a:rPr lang="en-US" altLang="zh-CN"/>
              <a:pPr/>
              <a:t>3/4/2020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2CA22-0248-1545-BB3B-592A593AA0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13127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C9DB7-BA8E-3248-A482-551635BAD7C2}" type="datetime1">
              <a:rPr lang="en-US" altLang="zh-CN"/>
              <a:pPr/>
              <a:t>3/4/2020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A751F-EE8D-894D-BD31-CD08B272B8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66187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76C303-4390-464C-B7E9-6F5306EF3170}" type="datetime1">
              <a:rPr lang="en-US" altLang="zh-CN"/>
              <a:pPr/>
              <a:t>3/4/2020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F0ADD-B214-C447-AFD4-6330ECD69B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56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B6505-6397-EF47-ACB9-9C7F9DC228F7}" type="datetime1">
              <a:rPr lang="en-US" altLang="zh-CN"/>
              <a:pPr/>
              <a:t>3/4/2020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FC9F0-3D92-0243-92BA-3DF8D2C603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04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9DDF0-8E9D-F747-A826-0A16262FD38B}" type="datetime1">
              <a:rPr lang="en-US" altLang="zh-CN"/>
              <a:pPr/>
              <a:t>3/4/2020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DDB48-2C8C-FB42-85E3-FE9857379E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914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451A12-666D-2B4A-9912-EC4A679D5D15}" type="datetime1">
              <a:rPr lang="en-US" altLang="zh-CN"/>
              <a:pPr/>
              <a:t>3/4/2020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8D3F0-2FCA-7A42-A3A5-9396411D4F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41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8B5506-74D3-1544-BC99-3AF1A8C1C66D}" type="datetime1">
              <a:rPr lang="en-US" altLang="zh-CN"/>
              <a:pPr/>
              <a:t>3/4/2020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603D8-559B-BE49-9F5E-265199EFB9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208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C1426-CCF5-AF49-BEFF-95069A0371A2}" type="datetime1">
              <a:rPr lang="en-US" altLang="zh-CN"/>
              <a:pPr/>
              <a:t>3/4/2020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B99143-5682-0148-9C9F-487BE774BD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381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D3FC9-CD0F-8D4D-89C4-5B675B0D57BB}" type="datetime1">
              <a:rPr lang="en-US" altLang="zh-CN"/>
              <a:pPr/>
              <a:t>3/4/2020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F2133-039F-1042-A40E-DCC119A57F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952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F89C5E0-80CB-C842-991E-0650A17D1E84}" type="datetime1">
              <a:rPr lang="en-US" altLang="zh-CN"/>
              <a:pPr/>
              <a:t>3/4/2020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E0D2D59-EC84-884B-A77A-5155E70494F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4" r:id="rId1"/>
    <p:sldLayoutId id="2147484515" r:id="rId2"/>
    <p:sldLayoutId id="2147484516" r:id="rId3"/>
    <p:sldLayoutId id="2147484517" r:id="rId4"/>
    <p:sldLayoutId id="2147484518" r:id="rId5"/>
    <p:sldLayoutId id="2147484519" r:id="rId6"/>
    <p:sldLayoutId id="2147484520" r:id="rId7"/>
    <p:sldLayoutId id="2147484521" r:id="rId8"/>
    <p:sldLayoutId id="2147484522" r:id="rId9"/>
    <p:sldLayoutId id="2147484523" r:id="rId10"/>
    <p:sldLayoutId id="2147484524" r:id="rId11"/>
    <p:sldLayoutId id="2147484525" r:id="rId12"/>
    <p:sldLayoutId id="214748459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038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A47398D4-8B5A-BE43-B588-3D17D5B3482C}" type="datetime1">
              <a:rPr lang="en-US" altLang="zh-CN" smtClean="0"/>
              <a:pPr/>
              <a:t>3/4/2020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en-CA" altLang="zh-CN" dirty="0"/>
              <a:t>Hammood, Mustafa ©2020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547243C-E0F2-4D48-A27F-0DE88198DDD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308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0" r:id="rId1"/>
    <p:sldLayoutId id="2147484531" r:id="rId2"/>
    <p:sldLayoutId id="2147484532" r:id="rId3"/>
    <p:sldLayoutId id="2147484526" r:id="rId4"/>
    <p:sldLayoutId id="2147484527" r:id="rId5"/>
    <p:sldLayoutId id="2147484528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kern="1200">
          <a:solidFill>
            <a:srgbClr val="17375E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8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F89C5E0-80CB-C842-991E-0650A17D1E84}" type="datetime1">
              <a:rPr lang="en-US" altLang="zh-CN"/>
              <a:pPr/>
              <a:t>3/4/2020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E0D2D59-EC84-884B-A77A-5155E70494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153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4" r:id="rId1"/>
    <p:sldLayoutId id="2147484535" r:id="rId2"/>
    <p:sldLayoutId id="2147484536" r:id="rId3"/>
    <p:sldLayoutId id="2147484537" r:id="rId4"/>
    <p:sldLayoutId id="2147484538" r:id="rId5"/>
    <p:sldLayoutId id="2147484539" r:id="rId6"/>
    <p:sldLayoutId id="2147484540" r:id="rId7"/>
    <p:sldLayoutId id="2147484541" r:id="rId8"/>
    <p:sldLayoutId id="2147484542" r:id="rId9"/>
    <p:sldLayoutId id="2147484543" r:id="rId10"/>
    <p:sldLayoutId id="2147484544" r:id="rId11"/>
    <p:sldLayoutId id="2147484545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stafacc/SiEPIC_Photonics_Package/blob/master/SiEPIC_Photonics_Package/solvers_simulators/bragg_tmm/bragg_tmm.p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lumerical.com/pic_passive_bragg_full_device_simulation_with_eme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.png"/><Relationship Id="rId4" Type="http://schemas.openxmlformats.org/officeDocument/2006/relationships/hyperlink" Target="https://www.lumerical.com/support/video/waveguide-bragg-gratings-res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156143"/>
            <a:ext cx="6084168" cy="3829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tle 11"/>
          <p:cNvSpPr>
            <a:spLocks noGrp="1"/>
          </p:cNvSpPr>
          <p:nvPr>
            <p:ph type="ctrTitle"/>
          </p:nvPr>
        </p:nvSpPr>
        <p:spPr>
          <a:xfrm>
            <a:off x="1259632" y="409476"/>
            <a:ext cx="6840760" cy="1470025"/>
          </a:xfrm>
        </p:spPr>
        <p:txBody>
          <a:bodyPr/>
          <a:lstStyle/>
          <a:p>
            <a:pPr algn="ctr"/>
            <a:r>
              <a:rPr kumimoji="0" lang="en-US" altLang="zh-CN" sz="3200" b="1" dirty="0">
                <a:ea typeface="ＭＳ Ｐゴシック" charset="-128"/>
                <a:cs typeface="Times New Roman" panose="02020603050405020304" pitchFamily="18" charset="0"/>
              </a:rPr>
              <a:t>Design of Silicon Photonic Bragg Grating Devices</a:t>
            </a:r>
            <a:r>
              <a:rPr kumimoji="0" lang="en-US" altLang="zh-CN" sz="2400" b="1" dirty="0">
                <a:ea typeface="ＭＳ Ｐゴシック" charset="-128"/>
                <a:cs typeface="Times New Roman" panose="02020603050405020304" pitchFamily="18" charset="0"/>
              </a:rPr>
              <a:t/>
            </a:r>
            <a:br>
              <a:rPr kumimoji="0" lang="en-US" altLang="zh-CN" sz="2400" b="1" dirty="0">
                <a:ea typeface="ＭＳ Ｐゴシック" charset="-128"/>
                <a:cs typeface="Times New Roman" panose="02020603050405020304" pitchFamily="18" charset="0"/>
              </a:rPr>
            </a:br>
            <a:r>
              <a:rPr kumimoji="0" lang="en-US" altLang="zh-CN" sz="2000" b="1" dirty="0">
                <a:ea typeface="ＭＳ Ｐゴシック" charset="-128"/>
                <a:cs typeface="Times New Roman" panose="02020603050405020304" pitchFamily="18" charset="0"/>
              </a:rPr>
              <a:t/>
            </a:r>
            <a:br>
              <a:rPr kumimoji="0" lang="en-US" altLang="zh-CN" sz="2000" b="1" dirty="0">
                <a:ea typeface="ＭＳ Ｐゴシック" charset="-128"/>
                <a:cs typeface="Times New Roman" panose="02020603050405020304" pitchFamily="18" charset="0"/>
              </a:rPr>
            </a:br>
            <a:r>
              <a:rPr kumimoji="0" lang="en-CA" altLang="zh-CN" sz="1600" dirty="0">
                <a:ea typeface="ＭＳ Ｐゴシック" charset="-128"/>
                <a:cs typeface="Times New Roman" panose="02020603050405020304" pitchFamily="18" charset="0"/>
              </a:rPr>
              <a:t>Vancouver, BC, Canada</a:t>
            </a:r>
            <a:r>
              <a:rPr kumimoji="0" lang="en-US" altLang="zh-CN" sz="2000" b="1" dirty="0">
                <a:ea typeface="ＭＳ Ｐゴシック" charset="-128"/>
                <a:cs typeface="Times New Roman" panose="02020603050405020304" pitchFamily="18" charset="0"/>
              </a:rPr>
              <a:t/>
            </a:r>
            <a:br>
              <a:rPr kumimoji="0" lang="en-US" altLang="zh-CN" sz="2000" b="1" dirty="0">
                <a:ea typeface="ＭＳ Ｐゴシック" charset="-128"/>
                <a:cs typeface="Times New Roman" panose="02020603050405020304" pitchFamily="18" charset="0"/>
              </a:rPr>
            </a:br>
            <a:r>
              <a:rPr kumimoji="0" lang="en-US" altLang="zh-CN" sz="1600" b="1" dirty="0">
                <a:ea typeface="ＭＳ Ｐゴシック" charset="-128"/>
                <a:cs typeface="Times New Roman" panose="02020603050405020304" pitchFamily="18" charset="0"/>
              </a:rPr>
              <a:t>10</a:t>
            </a:r>
            <a:r>
              <a:rPr kumimoji="0" lang="en-US" altLang="zh-CN" sz="1600" dirty="0">
                <a:ea typeface="ＭＳ Ｐゴシック" charset="-128"/>
                <a:cs typeface="Times New Roman" panose="02020603050405020304" pitchFamily="18" charset="0"/>
              </a:rPr>
              <a:t> January 2020</a:t>
            </a:r>
            <a:endParaRPr kumimoji="0" lang="en-US" altLang="zh-CN" sz="2000" dirty="0">
              <a:ea typeface="ＭＳ Ｐゴシック" charset="-128"/>
              <a:cs typeface="Times New Roman" panose="02020603050405020304" pitchFamily="18" charset="0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  ©2020</a:t>
            </a:r>
          </a:p>
        </p:txBody>
      </p: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0" y="4969956"/>
            <a:ext cx="5724128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kumimoji="0" lang="en-US" altLang="zh-CN" b="1" dirty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Mustafa Hammood</a:t>
            </a:r>
            <a:r>
              <a:rPr kumimoji="0" lang="en-US" altLang="zh-CN" sz="2000" dirty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,</a:t>
            </a:r>
          </a:p>
          <a:p>
            <a:endParaRPr kumimoji="0" lang="en-US" altLang="zh-CN" sz="1400" dirty="0" smtClean="0">
              <a:solidFill>
                <a:schemeClr val="bg1"/>
              </a:solidFill>
              <a:latin typeface="+mj-lt"/>
              <a:ea typeface="Times New Roman" charset="0"/>
              <a:cs typeface="Times New Roman" charset="0"/>
            </a:endParaRPr>
          </a:p>
          <a:p>
            <a:r>
              <a:rPr kumimoji="0" lang="en-US" altLang="zh-CN" sz="1400" dirty="0" smtClean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The </a:t>
            </a:r>
            <a:r>
              <a:rPr kumimoji="0" lang="en-US" altLang="zh-CN" sz="1400" dirty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University of British Columbia, Vancouver</a:t>
            </a:r>
          </a:p>
        </p:txBody>
      </p:sp>
    </p:spTree>
    <p:extLst>
      <p:ext uri="{BB962C8B-B14F-4D97-AF65-F5344CB8AC3E}">
        <p14:creationId xmlns:p14="http://schemas.microsoft.com/office/powerpoint/2010/main" val="915015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2F135-273E-4834-B6F0-3D0858F1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r>
              <a:rPr lang="en-CA" dirty="0"/>
              <a:t>Bragg Gratings: </a:t>
            </a:r>
            <a:r>
              <a:rPr lang="en-CA" dirty="0" smtClean="0"/>
              <a:t>FDTD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E9F38-6DC0-4C01-A41D-AB533D6F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1E21CDC-8116-449C-AF50-F12DB1CA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52320" y="0"/>
            <a:ext cx="1691680" cy="365125"/>
          </a:xfrm>
        </p:spPr>
        <p:txBody>
          <a:bodyPr/>
          <a:lstStyle/>
          <a:p>
            <a:r>
              <a:rPr lang="en-US" altLang="zh-CN" dirty="0"/>
              <a:t> M. Hammood ©2020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C1B49E-B2DD-4EBF-8C05-7CEEC47B1267}"/>
              </a:ext>
            </a:extLst>
          </p:cNvPr>
          <p:cNvSpPr txBox="1"/>
          <p:nvPr/>
        </p:nvSpPr>
        <p:spPr>
          <a:xfrm>
            <a:off x="107504" y="1250160"/>
            <a:ext cx="73448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17375E"/>
                </a:solidFill>
              </a:rPr>
              <a:t>Uses FDTD solver: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17375E"/>
                </a:solidFill>
              </a:rPr>
              <a:t>Simulating the full device length either in </a:t>
            </a:r>
            <a:r>
              <a:rPr lang="en-US" sz="1200" b="1" dirty="0" smtClean="0">
                <a:solidFill>
                  <a:srgbClr val="17375E"/>
                </a:solidFill>
              </a:rPr>
              <a:t>2D FDTD or 3D FDTD</a:t>
            </a:r>
            <a:endParaRPr lang="en-US" sz="1200" b="1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7375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17375E"/>
                </a:solidFill>
              </a:rPr>
              <a:t>Advantages: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17375E"/>
                </a:solidFill>
              </a:rPr>
              <a:t>Accurate, if the simulation mesh and time were sufficiently large.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17375E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17375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17375E"/>
                </a:solidFill>
              </a:rPr>
              <a:t>Disadvantages: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17375E"/>
                </a:solidFill>
              </a:rPr>
              <a:t>Very lengthy simulation time!</a:t>
            </a:r>
          </a:p>
        </p:txBody>
      </p:sp>
    </p:spTree>
    <p:extLst>
      <p:ext uri="{BB962C8B-B14F-4D97-AF65-F5344CB8AC3E}">
        <p14:creationId xmlns:p14="http://schemas.microsoft.com/office/powerpoint/2010/main" val="2820344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2F135-273E-4834-B6F0-3D0858F1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r>
              <a:rPr lang="en-CA" dirty="0"/>
              <a:t>Bragg Gratings: </a:t>
            </a:r>
            <a:r>
              <a:rPr lang="en-CA" dirty="0" smtClean="0"/>
              <a:t>FDTD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E9F38-6DC0-4C01-A41D-AB533D6F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1E21CDC-8116-449C-AF50-F12DB1CA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52320" y="0"/>
            <a:ext cx="1691680" cy="365125"/>
          </a:xfrm>
        </p:spPr>
        <p:txBody>
          <a:bodyPr/>
          <a:lstStyle/>
          <a:p>
            <a:r>
              <a:rPr lang="en-US" altLang="zh-CN" dirty="0"/>
              <a:t> M. Hammood ©2020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C1B49E-B2DD-4EBF-8C05-7CEEC47B1267}"/>
              </a:ext>
            </a:extLst>
          </p:cNvPr>
          <p:cNvSpPr txBox="1"/>
          <p:nvPr/>
        </p:nvSpPr>
        <p:spPr>
          <a:xfrm>
            <a:off x="107504" y="1250160"/>
            <a:ext cx="90364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17375E"/>
                </a:solidFill>
              </a:rPr>
              <a:t>Open FDTD project </a:t>
            </a:r>
            <a:r>
              <a:rPr lang="en-US" sz="1600" b="1" dirty="0" err="1" smtClean="0">
                <a:solidFill>
                  <a:srgbClr val="17375E"/>
                </a:solidFill>
              </a:rPr>
              <a:t>MAIN_FDTD.fsp</a:t>
            </a:r>
            <a:r>
              <a:rPr lang="en-US" sz="1600" b="1" dirty="0" smtClean="0">
                <a:solidFill>
                  <a:srgbClr val="17375E"/>
                </a:solidFill>
              </a:rPr>
              <a:t> </a:t>
            </a:r>
            <a:r>
              <a:rPr lang="en-US" sz="1600" dirty="0" smtClean="0">
                <a:solidFill>
                  <a:srgbClr val="17375E"/>
                </a:solidFill>
              </a:rPr>
              <a:t>and Run </a:t>
            </a:r>
            <a:r>
              <a:rPr lang="en-US" sz="1600" dirty="0" smtClean="0">
                <a:solidFill>
                  <a:srgbClr val="17375E"/>
                </a:solidFill>
              </a:rPr>
              <a:t>sample code </a:t>
            </a:r>
            <a:r>
              <a:rPr lang="en-US" sz="1600" b="1" i="1" dirty="0" smtClean="0">
                <a:solidFill>
                  <a:srgbClr val="17375E"/>
                </a:solidFill>
              </a:rPr>
              <a:t> </a:t>
            </a:r>
            <a:r>
              <a:rPr lang="en-US" sz="1600" b="1" i="1" dirty="0" err="1" smtClean="0">
                <a:solidFill>
                  <a:srgbClr val="17375E"/>
                </a:solidFill>
              </a:rPr>
              <a:t>MAIN_FDTD.lsf</a:t>
            </a:r>
            <a:endParaRPr lang="en-US" sz="1600" b="1" i="1" dirty="0">
              <a:solidFill>
                <a:srgbClr val="17375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i="1" dirty="0" smtClean="0">
              <a:solidFill>
                <a:srgbClr val="17375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17375E"/>
                </a:solidFill>
              </a:rPr>
              <a:t>Input parameters: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17375E"/>
                </a:solidFill>
              </a:rPr>
              <a:t>Device physical parameters</a:t>
            </a:r>
            <a:endParaRPr lang="en-US" sz="1600" dirty="0">
              <a:solidFill>
                <a:srgbClr val="1737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5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2F135-273E-4834-B6F0-3D0858F1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E9F38-6DC0-4C01-A41D-AB533D6F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1E21CDC-8116-449C-AF50-F12DB1CA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52320" y="0"/>
            <a:ext cx="1691680" cy="365125"/>
          </a:xfrm>
        </p:spPr>
        <p:txBody>
          <a:bodyPr/>
          <a:lstStyle/>
          <a:p>
            <a:r>
              <a:rPr lang="en-US" altLang="zh-CN" dirty="0"/>
              <a:t> M. Hammood ©2020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C1B49E-B2DD-4EBF-8C05-7CEEC47B1267}"/>
              </a:ext>
            </a:extLst>
          </p:cNvPr>
          <p:cNvSpPr txBox="1"/>
          <p:nvPr/>
        </p:nvSpPr>
        <p:spPr>
          <a:xfrm>
            <a:off x="107504" y="1250160"/>
            <a:ext cx="90364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7375E"/>
                </a:solidFill>
              </a:rPr>
              <a:t>Bragg gratings: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375E"/>
                </a:solidFill>
              </a:rPr>
              <a:t>Theoretical approach: Transfer-Matrix </a:t>
            </a:r>
            <a:r>
              <a:rPr lang="en-US" sz="1600" dirty="0" smtClean="0">
                <a:solidFill>
                  <a:srgbClr val="17375E"/>
                </a:solidFill>
              </a:rPr>
              <a:t>Method (TMM)</a:t>
            </a:r>
            <a:endParaRPr lang="en-US" sz="1600" dirty="0">
              <a:solidFill>
                <a:srgbClr val="17375E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375E"/>
                </a:solidFill>
              </a:rPr>
              <a:t>Theoretical approach: Coupled-mode </a:t>
            </a:r>
            <a:r>
              <a:rPr lang="en-US" sz="1600" dirty="0" smtClean="0">
                <a:solidFill>
                  <a:srgbClr val="17375E"/>
                </a:solidFill>
              </a:rPr>
              <a:t>theory (CMT)</a:t>
            </a:r>
            <a:endParaRPr lang="en-US" sz="1600" dirty="0">
              <a:solidFill>
                <a:srgbClr val="17375E"/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375E"/>
                </a:solidFill>
              </a:rPr>
              <a:t>Coupling coefficient (Kappa)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375E"/>
                </a:solidFill>
              </a:rPr>
              <a:t>Simulation: Lumerical </a:t>
            </a:r>
            <a:r>
              <a:rPr lang="en-US" sz="1600" dirty="0" smtClean="0">
                <a:solidFill>
                  <a:srgbClr val="17375E"/>
                </a:solidFill>
              </a:rPr>
              <a:t>EME</a:t>
            </a:r>
            <a:endParaRPr lang="en-US" sz="1600" dirty="0">
              <a:solidFill>
                <a:srgbClr val="17375E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375E"/>
                </a:solidFill>
              </a:rPr>
              <a:t>Simulation: Lumerical 3D </a:t>
            </a:r>
            <a:r>
              <a:rPr lang="en-US" sz="1600" dirty="0" smtClean="0">
                <a:solidFill>
                  <a:srgbClr val="17375E"/>
                </a:solidFill>
              </a:rPr>
              <a:t>FDTD</a:t>
            </a:r>
            <a:endParaRPr lang="en-US" sz="1600" dirty="0">
              <a:solidFill>
                <a:srgbClr val="17375E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375E"/>
                </a:solidFill>
              </a:rPr>
              <a:t>Simulation: Lumerical 2D </a:t>
            </a:r>
            <a:r>
              <a:rPr lang="en-US" sz="1600" dirty="0" smtClean="0">
                <a:solidFill>
                  <a:srgbClr val="17375E"/>
                </a:solidFill>
              </a:rPr>
              <a:t>FDTD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17375E"/>
                </a:solidFill>
              </a:rPr>
              <a:t>Simulation </a:t>
            </a:r>
            <a:r>
              <a:rPr lang="en-US" sz="1600" dirty="0">
                <a:solidFill>
                  <a:srgbClr val="17375E"/>
                </a:solidFill>
              </a:rPr>
              <a:t>+ Theory: Lumerical </a:t>
            </a:r>
            <a:r>
              <a:rPr lang="en-US" sz="1600" dirty="0" smtClean="0">
                <a:solidFill>
                  <a:srgbClr val="17375E"/>
                </a:solidFill>
              </a:rPr>
              <a:t>FDTD Band-structure</a:t>
            </a:r>
            <a:endParaRPr lang="en-US" sz="1600" dirty="0">
              <a:solidFill>
                <a:srgbClr val="17375E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7375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7375E"/>
                </a:solidFill>
              </a:rPr>
              <a:t>Contra-directional couplers: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375E"/>
                </a:solidFill>
              </a:rPr>
              <a:t>Theoretical approach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375E"/>
                </a:solidFill>
              </a:rPr>
              <a:t>Simulation: Lumerical EME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375E"/>
                </a:solidFill>
              </a:rPr>
              <a:t>Simulation + Theory: Coupled-mode theory + Transfer-Matrix Method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375E"/>
                </a:solidFill>
              </a:rPr>
              <a:t>Compact model generation and full-simulation </a:t>
            </a:r>
            <a:r>
              <a:rPr lang="en-US" sz="1600" dirty="0" smtClean="0">
                <a:solidFill>
                  <a:srgbClr val="17375E"/>
                </a:solidFill>
              </a:rPr>
              <a:t>flow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17375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17375E"/>
                </a:solidFill>
              </a:rPr>
              <a:t>Examples: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17375E"/>
                </a:solidFill>
              </a:rPr>
              <a:t>Bragg grating: corrugation strength sweep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737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0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2F135-273E-4834-B6F0-3D0858F1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r>
              <a:rPr lang="en-CA" dirty="0"/>
              <a:t>Bragg Gratings: Transfer-Matrix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E9F38-6DC0-4C01-A41D-AB533D6F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1E21CDC-8116-449C-AF50-F12DB1CA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52320" y="0"/>
            <a:ext cx="1691680" cy="365125"/>
          </a:xfrm>
        </p:spPr>
        <p:txBody>
          <a:bodyPr/>
          <a:lstStyle/>
          <a:p>
            <a:r>
              <a:rPr lang="en-US" altLang="zh-CN" dirty="0"/>
              <a:t> M. Hammood ©2020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C1B49E-B2DD-4EBF-8C05-7CEEC47B1267}"/>
              </a:ext>
            </a:extLst>
          </p:cNvPr>
          <p:cNvSpPr txBox="1"/>
          <p:nvPr/>
        </p:nvSpPr>
        <p:spPr>
          <a:xfrm>
            <a:off x="107504" y="1250160"/>
            <a:ext cx="9036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17375E"/>
                </a:solidFill>
              </a:rPr>
              <a:t>Explain transfer matrix method</a:t>
            </a:r>
            <a:endParaRPr lang="en-US" sz="1600" dirty="0">
              <a:solidFill>
                <a:srgbClr val="1737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70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2F135-273E-4834-B6F0-3D0858F1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r>
              <a:rPr lang="en-CA" dirty="0"/>
              <a:t>Bragg Gratings: Transfer-Matrix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E9F38-6DC0-4C01-A41D-AB533D6F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1E21CDC-8116-449C-AF50-F12DB1CA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52320" y="0"/>
            <a:ext cx="1691680" cy="365125"/>
          </a:xfrm>
        </p:spPr>
        <p:txBody>
          <a:bodyPr/>
          <a:lstStyle/>
          <a:p>
            <a:r>
              <a:rPr lang="en-US" altLang="zh-CN" dirty="0"/>
              <a:t> M. Hammood ©2020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C1B49E-B2DD-4EBF-8C05-7CEEC47B1267}"/>
              </a:ext>
            </a:extLst>
          </p:cNvPr>
          <p:cNvSpPr txBox="1"/>
          <p:nvPr/>
        </p:nvSpPr>
        <p:spPr>
          <a:xfrm>
            <a:off x="107504" y="1250160"/>
            <a:ext cx="9036496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17375E"/>
                </a:solidFill>
              </a:rPr>
              <a:t>Available: </a:t>
            </a:r>
            <a:r>
              <a:rPr lang="en-US" sz="900" dirty="0">
                <a:hlinkClick r:id="rId3"/>
              </a:rPr>
              <a:t>https://</a:t>
            </a:r>
            <a:r>
              <a:rPr lang="en-US" sz="900" dirty="0" smtClean="0">
                <a:hlinkClick r:id="rId3"/>
              </a:rPr>
              <a:t>github.com/mustafacc/SiEPIC_Photonics_Package/blob/master/SiEPIC_Photonics_Package/solvers_simulators/bragg_tmm/bragg_tmm.py</a:t>
            </a:r>
            <a:endParaRPr lang="en-US" sz="9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17375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17375E"/>
                </a:solidFill>
              </a:rPr>
              <a:t>Handy tool to quickly model phase-shifted Bragg gratings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7375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17375E"/>
                </a:solidFill>
              </a:rPr>
              <a:t>Inputs: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17375E"/>
                </a:solidFill>
              </a:rPr>
              <a:t>Waveguides compact models (effective indices fits n(</a:t>
            </a:r>
            <a:r>
              <a:rPr lang="el-GR" sz="1600" dirty="0">
                <a:solidFill>
                  <a:srgbClr val="17375E"/>
                </a:solidFill>
              </a:rPr>
              <a:t>λ</a:t>
            </a:r>
            <a:r>
              <a:rPr lang="en-US" sz="1600" dirty="0" smtClean="0">
                <a:solidFill>
                  <a:srgbClr val="17375E"/>
                </a:solidFill>
              </a:rPr>
              <a:t>) 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17375E"/>
                </a:solidFill>
              </a:rPr>
              <a:t>Period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17375E"/>
                </a:solidFill>
              </a:rPr>
              <a:t>Number of corrugations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17375E"/>
                </a:solidFill>
              </a:rPr>
              <a:t>Perturbation size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7375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17375E"/>
                </a:solidFill>
              </a:rPr>
              <a:t>Advantages: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17375E"/>
                </a:solidFill>
              </a:rPr>
              <a:t>Quick and simple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17375E"/>
                </a:solidFill>
              </a:rPr>
              <a:t>Does not scale up with the length of the device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17375E"/>
                </a:solidFill>
              </a:rPr>
              <a:t>Can simulate complex device profiles (</a:t>
            </a:r>
            <a:r>
              <a:rPr lang="en-US" sz="1600" dirty="0" err="1" smtClean="0">
                <a:solidFill>
                  <a:srgbClr val="17375E"/>
                </a:solidFill>
              </a:rPr>
              <a:t>apodized</a:t>
            </a:r>
            <a:r>
              <a:rPr lang="en-US" sz="1600" dirty="0" smtClean="0">
                <a:solidFill>
                  <a:srgbClr val="17375E"/>
                </a:solidFill>
              </a:rPr>
              <a:t>, chirped, etc.)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17375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17375E"/>
                </a:solidFill>
              </a:rPr>
              <a:t>Disadvantages: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375E"/>
                </a:solidFill>
              </a:rPr>
              <a:t>Must have data to fit the coupling coefficient profile vs perturbation size</a:t>
            </a:r>
            <a:r>
              <a:rPr lang="en-US" sz="1600" dirty="0" smtClean="0">
                <a:solidFill>
                  <a:srgbClr val="17375E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05103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2F135-273E-4834-B6F0-3D0858F1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r>
              <a:rPr lang="en-CA" dirty="0"/>
              <a:t>Bragg Gratings: Transfer-Matrix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E9F38-6DC0-4C01-A41D-AB533D6F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1E21CDC-8116-449C-AF50-F12DB1CA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52320" y="0"/>
            <a:ext cx="1691680" cy="365125"/>
          </a:xfrm>
        </p:spPr>
        <p:txBody>
          <a:bodyPr/>
          <a:lstStyle/>
          <a:p>
            <a:r>
              <a:rPr lang="en-US" altLang="zh-CN" dirty="0"/>
              <a:t> M. Hammood ©2020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C1B49E-B2DD-4EBF-8C05-7CEEC47B1267}"/>
              </a:ext>
            </a:extLst>
          </p:cNvPr>
          <p:cNvSpPr txBox="1"/>
          <p:nvPr/>
        </p:nvSpPr>
        <p:spPr>
          <a:xfrm>
            <a:off x="107504" y="1250160"/>
            <a:ext cx="9036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17375E"/>
                </a:solidFill>
              </a:rPr>
              <a:t>Sample spectra:</a:t>
            </a:r>
            <a:endParaRPr lang="en-US" sz="1600" dirty="0">
              <a:solidFill>
                <a:srgbClr val="17375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353" y="1769543"/>
            <a:ext cx="5534797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1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2F135-273E-4834-B6F0-3D0858F1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r>
              <a:rPr lang="en-CA" dirty="0"/>
              <a:t>Bragg Gratings: </a:t>
            </a:r>
            <a:r>
              <a:rPr lang="en-CA" dirty="0" smtClean="0"/>
              <a:t>EME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E9F38-6DC0-4C01-A41D-AB533D6F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1E21CDC-8116-449C-AF50-F12DB1CA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52320" y="0"/>
            <a:ext cx="1691680" cy="365125"/>
          </a:xfrm>
        </p:spPr>
        <p:txBody>
          <a:bodyPr/>
          <a:lstStyle/>
          <a:p>
            <a:r>
              <a:rPr lang="en-US" altLang="zh-CN" dirty="0"/>
              <a:t> M. Hammood ©2020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C1B49E-B2DD-4EBF-8C05-7CEEC47B1267}"/>
              </a:ext>
            </a:extLst>
          </p:cNvPr>
          <p:cNvSpPr txBox="1"/>
          <p:nvPr/>
        </p:nvSpPr>
        <p:spPr>
          <a:xfrm>
            <a:off x="107504" y="1250160"/>
            <a:ext cx="734481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17375E"/>
                </a:solidFill>
              </a:rPr>
              <a:t>Uses the EME method: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17375E"/>
                </a:solidFill>
              </a:rPr>
              <a:t>Explained: </a:t>
            </a:r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apps.lumerical.com/pic_passive_bragg_full_device_simulation_with_eme.html</a:t>
            </a:r>
            <a:endParaRPr lang="en-US" sz="12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7375E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17375E"/>
                </a:solidFill>
              </a:rPr>
              <a:t>Video tutorial: </a:t>
            </a:r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www.lumerical.com/support/video/waveguide-bragg-gratings-res.html</a:t>
            </a:r>
            <a:endParaRPr lang="en-US" sz="12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7375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17375E"/>
                </a:solidFill>
              </a:rPr>
              <a:t>Advantages: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17375E"/>
                </a:solidFill>
              </a:rPr>
              <a:t>Does not need information other than the physical geometry of the device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17375E"/>
                </a:solidFill>
              </a:rPr>
              <a:t>Relatively fast simulation time compared to FDTD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17375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17375E"/>
                </a:solidFill>
              </a:rPr>
              <a:t>Disadvantages: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17375E"/>
                </a:solidFill>
              </a:rPr>
              <a:t>Simulation time scales up with the complexity of the profile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17375E"/>
                </a:solidFill>
              </a:rPr>
              <a:t>Simulation time scales up with the number of simulation modes required to simulate the device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17375E"/>
                </a:solidFill>
              </a:rPr>
              <a:t>Less accurate than FDTD </a:t>
            </a:r>
            <a:r>
              <a:rPr lang="en-US" sz="1600" dirty="0" err="1" smtClean="0">
                <a:solidFill>
                  <a:srgbClr val="17375E"/>
                </a:solidFill>
              </a:rPr>
              <a:t>simulationse</a:t>
            </a:r>
            <a:endParaRPr lang="en-US" sz="1600" dirty="0" smtClean="0">
              <a:solidFill>
                <a:srgbClr val="17375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4632" y="1862426"/>
            <a:ext cx="1467055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74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2F135-273E-4834-B6F0-3D0858F1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r>
              <a:rPr lang="en-CA" dirty="0"/>
              <a:t>Bragg Gratings: </a:t>
            </a:r>
            <a:r>
              <a:rPr lang="en-CA" dirty="0" smtClean="0"/>
              <a:t>EME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E9F38-6DC0-4C01-A41D-AB533D6F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1E21CDC-8116-449C-AF50-F12DB1CA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52320" y="0"/>
            <a:ext cx="1691680" cy="365125"/>
          </a:xfrm>
        </p:spPr>
        <p:txBody>
          <a:bodyPr/>
          <a:lstStyle/>
          <a:p>
            <a:r>
              <a:rPr lang="en-US" altLang="zh-CN" dirty="0"/>
              <a:t> M. Hammood ©2020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C1B49E-B2DD-4EBF-8C05-7CEEC47B1267}"/>
              </a:ext>
            </a:extLst>
          </p:cNvPr>
          <p:cNvSpPr txBox="1"/>
          <p:nvPr/>
        </p:nvSpPr>
        <p:spPr>
          <a:xfrm>
            <a:off x="107504" y="1250160"/>
            <a:ext cx="90364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17375E"/>
                </a:solidFill>
              </a:rPr>
              <a:t>Run sample code </a:t>
            </a:r>
            <a:r>
              <a:rPr lang="en-US" sz="1600" b="1" i="1" dirty="0" err="1" smtClean="0">
                <a:solidFill>
                  <a:srgbClr val="17375E"/>
                </a:solidFill>
              </a:rPr>
              <a:t>MAIN_EME.lsf</a:t>
            </a:r>
            <a:endParaRPr lang="en-US" sz="1600" b="1" i="1" dirty="0" smtClean="0">
              <a:solidFill>
                <a:srgbClr val="17375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i="1" dirty="0">
              <a:solidFill>
                <a:srgbClr val="17375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i="1" dirty="0" smtClean="0">
              <a:solidFill>
                <a:srgbClr val="17375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17375E"/>
                </a:solidFill>
              </a:rPr>
              <a:t>Input parameters: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17375E"/>
                </a:solidFill>
              </a:rPr>
              <a:t>Device physical parameters</a:t>
            </a:r>
            <a:endParaRPr lang="en-US" sz="1600" dirty="0">
              <a:solidFill>
                <a:srgbClr val="17375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1340647"/>
            <a:ext cx="2104396" cy="45992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76" y="2826206"/>
            <a:ext cx="6135522" cy="309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87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2F135-273E-4834-B6F0-3D0858F1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r>
              <a:rPr lang="en-CA" dirty="0"/>
              <a:t>Bragg Gratings: </a:t>
            </a:r>
            <a:r>
              <a:rPr lang="en-CA" dirty="0" smtClean="0"/>
              <a:t>EME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E9F38-6DC0-4C01-A41D-AB533D6F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1E21CDC-8116-449C-AF50-F12DB1CA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52320" y="0"/>
            <a:ext cx="1691680" cy="365125"/>
          </a:xfrm>
        </p:spPr>
        <p:txBody>
          <a:bodyPr/>
          <a:lstStyle/>
          <a:p>
            <a:r>
              <a:rPr lang="en-US" altLang="zh-CN" dirty="0"/>
              <a:t> M. Hammood ©2020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268760"/>
            <a:ext cx="6344725" cy="474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86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2F135-273E-4834-B6F0-3D0858F1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r>
              <a:rPr lang="en-CA" dirty="0"/>
              <a:t>Bragg Gratings: </a:t>
            </a:r>
            <a:r>
              <a:rPr lang="en-CA" dirty="0" smtClean="0"/>
              <a:t>EME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E9F38-6DC0-4C01-A41D-AB533D6F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1E21CDC-8116-449C-AF50-F12DB1CA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52320" y="0"/>
            <a:ext cx="1691680" cy="365125"/>
          </a:xfrm>
        </p:spPr>
        <p:txBody>
          <a:bodyPr/>
          <a:lstStyle/>
          <a:p>
            <a:r>
              <a:rPr lang="en-US" altLang="zh-CN" dirty="0"/>
              <a:t> M. Hammood ©2020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C1B49E-B2DD-4EBF-8C05-7CEEC47B1267}"/>
              </a:ext>
            </a:extLst>
          </p:cNvPr>
          <p:cNvSpPr txBox="1"/>
          <p:nvPr/>
        </p:nvSpPr>
        <p:spPr>
          <a:xfrm>
            <a:off x="107504" y="1250160"/>
            <a:ext cx="8496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17375E"/>
                </a:solidFill>
              </a:rPr>
              <a:t>EME simulations can be used to quickly perform parametric studies to understand the effects of specific parameters, i.e. </a:t>
            </a:r>
            <a:r>
              <a:rPr lang="en-US" sz="1600" b="1" dirty="0" smtClean="0">
                <a:solidFill>
                  <a:srgbClr val="17375E"/>
                </a:solidFill>
              </a:rPr>
              <a:t>the effects of changing the waveguide’s sidewall angle</a:t>
            </a:r>
            <a:r>
              <a:rPr lang="en-US" sz="1600" dirty="0" smtClean="0">
                <a:solidFill>
                  <a:srgbClr val="17375E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7375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17375E"/>
                </a:solidFill>
              </a:rPr>
              <a:t>Run applications -&gt; </a:t>
            </a:r>
            <a:r>
              <a:rPr lang="en-US" sz="1600" dirty="0" err="1" smtClean="0">
                <a:solidFill>
                  <a:srgbClr val="17375E"/>
                </a:solidFill>
              </a:rPr>
              <a:t>dw_sweep</a:t>
            </a:r>
            <a:r>
              <a:rPr lang="en-US" sz="1600" dirty="0" smtClean="0">
                <a:solidFill>
                  <a:srgbClr val="17375E"/>
                </a:solidFill>
              </a:rPr>
              <a:t> -&gt; </a:t>
            </a:r>
            <a:r>
              <a:rPr lang="en-US" sz="1600" b="1" dirty="0" err="1" smtClean="0">
                <a:solidFill>
                  <a:srgbClr val="17375E"/>
                </a:solidFill>
              </a:rPr>
              <a:t>MAIN_dw_sweep.lsf</a:t>
            </a:r>
            <a:endParaRPr lang="en-US" sz="1600" b="1" dirty="0">
              <a:solidFill>
                <a:srgbClr val="17375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564904"/>
            <a:ext cx="4318018" cy="34563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832" y="2604830"/>
            <a:ext cx="4349996" cy="34164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0424" y="2780928"/>
            <a:ext cx="1305959" cy="8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113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BC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BC_theme1" id="{F9174C05-1DA1-4A84-AB29-033B662CC0FE}" vid="{85A6F710-4673-428D-9A93-1EBF82152076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88505</TotalTime>
  <Words>476</Words>
  <Application>Microsoft Office PowerPoint</Application>
  <PresentationFormat>On-screen Show (4:3)</PresentationFormat>
  <Paragraphs>116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ＭＳ Ｐゴシック</vt:lpstr>
      <vt:lpstr>Agency FB</vt:lpstr>
      <vt:lpstr>Arial</vt:lpstr>
      <vt:lpstr>Calibri</vt:lpstr>
      <vt:lpstr>Eras Medium ITC</vt:lpstr>
      <vt:lpstr>Times New Roman</vt:lpstr>
      <vt:lpstr>Wingdings</vt:lpstr>
      <vt:lpstr>Custom Design</vt:lpstr>
      <vt:lpstr>UBC_theme1</vt:lpstr>
      <vt:lpstr>1_Custom Design</vt:lpstr>
      <vt:lpstr>Design of Silicon Photonic Bragg Grating Devices  Vancouver, BC, Canada 10 January 2020</vt:lpstr>
      <vt:lpstr>Outline</vt:lpstr>
      <vt:lpstr>Bragg Gratings: Transfer-Matrix Method</vt:lpstr>
      <vt:lpstr>Bragg Gratings: Transfer-Matrix Method</vt:lpstr>
      <vt:lpstr>Bragg Gratings: Transfer-Matrix Method</vt:lpstr>
      <vt:lpstr>Bragg Gratings: EME</vt:lpstr>
      <vt:lpstr>Bragg Gratings: EME</vt:lpstr>
      <vt:lpstr>Bragg Gratings: EME</vt:lpstr>
      <vt:lpstr>Bragg Gratings: EME</vt:lpstr>
      <vt:lpstr>Bragg Gratings: FDTD</vt:lpstr>
      <vt:lpstr>Bragg Gratings: FDTD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Mustafa Hammood PhD Qual.</dc:title>
  <dc:creator>Mustafa Hammood</dc:creator>
  <cp:lastModifiedBy>%username:~0,2%</cp:lastModifiedBy>
  <cp:revision>2865</cp:revision>
  <cp:lastPrinted>2018-01-11T08:12:37Z</cp:lastPrinted>
  <dcterms:created xsi:type="dcterms:W3CDTF">2011-06-10T23:11:41Z</dcterms:created>
  <dcterms:modified xsi:type="dcterms:W3CDTF">2020-03-04T18:59:17Z</dcterms:modified>
</cp:coreProperties>
</file>