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4529" r:id="rId2"/>
    <p:sldMasterId id="2147484533" r:id="rId3"/>
  </p:sldMasterIdLst>
  <p:notesMasterIdLst>
    <p:notesMasterId r:id="rId27"/>
  </p:notesMasterIdLst>
  <p:handoutMasterIdLst>
    <p:handoutMasterId r:id="rId28"/>
  </p:handoutMasterIdLst>
  <p:sldIdLst>
    <p:sldId id="426" r:id="rId4"/>
    <p:sldId id="467" r:id="rId5"/>
    <p:sldId id="468" r:id="rId6"/>
    <p:sldId id="490" r:id="rId7"/>
    <p:sldId id="469" r:id="rId8"/>
    <p:sldId id="491" r:id="rId9"/>
    <p:sldId id="473" r:id="rId10"/>
    <p:sldId id="471" r:id="rId11"/>
    <p:sldId id="480" r:id="rId12"/>
    <p:sldId id="481" r:id="rId13"/>
    <p:sldId id="472" r:id="rId14"/>
    <p:sldId id="483" r:id="rId15"/>
    <p:sldId id="475" r:id="rId16"/>
    <p:sldId id="476" r:id="rId17"/>
    <p:sldId id="477" r:id="rId18"/>
    <p:sldId id="478" r:id="rId19"/>
    <p:sldId id="482" r:id="rId20"/>
    <p:sldId id="484" r:id="rId21"/>
    <p:sldId id="485" r:id="rId22"/>
    <p:sldId id="486" r:id="rId23"/>
    <p:sldId id="487" r:id="rId24"/>
    <p:sldId id="488" r:id="rId25"/>
    <p:sldId id="489"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8"/>
    <a:srgbClr val="17375E"/>
    <a:srgbClr val="F40A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3564" autoAdjust="0"/>
  </p:normalViewPr>
  <p:slideViewPr>
    <p:cSldViewPr>
      <p:cViewPr varScale="1">
        <p:scale>
          <a:sx n="111" d="100"/>
          <a:sy n="111" d="100"/>
        </p:scale>
        <p:origin x="1764" y="11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notesViewPr>
    <p:cSldViewPr>
      <p:cViewPr varScale="1">
        <p:scale>
          <a:sx n="66" d="100"/>
          <a:sy n="66" d="100"/>
        </p:scale>
        <p:origin x="-3300"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ea typeface="ＭＳ Ｐゴシック" charset="0"/>
                <a:cs typeface="ＭＳ Ｐゴシック" charset="0"/>
              </a:defRPr>
            </a:lvl1pPr>
          </a:lstStyle>
          <a:p>
            <a:pPr>
              <a:defRPr/>
            </a:pPr>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16215AEE-C922-4944-98A7-22910184AC8A}" type="datetimeFigureOut">
              <a:rPr lang="en-US" altLang="zh-CN"/>
              <a:pPr/>
              <a:t>5/25/2020</a:t>
            </a:fld>
            <a:endParaRPr lang="en-US" altLang="zh-CN"/>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ea typeface="ＭＳ Ｐゴシック" charset="0"/>
                <a:cs typeface="ＭＳ Ｐゴシック" charset="0"/>
              </a:defRPr>
            </a:lvl1pPr>
          </a:lstStyle>
          <a:p>
            <a:pPr>
              <a:defRPr/>
            </a:pPr>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427464CF-2C6E-7042-B41B-70D93EDF9A99}" type="slidenum">
              <a:rPr lang="en-US" altLang="zh-CN"/>
              <a:pPr/>
              <a:t>‹#›</a:t>
            </a:fld>
            <a:endParaRPr lang="en-US" altLang="zh-CN"/>
          </a:p>
        </p:txBody>
      </p:sp>
    </p:spTree>
    <p:extLst>
      <p:ext uri="{BB962C8B-B14F-4D97-AF65-F5344CB8AC3E}">
        <p14:creationId xmlns:p14="http://schemas.microsoft.com/office/powerpoint/2010/main" val="1240623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ea typeface="ＭＳ Ｐゴシック" charset="0"/>
                <a:cs typeface="ＭＳ Ｐゴシック" charset="0"/>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CA038EEF-2DAF-6B44-A6B5-C268C3465D47}" type="datetimeFigureOut">
              <a:rPr lang="en-CA" altLang="zh-CN"/>
              <a:pPr/>
              <a:t>2020-05-25</a:t>
            </a:fld>
            <a:endParaRPr lang="en-CA"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ea typeface="ＭＳ Ｐゴシック" charset="0"/>
                <a:cs typeface="ＭＳ Ｐゴシック" charset="0"/>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C013E244-2E7F-424D-868B-6272F407A4EB}" type="slidenum">
              <a:rPr lang="en-CA" altLang="zh-CN"/>
              <a:pPr/>
              <a:t>‹#›</a:t>
            </a:fld>
            <a:endParaRPr lang="en-CA" altLang="zh-CN"/>
          </a:p>
        </p:txBody>
      </p:sp>
    </p:spTree>
    <p:extLst>
      <p:ext uri="{BB962C8B-B14F-4D97-AF65-F5344CB8AC3E}">
        <p14:creationId xmlns:p14="http://schemas.microsoft.com/office/powerpoint/2010/main" val="5302046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2pPr>
    <a:lvl3pPr marL="914400"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3pPr>
    <a:lvl4pPr marL="1371600"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4pPr>
    <a:lvl5pPr marL="1828800" algn="l" rtl="0" eaLnBrk="0" fontAlgn="base" hangingPunct="0">
      <a:spcBef>
        <a:spcPct val="30000"/>
      </a:spcBef>
      <a:spcAft>
        <a:spcPct val="0"/>
      </a:spcAft>
      <a:defRPr kumimoji="1" sz="1200" kern="1200">
        <a:solidFill>
          <a:schemeClr val="tx1"/>
        </a:solidFill>
        <a:latin typeface="+mn-lt"/>
        <a:ea typeface="ＭＳ Ｐゴシック" charset="0"/>
        <a:cs typeface="ＭＳ Ｐゴシック"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150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kumimoji="0" lang="zh-CN" altLang="en-US" dirty="0">
              <a:ea typeface="ＭＳ Ｐゴシック" charset="-128"/>
            </a:endParaRPr>
          </a:p>
        </p:txBody>
      </p:sp>
      <p:sp>
        <p:nvSpPr>
          <p:cNvPr id="2150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ＭＳ Ｐゴシック" charset="-128"/>
              </a:defRPr>
            </a:lvl1pPr>
            <a:lvl2pPr marL="742950" indent="-285750">
              <a:defRPr kumimoji="1" sz="2400">
                <a:solidFill>
                  <a:schemeClr val="tx1"/>
                </a:solidFill>
                <a:latin typeface="Arial" charset="0"/>
                <a:ea typeface="ＭＳ Ｐゴシック" charset="-128"/>
              </a:defRPr>
            </a:lvl2pPr>
            <a:lvl3pPr marL="1143000" indent="-228600">
              <a:defRPr kumimoji="1" sz="2400">
                <a:solidFill>
                  <a:schemeClr val="tx1"/>
                </a:solidFill>
                <a:latin typeface="Arial" charset="0"/>
                <a:ea typeface="ＭＳ Ｐゴシック" charset="-128"/>
              </a:defRPr>
            </a:lvl3pPr>
            <a:lvl4pPr marL="1600200" indent="-228600">
              <a:defRPr kumimoji="1" sz="2400">
                <a:solidFill>
                  <a:schemeClr val="tx1"/>
                </a:solidFill>
                <a:latin typeface="Arial" charset="0"/>
                <a:ea typeface="ＭＳ Ｐゴシック" charset="-128"/>
              </a:defRPr>
            </a:lvl4pPr>
            <a:lvl5pPr marL="2057400" indent="-228600">
              <a:defRPr kumimoji="1" sz="2400">
                <a:solidFill>
                  <a:schemeClr val="tx1"/>
                </a:solidFill>
                <a:latin typeface="Arial" charset="0"/>
                <a:ea typeface="ＭＳ Ｐゴシック" charset="-128"/>
              </a:defRPr>
            </a:lvl5pPr>
            <a:lvl6pPr marL="2514600" indent="-228600" fontAlgn="base">
              <a:spcBef>
                <a:spcPct val="0"/>
              </a:spcBef>
              <a:spcAft>
                <a:spcPct val="0"/>
              </a:spcAft>
              <a:defRPr kumimoji="1" sz="2400">
                <a:solidFill>
                  <a:schemeClr val="tx1"/>
                </a:solidFill>
                <a:latin typeface="Arial" charset="0"/>
                <a:ea typeface="ＭＳ Ｐゴシック" charset="-128"/>
              </a:defRPr>
            </a:lvl6pPr>
            <a:lvl7pPr marL="2971800" indent="-228600" fontAlgn="base">
              <a:spcBef>
                <a:spcPct val="0"/>
              </a:spcBef>
              <a:spcAft>
                <a:spcPct val="0"/>
              </a:spcAft>
              <a:defRPr kumimoji="1" sz="2400">
                <a:solidFill>
                  <a:schemeClr val="tx1"/>
                </a:solidFill>
                <a:latin typeface="Arial" charset="0"/>
                <a:ea typeface="ＭＳ Ｐゴシック" charset="-128"/>
              </a:defRPr>
            </a:lvl7pPr>
            <a:lvl8pPr marL="3429000" indent="-228600" fontAlgn="base">
              <a:spcBef>
                <a:spcPct val="0"/>
              </a:spcBef>
              <a:spcAft>
                <a:spcPct val="0"/>
              </a:spcAft>
              <a:defRPr kumimoji="1" sz="2400">
                <a:solidFill>
                  <a:schemeClr val="tx1"/>
                </a:solidFill>
                <a:latin typeface="Arial" charset="0"/>
                <a:ea typeface="ＭＳ Ｐゴシック" charset="-128"/>
              </a:defRPr>
            </a:lvl8pPr>
            <a:lvl9pPr marL="3886200" indent="-228600" fontAlgn="base">
              <a:spcBef>
                <a:spcPct val="0"/>
              </a:spcBef>
              <a:spcAft>
                <a:spcPct val="0"/>
              </a:spcAft>
              <a:defRPr kumimoji="1" sz="2400">
                <a:solidFill>
                  <a:schemeClr val="tx1"/>
                </a:solidFill>
                <a:latin typeface="Arial" charset="0"/>
                <a:ea typeface="ＭＳ Ｐゴシック" charset="-128"/>
              </a:defRPr>
            </a:lvl9pPr>
          </a:lstStyle>
          <a:p>
            <a:fld id="{AC5281C5-3980-DB40-A51B-12E5376559FA}" type="slidenum">
              <a:rPr kumimoji="0" lang="en-CA" altLang="zh-CN" sz="1200">
                <a:latin typeface="Calibri" charset="0"/>
              </a:rPr>
              <a:pPr/>
              <a:t>1</a:t>
            </a:fld>
            <a:endParaRPr kumimoji="0" lang="en-CA" altLang="zh-CN" sz="1200">
              <a:latin typeface="Calibri" charset="0"/>
            </a:endParaRPr>
          </a:p>
        </p:txBody>
      </p:sp>
    </p:spTree>
    <p:extLst>
      <p:ext uri="{BB962C8B-B14F-4D97-AF65-F5344CB8AC3E}">
        <p14:creationId xmlns:p14="http://schemas.microsoft.com/office/powerpoint/2010/main" val="536356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10</a:t>
            </a:fld>
            <a:endParaRPr lang="en-CA" altLang="zh-CN"/>
          </a:p>
        </p:txBody>
      </p:sp>
    </p:spTree>
    <p:extLst>
      <p:ext uri="{BB962C8B-B14F-4D97-AF65-F5344CB8AC3E}">
        <p14:creationId xmlns:p14="http://schemas.microsoft.com/office/powerpoint/2010/main" val="1048411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11</a:t>
            </a:fld>
            <a:endParaRPr lang="en-CA" altLang="zh-CN"/>
          </a:p>
        </p:txBody>
      </p:sp>
    </p:spTree>
    <p:extLst>
      <p:ext uri="{BB962C8B-B14F-4D97-AF65-F5344CB8AC3E}">
        <p14:creationId xmlns:p14="http://schemas.microsoft.com/office/powerpoint/2010/main" val="3380295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12</a:t>
            </a:fld>
            <a:endParaRPr lang="en-CA" altLang="zh-CN"/>
          </a:p>
        </p:txBody>
      </p:sp>
    </p:spTree>
    <p:extLst>
      <p:ext uri="{BB962C8B-B14F-4D97-AF65-F5344CB8AC3E}">
        <p14:creationId xmlns:p14="http://schemas.microsoft.com/office/powerpoint/2010/main" val="698696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13</a:t>
            </a:fld>
            <a:endParaRPr lang="en-CA" altLang="zh-CN"/>
          </a:p>
        </p:txBody>
      </p:sp>
    </p:spTree>
    <p:extLst>
      <p:ext uri="{BB962C8B-B14F-4D97-AF65-F5344CB8AC3E}">
        <p14:creationId xmlns:p14="http://schemas.microsoft.com/office/powerpoint/2010/main" val="1752495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14</a:t>
            </a:fld>
            <a:endParaRPr lang="en-CA" altLang="zh-CN"/>
          </a:p>
        </p:txBody>
      </p:sp>
    </p:spTree>
    <p:extLst>
      <p:ext uri="{BB962C8B-B14F-4D97-AF65-F5344CB8AC3E}">
        <p14:creationId xmlns:p14="http://schemas.microsoft.com/office/powerpoint/2010/main" val="1128333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15</a:t>
            </a:fld>
            <a:endParaRPr lang="en-CA" altLang="zh-CN"/>
          </a:p>
        </p:txBody>
      </p:sp>
    </p:spTree>
    <p:extLst>
      <p:ext uri="{BB962C8B-B14F-4D97-AF65-F5344CB8AC3E}">
        <p14:creationId xmlns:p14="http://schemas.microsoft.com/office/powerpoint/2010/main" val="1793843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16</a:t>
            </a:fld>
            <a:endParaRPr lang="en-CA" altLang="zh-CN"/>
          </a:p>
        </p:txBody>
      </p:sp>
    </p:spTree>
    <p:extLst>
      <p:ext uri="{BB962C8B-B14F-4D97-AF65-F5344CB8AC3E}">
        <p14:creationId xmlns:p14="http://schemas.microsoft.com/office/powerpoint/2010/main" val="1586806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17</a:t>
            </a:fld>
            <a:endParaRPr lang="en-CA" altLang="zh-CN"/>
          </a:p>
        </p:txBody>
      </p:sp>
    </p:spTree>
    <p:extLst>
      <p:ext uri="{BB962C8B-B14F-4D97-AF65-F5344CB8AC3E}">
        <p14:creationId xmlns:p14="http://schemas.microsoft.com/office/powerpoint/2010/main" val="1734100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18</a:t>
            </a:fld>
            <a:endParaRPr lang="en-CA" altLang="zh-CN"/>
          </a:p>
        </p:txBody>
      </p:sp>
    </p:spTree>
    <p:extLst>
      <p:ext uri="{BB962C8B-B14F-4D97-AF65-F5344CB8AC3E}">
        <p14:creationId xmlns:p14="http://schemas.microsoft.com/office/powerpoint/2010/main" val="934193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19</a:t>
            </a:fld>
            <a:endParaRPr lang="en-CA" altLang="zh-CN"/>
          </a:p>
        </p:txBody>
      </p:sp>
    </p:spTree>
    <p:extLst>
      <p:ext uri="{BB962C8B-B14F-4D97-AF65-F5344CB8AC3E}">
        <p14:creationId xmlns:p14="http://schemas.microsoft.com/office/powerpoint/2010/main" val="154339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2</a:t>
            </a:fld>
            <a:endParaRPr lang="en-CA" altLang="zh-CN"/>
          </a:p>
        </p:txBody>
      </p:sp>
    </p:spTree>
    <p:extLst>
      <p:ext uri="{BB962C8B-B14F-4D97-AF65-F5344CB8AC3E}">
        <p14:creationId xmlns:p14="http://schemas.microsoft.com/office/powerpoint/2010/main" val="1504769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20</a:t>
            </a:fld>
            <a:endParaRPr lang="en-CA" altLang="zh-CN"/>
          </a:p>
        </p:txBody>
      </p:sp>
    </p:spTree>
    <p:extLst>
      <p:ext uri="{BB962C8B-B14F-4D97-AF65-F5344CB8AC3E}">
        <p14:creationId xmlns:p14="http://schemas.microsoft.com/office/powerpoint/2010/main" val="3397152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21</a:t>
            </a:fld>
            <a:endParaRPr lang="en-CA" altLang="zh-CN"/>
          </a:p>
        </p:txBody>
      </p:sp>
    </p:spTree>
    <p:extLst>
      <p:ext uri="{BB962C8B-B14F-4D97-AF65-F5344CB8AC3E}">
        <p14:creationId xmlns:p14="http://schemas.microsoft.com/office/powerpoint/2010/main" val="4186222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22</a:t>
            </a:fld>
            <a:endParaRPr lang="en-CA" altLang="zh-CN"/>
          </a:p>
        </p:txBody>
      </p:sp>
    </p:spTree>
    <p:extLst>
      <p:ext uri="{BB962C8B-B14F-4D97-AF65-F5344CB8AC3E}">
        <p14:creationId xmlns:p14="http://schemas.microsoft.com/office/powerpoint/2010/main" val="1012956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23</a:t>
            </a:fld>
            <a:endParaRPr lang="en-CA" altLang="zh-CN"/>
          </a:p>
        </p:txBody>
      </p:sp>
    </p:spTree>
    <p:extLst>
      <p:ext uri="{BB962C8B-B14F-4D97-AF65-F5344CB8AC3E}">
        <p14:creationId xmlns:p14="http://schemas.microsoft.com/office/powerpoint/2010/main" val="649258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3</a:t>
            </a:fld>
            <a:endParaRPr lang="en-CA" altLang="zh-CN"/>
          </a:p>
        </p:txBody>
      </p:sp>
    </p:spTree>
    <p:extLst>
      <p:ext uri="{BB962C8B-B14F-4D97-AF65-F5344CB8AC3E}">
        <p14:creationId xmlns:p14="http://schemas.microsoft.com/office/powerpoint/2010/main" val="2578356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4</a:t>
            </a:fld>
            <a:endParaRPr lang="en-CA" altLang="zh-CN"/>
          </a:p>
        </p:txBody>
      </p:sp>
    </p:spTree>
    <p:extLst>
      <p:ext uri="{BB962C8B-B14F-4D97-AF65-F5344CB8AC3E}">
        <p14:creationId xmlns:p14="http://schemas.microsoft.com/office/powerpoint/2010/main" val="28218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5</a:t>
            </a:fld>
            <a:endParaRPr lang="en-CA" altLang="zh-CN"/>
          </a:p>
        </p:txBody>
      </p:sp>
    </p:spTree>
    <p:extLst>
      <p:ext uri="{BB962C8B-B14F-4D97-AF65-F5344CB8AC3E}">
        <p14:creationId xmlns:p14="http://schemas.microsoft.com/office/powerpoint/2010/main" val="1673129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6</a:t>
            </a:fld>
            <a:endParaRPr lang="en-CA" altLang="zh-CN"/>
          </a:p>
        </p:txBody>
      </p:sp>
    </p:spTree>
    <p:extLst>
      <p:ext uri="{BB962C8B-B14F-4D97-AF65-F5344CB8AC3E}">
        <p14:creationId xmlns:p14="http://schemas.microsoft.com/office/powerpoint/2010/main" val="2711915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7</a:t>
            </a:fld>
            <a:endParaRPr lang="en-CA" altLang="zh-CN"/>
          </a:p>
        </p:txBody>
      </p:sp>
    </p:spTree>
    <p:extLst>
      <p:ext uri="{BB962C8B-B14F-4D97-AF65-F5344CB8AC3E}">
        <p14:creationId xmlns:p14="http://schemas.microsoft.com/office/powerpoint/2010/main" val="2478069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8</a:t>
            </a:fld>
            <a:endParaRPr lang="en-CA" altLang="zh-CN"/>
          </a:p>
        </p:txBody>
      </p:sp>
    </p:spTree>
    <p:extLst>
      <p:ext uri="{BB962C8B-B14F-4D97-AF65-F5344CB8AC3E}">
        <p14:creationId xmlns:p14="http://schemas.microsoft.com/office/powerpoint/2010/main" val="121837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013E244-2E7F-424D-868B-6272F407A4EB}" type="slidenum">
              <a:rPr lang="en-CA" altLang="zh-CN" smtClean="0"/>
              <a:pPr/>
              <a:t>9</a:t>
            </a:fld>
            <a:endParaRPr lang="en-CA" altLang="zh-CN"/>
          </a:p>
        </p:txBody>
      </p:sp>
    </p:spTree>
    <p:extLst>
      <p:ext uri="{BB962C8B-B14F-4D97-AF65-F5344CB8AC3E}">
        <p14:creationId xmlns:p14="http://schemas.microsoft.com/office/powerpoint/2010/main" val="2907865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2C31E0B7-D99D-9840-9AA4-AFE996601F1A}" type="datetime1">
              <a:rPr lang="en-US" altLang="zh-CN"/>
              <a:pPr/>
              <a:t>5/25/2020</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A206E04A-F11E-B440-BE56-672A77B992BE}" type="slidenum">
              <a:rPr lang="en-US" altLang="zh-CN"/>
              <a:pPr/>
              <a:t>‹#›</a:t>
            </a:fld>
            <a:endParaRPr lang="en-US" altLang="zh-CN"/>
          </a:p>
        </p:txBody>
      </p:sp>
    </p:spTree>
    <p:extLst>
      <p:ext uri="{BB962C8B-B14F-4D97-AF65-F5344CB8AC3E}">
        <p14:creationId xmlns:p14="http://schemas.microsoft.com/office/powerpoint/2010/main" val="63845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CD81206-CB00-054A-A73E-85C388CF01BA}" type="datetime1">
              <a:rPr lang="en-US" altLang="zh-CN"/>
              <a:pPr/>
              <a:t>5/25/2020</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1E9BCCCB-21CF-D04B-A364-8E801CB5BFE5}" type="slidenum">
              <a:rPr lang="en-US" altLang="zh-CN"/>
              <a:pPr/>
              <a:t>‹#›</a:t>
            </a:fld>
            <a:endParaRPr lang="en-US" altLang="zh-CN"/>
          </a:p>
        </p:txBody>
      </p:sp>
    </p:spTree>
    <p:extLst>
      <p:ext uri="{BB962C8B-B14F-4D97-AF65-F5344CB8AC3E}">
        <p14:creationId xmlns:p14="http://schemas.microsoft.com/office/powerpoint/2010/main" val="836037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63C9DB7-BA8E-3248-A482-551635BAD7C2}" type="datetime1">
              <a:rPr lang="en-US" altLang="zh-CN"/>
              <a:pPr/>
              <a:t>5/25/2020</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759A751F-EE8D-894D-BD31-CD08B272B8CB}" type="slidenum">
              <a:rPr lang="en-US" altLang="zh-CN"/>
              <a:pPr/>
              <a:t>‹#›</a:t>
            </a:fld>
            <a:endParaRPr lang="en-US" altLang="zh-CN"/>
          </a:p>
        </p:txBody>
      </p:sp>
    </p:spTree>
    <p:extLst>
      <p:ext uri="{BB962C8B-B14F-4D97-AF65-F5344CB8AC3E}">
        <p14:creationId xmlns:p14="http://schemas.microsoft.com/office/powerpoint/2010/main" val="3045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E076C303-4390-464C-B7E9-6F5306EF3170}" type="datetime1">
              <a:rPr lang="en-US" altLang="zh-CN"/>
              <a:pPr/>
              <a:t>5/25/2020</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EEF0ADD-B214-C447-AFD4-6330ECD69B34}" type="slidenum">
              <a:rPr lang="en-US" altLang="zh-CN"/>
              <a:pPr/>
              <a:t>‹#›</a:t>
            </a:fld>
            <a:endParaRPr lang="en-US" altLang="zh-CN"/>
          </a:p>
        </p:txBody>
      </p:sp>
    </p:spTree>
    <p:extLst>
      <p:ext uri="{BB962C8B-B14F-4D97-AF65-F5344CB8AC3E}">
        <p14:creationId xmlns:p14="http://schemas.microsoft.com/office/powerpoint/2010/main" val="980837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endParaRPr lang="en-CA" dirty="0"/>
          </a:p>
        </p:txBody>
      </p:sp>
      <p:sp>
        <p:nvSpPr>
          <p:cNvPr id="9" name="Date Placeholder 3"/>
          <p:cNvSpPr>
            <a:spLocks noGrp="1"/>
          </p:cNvSpPr>
          <p:nvPr>
            <p:ph type="dt" sz="half" idx="10"/>
          </p:nvPr>
        </p:nvSpPr>
        <p:spPr/>
        <p:txBody>
          <a:bodyPr/>
          <a:lstStyle>
            <a:lvl1pPr>
              <a:defRPr>
                <a:solidFill>
                  <a:srgbClr val="D9D9D9"/>
                </a:solidFill>
              </a:defRPr>
            </a:lvl1pPr>
          </a:lstStyle>
          <a:p>
            <a:fld id="{5CA8F940-8C0D-5F40-9547-CE421C3644DF}" type="datetime1">
              <a:rPr lang="en-US" altLang="zh-CN" smtClean="0"/>
              <a:pPr/>
              <a:t>5/25/2020</a:t>
            </a:fld>
            <a:endParaRPr lang="en-US" altLang="zh-CN"/>
          </a:p>
        </p:txBody>
      </p:sp>
      <p:sp>
        <p:nvSpPr>
          <p:cNvPr id="11" name="Footer Placeholder 4"/>
          <p:cNvSpPr>
            <a:spLocks noGrp="1"/>
          </p:cNvSpPr>
          <p:nvPr>
            <p:ph type="ftr" sz="quarter" idx="11"/>
          </p:nvPr>
        </p:nvSpPr>
        <p:spPr/>
        <p:txBody>
          <a:bodyPr/>
          <a:lstStyle>
            <a:lvl1pPr>
              <a:defRPr/>
            </a:lvl1pPr>
          </a:lstStyle>
          <a:p>
            <a:r>
              <a:rPr lang="en-US" altLang="zh-CN"/>
              <a:t>Yun, Han ©2013</a:t>
            </a:r>
          </a:p>
        </p:txBody>
      </p:sp>
      <p:sp>
        <p:nvSpPr>
          <p:cNvPr id="12" name="Slide Number Placeholder 5"/>
          <p:cNvSpPr>
            <a:spLocks noGrp="1"/>
          </p:cNvSpPr>
          <p:nvPr>
            <p:ph type="sldNum" sz="quarter" idx="12"/>
          </p:nvPr>
        </p:nvSpPr>
        <p:spPr/>
        <p:txBody>
          <a:bodyPr/>
          <a:lstStyle>
            <a:lvl1pPr>
              <a:defRPr>
                <a:solidFill>
                  <a:srgbClr val="D9D9D9"/>
                </a:solidFill>
              </a:defRPr>
            </a:lvl1pPr>
          </a:lstStyle>
          <a:p>
            <a:fld id="{17BB8376-F12B-CB44-BE0C-DBE0A170CA7C}" type="slidenum">
              <a:rPr lang="en-US" altLang="zh-CN" smtClean="0"/>
              <a:pPr/>
              <a:t>‹#›</a:t>
            </a:fld>
            <a:endParaRPr lang="en-US" altLang="zh-CN"/>
          </a:p>
        </p:txBody>
      </p:sp>
      <p:pic>
        <p:nvPicPr>
          <p:cNvPr id="13"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p:nvPr userDrawn="1"/>
        </p:nvCxnSpPr>
        <p:spPr>
          <a:xfrm>
            <a:off x="468313" y="1125538"/>
            <a:ext cx="8207375" cy="0"/>
          </a:xfrm>
          <a:prstGeom prst="line">
            <a:avLst/>
          </a:prstGeom>
          <a:ln w="38100" cmpd="sng">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9"/>
          <p:cNvGrpSpPr>
            <a:grpSpLocks/>
          </p:cNvGrpSpPr>
          <p:nvPr userDrawn="1"/>
        </p:nvGrpSpPr>
        <p:grpSpPr bwMode="auto">
          <a:xfrm>
            <a:off x="3419475" y="6165850"/>
            <a:ext cx="2460625" cy="558800"/>
            <a:chOff x="3635896" y="6165304"/>
            <a:chExt cx="2459608" cy="559133"/>
          </a:xfrm>
        </p:grpSpPr>
        <p:sp>
          <p:nvSpPr>
            <p:cNvPr id="16" name="TextBox 15"/>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17" name="Picture 5"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9" name="TextBox 18"/>
          <p:cNvSpPr txBox="1"/>
          <p:nvPr userDrawn="1"/>
        </p:nvSpPr>
        <p:spPr>
          <a:xfrm>
            <a:off x="5991042" y="6228060"/>
            <a:ext cx="1317990" cy="461665"/>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2400" b="1" i="1" dirty="0" err="1">
                <a:solidFill>
                  <a:schemeClr val="bg1"/>
                </a:solidFill>
                <a:latin typeface="Eras Medium ITC" panose="020B0602030504020804" pitchFamily="34" charset="0"/>
              </a:rPr>
              <a:t>SiEPIC</a:t>
            </a:r>
            <a:r>
              <a:rPr lang="en-US" sz="2400" b="0" i="1" dirty="0" err="1">
                <a:solidFill>
                  <a:schemeClr val="bg1"/>
                </a:solidFill>
                <a:latin typeface="Agency FB" panose="020B0503020202020204" pitchFamily="34" charset="0"/>
              </a:rPr>
              <a:t>fab</a:t>
            </a:r>
            <a:endParaRPr lang="en-US" sz="2400" b="0" i="1" dirty="0">
              <a:latin typeface="Agency FB" panose="020B0503020202020204" pitchFamily="34" charset="0"/>
            </a:endParaRPr>
          </a:p>
        </p:txBody>
      </p:sp>
      <p:sp>
        <p:nvSpPr>
          <p:cNvPr id="20" name="Footer Placeholder 4"/>
          <p:cNvSpPr txBox="1">
            <a:spLocks/>
          </p:cNvSpPr>
          <p:nvPr userDrawn="1"/>
        </p:nvSpPr>
        <p:spPr>
          <a:xfrm>
            <a:off x="6248400" y="0"/>
            <a:ext cx="2895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a:solidFill>
                  <a:srgbClr val="898989"/>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a:lstStyle>
          <a:p>
            <a:r>
              <a:rPr lang="en-CA" altLang="zh-CN"/>
              <a:t>Hammood, Mustafa ©2020</a:t>
            </a:r>
            <a:endParaRPr lang="en-US" altLang="zh-CN" dirty="0"/>
          </a:p>
        </p:txBody>
      </p:sp>
    </p:spTree>
    <p:extLst>
      <p:ext uri="{BB962C8B-B14F-4D97-AF65-F5344CB8AC3E}">
        <p14:creationId xmlns:p14="http://schemas.microsoft.com/office/powerpoint/2010/main" val="3003286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6" descr="ecerevppt_navyjuly26.jpg"/>
          <p:cNvPicPr>
            <a:picLocks noChangeAspect="1"/>
          </p:cNvPicPr>
          <p:nvPr/>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12"/>
          <p:cNvGrpSpPr>
            <a:grpSpLocks/>
          </p:cNvGrpSpPr>
          <p:nvPr/>
        </p:nvGrpSpPr>
        <p:grpSpPr bwMode="auto">
          <a:xfrm>
            <a:off x="3419475" y="6165850"/>
            <a:ext cx="2460625" cy="558800"/>
            <a:chOff x="3635896" y="6165304"/>
            <a:chExt cx="2459608" cy="559133"/>
          </a:xfrm>
        </p:grpSpPr>
        <p:sp>
          <p:nvSpPr>
            <p:cNvPr id="6" name="TextBox 5"/>
            <p:cNvSpPr txBox="1"/>
            <p:nvPr/>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7" name="Picture 5" descr="MiNa_Logo_white.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8" name="TextBox 7"/>
          <p:cNvSpPr txBox="1"/>
          <p:nvPr/>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sp>
        <p:nvSpPr>
          <p:cNvPr id="2" name="Title 1"/>
          <p:cNvSpPr>
            <a:spLocks noGrp="1"/>
          </p:cNvSpPr>
          <p:nvPr>
            <p:ph type="ctrTitle"/>
          </p:nvPr>
        </p:nvSpPr>
        <p:spPr>
          <a:xfrm>
            <a:off x="685800" y="2511425"/>
            <a:ext cx="7772400" cy="1470025"/>
          </a:xfr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267200"/>
            <a:ext cx="6400800" cy="14478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Date Placeholder 3"/>
          <p:cNvSpPr>
            <a:spLocks noGrp="1"/>
          </p:cNvSpPr>
          <p:nvPr>
            <p:ph type="dt" sz="half" idx="10"/>
          </p:nvPr>
        </p:nvSpPr>
        <p:spPr/>
        <p:txBody>
          <a:bodyPr/>
          <a:lstStyle>
            <a:lvl1pPr>
              <a:defRPr>
                <a:solidFill>
                  <a:srgbClr val="D9D9D9"/>
                </a:solidFill>
              </a:defRPr>
            </a:lvl1pPr>
          </a:lstStyle>
          <a:p>
            <a:fld id="{93BCDC2B-E37E-7845-AABF-FC5B18D3CD04}" type="datetime1">
              <a:rPr lang="en-US" altLang="zh-CN" smtClean="0"/>
              <a:pPr/>
              <a:t>5/25/2020</a:t>
            </a:fld>
            <a:endParaRPr lang="en-US" altLang="zh-CN"/>
          </a:p>
        </p:txBody>
      </p:sp>
      <p:sp>
        <p:nvSpPr>
          <p:cNvPr id="10" name="Footer Placeholder 4"/>
          <p:cNvSpPr>
            <a:spLocks noGrp="1"/>
          </p:cNvSpPr>
          <p:nvPr>
            <p:ph type="ftr" sz="quarter" idx="11"/>
          </p:nvPr>
        </p:nvSpPr>
        <p:spPr/>
        <p:txBody>
          <a:bodyPr/>
          <a:lstStyle>
            <a:lvl1pPr>
              <a:defRPr/>
            </a:lvl1pPr>
          </a:lstStyle>
          <a:p>
            <a:r>
              <a:rPr lang="en-CA" altLang="zh-CN" dirty="0"/>
              <a:t>Hammood, Mustafa ©2020</a:t>
            </a:r>
            <a:endParaRPr lang="en-US" altLang="zh-CN" dirty="0"/>
          </a:p>
        </p:txBody>
      </p:sp>
      <p:sp>
        <p:nvSpPr>
          <p:cNvPr id="11" name="Slide Number Placeholder 5"/>
          <p:cNvSpPr>
            <a:spLocks noGrp="1"/>
          </p:cNvSpPr>
          <p:nvPr>
            <p:ph type="sldNum" sz="quarter" idx="12"/>
          </p:nvPr>
        </p:nvSpPr>
        <p:spPr/>
        <p:txBody>
          <a:bodyPr/>
          <a:lstStyle>
            <a:lvl1pPr>
              <a:defRPr>
                <a:solidFill>
                  <a:srgbClr val="D9D9D9"/>
                </a:solidFill>
              </a:defRPr>
            </a:lvl1pPr>
          </a:lstStyle>
          <a:p>
            <a:fld id="{155D2586-85F8-5841-9F86-65DE4DF41CF7}" type="slidenum">
              <a:rPr lang="en-US" altLang="zh-CN" smtClean="0"/>
              <a:pPr/>
              <a:t>‹#›</a:t>
            </a:fld>
            <a:endParaRPr lang="en-US" altLang="zh-CN"/>
          </a:p>
        </p:txBody>
      </p:sp>
      <p:pic>
        <p:nvPicPr>
          <p:cNvPr id="12"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3" name="Group 12"/>
          <p:cNvGrpSpPr>
            <a:grpSpLocks/>
          </p:cNvGrpSpPr>
          <p:nvPr userDrawn="1"/>
        </p:nvGrpSpPr>
        <p:grpSpPr bwMode="auto">
          <a:xfrm>
            <a:off x="3419475" y="6165850"/>
            <a:ext cx="2460625" cy="558800"/>
            <a:chOff x="3635896" y="6165304"/>
            <a:chExt cx="2459608" cy="559133"/>
          </a:xfrm>
        </p:grpSpPr>
        <p:sp>
          <p:nvSpPr>
            <p:cNvPr id="14" name="TextBox 13"/>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15" name="Picture 5"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6" name="TextBox 15"/>
          <p:cNvSpPr txBox="1"/>
          <p:nvPr userDrawn="1"/>
        </p:nvSpPr>
        <p:spPr>
          <a:xfrm>
            <a:off x="5991042" y="6228060"/>
            <a:ext cx="1317990" cy="461665"/>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2400" b="1" i="1" dirty="0" err="1">
                <a:solidFill>
                  <a:schemeClr val="bg1"/>
                </a:solidFill>
                <a:latin typeface="Eras Medium ITC" panose="020B0602030504020804" pitchFamily="34" charset="0"/>
              </a:rPr>
              <a:t>SiEPIC</a:t>
            </a:r>
            <a:r>
              <a:rPr lang="en-US" sz="2400" b="0" i="1" dirty="0" err="1">
                <a:solidFill>
                  <a:schemeClr val="bg1"/>
                </a:solidFill>
                <a:latin typeface="Agency FB" panose="020B0503020202020204" pitchFamily="34" charset="0"/>
              </a:rPr>
              <a:t>fab</a:t>
            </a:r>
            <a:endParaRPr lang="en-US" sz="2400" b="0" i="1" dirty="0">
              <a:latin typeface="Agency FB" panose="020B0503020202020204" pitchFamily="34" charset="0"/>
            </a:endParaRPr>
          </a:p>
        </p:txBody>
      </p:sp>
    </p:spTree>
    <p:extLst>
      <p:ext uri="{BB962C8B-B14F-4D97-AF65-F5344CB8AC3E}">
        <p14:creationId xmlns:p14="http://schemas.microsoft.com/office/powerpoint/2010/main" val="368617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6" descr="ecerevppt_navyjuly26.jpg"/>
          <p:cNvPicPr>
            <a:picLocks noChangeAspect="1"/>
          </p:cNvPicPr>
          <p:nvPr/>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4" name="Straight Connector 3"/>
          <p:cNvCxnSpPr/>
          <p:nvPr/>
        </p:nvCxnSpPr>
        <p:spPr>
          <a:xfrm>
            <a:off x="468313" y="1125538"/>
            <a:ext cx="8207375" cy="0"/>
          </a:xfrm>
          <a:prstGeom prst="line">
            <a:avLst/>
          </a:prstGeom>
          <a:ln w="38100" cmpd="sng">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 name="Group 19"/>
          <p:cNvGrpSpPr>
            <a:grpSpLocks/>
          </p:cNvGrpSpPr>
          <p:nvPr/>
        </p:nvGrpSpPr>
        <p:grpSpPr bwMode="auto">
          <a:xfrm>
            <a:off x="3419475" y="6165850"/>
            <a:ext cx="2460625" cy="558800"/>
            <a:chOff x="3635896" y="6165304"/>
            <a:chExt cx="2459608" cy="559133"/>
          </a:xfrm>
        </p:grpSpPr>
        <p:sp>
          <p:nvSpPr>
            <p:cNvPr id="6" name="TextBox 5"/>
            <p:cNvSpPr txBox="1"/>
            <p:nvPr/>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7" name="Picture 5" descr="MiNa_Logo_white.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8" name="TextBox 7"/>
          <p:cNvSpPr txBox="1"/>
          <p:nvPr/>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sp>
        <p:nvSpPr>
          <p:cNvPr id="10" name="Title 9"/>
          <p:cNvSpPr>
            <a:spLocks noGrp="1"/>
          </p:cNvSpPr>
          <p:nvPr>
            <p:ph type="title"/>
          </p:nvPr>
        </p:nvSpPr>
        <p:spPr/>
        <p:txBody>
          <a:bodyPr/>
          <a:lstStyle/>
          <a:p>
            <a:r>
              <a:rPr lang="en-US"/>
              <a:t>Click to edit Master title style</a:t>
            </a:r>
            <a:endParaRPr lang="en-CA" dirty="0"/>
          </a:p>
        </p:txBody>
      </p:sp>
      <p:sp>
        <p:nvSpPr>
          <p:cNvPr id="9" name="Date Placeholder 3"/>
          <p:cNvSpPr>
            <a:spLocks noGrp="1"/>
          </p:cNvSpPr>
          <p:nvPr>
            <p:ph type="dt" sz="half" idx="10"/>
          </p:nvPr>
        </p:nvSpPr>
        <p:spPr/>
        <p:txBody>
          <a:bodyPr/>
          <a:lstStyle>
            <a:lvl1pPr>
              <a:defRPr>
                <a:solidFill>
                  <a:srgbClr val="D9D9D9"/>
                </a:solidFill>
              </a:defRPr>
            </a:lvl1pPr>
          </a:lstStyle>
          <a:p>
            <a:fld id="{5CA8F940-8C0D-5F40-9547-CE421C3644DF}" type="datetime1">
              <a:rPr lang="en-US" altLang="zh-CN" smtClean="0"/>
              <a:pPr/>
              <a:t>5/25/2020</a:t>
            </a:fld>
            <a:endParaRPr lang="en-US" altLang="zh-CN"/>
          </a:p>
        </p:txBody>
      </p:sp>
      <p:sp>
        <p:nvSpPr>
          <p:cNvPr id="11" name="Footer Placeholder 4"/>
          <p:cNvSpPr>
            <a:spLocks noGrp="1"/>
          </p:cNvSpPr>
          <p:nvPr>
            <p:ph type="ftr" sz="quarter" idx="11"/>
          </p:nvPr>
        </p:nvSpPr>
        <p:spPr/>
        <p:txBody>
          <a:bodyPr/>
          <a:lstStyle>
            <a:lvl1pPr>
              <a:defRPr/>
            </a:lvl1pPr>
          </a:lstStyle>
          <a:p>
            <a:r>
              <a:rPr lang="en-CA" altLang="zh-CN" dirty="0"/>
              <a:t>Hammood, Mustafa ©2020</a:t>
            </a:r>
            <a:endParaRPr lang="en-US" altLang="zh-CN" dirty="0"/>
          </a:p>
        </p:txBody>
      </p:sp>
      <p:sp>
        <p:nvSpPr>
          <p:cNvPr id="12" name="Slide Number Placeholder 5"/>
          <p:cNvSpPr>
            <a:spLocks noGrp="1"/>
          </p:cNvSpPr>
          <p:nvPr>
            <p:ph type="sldNum" sz="quarter" idx="12"/>
          </p:nvPr>
        </p:nvSpPr>
        <p:spPr/>
        <p:txBody>
          <a:bodyPr/>
          <a:lstStyle>
            <a:lvl1pPr>
              <a:defRPr>
                <a:solidFill>
                  <a:srgbClr val="D9D9D9"/>
                </a:solidFill>
              </a:defRPr>
            </a:lvl1pPr>
          </a:lstStyle>
          <a:p>
            <a:fld id="{17BB8376-F12B-CB44-BE0C-DBE0A170CA7C}" type="slidenum">
              <a:rPr lang="en-US" altLang="zh-CN" smtClean="0"/>
              <a:pPr/>
              <a:t>‹#›</a:t>
            </a:fld>
            <a:endParaRPr lang="en-US" altLang="zh-CN"/>
          </a:p>
        </p:txBody>
      </p:sp>
      <p:pic>
        <p:nvPicPr>
          <p:cNvPr id="13"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4" name="Straight Connector 13"/>
          <p:cNvCxnSpPr/>
          <p:nvPr userDrawn="1"/>
        </p:nvCxnSpPr>
        <p:spPr>
          <a:xfrm>
            <a:off x="468313" y="1125538"/>
            <a:ext cx="8207375" cy="0"/>
          </a:xfrm>
          <a:prstGeom prst="line">
            <a:avLst/>
          </a:prstGeom>
          <a:ln w="38100" cmpd="sng">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9"/>
          <p:cNvGrpSpPr>
            <a:grpSpLocks/>
          </p:cNvGrpSpPr>
          <p:nvPr userDrawn="1"/>
        </p:nvGrpSpPr>
        <p:grpSpPr bwMode="auto">
          <a:xfrm>
            <a:off x="3419475" y="6165850"/>
            <a:ext cx="2460625" cy="558800"/>
            <a:chOff x="3635896" y="6165304"/>
            <a:chExt cx="2459608" cy="559133"/>
          </a:xfrm>
        </p:grpSpPr>
        <p:sp>
          <p:nvSpPr>
            <p:cNvPr id="16" name="TextBox 15"/>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dirty="0">
                <a:solidFill>
                  <a:schemeClr val="bg1"/>
                </a:solidFill>
              </a:endParaRPr>
            </a:p>
          </p:txBody>
        </p:sp>
        <p:pic>
          <p:nvPicPr>
            <p:cNvPr id="17" name="Picture 5"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9" name="TextBox 18"/>
          <p:cNvSpPr txBox="1"/>
          <p:nvPr userDrawn="1"/>
        </p:nvSpPr>
        <p:spPr>
          <a:xfrm>
            <a:off x="5991042" y="6228060"/>
            <a:ext cx="1317990" cy="461665"/>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2400" b="1" i="1" dirty="0" err="1">
                <a:solidFill>
                  <a:schemeClr val="bg1"/>
                </a:solidFill>
                <a:latin typeface="Eras Medium ITC" panose="020B0602030504020804" pitchFamily="34" charset="0"/>
              </a:rPr>
              <a:t>SiEPIC</a:t>
            </a:r>
            <a:r>
              <a:rPr lang="en-US" sz="2400" b="0" i="1" dirty="0" err="1">
                <a:solidFill>
                  <a:schemeClr val="bg1"/>
                </a:solidFill>
                <a:latin typeface="Agency FB" panose="020B0503020202020204" pitchFamily="34" charset="0"/>
              </a:rPr>
              <a:t>fab</a:t>
            </a:r>
            <a:endParaRPr lang="en-US" sz="2400" b="0" i="1" dirty="0">
              <a:latin typeface="Agency FB" panose="020B0503020202020204" pitchFamily="34" charset="0"/>
            </a:endParaRPr>
          </a:p>
        </p:txBody>
      </p:sp>
    </p:spTree>
    <p:extLst>
      <p:ext uri="{BB962C8B-B14F-4D97-AF65-F5344CB8AC3E}">
        <p14:creationId xmlns:p14="http://schemas.microsoft.com/office/powerpoint/2010/main" val="4184373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2" name="Picture 6" descr="ecerevppt_navyjuly26.jpg"/>
          <p:cNvPicPr>
            <a:picLocks noChangeAspect="1"/>
          </p:cNvPicPr>
          <p:nvPr/>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TextBox 2"/>
          <p:cNvSpPr txBox="1"/>
          <p:nvPr/>
        </p:nvSpPr>
        <p:spPr>
          <a:xfrm>
            <a:off x="6156325" y="6237288"/>
            <a:ext cx="987425" cy="461962"/>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1200" b="1">
                <a:solidFill>
                  <a:schemeClr val="bg1"/>
                </a:solidFill>
              </a:rPr>
              <a:t>SI-EPIC</a:t>
            </a:r>
          </a:p>
          <a:p>
            <a:pPr eaLnBrk="1" hangingPunct="1">
              <a:defRPr/>
            </a:pPr>
            <a:r>
              <a:rPr lang="en-US" sz="1200" b="1">
                <a:solidFill>
                  <a:schemeClr val="bg1"/>
                </a:solidFill>
              </a:rPr>
              <a:t>PROGRAM</a:t>
            </a:r>
            <a:endParaRPr lang="en-US" sz="1200" b="1"/>
          </a:p>
        </p:txBody>
      </p:sp>
      <p:grpSp>
        <p:nvGrpSpPr>
          <p:cNvPr id="4" name="Group 14"/>
          <p:cNvGrpSpPr>
            <a:grpSpLocks/>
          </p:cNvGrpSpPr>
          <p:nvPr/>
        </p:nvGrpSpPr>
        <p:grpSpPr bwMode="auto">
          <a:xfrm>
            <a:off x="3419475" y="6165850"/>
            <a:ext cx="2460625" cy="558800"/>
            <a:chOff x="3635896" y="6165304"/>
            <a:chExt cx="2459608" cy="559133"/>
          </a:xfrm>
        </p:grpSpPr>
        <p:sp>
          <p:nvSpPr>
            <p:cNvPr id="5" name="TextBox 4"/>
            <p:cNvSpPr txBox="1"/>
            <p:nvPr/>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6" name="Picture 10" descr="MiNa_Logo_white.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7" name="Date Placeholder 3"/>
          <p:cNvSpPr>
            <a:spLocks noGrp="1"/>
          </p:cNvSpPr>
          <p:nvPr>
            <p:ph type="dt" sz="half" idx="10"/>
          </p:nvPr>
        </p:nvSpPr>
        <p:spPr/>
        <p:txBody>
          <a:bodyPr/>
          <a:lstStyle>
            <a:lvl1pPr>
              <a:defRPr>
                <a:solidFill>
                  <a:srgbClr val="D9D9D9"/>
                </a:solidFill>
              </a:defRPr>
            </a:lvl1pPr>
          </a:lstStyle>
          <a:p>
            <a:fld id="{DD399CBA-90F1-8740-8ACB-6A73FE316139}" type="datetime1">
              <a:rPr lang="en-US" altLang="zh-CN" smtClean="0"/>
              <a:pPr/>
              <a:t>5/25/2020</a:t>
            </a:fld>
            <a:endParaRPr lang="en-US" altLang="zh-CN"/>
          </a:p>
        </p:txBody>
      </p:sp>
      <p:sp>
        <p:nvSpPr>
          <p:cNvPr id="8" name="Footer Placeholder 4"/>
          <p:cNvSpPr>
            <a:spLocks noGrp="1"/>
          </p:cNvSpPr>
          <p:nvPr>
            <p:ph type="ftr" sz="quarter" idx="11"/>
          </p:nvPr>
        </p:nvSpPr>
        <p:spPr/>
        <p:txBody>
          <a:bodyPr/>
          <a:lstStyle>
            <a:lvl1pPr>
              <a:defRPr/>
            </a:lvl1pPr>
          </a:lstStyle>
          <a:p>
            <a:r>
              <a:rPr lang="en-CA" altLang="zh-CN" dirty="0"/>
              <a:t>Hammood, Mustafa ©2020</a:t>
            </a:r>
            <a:endParaRPr lang="en-US" altLang="zh-CN" dirty="0"/>
          </a:p>
        </p:txBody>
      </p:sp>
      <p:sp>
        <p:nvSpPr>
          <p:cNvPr id="9" name="Slide Number Placeholder 5"/>
          <p:cNvSpPr>
            <a:spLocks noGrp="1"/>
          </p:cNvSpPr>
          <p:nvPr>
            <p:ph type="sldNum" sz="quarter" idx="12"/>
          </p:nvPr>
        </p:nvSpPr>
        <p:spPr/>
        <p:txBody>
          <a:bodyPr/>
          <a:lstStyle>
            <a:lvl1pPr>
              <a:defRPr>
                <a:solidFill>
                  <a:srgbClr val="D9D9D9"/>
                </a:solidFill>
              </a:defRPr>
            </a:lvl1pPr>
          </a:lstStyle>
          <a:p>
            <a:fld id="{659912D8-523A-AC41-BE45-8102B5420805}" type="slidenum">
              <a:rPr lang="en-US" altLang="zh-CN" smtClean="0"/>
              <a:pPr/>
              <a:t>‹#›</a:t>
            </a:fld>
            <a:endParaRPr lang="en-US" altLang="zh-CN"/>
          </a:p>
        </p:txBody>
      </p:sp>
      <p:pic>
        <p:nvPicPr>
          <p:cNvPr id="10"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2" name="Group 14"/>
          <p:cNvGrpSpPr>
            <a:grpSpLocks/>
          </p:cNvGrpSpPr>
          <p:nvPr userDrawn="1"/>
        </p:nvGrpSpPr>
        <p:grpSpPr bwMode="auto">
          <a:xfrm>
            <a:off x="3419475" y="6165850"/>
            <a:ext cx="2460625" cy="558800"/>
            <a:chOff x="3635896" y="6165304"/>
            <a:chExt cx="2459608" cy="559133"/>
          </a:xfrm>
        </p:grpSpPr>
        <p:sp>
          <p:nvSpPr>
            <p:cNvPr id="13" name="TextBox 12"/>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14" name="Picture 10"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6" name="TextBox 15"/>
          <p:cNvSpPr txBox="1"/>
          <p:nvPr userDrawn="1"/>
        </p:nvSpPr>
        <p:spPr>
          <a:xfrm>
            <a:off x="5991042" y="6228060"/>
            <a:ext cx="1317990" cy="461665"/>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2400" b="1" i="1" dirty="0" err="1">
                <a:solidFill>
                  <a:schemeClr val="bg1"/>
                </a:solidFill>
                <a:latin typeface="Eras Medium ITC" panose="020B0602030504020804" pitchFamily="34" charset="0"/>
              </a:rPr>
              <a:t>SiEPIC</a:t>
            </a:r>
            <a:r>
              <a:rPr lang="en-US" sz="2400" b="0" i="1" dirty="0" err="1">
                <a:solidFill>
                  <a:schemeClr val="bg1"/>
                </a:solidFill>
                <a:latin typeface="Agency FB" panose="020B0503020202020204" pitchFamily="34" charset="0"/>
              </a:rPr>
              <a:t>fab</a:t>
            </a:r>
            <a:endParaRPr lang="en-US" sz="2400" b="0" i="1" dirty="0">
              <a:latin typeface="Agency FB" panose="020B0503020202020204" pitchFamily="34" charset="0"/>
            </a:endParaRPr>
          </a:p>
        </p:txBody>
      </p:sp>
    </p:spTree>
    <p:extLst>
      <p:ext uri="{BB962C8B-B14F-4D97-AF65-F5344CB8AC3E}">
        <p14:creationId xmlns:p14="http://schemas.microsoft.com/office/powerpoint/2010/main" val="549765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4"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 name="Group 12"/>
          <p:cNvGrpSpPr>
            <a:grpSpLocks/>
          </p:cNvGrpSpPr>
          <p:nvPr userDrawn="1"/>
        </p:nvGrpSpPr>
        <p:grpSpPr bwMode="auto">
          <a:xfrm>
            <a:off x="3419475" y="6165850"/>
            <a:ext cx="2460625" cy="558800"/>
            <a:chOff x="3635896" y="6165304"/>
            <a:chExt cx="2459608" cy="559133"/>
          </a:xfrm>
        </p:grpSpPr>
        <p:sp>
          <p:nvSpPr>
            <p:cNvPr id="6" name="TextBox 5"/>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7" name="Picture 5"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 name="Title 1"/>
          <p:cNvSpPr>
            <a:spLocks noGrp="1"/>
          </p:cNvSpPr>
          <p:nvPr>
            <p:ph type="ctrTitle"/>
          </p:nvPr>
        </p:nvSpPr>
        <p:spPr>
          <a:xfrm>
            <a:off x="685800" y="2511425"/>
            <a:ext cx="7772400" cy="1470025"/>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85800" y="4267200"/>
            <a:ext cx="6400800" cy="14478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Date Placeholder 3"/>
          <p:cNvSpPr>
            <a:spLocks noGrp="1"/>
          </p:cNvSpPr>
          <p:nvPr>
            <p:ph type="dt" sz="half" idx="10"/>
          </p:nvPr>
        </p:nvSpPr>
        <p:spPr/>
        <p:txBody>
          <a:bodyPr/>
          <a:lstStyle>
            <a:lvl1pPr>
              <a:defRPr>
                <a:solidFill>
                  <a:srgbClr val="D9D9D9"/>
                </a:solidFill>
              </a:defRPr>
            </a:lvl1pPr>
          </a:lstStyle>
          <a:p>
            <a:fld id="{93BCDC2B-E37E-7845-AABF-FC5B18D3CD04}" type="datetime1">
              <a:rPr lang="en-US" altLang="zh-CN"/>
              <a:pPr/>
              <a:t>5/25/2020</a:t>
            </a:fld>
            <a:endParaRPr lang="en-US" altLang="zh-CN"/>
          </a:p>
        </p:txBody>
      </p:sp>
      <p:sp>
        <p:nvSpPr>
          <p:cNvPr id="10" name="Footer Placeholder 4"/>
          <p:cNvSpPr>
            <a:spLocks noGrp="1"/>
          </p:cNvSpPr>
          <p:nvPr>
            <p:ph type="ftr" sz="quarter" idx="11"/>
          </p:nvPr>
        </p:nvSpPr>
        <p:spPr/>
        <p:txBody>
          <a:bodyPr/>
          <a:lstStyle>
            <a:lvl1pPr>
              <a:defRPr/>
            </a:lvl1pPr>
          </a:lstStyle>
          <a:p>
            <a:r>
              <a:rPr lang="en-CA" altLang="zh-CN" dirty="0"/>
              <a:t>Hammood, Mustafa ©2020</a:t>
            </a:r>
            <a:endParaRPr lang="en-US" altLang="zh-CN" dirty="0"/>
          </a:p>
        </p:txBody>
      </p:sp>
      <p:sp>
        <p:nvSpPr>
          <p:cNvPr id="11" name="Slide Number Placeholder 5"/>
          <p:cNvSpPr>
            <a:spLocks noGrp="1"/>
          </p:cNvSpPr>
          <p:nvPr>
            <p:ph type="sldNum" sz="quarter" idx="12"/>
          </p:nvPr>
        </p:nvSpPr>
        <p:spPr/>
        <p:txBody>
          <a:bodyPr/>
          <a:lstStyle>
            <a:lvl1pPr>
              <a:defRPr>
                <a:solidFill>
                  <a:srgbClr val="D9D9D9"/>
                </a:solidFill>
              </a:defRPr>
            </a:lvl1pPr>
          </a:lstStyle>
          <a:p>
            <a:fld id="{155D2586-85F8-5841-9F86-65DE4DF41CF7}" type="slidenum">
              <a:rPr lang="en-US" altLang="zh-CN"/>
              <a:pPr/>
              <a:t>‹#›</a:t>
            </a:fld>
            <a:endParaRPr lang="en-US" altLang="zh-CN"/>
          </a:p>
        </p:txBody>
      </p:sp>
      <p:sp>
        <p:nvSpPr>
          <p:cNvPr id="12" name="TextBox 11"/>
          <p:cNvSpPr txBox="1"/>
          <p:nvPr userDrawn="1"/>
        </p:nvSpPr>
        <p:spPr>
          <a:xfrm>
            <a:off x="5991042" y="6228060"/>
            <a:ext cx="1317990" cy="461665"/>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2400" b="1" i="1" dirty="0" err="1">
                <a:solidFill>
                  <a:schemeClr val="bg1"/>
                </a:solidFill>
                <a:latin typeface="Eras Medium ITC" panose="020B0602030504020804" pitchFamily="34" charset="0"/>
              </a:rPr>
              <a:t>SiEPIC</a:t>
            </a:r>
            <a:r>
              <a:rPr lang="en-US" sz="2400" b="0" i="1" dirty="0" err="1">
                <a:solidFill>
                  <a:schemeClr val="bg1"/>
                </a:solidFill>
                <a:latin typeface="Agency FB" panose="020B0503020202020204" pitchFamily="34" charset="0"/>
              </a:rPr>
              <a:t>fab</a:t>
            </a:r>
            <a:endParaRPr lang="en-US" sz="2400" b="0" i="1" dirty="0">
              <a:latin typeface="Agency FB" panose="020B0503020202020204" pitchFamily="34" charset="0"/>
            </a:endParaRPr>
          </a:p>
        </p:txBody>
      </p:sp>
    </p:spTree>
    <p:extLst>
      <p:ext uri="{BB962C8B-B14F-4D97-AF65-F5344CB8AC3E}">
        <p14:creationId xmlns:p14="http://schemas.microsoft.com/office/powerpoint/2010/main" val="858766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3"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4" name="Straight Connector 3"/>
          <p:cNvCxnSpPr/>
          <p:nvPr userDrawn="1"/>
        </p:nvCxnSpPr>
        <p:spPr>
          <a:xfrm>
            <a:off x="468313" y="1125538"/>
            <a:ext cx="8207375" cy="0"/>
          </a:xfrm>
          <a:prstGeom prst="line">
            <a:avLst/>
          </a:prstGeom>
          <a:ln w="38100" cmpd="sng">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 name="Group 19"/>
          <p:cNvGrpSpPr>
            <a:grpSpLocks/>
          </p:cNvGrpSpPr>
          <p:nvPr userDrawn="1"/>
        </p:nvGrpSpPr>
        <p:grpSpPr bwMode="auto">
          <a:xfrm>
            <a:off x="3419475" y="6165850"/>
            <a:ext cx="2460625" cy="558800"/>
            <a:chOff x="3635896" y="6165304"/>
            <a:chExt cx="2459608" cy="559133"/>
          </a:xfrm>
        </p:grpSpPr>
        <p:sp>
          <p:nvSpPr>
            <p:cNvPr id="6" name="TextBox 5"/>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7" name="Picture 5"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Title 9"/>
          <p:cNvSpPr>
            <a:spLocks noGrp="1"/>
          </p:cNvSpPr>
          <p:nvPr>
            <p:ph type="title"/>
          </p:nvPr>
        </p:nvSpPr>
        <p:spPr/>
        <p:txBody>
          <a:bodyPr/>
          <a:lstStyle/>
          <a:p>
            <a:r>
              <a:rPr lang="en-US" dirty="0"/>
              <a:t>Click to edit Master title style</a:t>
            </a:r>
            <a:endParaRPr lang="en-CA" dirty="0"/>
          </a:p>
        </p:txBody>
      </p:sp>
      <p:sp>
        <p:nvSpPr>
          <p:cNvPr id="9" name="Date Placeholder 3"/>
          <p:cNvSpPr>
            <a:spLocks noGrp="1"/>
          </p:cNvSpPr>
          <p:nvPr>
            <p:ph type="dt" sz="half" idx="10"/>
          </p:nvPr>
        </p:nvSpPr>
        <p:spPr/>
        <p:txBody>
          <a:bodyPr/>
          <a:lstStyle>
            <a:lvl1pPr>
              <a:defRPr>
                <a:solidFill>
                  <a:srgbClr val="D9D9D9"/>
                </a:solidFill>
              </a:defRPr>
            </a:lvl1pPr>
          </a:lstStyle>
          <a:p>
            <a:fld id="{5CA8F940-8C0D-5F40-9547-CE421C3644DF}" type="datetime1">
              <a:rPr lang="en-US" altLang="zh-CN"/>
              <a:pPr/>
              <a:t>5/25/2020</a:t>
            </a:fld>
            <a:endParaRPr lang="en-US" altLang="zh-CN"/>
          </a:p>
        </p:txBody>
      </p:sp>
      <p:sp>
        <p:nvSpPr>
          <p:cNvPr id="11" name="Footer Placeholder 4"/>
          <p:cNvSpPr>
            <a:spLocks noGrp="1"/>
          </p:cNvSpPr>
          <p:nvPr>
            <p:ph type="ftr" sz="quarter" idx="11"/>
          </p:nvPr>
        </p:nvSpPr>
        <p:spPr/>
        <p:txBody>
          <a:bodyPr/>
          <a:lstStyle>
            <a:lvl1pPr>
              <a:defRPr/>
            </a:lvl1pPr>
          </a:lstStyle>
          <a:p>
            <a:r>
              <a:rPr lang="en-CA" altLang="zh-CN" dirty="0"/>
              <a:t>Hammood, Mustafa ©2020</a:t>
            </a:r>
            <a:endParaRPr lang="en-US" altLang="zh-CN" dirty="0"/>
          </a:p>
        </p:txBody>
      </p:sp>
      <p:sp>
        <p:nvSpPr>
          <p:cNvPr id="12" name="Slide Number Placeholder 5"/>
          <p:cNvSpPr>
            <a:spLocks noGrp="1"/>
          </p:cNvSpPr>
          <p:nvPr>
            <p:ph type="sldNum" sz="quarter" idx="12"/>
          </p:nvPr>
        </p:nvSpPr>
        <p:spPr/>
        <p:txBody>
          <a:bodyPr/>
          <a:lstStyle>
            <a:lvl1pPr>
              <a:defRPr>
                <a:solidFill>
                  <a:srgbClr val="D9D9D9"/>
                </a:solidFill>
              </a:defRPr>
            </a:lvl1pPr>
          </a:lstStyle>
          <a:p>
            <a:fld id="{17BB8376-F12B-CB44-BE0C-DBE0A170CA7C}" type="slidenum">
              <a:rPr lang="en-US" altLang="zh-CN"/>
              <a:pPr/>
              <a:t>‹#›</a:t>
            </a:fld>
            <a:endParaRPr lang="en-US" altLang="zh-CN"/>
          </a:p>
        </p:txBody>
      </p:sp>
      <p:sp>
        <p:nvSpPr>
          <p:cNvPr id="13" name="TextBox 12"/>
          <p:cNvSpPr txBox="1"/>
          <p:nvPr userDrawn="1"/>
        </p:nvSpPr>
        <p:spPr>
          <a:xfrm>
            <a:off x="5991042" y="6228060"/>
            <a:ext cx="1317990" cy="461665"/>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2400" b="1" i="1" dirty="0" err="1">
                <a:solidFill>
                  <a:schemeClr val="bg1"/>
                </a:solidFill>
                <a:latin typeface="Eras Medium ITC" panose="020B0602030504020804" pitchFamily="34" charset="0"/>
              </a:rPr>
              <a:t>SiEPIC</a:t>
            </a:r>
            <a:r>
              <a:rPr lang="en-US" sz="2400" b="0" i="1" dirty="0" err="1">
                <a:solidFill>
                  <a:schemeClr val="bg1"/>
                </a:solidFill>
                <a:latin typeface="Agency FB" panose="020B0503020202020204" pitchFamily="34" charset="0"/>
              </a:rPr>
              <a:t>fab</a:t>
            </a:r>
            <a:endParaRPr lang="en-US" sz="2400" b="0" i="1" dirty="0">
              <a:latin typeface="Agency FB" panose="020B0503020202020204" pitchFamily="34" charset="0"/>
            </a:endParaRPr>
          </a:p>
        </p:txBody>
      </p:sp>
    </p:spTree>
    <p:extLst>
      <p:ext uri="{BB962C8B-B14F-4D97-AF65-F5344CB8AC3E}">
        <p14:creationId xmlns:p14="http://schemas.microsoft.com/office/powerpoint/2010/main" val="49310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2" name="Picture 6" descr="ecerevppt_navyjuly26.jpg"/>
          <p:cNvPicPr>
            <a:picLocks noChangeAspect="1"/>
          </p:cNvPicPr>
          <p:nvPr userDrawn="1"/>
        </p:nvPicPr>
        <p:blipFill>
          <a:blip r:embed="rId2">
            <a:extLst>
              <a:ext uri="{28A0092B-C50C-407E-A947-70E740481C1C}">
                <a14:useLocalDpi xmlns:a14="http://schemas.microsoft.com/office/drawing/2010/main" val="0"/>
              </a:ext>
            </a:extLst>
          </a:blip>
          <a:srcRect t="18251" b="10266"/>
          <a:stretch>
            <a:fillRect/>
          </a:stretch>
        </p:blipFill>
        <p:spPr bwMode="auto">
          <a:xfrm>
            <a:off x="0" y="6049963"/>
            <a:ext cx="9144000" cy="80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 name="Group 14"/>
          <p:cNvGrpSpPr>
            <a:grpSpLocks/>
          </p:cNvGrpSpPr>
          <p:nvPr userDrawn="1"/>
        </p:nvGrpSpPr>
        <p:grpSpPr bwMode="auto">
          <a:xfrm>
            <a:off x="3419475" y="6165850"/>
            <a:ext cx="2460625" cy="558800"/>
            <a:chOff x="3635896" y="6165304"/>
            <a:chExt cx="2459608" cy="559133"/>
          </a:xfrm>
        </p:grpSpPr>
        <p:sp>
          <p:nvSpPr>
            <p:cNvPr id="5" name="TextBox 4"/>
            <p:cNvSpPr txBox="1"/>
            <p:nvPr userDrawn="1"/>
          </p:nvSpPr>
          <p:spPr>
            <a:xfrm>
              <a:off x="3635896" y="6448047"/>
              <a:ext cx="2169216" cy="276390"/>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CA" sz="1200" b="1">
                  <a:solidFill>
                    <a:schemeClr val="bg1"/>
                  </a:solidFill>
                </a:rPr>
                <a:t>Photonics Research Group</a:t>
              </a:r>
              <a:endParaRPr lang="en-US" sz="1200" b="1">
                <a:solidFill>
                  <a:schemeClr val="bg1"/>
                </a:solidFill>
              </a:endParaRPr>
            </a:p>
          </p:txBody>
        </p:sp>
        <p:pic>
          <p:nvPicPr>
            <p:cNvPr id="6" name="Picture 10" descr="MiNa_Logo_white.pd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07904" y="6165304"/>
              <a:ext cx="2387600" cy="373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 name="Date Placeholder 3"/>
          <p:cNvSpPr>
            <a:spLocks noGrp="1"/>
          </p:cNvSpPr>
          <p:nvPr>
            <p:ph type="dt" sz="half" idx="10"/>
          </p:nvPr>
        </p:nvSpPr>
        <p:spPr/>
        <p:txBody>
          <a:bodyPr/>
          <a:lstStyle>
            <a:lvl1pPr>
              <a:defRPr>
                <a:solidFill>
                  <a:srgbClr val="D9D9D9"/>
                </a:solidFill>
              </a:defRPr>
            </a:lvl1pPr>
          </a:lstStyle>
          <a:p>
            <a:fld id="{DD399CBA-90F1-8740-8ACB-6A73FE316139}" type="datetime1">
              <a:rPr lang="en-US" altLang="zh-CN"/>
              <a:pPr/>
              <a:t>5/25/2020</a:t>
            </a:fld>
            <a:endParaRPr lang="en-US" altLang="zh-CN"/>
          </a:p>
        </p:txBody>
      </p:sp>
      <p:sp>
        <p:nvSpPr>
          <p:cNvPr id="8" name="Footer Placeholder 4"/>
          <p:cNvSpPr>
            <a:spLocks noGrp="1"/>
          </p:cNvSpPr>
          <p:nvPr>
            <p:ph type="ftr" sz="quarter" idx="11"/>
          </p:nvPr>
        </p:nvSpPr>
        <p:spPr/>
        <p:txBody>
          <a:bodyPr/>
          <a:lstStyle>
            <a:lvl1pPr>
              <a:defRPr/>
            </a:lvl1pPr>
          </a:lstStyle>
          <a:p>
            <a:r>
              <a:rPr lang="en-CA" altLang="zh-CN" dirty="0"/>
              <a:t>Hammood, Mustafa ©2020</a:t>
            </a:r>
            <a:endParaRPr lang="en-US" altLang="zh-CN" dirty="0"/>
          </a:p>
        </p:txBody>
      </p:sp>
      <p:sp>
        <p:nvSpPr>
          <p:cNvPr id="9" name="Slide Number Placeholder 5"/>
          <p:cNvSpPr>
            <a:spLocks noGrp="1"/>
          </p:cNvSpPr>
          <p:nvPr>
            <p:ph type="sldNum" sz="quarter" idx="12"/>
          </p:nvPr>
        </p:nvSpPr>
        <p:spPr/>
        <p:txBody>
          <a:bodyPr/>
          <a:lstStyle>
            <a:lvl1pPr>
              <a:defRPr>
                <a:solidFill>
                  <a:srgbClr val="D9D9D9"/>
                </a:solidFill>
              </a:defRPr>
            </a:lvl1pPr>
          </a:lstStyle>
          <a:p>
            <a:fld id="{659912D8-523A-AC41-BE45-8102B5420805}" type="slidenum">
              <a:rPr lang="en-US" altLang="zh-CN"/>
              <a:pPr/>
              <a:t>‹#›</a:t>
            </a:fld>
            <a:endParaRPr lang="en-US" altLang="zh-CN"/>
          </a:p>
        </p:txBody>
      </p:sp>
      <p:sp>
        <p:nvSpPr>
          <p:cNvPr id="10" name="TextBox 9"/>
          <p:cNvSpPr txBox="1"/>
          <p:nvPr userDrawn="1"/>
        </p:nvSpPr>
        <p:spPr>
          <a:xfrm>
            <a:off x="5991042" y="6228060"/>
            <a:ext cx="1317990" cy="461665"/>
          </a:xfrm>
          <a:prstGeom prst="rect">
            <a:avLst/>
          </a:prstGeom>
          <a:noFill/>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en-US" sz="2400" b="1" i="1" dirty="0" err="1">
                <a:solidFill>
                  <a:schemeClr val="bg1"/>
                </a:solidFill>
                <a:latin typeface="Eras Medium ITC" panose="020B0602030504020804" pitchFamily="34" charset="0"/>
              </a:rPr>
              <a:t>SiEPIC</a:t>
            </a:r>
            <a:r>
              <a:rPr lang="en-US" sz="2400" b="0" i="1" dirty="0" err="1">
                <a:solidFill>
                  <a:schemeClr val="bg1"/>
                </a:solidFill>
                <a:latin typeface="Agency FB" panose="020B0503020202020204" pitchFamily="34" charset="0"/>
              </a:rPr>
              <a:t>fab</a:t>
            </a:r>
            <a:endParaRPr lang="en-US" sz="2400" b="0" i="1" dirty="0">
              <a:latin typeface="Agency FB" panose="020B0503020202020204" pitchFamily="34" charset="0"/>
            </a:endParaRPr>
          </a:p>
        </p:txBody>
      </p:sp>
    </p:spTree>
    <p:extLst>
      <p:ext uri="{BB962C8B-B14F-4D97-AF65-F5344CB8AC3E}">
        <p14:creationId xmlns:p14="http://schemas.microsoft.com/office/powerpoint/2010/main" val="197398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65CEB06-13C5-8042-B7D9-86F62FC68B21}" type="datetime1">
              <a:rPr lang="en-US" altLang="zh-CN"/>
              <a:pPr/>
              <a:t>5/25/2020</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4B480D0-7220-9540-85FE-90512B1343B1}" type="slidenum">
              <a:rPr lang="en-US" altLang="zh-CN"/>
              <a:pPr/>
              <a:t>‹#›</a:t>
            </a:fld>
            <a:endParaRPr lang="en-US" altLang="zh-CN"/>
          </a:p>
        </p:txBody>
      </p:sp>
    </p:spTree>
    <p:extLst>
      <p:ext uri="{BB962C8B-B14F-4D97-AF65-F5344CB8AC3E}">
        <p14:creationId xmlns:p14="http://schemas.microsoft.com/office/powerpoint/2010/main" val="1708750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2C31E0B7-D99D-9840-9AA4-AFE996601F1A}" type="datetime1">
              <a:rPr lang="en-US" altLang="zh-CN"/>
              <a:pPr/>
              <a:t>5/25/2020</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A206E04A-F11E-B440-BE56-672A77B992BE}" type="slidenum">
              <a:rPr lang="en-US" altLang="zh-CN"/>
              <a:pPr/>
              <a:t>‹#›</a:t>
            </a:fld>
            <a:endParaRPr lang="en-US" altLang="zh-CN"/>
          </a:p>
        </p:txBody>
      </p:sp>
    </p:spTree>
    <p:extLst>
      <p:ext uri="{BB962C8B-B14F-4D97-AF65-F5344CB8AC3E}">
        <p14:creationId xmlns:p14="http://schemas.microsoft.com/office/powerpoint/2010/main" val="31929819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65CEB06-13C5-8042-B7D9-86F62FC68B21}" type="datetime1">
              <a:rPr lang="en-US" altLang="zh-CN"/>
              <a:pPr/>
              <a:t>5/25/2020</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4B480D0-7220-9540-85FE-90512B1343B1}" type="slidenum">
              <a:rPr lang="en-US" altLang="zh-CN"/>
              <a:pPr/>
              <a:t>‹#›</a:t>
            </a:fld>
            <a:endParaRPr lang="en-US" altLang="zh-CN"/>
          </a:p>
        </p:txBody>
      </p:sp>
    </p:spTree>
    <p:extLst>
      <p:ext uri="{BB962C8B-B14F-4D97-AF65-F5344CB8AC3E}">
        <p14:creationId xmlns:p14="http://schemas.microsoft.com/office/powerpoint/2010/main" val="3411049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385F2447-58C6-0F4D-AFAC-D240FBEAC3D4}" type="datetime1">
              <a:rPr lang="en-US" altLang="zh-CN"/>
              <a:pPr/>
              <a:t>5/25/2020</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2792CA22-0248-1545-BB3B-592A593AA088}" type="slidenum">
              <a:rPr lang="en-US" altLang="zh-CN"/>
              <a:pPr/>
              <a:t>‹#›</a:t>
            </a:fld>
            <a:endParaRPr lang="en-US" altLang="zh-CN"/>
          </a:p>
        </p:txBody>
      </p:sp>
    </p:spTree>
    <p:extLst>
      <p:ext uri="{BB962C8B-B14F-4D97-AF65-F5344CB8AC3E}">
        <p14:creationId xmlns:p14="http://schemas.microsoft.com/office/powerpoint/2010/main" val="1167281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90B6505-6397-EF47-ACB9-9C7F9DC228F7}" type="datetime1">
              <a:rPr lang="en-US" altLang="zh-CN"/>
              <a:pPr/>
              <a:t>5/25/2020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0E8FC9F0-3D92-0243-92BA-3DF8D2C6039B}" type="slidenum">
              <a:rPr lang="en-US" altLang="zh-CN"/>
              <a:pPr/>
              <a:t>‹#›</a:t>
            </a:fld>
            <a:endParaRPr lang="en-US" altLang="zh-CN"/>
          </a:p>
        </p:txBody>
      </p:sp>
    </p:spTree>
    <p:extLst>
      <p:ext uri="{BB962C8B-B14F-4D97-AF65-F5344CB8AC3E}">
        <p14:creationId xmlns:p14="http://schemas.microsoft.com/office/powerpoint/2010/main" val="4282493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DA9DDF0-8E9D-F747-A826-0A16262FD38B}" type="datetime1">
              <a:rPr lang="en-US" altLang="zh-CN"/>
              <a:pPr/>
              <a:t>5/25/2020</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D3DDDB48-2C8C-FB42-85E3-FE9857379E34}" type="slidenum">
              <a:rPr lang="en-US" altLang="zh-CN"/>
              <a:pPr/>
              <a:t>‹#›</a:t>
            </a:fld>
            <a:endParaRPr lang="en-US" altLang="zh-CN"/>
          </a:p>
        </p:txBody>
      </p:sp>
    </p:spTree>
    <p:extLst>
      <p:ext uri="{BB962C8B-B14F-4D97-AF65-F5344CB8AC3E}">
        <p14:creationId xmlns:p14="http://schemas.microsoft.com/office/powerpoint/2010/main" val="21991415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3C451A12-666D-2B4A-9912-EC4A679D5D15}" type="datetime1">
              <a:rPr lang="en-US" altLang="zh-CN"/>
              <a:pPr/>
              <a:t>5/25/2020</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ABD8D3F0-2FCA-7A42-A3A5-9396411D4F80}" type="slidenum">
              <a:rPr lang="en-US" altLang="zh-CN"/>
              <a:pPr/>
              <a:t>‹#›</a:t>
            </a:fld>
            <a:endParaRPr lang="en-US" altLang="zh-CN"/>
          </a:p>
        </p:txBody>
      </p:sp>
    </p:spTree>
    <p:extLst>
      <p:ext uri="{BB962C8B-B14F-4D97-AF65-F5344CB8AC3E}">
        <p14:creationId xmlns:p14="http://schemas.microsoft.com/office/powerpoint/2010/main" val="12887201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38B5506-74D3-1544-BC99-3AF1A8C1C66D}" type="datetime1">
              <a:rPr lang="en-US" altLang="zh-CN"/>
              <a:pPr/>
              <a:t>5/25/2020</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1603D8-559B-BE49-9F5E-265199EFB934}" type="slidenum">
              <a:rPr lang="en-US" altLang="zh-CN"/>
              <a:pPr/>
              <a:t>‹#›</a:t>
            </a:fld>
            <a:endParaRPr lang="en-US" altLang="zh-CN"/>
          </a:p>
        </p:txBody>
      </p:sp>
    </p:spTree>
    <p:extLst>
      <p:ext uri="{BB962C8B-B14F-4D97-AF65-F5344CB8AC3E}">
        <p14:creationId xmlns:p14="http://schemas.microsoft.com/office/powerpoint/2010/main" val="33185503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E54C1426-CCF5-AF49-BEFF-95069A0371A2}" type="datetime1">
              <a:rPr lang="en-US" altLang="zh-CN"/>
              <a:pPr/>
              <a:t>5/25/2020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80B99143-5682-0148-9C9F-487BE774BD9E}" type="slidenum">
              <a:rPr lang="en-US" altLang="zh-CN"/>
              <a:pPr/>
              <a:t>‹#›</a:t>
            </a:fld>
            <a:endParaRPr lang="en-US" altLang="zh-CN"/>
          </a:p>
        </p:txBody>
      </p:sp>
    </p:spTree>
    <p:extLst>
      <p:ext uri="{BB962C8B-B14F-4D97-AF65-F5344CB8AC3E}">
        <p14:creationId xmlns:p14="http://schemas.microsoft.com/office/powerpoint/2010/main" val="1225800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F5DD3FC9-CD0F-8D4D-89C4-5B675B0D57BB}" type="datetime1">
              <a:rPr lang="en-US" altLang="zh-CN"/>
              <a:pPr/>
              <a:t>5/25/2020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39FF2133-039F-1042-A40E-DCC119A57FF5}" type="slidenum">
              <a:rPr lang="en-US" altLang="zh-CN"/>
              <a:pPr/>
              <a:t>‹#›</a:t>
            </a:fld>
            <a:endParaRPr lang="en-US" altLang="zh-CN"/>
          </a:p>
        </p:txBody>
      </p:sp>
    </p:spTree>
    <p:extLst>
      <p:ext uri="{BB962C8B-B14F-4D97-AF65-F5344CB8AC3E}">
        <p14:creationId xmlns:p14="http://schemas.microsoft.com/office/powerpoint/2010/main" val="35104688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CD81206-CB00-054A-A73E-85C388CF01BA}" type="datetime1">
              <a:rPr lang="en-US" altLang="zh-CN"/>
              <a:pPr/>
              <a:t>5/25/2020</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1E9BCCCB-21CF-D04B-A364-8E801CB5BFE5}" type="slidenum">
              <a:rPr lang="en-US" altLang="zh-CN"/>
              <a:pPr/>
              <a:t>‹#›</a:t>
            </a:fld>
            <a:endParaRPr lang="en-US" altLang="zh-CN"/>
          </a:p>
        </p:txBody>
      </p:sp>
    </p:spTree>
    <p:extLst>
      <p:ext uri="{BB962C8B-B14F-4D97-AF65-F5344CB8AC3E}">
        <p14:creationId xmlns:p14="http://schemas.microsoft.com/office/powerpoint/2010/main" val="2441163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85F2447-58C6-0F4D-AFAC-D240FBEAC3D4}" type="datetime1">
              <a:rPr lang="en-US" altLang="zh-CN"/>
              <a:pPr/>
              <a:t>5/25/2020</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2792CA22-0248-1545-BB3B-592A593AA088}" type="slidenum">
              <a:rPr lang="en-US" altLang="zh-CN"/>
              <a:pPr/>
              <a:t>‹#›</a:t>
            </a:fld>
            <a:endParaRPr lang="en-US" altLang="zh-CN"/>
          </a:p>
        </p:txBody>
      </p:sp>
    </p:spTree>
    <p:extLst>
      <p:ext uri="{BB962C8B-B14F-4D97-AF65-F5344CB8AC3E}">
        <p14:creationId xmlns:p14="http://schemas.microsoft.com/office/powerpoint/2010/main" val="6713127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63C9DB7-BA8E-3248-A482-551635BAD7C2}" type="datetime1">
              <a:rPr lang="en-US" altLang="zh-CN"/>
              <a:pPr/>
              <a:t>5/25/2020</a:t>
            </a:fld>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759A751F-EE8D-894D-BD31-CD08B272B8CB}" type="slidenum">
              <a:rPr lang="en-US" altLang="zh-CN"/>
              <a:pPr/>
              <a:t>‹#›</a:t>
            </a:fld>
            <a:endParaRPr lang="en-US" altLang="zh-CN"/>
          </a:p>
        </p:txBody>
      </p:sp>
    </p:spTree>
    <p:extLst>
      <p:ext uri="{BB962C8B-B14F-4D97-AF65-F5344CB8AC3E}">
        <p14:creationId xmlns:p14="http://schemas.microsoft.com/office/powerpoint/2010/main" val="21166187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E076C303-4390-464C-B7E9-6F5306EF3170}" type="datetime1">
              <a:rPr lang="en-US" altLang="zh-CN"/>
              <a:pPr/>
              <a:t>5/25/2020</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EEF0ADD-B214-C447-AFD4-6330ECD69B34}" type="slidenum">
              <a:rPr lang="en-US" altLang="zh-CN"/>
              <a:pPr/>
              <a:t>‹#›</a:t>
            </a:fld>
            <a:endParaRPr lang="en-US" altLang="zh-CN"/>
          </a:p>
        </p:txBody>
      </p:sp>
    </p:spTree>
    <p:extLst>
      <p:ext uri="{BB962C8B-B14F-4D97-AF65-F5344CB8AC3E}">
        <p14:creationId xmlns:p14="http://schemas.microsoft.com/office/powerpoint/2010/main" val="362856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90B6505-6397-EF47-ACB9-9C7F9DC228F7}" type="datetime1">
              <a:rPr lang="en-US" altLang="zh-CN"/>
              <a:pPr/>
              <a:t>5/25/2020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0E8FC9F0-3D92-0243-92BA-3DF8D2C6039B}" type="slidenum">
              <a:rPr lang="en-US" altLang="zh-CN"/>
              <a:pPr/>
              <a:t>‹#›</a:t>
            </a:fld>
            <a:endParaRPr lang="en-US" altLang="zh-CN"/>
          </a:p>
        </p:txBody>
      </p:sp>
    </p:spTree>
    <p:extLst>
      <p:ext uri="{BB962C8B-B14F-4D97-AF65-F5344CB8AC3E}">
        <p14:creationId xmlns:p14="http://schemas.microsoft.com/office/powerpoint/2010/main" val="2022043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7DA9DDF0-8E9D-F747-A826-0A16262FD38B}" type="datetime1">
              <a:rPr lang="en-US" altLang="zh-CN"/>
              <a:pPr/>
              <a:t>5/25/2020</a:t>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D3DDDB48-2C8C-FB42-85E3-FE9857379E34}" type="slidenum">
              <a:rPr lang="en-US" altLang="zh-CN"/>
              <a:pPr/>
              <a:t>‹#›</a:t>
            </a:fld>
            <a:endParaRPr lang="en-US" altLang="zh-CN"/>
          </a:p>
        </p:txBody>
      </p:sp>
    </p:spTree>
    <p:extLst>
      <p:ext uri="{BB962C8B-B14F-4D97-AF65-F5344CB8AC3E}">
        <p14:creationId xmlns:p14="http://schemas.microsoft.com/office/powerpoint/2010/main" val="55914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3C451A12-666D-2B4A-9912-EC4A679D5D15}" type="datetime1">
              <a:rPr lang="en-US" altLang="zh-CN"/>
              <a:pPr/>
              <a:t>5/25/2020</a:t>
            </a:fld>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ABD8D3F0-2FCA-7A42-A3A5-9396411D4F80}" type="slidenum">
              <a:rPr lang="en-US" altLang="zh-CN"/>
              <a:pPr/>
              <a:t>‹#›</a:t>
            </a:fld>
            <a:endParaRPr lang="en-US" altLang="zh-CN"/>
          </a:p>
        </p:txBody>
      </p:sp>
    </p:spTree>
    <p:extLst>
      <p:ext uri="{BB962C8B-B14F-4D97-AF65-F5344CB8AC3E}">
        <p14:creationId xmlns:p14="http://schemas.microsoft.com/office/powerpoint/2010/main" val="19641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38B5506-74D3-1544-BC99-3AF1A8C1C66D}" type="datetime1">
              <a:rPr lang="en-US" altLang="zh-CN"/>
              <a:pPr/>
              <a:t>5/25/2020</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1603D8-559B-BE49-9F5E-265199EFB934}" type="slidenum">
              <a:rPr lang="en-US" altLang="zh-CN"/>
              <a:pPr/>
              <a:t>‹#›</a:t>
            </a:fld>
            <a:endParaRPr lang="en-US" altLang="zh-CN"/>
          </a:p>
        </p:txBody>
      </p:sp>
    </p:spTree>
    <p:extLst>
      <p:ext uri="{BB962C8B-B14F-4D97-AF65-F5344CB8AC3E}">
        <p14:creationId xmlns:p14="http://schemas.microsoft.com/office/powerpoint/2010/main" val="49208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54C1426-CCF5-AF49-BEFF-95069A0371A2}" type="datetime1">
              <a:rPr lang="en-US" altLang="zh-CN"/>
              <a:pPr/>
              <a:t>5/25/2020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80B99143-5682-0148-9C9F-487BE774BD9E}" type="slidenum">
              <a:rPr lang="en-US" altLang="zh-CN"/>
              <a:pPr/>
              <a:t>‹#›</a:t>
            </a:fld>
            <a:endParaRPr lang="en-US" altLang="zh-CN"/>
          </a:p>
        </p:txBody>
      </p:sp>
    </p:spTree>
    <p:extLst>
      <p:ext uri="{BB962C8B-B14F-4D97-AF65-F5344CB8AC3E}">
        <p14:creationId xmlns:p14="http://schemas.microsoft.com/office/powerpoint/2010/main" val="53381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F5DD3FC9-CD0F-8D4D-89C4-5B675B0D57BB}" type="datetime1">
              <a:rPr lang="en-US" altLang="zh-CN"/>
              <a:pPr/>
              <a:t>5/25/2020</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39FF2133-039F-1042-A40E-DCC119A57FF5}" type="slidenum">
              <a:rPr lang="en-US" altLang="zh-CN"/>
              <a:pPr/>
              <a:t>‹#›</a:t>
            </a:fld>
            <a:endParaRPr lang="en-US" altLang="zh-CN"/>
          </a:p>
        </p:txBody>
      </p:sp>
    </p:spTree>
    <p:extLst>
      <p:ext uri="{BB962C8B-B14F-4D97-AF65-F5344CB8AC3E}">
        <p14:creationId xmlns:p14="http://schemas.microsoft.com/office/powerpoint/2010/main" val="1709526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DF89C5E0-80CB-C842-991E-0650A17D1E84}" type="datetime1">
              <a:rPr lang="en-US" altLang="zh-CN"/>
              <a:pPr/>
              <a:t>5/25/2020</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Calibri" charset="0"/>
                <a:ea typeface="ＭＳ Ｐゴシック" charset="0"/>
                <a:cs typeface="ＭＳ Ｐゴシック" charset="0"/>
              </a:defRPr>
            </a:lvl1pPr>
          </a:lstStyle>
          <a:p>
            <a:pPr>
              <a:defRPr/>
            </a:pPr>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AE0D2D59-EC84-884B-A77A-5155E70494F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514" r:id="rId1"/>
    <p:sldLayoutId id="2147484515" r:id="rId2"/>
    <p:sldLayoutId id="2147484516" r:id="rId3"/>
    <p:sldLayoutId id="2147484517" r:id="rId4"/>
    <p:sldLayoutId id="2147484518" r:id="rId5"/>
    <p:sldLayoutId id="2147484519" r:id="rId6"/>
    <p:sldLayoutId id="2147484520" r:id="rId7"/>
    <p:sldLayoutId id="2147484521" r:id="rId8"/>
    <p:sldLayoutId id="2147484522" r:id="rId9"/>
    <p:sldLayoutId id="2147484523" r:id="rId10"/>
    <p:sldLayoutId id="2147484524" r:id="rId11"/>
    <p:sldLayoutId id="2147484525" r:id="rId12"/>
    <p:sldLayoutId id="2147484590" r:id="rId13"/>
  </p:sldLayoutIdLst>
  <p:txStyles>
    <p:titleStyle>
      <a:lvl1pPr algn="ctr" rtl="0" eaLnBrk="0" fontAlgn="base" hangingPunct="0">
        <a:spcBef>
          <a:spcPct val="0"/>
        </a:spcBef>
        <a:spcAft>
          <a:spcPct val="0"/>
        </a:spcAft>
        <a:defRPr kumimoji="1"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mn-lt"/>
          <a:ea typeface="ＭＳ Ｐゴシック" charset="0"/>
          <a:cs typeface="ＭＳ Ｐゴシック" charset="0"/>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mn-lt"/>
          <a:ea typeface="ＭＳ Ｐゴシック" charset="0"/>
          <a:cs typeface="ＭＳ Ｐゴシック"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ＭＳ Ｐゴシック" charset="0"/>
          <a:cs typeface="ＭＳ Ｐゴシック" charset="0"/>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ＭＳ Ｐゴシック" charset="0"/>
          <a:cs typeface="ＭＳ Ｐゴシック"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p:cNvSpPr>
            <a:spLocks noGrp="1"/>
          </p:cNvSpPr>
          <p:nvPr>
            <p:ph type="body" idx="1"/>
          </p:nvPr>
        </p:nvSpPr>
        <p:spPr bwMode="auto">
          <a:xfrm>
            <a:off x="457200" y="1600200"/>
            <a:ext cx="8229600" cy="4038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762000" y="6492875"/>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A47398D4-8B5A-BE43-B588-3D17D5B3482C}" type="datetime1">
              <a:rPr lang="en-US" altLang="zh-CN" smtClean="0"/>
              <a:pPr/>
              <a:t>5/25/2020</a:t>
            </a:fld>
            <a:endParaRPr lang="en-US" altLang="zh-CN"/>
          </a:p>
        </p:txBody>
      </p:sp>
      <p:sp>
        <p:nvSpPr>
          <p:cNvPr id="5" name="Footer Placeholder 4"/>
          <p:cNvSpPr>
            <a:spLocks noGrp="1"/>
          </p:cNvSpPr>
          <p:nvPr>
            <p:ph type="ftr" sz="quarter" idx="3"/>
          </p:nvPr>
        </p:nvSpPr>
        <p:spPr>
          <a:xfrm>
            <a:off x="6248400" y="0"/>
            <a:ext cx="2895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chemeClr val="tx2"/>
                </a:solidFill>
              </a:defRPr>
            </a:lvl1pPr>
          </a:lstStyle>
          <a:p>
            <a:r>
              <a:rPr lang="en-CA" altLang="zh-CN" dirty="0"/>
              <a:t>Hammood, Mustafa ©2020</a:t>
            </a:r>
            <a:endParaRPr lang="en-US" altLang="zh-CN" dirty="0"/>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547243C-E0F2-4D48-A27F-0DE88198DDD7}" type="slidenum">
              <a:rPr lang="en-US" altLang="zh-CN" smtClean="0"/>
              <a:pPr/>
              <a:t>‹#›</a:t>
            </a:fld>
            <a:endParaRPr lang="en-US" altLang="zh-CN"/>
          </a:p>
        </p:txBody>
      </p:sp>
    </p:spTree>
    <p:extLst>
      <p:ext uri="{BB962C8B-B14F-4D97-AF65-F5344CB8AC3E}">
        <p14:creationId xmlns:p14="http://schemas.microsoft.com/office/powerpoint/2010/main" val="3643088272"/>
      </p:ext>
    </p:extLst>
  </p:cSld>
  <p:clrMap bg1="lt1" tx1="dk1" bg2="lt2" tx2="dk2" accent1="accent1" accent2="accent2" accent3="accent3" accent4="accent4" accent5="accent5" accent6="accent6" hlink="hlink" folHlink="folHlink"/>
  <p:sldLayoutIdLst>
    <p:sldLayoutId id="2147484530" r:id="rId1"/>
    <p:sldLayoutId id="2147484531" r:id="rId2"/>
    <p:sldLayoutId id="2147484532" r:id="rId3"/>
    <p:sldLayoutId id="2147484526" r:id="rId4"/>
    <p:sldLayoutId id="2147484527" r:id="rId5"/>
    <p:sldLayoutId id="2147484528" r:id="rId6"/>
  </p:sldLayoutIdLst>
  <p:hf hdr="0" dt="0"/>
  <p:txStyles>
    <p:titleStyle>
      <a:lvl1pPr algn="l" rtl="0" eaLnBrk="1" fontAlgn="base" hangingPunct="1">
        <a:spcBef>
          <a:spcPct val="0"/>
        </a:spcBef>
        <a:spcAft>
          <a:spcPct val="0"/>
        </a:spcAft>
        <a:defRPr kumimoji="1" sz="3600" kern="1200">
          <a:solidFill>
            <a:srgbClr val="17375E"/>
          </a:solidFill>
          <a:latin typeface="+mj-lt"/>
          <a:ea typeface="ＭＳ Ｐゴシック" charset="0"/>
          <a:cs typeface="ＭＳ Ｐゴシック" charset="0"/>
        </a:defRPr>
      </a:lvl1pPr>
      <a:lvl2pPr algn="l" rtl="0" eaLnBrk="1" fontAlgn="base" hangingPunct="1">
        <a:spcBef>
          <a:spcPct val="0"/>
        </a:spcBef>
        <a:spcAft>
          <a:spcPct val="0"/>
        </a:spcAft>
        <a:defRPr kumimoji="1" sz="3600">
          <a:solidFill>
            <a:srgbClr val="17375E"/>
          </a:solidFill>
          <a:latin typeface="Arial" charset="0"/>
          <a:ea typeface="ＭＳ Ｐゴシック" charset="0"/>
          <a:cs typeface="ＭＳ Ｐゴシック" charset="0"/>
        </a:defRPr>
      </a:lvl2pPr>
      <a:lvl3pPr algn="l" rtl="0" eaLnBrk="1" fontAlgn="base" hangingPunct="1">
        <a:spcBef>
          <a:spcPct val="0"/>
        </a:spcBef>
        <a:spcAft>
          <a:spcPct val="0"/>
        </a:spcAft>
        <a:defRPr kumimoji="1" sz="3600">
          <a:solidFill>
            <a:srgbClr val="17375E"/>
          </a:solidFill>
          <a:latin typeface="Arial" charset="0"/>
          <a:ea typeface="ＭＳ Ｐゴシック" charset="0"/>
          <a:cs typeface="ＭＳ Ｐゴシック" charset="0"/>
        </a:defRPr>
      </a:lvl3pPr>
      <a:lvl4pPr algn="l" rtl="0" eaLnBrk="1" fontAlgn="base" hangingPunct="1">
        <a:spcBef>
          <a:spcPct val="0"/>
        </a:spcBef>
        <a:spcAft>
          <a:spcPct val="0"/>
        </a:spcAft>
        <a:defRPr kumimoji="1" sz="3600">
          <a:solidFill>
            <a:srgbClr val="17375E"/>
          </a:solidFill>
          <a:latin typeface="Arial" charset="0"/>
          <a:ea typeface="ＭＳ Ｐゴシック" charset="0"/>
          <a:cs typeface="ＭＳ Ｐゴシック" charset="0"/>
        </a:defRPr>
      </a:lvl4pPr>
      <a:lvl5pPr algn="l" rtl="0" eaLnBrk="1" fontAlgn="base" hangingPunct="1">
        <a:spcBef>
          <a:spcPct val="0"/>
        </a:spcBef>
        <a:spcAft>
          <a:spcPct val="0"/>
        </a:spcAft>
        <a:defRPr kumimoji="1" sz="3600">
          <a:solidFill>
            <a:srgbClr val="17375E"/>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600">
          <a:solidFill>
            <a:srgbClr val="17375E"/>
          </a:solidFill>
          <a:latin typeface="Arial" charset="0"/>
        </a:defRPr>
      </a:lvl6pPr>
      <a:lvl7pPr marL="914400" algn="l" rtl="0" eaLnBrk="1" fontAlgn="base" hangingPunct="1">
        <a:spcBef>
          <a:spcPct val="0"/>
        </a:spcBef>
        <a:spcAft>
          <a:spcPct val="0"/>
        </a:spcAft>
        <a:defRPr sz="3600">
          <a:solidFill>
            <a:srgbClr val="17375E"/>
          </a:solidFill>
          <a:latin typeface="Arial" charset="0"/>
        </a:defRPr>
      </a:lvl7pPr>
      <a:lvl8pPr marL="1371600" algn="l" rtl="0" eaLnBrk="1" fontAlgn="base" hangingPunct="1">
        <a:spcBef>
          <a:spcPct val="0"/>
        </a:spcBef>
        <a:spcAft>
          <a:spcPct val="0"/>
        </a:spcAft>
        <a:defRPr sz="3600">
          <a:solidFill>
            <a:srgbClr val="17375E"/>
          </a:solidFill>
          <a:latin typeface="Arial" charset="0"/>
        </a:defRPr>
      </a:lvl8pPr>
      <a:lvl9pPr marL="1828800" algn="l" rtl="0" eaLnBrk="1" fontAlgn="base" hangingPunct="1">
        <a:spcBef>
          <a:spcPct val="0"/>
        </a:spcBef>
        <a:spcAft>
          <a:spcPct val="0"/>
        </a:spcAft>
        <a:defRPr sz="3600">
          <a:solidFill>
            <a:srgbClr val="17375E"/>
          </a:solidFill>
          <a:latin typeface="Arial" charset="0"/>
        </a:defRPr>
      </a:lvl9pPr>
    </p:titleStyle>
    <p:bodyStyle>
      <a:lvl1pPr marL="342900" indent="-342900" algn="l" rtl="0" eaLnBrk="1" fontAlgn="base" hangingPunct="1">
        <a:spcBef>
          <a:spcPct val="20000"/>
        </a:spcBef>
        <a:spcAft>
          <a:spcPct val="0"/>
        </a:spcAft>
        <a:buFont typeface="Wingdings" charset="2"/>
        <a:buChar char="§"/>
        <a:defRPr kumimoji="1" sz="2800" kern="1200">
          <a:solidFill>
            <a:srgbClr val="7F7F7F"/>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Wingdings" charset="2"/>
        <a:buChar char="§"/>
        <a:defRPr kumimoji="1" sz="2000" kern="1200">
          <a:solidFill>
            <a:srgbClr val="7F7F7F"/>
          </a:solidFill>
          <a:latin typeface="+mn-lt"/>
          <a:ea typeface="ＭＳ Ｐゴシック" charset="0"/>
          <a:cs typeface="ＭＳ Ｐゴシック" charset="0"/>
        </a:defRPr>
      </a:lvl2pPr>
      <a:lvl3pPr marL="1143000" indent="-228600" algn="l" rtl="0" eaLnBrk="1" fontAlgn="base" hangingPunct="1">
        <a:spcBef>
          <a:spcPct val="20000"/>
        </a:spcBef>
        <a:spcAft>
          <a:spcPct val="0"/>
        </a:spcAft>
        <a:buFont typeface="Wingdings" charset="2"/>
        <a:buChar char="§"/>
        <a:defRPr kumimoji="1" sz="2000" kern="1200">
          <a:solidFill>
            <a:srgbClr val="7F7F7F"/>
          </a:solidFill>
          <a:latin typeface="+mn-lt"/>
          <a:ea typeface="ＭＳ Ｐゴシック" charset="0"/>
          <a:cs typeface="ＭＳ Ｐゴシック" charset="0"/>
        </a:defRPr>
      </a:lvl3pPr>
      <a:lvl4pPr marL="1600200" indent="-228600" algn="l" rtl="0" eaLnBrk="1" fontAlgn="base" hangingPunct="1">
        <a:spcBef>
          <a:spcPct val="20000"/>
        </a:spcBef>
        <a:spcAft>
          <a:spcPct val="0"/>
        </a:spcAft>
        <a:buFont typeface="Arial" charset="0"/>
        <a:buChar char="–"/>
        <a:defRPr kumimoji="1" sz="2000" kern="1200">
          <a:solidFill>
            <a:srgbClr val="7F7F7F"/>
          </a:solidFill>
          <a:latin typeface="+mn-lt"/>
          <a:ea typeface="ＭＳ Ｐゴシック" charset="0"/>
          <a:cs typeface="ＭＳ Ｐゴシック" charset="0"/>
        </a:defRPr>
      </a:lvl4pPr>
      <a:lvl5pPr marL="2057400" indent="-228600" algn="l" rtl="0" eaLnBrk="1" fontAlgn="base" hangingPunct="1">
        <a:spcBef>
          <a:spcPct val="20000"/>
        </a:spcBef>
        <a:spcAft>
          <a:spcPct val="0"/>
        </a:spcAft>
        <a:buFont typeface="Arial" charset="0"/>
        <a:buChar char="»"/>
        <a:defRPr kumimoji="1" sz="2000" kern="1200">
          <a:solidFill>
            <a:srgbClr val="7F7F7F"/>
          </a:solidFill>
          <a:latin typeface="+mn-lt"/>
          <a:ea typeface="ＭＳ Ｐゴシック" charset="0"/>
          <a:cs typeface="ＭＳ Ｐゴシック"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fld id="{DF89C5E0-80CB-C842-991E-0650A17D1E84}" type="datetime1">
              <a:rPr lang="en-US" altLang="zh-CN"/>
              <a:pPr/>
              <a:t>5/25/2020</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smtClean="0">
                <a:solidFill>
                  <a:srgbClr val="898989"/>
                </a:solidFill>
                <a:latin typeface="Calibri" charset="0"/>
                <a:ea typeface="ＭＳ Ｐゴシック" charset="0"/>
                <a:cs typeface="ＭＳ Ｐゴシック" charset="0"/>
              </a:defRPr>
            </a:lvl1pPr>
          </a:lstStyle>
          <a:p>
            <a:pPr>
              <a:defRPr/>
            </a:pPr>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fld id="{AE0D2D59-EC84-884B-A77A-5155E70494F3}" type="slidenum">
              <a:rPr lang="en-US" altLang="zh-CN"/>
              <a:pPr/>
              <a:t>‹#›</a:t>
            </a:fld>
            <a:endParaRPr lang="en-US" altLang="zh-CN"/>
          </a:p>
        </p:txBody>
      </p:sp>
    </p:spTree>
    <p:extLst>
      <p:ext uri="{BB962C8B-B14F-4D97-AF65-F5344CB8AC3E}">
        <p14:creationId xmlns:p14="http://schemas.microsoft.com/office/powerpoint/2010/main" val="2301530211"/>
      </p:ext>
    </p:extLst>
  </p:cSld>
  <p:clrMap bg1="lt1" tx1="dk1" bg2="lt2" tx2="dk2" accent1="accent1" accent2="accent2" accent3="accent3" accent4="accent4" accent5="accent5" accent6="accent6" hlink="hlink" folHlink="folHlink"/>
  <p:sldLayoutIdLst>
    <p:sldLayoutId id="2147484534" r:id="rId1"/>
    <p:sldLayoutId id="2147484535" r:id="rId2"/>
    <p:sldLayoutId id="2147484536" r:id="rId3"/>
    <p:sldLayoutId id="2147484537" r:id="rId4"/>
    <p:sldLayoutId id="2147484538" r:id="rId5"/>
    <p:sldLayoutId id="2147484539" r:id="rId6"/>
    <p:sldLayoutId id="2147484540" r:id="rId7"/>
    <p:sldLayoutId id="2147484541" r:id="rId8"/>
    <p:sldLayoutId id="2147484542" r:id="rId9"/>
    <p:sldLayoutId id="2147484543" r:id="rId10"/>
    <p:sldLayoutId id="2147484544" r:id="rId11"/>
    <p:sldLayoutId id="2147484545" r:id="rId12"/>
  </p:sldLayoutIdLst>
  <p:txStyles>
    <p:titleStyle>
      <a:lvl1pPr algn="ctr" rtl="0" eaLnBrk="1" fontAlgn="base" hangingPunct="1">
        <a:spcBef>
          <a:spcPct val="0"/>
        </a:spcBef>
        <a:spcAft>
          <a:spcPct val="0"/>
        </a:spcAft>
        <a:defRPr kumimoji="1" sz="4400" kern="1200">
          <a:solidFill>
            <a:schemeClr val="tx1"/>
          </a:solidFill>
          <a:latin typeface="+mj-lt"/>
          <a:ea typeface="ＭＳ Ｐゴシック" charset="0"/>
          <a:cs typeface="ＭＳ Ｐゴシック" charset="0"/>
        </a:defRPr>
      </a:lvl1pPr>
      <a:lvl2pPr algn="ctr" rtl="0" eaLnBrk="1" fontAlgn="base" hangingPunct="1">
        <a:spcBef>
          <a:spcPct val="0"/>
        </a:spcBef>
        <a:spcAft>
          <a:spcPct val="0"/>
        </a:spcAft>
        <a:defRPr kumimoji="1" sz="4400">
          <a:solidFill>
            <a:schemeClr val="tx1"/>
          </a:solidFill>
          <a:latin typeface="Calibri" pitchFamily="34" charset="0"/>
          <a:ea typeface="ＭＳ Ｐゴシック" charset="0"/>
          <a:cs typeface="ＭＳ Ｐゴシック" charset="0"/>
        </a:defRPr>
      </a:lvl2pPr>
      <a:lvl3pPr algn="ctr" rtl="0" eaLnBrk="1" fontAlgn="base" hangingPunct="1">
        <a:spcBef>
          <a:spcPct val="0"/>
        </a:spcBef>
        <a:spcAft>
          <a:spcPct val="0"/>
        </a:spcAft>
        <a:defRPr kumimoji="1" sz="4400">
          <a:solidFill>
            <a:schemeClr val="tx1"/>
          </a:solidFill>
          <a:latin typeface="Calibri" pitchFamily="34" charset="0"/>
          <a:ea typeface="ＭＳ Ｐゴシック" charset="0"/>
          <a:cs typeface="ＭＳ Ｐゴシック" charset="0"/>
        </a:defRPr>
      </a:lvl3pPr>
      <a:lvl4pPr algn="ctr" rtl="0" eaLnBrk="1" fontAlgn="base" hangingPunct="1">
        <a:spcBef>
          <a:spcPct val="0"/>
        </a:spcBef>
        <a:spcAft>
          <a:spcPct val="0"/>
        </a:spcAft>
        <a:defRPr kumimoji="1" sz="4400">
          <a:solidFill>
            <a:schemeClr val="tx1"/>
          </a:solidFill>
          <a:latin typeface="Calibri" pitchFamily="34" charset="0"/>
          <a:ea typeface="ＭＳ Ｐゴシック" charset="0"/>
          <a:cs typeface="ＭＳ Ｐゴシック" charset="0"/>
        </a:defRPr>
      </a:lvl4pPr>
      <a:lvl5pPr algn="ctr" rtl="0" eaLnBrk="1" fontAlgn="base" hangingPunct="1">
        <a:spcBef>
          <a:spcPct val="0"/>
        </a:spcBef>
        <a:spcAft>
          <a:spcPct val="0"/>
        </a:spcAft>
        <a:defRPr kumimoji="1" sz="4400">
          <a:solidFill>
            <a:schemeClr val="tx1"/>
          </a:solidFill>
          <a:latin typeface="Calibri" pitchFamily="34"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ＭＳ Ｐゴシック" charset="0"/>
          <a:cs typeface="ＭＳ Ｐゴシック" charset="0"/>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ＭＳ Ｐゴシック" charset="0"/>
          <a:cs typeface="ＭＳ Ｐゴシック" charset="0"/>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ＭＳ Ｐゴシック" charset="0"/>
          <a:cs typeface="ＭＳ Ｐゴシック" charset="0"/>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ＭＳ Ｐゴシック" charset="0"/>
          <a:cs typeface="ＭＳ Ｐゴシック"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support.lumerical.com/hc/en-us/articles/360042304394-Bragg-Grating-Initial-Design-with-FDTD"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jr3NcJsKvTI" TargetMode="Externa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hyperlink" Target="https://www.youtube.com/watch?v=-vWspXuu8I0" TargetMode="External"/><Relationship Id="rId5" Type="http://schemas.openxmlformats.org/officeDocument/2006/relationships/hyperlink" Target="https://www.youtube.com/watch?v=aqocwLcqC0s" TargetMode="External"/><Relationship Id="rId4" Type="http://schemas.openxmlformats.org/officeDocument/2006/relationships/hyperlink" Target="https://www.youtube.com/watch?v=h2MOOhsuYp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ustafacc/SiEPIC_Photonics_Package/blob/master/SiEPIC_Photonics_Package/solvers_simulators/bragg_tmm/bragg_tmm.py"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pps.lumerical.com/pic_passive_bragg_full_device_simulation_with_eme.html" TargetMode="External"/><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hyperlink" Target="https://www.lumerical.com/support/video/waveguide-bragg-gratings-res.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lum bright="-10000"/>
            <a:extLst>
              <a:ext uri="{28A0092B-C50C-407E-A947-70E740481C1C}">
                <a14:useLocalDpi xmlns:a14="http://schemas.microsoft.com/office/drawing/2010/main" val="0"/>
              </a:ext>
            </a:extLst>
          </a:blip>
          <a:srcRect/>
          <a:stretch>
            <a:fillRect/>
          </a:stretch>
        </p:blipFill>
        <p:spPr bwMode="auto">
          <a:xfrm>
            <a:off x="3059832" y="2156143"/>
            <a:ext cx="6084168" cy="38294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483" name="Title 11"/>
          <p:cNvSpPr>
            <a:spLocks noGrp="1"/>
          </p:cNvSpPr>
          <p:nvPr>
            <p:ph type="ctrTitle"/>
          </p:nvPr>
        </p:nvSpPr>
        <p:spPr>
          <a:xfrm>
            <a:off x="1259632" y="409476"/>
            <a:ext cx="6840760" cy="1470025"/>
          </a:xfrm>
        </p:spPr>
        <p:txBody>
          <a:bodyPr/>
          <a:lstStyle/>
          <a:p>
            <a:pPr algn="ctr"/>
            <a:r>
              <a:rPr kumimoji="0" lang="en-US" altLang="zh-CN" sz="3200" b="1" dirty="0">
                <a:ea typeface="ＭＳ Ｐゴシック" charset="-128"/>
                <a:cs typeface="Times New Roman" panose="02020603050405020304" pitchFamily="18" charset="0"/>
              </a:rPr>
              <a:t>Design of Silicon Photonic Bragg Grating </a:t>
            </a:r>
            <a:r>
              <a:rPr kumimoji="0" lang="en-US" altLang="zh-CN" sz="3200" b="1" dirty="0" smtClean="0">
                <a:ea typeface="ＭＳ Ｐゴシック" charset="-128"/>
                <a:cs typeface="Times New Roman" panose="02020603050405020304" pitchFamily="18" charset="0"/>
              </a:rPr>
              <a:t>Devices</a:t>
            </a:r>
            <a:r>
              <a:rPr kumimoji="0" lang="en-US" altLang="zh-CN" sz="2400" b="1" dirty="0">
                <a:ea typeface="ＭＳ Ｐゴシック" charset="-128"/>
                <a:cs typeface="Times New Roman" panose="02020603050405020304" pitchFamily="18" charset="0"/>
              </a:rPr>
              <a:t/>
            </a:r>
            <a:br>
              <a:rPr kumimoji="0" lang="en-US" altLang="zh-CN" sz="2400" b="1" dirty="0">
                <a:ea typeface="ＭＳ Ｐゴシック" charset="-128"/>
                <a:cs typeface="Times New Roman" panose="02020603050405020304" pitchFamily="18" charset="0"/>
              </a:rPr>
            </a:br>
            <a:r>
              <a:rPr kumimoji="0" lang="en-US" altLang="zh-CN" sz="2000" b="1" dirty="0">
                <a:ea typeface="ＭＳ Ｐゴシック" charset="-128"/>
                <a:cs typeface="Times New Roman" panose="02020603050405020304" pitchFamily="18" charset="0"/>
              </a:rPr>
              <a:t/>
            </a:r>
            <a:br>
              <a:rPr kumimoji="0" lang="en-US" altLang="zh-CN" sz="2000" b="1" dirty="0">
                <a:ea typeface="ＭＳ Ｐゴシック" charset="-128"/>
                <a:cs typeface="Times New Roman" panose="02020603050405020304" pitchFamily="18" charset="0"/>
              </a:rPr>
            </a:br>
            <a:r>
              <a:rPr kumimoji="0" lang="en-CA" altLang="zh-CN" sz="1600" dirty="0">
                <a:ea typeface="ＭＳ Ｐゴシック" charset="-128"/>
                <a:cs typeface="Times New Roman" panose="02020603050405020304" pitchFamily="18" charset="0"/>
              </a:rPr>
              <a:t>Vancouver, BC, Canada</a:t>
            </a:r>
            <a:r>
              <a:rPr kumimoji="0" lang="en-US" altLang="zh-CN" sz="2000" b="1" dirty="0">
                <a:ea typeface="ＭＳ Ｐゴシック" charset="-128"/>
                <a:cs typeface="Times New Roman" panose="02020603050405020304" pitchFamily="18" charset="0"/>
              </a:rPr>
              <a:t/>
            </a:r>
            <a:br>
              <a:rPr kumimoji="0" lang="en-US" altLang="zh-CN" sz="2000" b="1" dirty="0">
                <a:ea typeface="ＭＳ Ｐゴシック" charset="-128"/>
                <a:cs typeface="Times New Roman" panose="02020603050405020304" pitchFamily="18" charset="0"/>
              </a:rPr>
            </a:br>
            <a:r>
              <a:rPr kumimoji="0" lang="en-US" altLang="zh-CN" sz="1600" b="1" dirty="0" smtClean="0">
                <a:ea typeface="ＭＳ Ｐゴシック" charset="-128"/>
                <a:cs typeface="Times New Roman" panose="02020603050405020304" pitchFamily="18" charset="0"/>
              </a:rPr>
              <a:t>25</a:t>
            </a:r>
            <a:r>
              <a:rPr kumimoji="0" lang="en-US" altLang="zh-CN" sz="1600" dirty="0" smtClean="0">
                <a:ea typeface="ＭＳ Ｐゴシック" charset="-128"/>
                <a:cs typeface="Times New Roman" panose="02020603050405020304" pitchFamily="18" charset="0"/>
              </a:rPr>
              <a:t> May 2020</a:t>
            </a:r>
            <a:endParaRPr kumimoji="0" lang="en-US" altLang="zh-CN" sz="2000" dirty="0">
              <a:ea typeface="ＭＳ Ｐゴシック" charset="-128"/>
              <a:cs typeface="Times New Roman" panose="02020603050405020304" pitchFamily="18" charset="0"/>
            </a:endParaRPr>
          </a:p>
        </p:txBody>
      </p:sp>
      <p:sp>
        <p:nvSpPr>
          <p:cNvPr id="5" name="Footer Placeholder 2"/>
          <p:cNvSpPr>
            <a:spLocks noGrp="1"/>
          </p:cNvSpPr>
          <p:nvPr>
            <p:ph type="ftr" sz="quarter" idx="11"/>
          </p:nvPr>
        </p:nvSpPr>
        <p:spPr/>
        <p:txBody>
          <a:bodyPr/>
          <a:lstStyle/>
          <a:p>
            <a:r>
              <a:rPr lang="en-US" altLang="zh-CN" dirty="0">
                <a:solidFill>
                  <a:schemeClr val="bg1"/>
                </a:solidFill>
              </a:rPr>
              <a:t>  ©2020</a:t>
            </a:r>
          </a:p>
        </p:txBody>
      </p:sp>
      <p:sp>
        <p:nvSpPr>
          <p:cNvPr id="20484" name="TextBox 4"/>
          <p:cNvSpPr txBox="1">
            <a:spLocks noChangeArrowheads="1"/>
          </p:cNvSpPr>
          <p:nvPr/>
        </p:nvSpPr>
        <p:spPr bwMode="auto">
          <a:xfrm>
            <a:off x="0" y="4969956"/>
            <a:ext cx="5724128" cy="892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charset="0"/>
                <a:ea typeface="ＭＳ Ｐゴシック" charset="-128"/>
              </a:defRPr>
            </a:lvl1pPr>
            <a:lvl2pPr marL="742950" indent="-285750">
              <a:defRPr kumimoji="1" sz="2400">
                <a:solidFill>
                  <a:schemeClr val="tx1"/>
                </a:solidFill>
                <a:latin typeface="Arial" charset="0"/>
                <a:ea typeface="ＭＳ Ｐゴシック" charset="-128"/>
              </a:defRPr>
            </a:lvl2pPr>
            <a:lvl3pPr marL="1143000" indent="-228600">
              <a:defRPr kumimoji="1" sz="2400">
                <a:solidFill>
                  <a:schemeClr val="tx1"/>
                </a:solidFill>
                <a:latin typeface="Arial" charset="0"/>
                <a:ea typeface="ＭＳ Ｐゴシック" charset="-128"/>
              </a:defRPr>
            </a:lvl3pPr>
            <a:lvl4pPr marL="1600200" indent="-228600">
              <a:defRPr kumimoji="1" sz="2400">
                <a:solidFill>
                  <a:schemeClr val="tx1"/>
                </a:solidFill>
                <a:latin typeface="Arial" charset="0"/>
                <a:ea typeface="ＭＳ Ｐゴシック" charset="-128"/>
              </a:defRPr>
            </a:lvl4pPr>
            <a:lvl5pPr marL="2057400" indent="-228600">
              <a:defRPr kumimoji="1" sz="2400">
                <a:solidFill>
                  <a:schemeClr val="tx1"/>
                </a:solidFill>
                <a:latin typeface="Arial" charset="0"/>
                <a:ea typeface="ＭＳ Ｐゴシック" charset="-128"/>
              </a:defRPr>
            </a:lvl5pPr>
            <a:lvl6pPr marL="2514600" indent="-228600" fontAlgn="base">
              <a:spcBef>
                <a:spcPct val="0"/>
              </a:spcBef>
              <a:spcAft>
                <a:spcPct val="0"/>
              </a:spcAft>
              <a:defRPr kumimoji="1" sz="2400">
                <a:solidFill>
                  <a:schemeClr val="tx1"/>
                </a:solidFill>
                <a:latin typeface="Arial" charset="0"/>
                <a:ea typeface="ＭＳ Ｐゴシック" charset="-128"/>
              </a:defRPr>
            </a:lvl6pPr>
            <a:lvl7pPr marL="2971800" indent="-228600" fontAlgn="base">
              <a:spcBef>
                <a:spcPct val="0"/>
              </a:spcBef>
              <a:spcAft>
                <a:spcPct val="0"/>
              </a:spcAft>
              <a:defRPr kumimoji="1" sz="2400">
                <a:solidFill>
                  <a:schemeClr val="tx1"/>
                </a:solidFill>
                <a:latin typeface="Arial" charset="0"/>
                <a:ea typeface="ＭＳ Ｐゴシック" charset="-128"/>
              </a:defRPr>
            </a:lvl7pPr>
            <a:lvl8pPr marL="3429000" indent="-228600" fontAlgn="base">
              <a:spcBef>
                <a:spcPct val="0"/>
              </a:spcBef>
              <a:spcAft>
                <a:spcPct val="0"/>
              </a:spcAft>
              <a:defRPr kumimoji="1" sz="2400">
                <a:solidFill>
                  <a:schemeClr val="tx1"/>
                </a:solidFill>
                <a:latin typeface="Arial" charset="0"/>
                <a:ea typeface="ＭＳ Ｐゴシック" charset="-128"/>
              </a:defRPr>
            </a:lvl8pPr>
            <a:lvl9pPr marL="3886200" indent="-228600" fontAlgn="base">
              <a:spcBef>
                <a:spcPct val="0"/>
              </a:spcBef>
              <a:spcAft>
                <a:spcPct val="0"/>
              </a:spcAft>
              <a:defRPr kumimoji="1" sz="2400">
                <a:solidFill>
                  <a:schemeClr val="tx1"/>
                </a:solidFill>
                <a:latin typeface="Arial" charset="0"/>
                <a:ea typeface="ＭＳ Ｐゴシック" charset="-128"/>
              </a:defRPr>
            </a:lvl9pPr>
          </a:lstStyle>
          <a:p>
            <a:r>
              <a:rPr kumimoji="0" lang="en-US" altLang="zh-CN" b="1" dirty="0">
                <a:solidFill>
                  <a:schemeClr val="bg1"/>
                </a:solidFill>
                <a:latin typeface="+mj-lt"/>
                <a:ea typeface="Times New Roman" charset="0"/>
                <a:cs typeface="Times New Roman" charset="0"/>
              </a:rPr>
              <a:t>Mustafa Hammood</a:t>
            </a:r>
            <a:r>
              <a:rPr kumimoji="0" lang="en-US" altLang="zh-CN" sz="2000" dirty="0">
                <a:solidFill>
                  <a:schemeClr val="bg1"/>
                </a:solidFill>
                <a:latin typeface="+mj-lt"/>
                <a:ea typeface="Times New Roman" charset="0"/>
                <a:cs typeface="Times New Roman" charset="0"/>
              </a:rPr>
              <a:t>,</a:t>
            </a:r>
          </a:p>
          <a:p>
            <a:endParaRPr kumimoji="0" lang="en-US" altLang="zh-CN" sz="1400" dirty="0">
              <a:solidFill>
                <a:schemeClr val="bg1"/>
              </a:solidFill>
              <a:latin typeface="+mj-lt"/>
              <a:ea typeface="Times New Roman" charset="0"/>
              <a:cs typeface="Times New Roman" charset="0"/>
            </a:endParaRPr>
          </a:p>
          <a:p>
            <a:r>
              <a:rPr kumimoji="0" lang="en-US" altLang="zh-CN" sz="1400" dirty="0">
                <a:solidFill>
                  <a:schemeClr val="bg1"/>
                </a:solidFill>
                <a:latin typeface="+mj-lt"/>
                <a:ea typeface="Times New Roman" charset="0"/>
                <a:cs typeface="Times New Roman" charset="0"/>
              </a:rPr>
              <a:t>The University of British Columbia, Vancouver</a:t>
            </a:r>
          </a:p>
        </p:txBody>
      </p:sp>
    </p:spTree>
    <p:extLst>
      <p:ext uri="{BB962C8B-B14F-4D97-AF65-F5344CB8AC3E}">
        <p14:creationId xmlns:p14="http://schemas.microsoft.com/office/powerpoint/2010/main" val="915015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EME</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10</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10" name="TextBox 9">
            <a:extLst>
              <a:ext uri="{FF2B5EF4-FFF2-40B4-BE49-F238E27FC236}">
                <a16:creationId xmlns:a16="http://schemas.microsoft.com/office/drawing/2014/main" id="{9AC1B49E-B2DD-4EBF-8C05-7CEEC47B1267}"/>
              </a:ext>
            </a:extLst>
          </p:cNvPr>
          <p:cNvSpPr txBox="1"/>
          <p:nvPr/>
        </p:nvSpPr>
        <p:spPr>
          <a:xfrm>
            <a:off x="107504" y="1250160"/>
            <a:ext cx="9036496" cy="830997"/>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a:solidFill>
                  <a:srgbClr val="17375E"/>
                </a:solidFill>
              </a:rPr>
              <a:t>How to</a:t>
            </a:r>
            <a:r>
              <a:rPr lang="en-US" sz="1600" b="1" dirty="0" smtClean="0">
                <a:solidFill>
                  <a:srgbClr val="17375E"/>
                </a:solidFill>
              </a:rPr>
              <a:t>:</a:t>
            </a:r>
          </a:p>
          <a:p>
            <a:pPr marL="1200150" lvl="2" indent="-285750">
              <a:buFont typeface="Arial" panose="020B0604020202020204" pitchFamily="34" charset="0"/>
              <a:buChar char="•"/>
            </a:pPr>
            <a:r>
              <a:rPr lang="en-US" sz="1600" dirty="0">
                <a:solidFill>
                  <a:srgbClr val="17375E"/>
                </a:solidFill>
              </a:rPr>
              <a:t>The script will plot the transmission and reflection spectra, and then extract the 3-dB bandwidth and central wavelength (for your </a:t>
            </a:r>
            <a:r>
              <a:rPr lang="en-US" sz="1600" dirty="0" smtClean="0">
                <a:solidFill>
                  <a:srgbClr val="17375E"/>
                </a:solidFill>
              </a:rPr>
              <a:t>future Kappa </a:t>
            </a:r>
            <a:r>
              <a:rPr lang="en-US" sz="1600" dirty="0">
                <a:solidFill>
                  <a:srgbClr val="17375E"/>
                </a:solidFill>
              </a:rPr>
              <a:t>analysis).</a:t>
            </a:r>
            <a:endParaRPr lang="en-US" sz="1600" dirty="0">
              <a:solidFill>
                <a:srgbClr val="17375E"/>
              </a:solidFill>
            </a:endParaRPr>
          </a:p>
        </p:txBody>
      </p:sp>
      <p:grpSp>
        <p:nvGrpSpPr>
          <p:cNvPr id="23" name="Group 22"/>
          <p:cNvGrpSpPr/>
          <p:nvPr/>
        </p:nvGrpSpPr>
        <p:grpSpPr>
          <a:xfrm>
            <a:off x="2250753" y="2081157"/>
            <a:ext cx="4854122" cy="3774872"/>
            <a:chOff x="2047324" y="1922958"/>
            <a:chExt cx="5260980" cy="4091270"/>
          </a:xfrm>
        </p:grpSpPr>
        <p:pic>
          <p:nvPicPr>
            <p:cNvPr id="7" name="Picture 6"/>
            <p:cNvPicPr>
              <a:picLocks noChangeAspect="1"/>
            </p:cNvPicPr>
            <p:nvPr/>
          </p:nvPicPr>
          <p:blipFill>
            <a:blip r:embed="rId3"/>
            <a:stretch>
              <a:fillRect/>
            </a:stretch>
          </p:blipFill>
          <p:spPr>
            <a:xfrm>
              <a:off x="2068672" y="2100381"/>
              <a:ext cx="5114160" cy="3728975"/>
            </a:xfrm>
            <a:prstGeom prst="rect">
              <a:avLst/>
            </a:prstGeom>
          </p:spPr>
        </p:pic>
        <p:pic>
          <p:nvPicPr>
            <p:cNvPr id="11" name="Picture 10"/>
            <p:cNvPicPr>
              <a:picLocks noChangeAspect="1"/>
            </p:cNvPicPr>
            <p:nvPr/>
          </p:nvPicPr>
          <p:blipFill>
            <a:blip r:embed="rId4"/>
            <a:stretch>
              <a:fillRect/>
            </a:stretch>
          </p:blipFill>
          <p:spPr>
            <a:xfrm>
              <a:off x="2047324" y="2077340"/>
              <a:ext cx="5260980" cy="3936888"/>
            </a:xfrm>
            <a:prstGeom prst="rect">
              <a:avLst/>
            </a:prstGeom>
          </p:spPr>
        </p:pic>
        <p:cxnSp>
          <p:nvCxnSpPr>
            <p:cNvPr id="12" name="Straight Arrow Connector 11"/>
            <p:cNvCxnSpPr/>
            <p:nvPr/>
          </p:nvCxnSpPr>
          <p:spPr>
            <a:xfrm flipV="1">
              <a:off x="4748213" y="5242560"/>
              <a:ext cx="265747" cy="5715"/>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622476" y="4866599"/>
              <a:ext cx="453970" cy="369332"/>
            </a:xfrm>
            <a:prstGeom prst="rect">
              <a:avLst/>
            </a:prstGeom>
          </p:spPr>
          <p:txBody>
            <a:bodyPr wrap="none">
              <a:spAutoFit/>
            </a:bodyPr>
            <a:lstStyle/>
            <a:p>
              <a:r>
                <a:rPr lang="el-GR" dirty="0"/>
                <a:t>Δ</a:t>
              </a:r>
              <a:r>
                <a:rPr lang="el-GR" dirty="0" smtClean="0">
                  <a:solidFill>
                    <a:srgbClr val="222222"/>
                  </a:solidFill>
                  <a:latin typeface="arial" panose="020B0604020202020204" pitchFamily="34" charset="0"/>
                </a:rPr>
                <a:t>λ</a:t>
              </a:r>
              <a:endParaRPr lang="en-US" dirty="0"/>
            </a:p>
          </p:txBody>
        </p:sp>
        <p:sp>
          <p:nvSpPr>
            <p:cNvPr id="15" name="Rectangle 14"/>
            <p:cNvSpPr/>
            <p:nvPr/>
          </p:nvSpPr>
          <p:spPr>
            <a:xfrm>
              <a:off x="4719348" y="1922958"/>
              <a:ext cx="378630" cy="369332"/>
            </a:xfrm>
            <a:prstGeom prst="rect">
              <a:avLst/>
            </a:prstGeom>
          </p:spPr>
          <p:txBody>
            <a:bodyPr wrap="none">
              <a:spAutoFit/>
            </a:bodyPr>
            <a:lstStyle/>
            <a:p>
              <a:r>
                <a:rPr lang="el-GR" dirty="0" smtClean="0">
                  <a:solidFill>
                    <a:srgbClr val="222222"/>
                  </a:solidFill>
                  <a:latin typeface="arial" panose="020B0604020202020204" pitchFamily="34" charset="0"/>
                </a:rPr>
                <a:t>λ</a:t>
              </a:r>
              <a:r>
                <a:rPr lang="en-US" sz="1000" dirty="0" smtClean="0">
                  <a:solidFill>
                    <a:srgbClr val="222222"/>
                  </a:solidFill>
                  <a:latin typeface="arial" panose="020B0604020202020204" pitchFamily="34" charset="0"/>
                </a:rPr>
                <a:t>o</a:t>
              </a:r>
              <a:endParaRPr lang="en-US" dirty="0"/>
            </a:p>
          </p:txBody>
        </p:sp>
        <p:cxnSp>
          <p:nvCxnSpPr>
            <p:cNvPr id="17" name="Straight Connector 16"/>
            <p:cNvCxnSpPr/>
            <p:nvPr/>
          </p:nvCxnSpPr>
          <p:spPr>
            <a:xfrm>
              <a:off x="4746496" y="4277856"/>
              <a:ext cx="0" cy="1152128"/>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04048" y="3796660"/>
              <a:ext cx="0" cy="1633324"/>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2445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EME</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11</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10" name="TextBox 9">
            <a:extLst>
              <a:ext uri="{FF2B5EF4-FFF2-40B4-BE49-F238E27FC236}">
                <a16:creationId xmlns:a16="http://schemas.microsoft.com/office/drawing/2014/main" id="{9AC1B49E-B2DD-4EBF-8C05-7CEEC47B1267}"/>
              </a:ext>
            </a:extLst>
          </p:cNvPr>
          <p:cNvSpPr txBox="1"/>
          <p:nvPr/>
        </p:nvSpPr>
        <p:spPr>
          <a:xfrm>
            <a:off x="107504" y="1250160"/>
            <a:ext cx="8496944" cy="1323439"/>
          </a:xfrm>
          <a:prstGeom prst="rect">
            <a:avLst/>
          </a:prstGeom>
          <a:noFill/>
        </p:spPr>
        <p:txBody>
          <a:bodyPr wrap="square" rtlCol="0">
            <a:spAutoFit/>
          </a:bodyPr>
          <a:lstStyle/>
          <a:p>
            <a:pPr marL="742950" lvl="1" indent="-285750">
              <a:buFont typeface="Arial" panose="020B0604020202020204" pitchFamily="34" charset="0"/>
              <a:buChar char="•"/>
            </a:pPr>
            <a:r>
              <a:rPr lang="en-US" sz="1600" dirty="0">
                <a:solidFill>
                  <a:srgbClr val="17375E"/>
                </a:solidFill>
              </a:rPr>
              <a:t>EME simulations can be used to quickly perform parametric studies to understand the effects of specific parameters, i.e. </a:t>
            </a:r>
            <a:r>
              <a:rPr lang="en-US" sz="1600" b="1" dirty="0">
                <a:solidFill>
                  <a:srgbClr val="17375E"/>
                </a:solidFill>
              </a:rPr>
              <a:t>the effects of changing the waveguide’s sidewall angle</a:t>
            </a:r>
            <a:r>
              <a:rPr lang="en-US" sz="1600" dirty="0">
                <a:solidFill>
                  <a:srgbClr val="17375E"/>
                </a:solidFill>
              </a:rPr>
              <a:t>:</a:t>
            </a:r>
          </a:p>
          <a:p>
            <a:pPr marL="742950" lvl="1" indent="-285750">
              <a:buFont typeface="Arial" panose="020B0604020202020204" pitchFamily="34" charset="0"/>
              <a:buChar char="•"/>
            </a:pPr>
            <a:endParaRPr lang="en-US" sz="1600" dirty="0">
              <a:solidFill>
                <a:srgbClr val="17375E"/>
              </a:solidFill>
            </a:endParaRPr>
          </a:p>
          <a:p>
            <a:pPr marL="742950" lvl="1" indent="-285750">
              <a:buFont typeface="Arial" panose="020B0604020202020204" pitchFamily="34" charset="0"/>
              <a:buChar char="•"/>
            </a:pPr>
            <a:r>
              <a:rPr lang="en-US" sz="1600" dirty="0">
                <a:solidFill>
                  <a:srgbClr val="17375E"/>
                </a:solidFill>
              </a:rPr>
              <a:t>Run applications -&gt; </a:t>
            </a:r>
            <a:r>
              <a:rPr lang="en-US" sz="1600" dirty="0" err="1">
                <a:solidFill>
                  <a:srgbClr val="17375E"/>
                </a:solidFill>
              </a:rPr>
              <a:t>dw_sweep</a:t>
            </a:r>
            <a:r>
              <a:rPr lang="en-US" sz="1600" dirty="0">
                <a:solidFill>
                  <a:srgbClr val="17375E"/>
                </a:solidFill>
              </a:rPr>
              <a:t> -&gt; </a:t>
            </a:r>
            <a:r>
              <a:rPr lang="en-US" sz="1600" b="1" dirty="0" err="1">
                <a:solidFill>
                  <a:srgbClr val="17375E"/>
                </a:solidFill>
              </a:rPr>
              <a:t>MAIN_dw_sweep.lsf</a:t>
            </a:r>
            <a:endParaRPr lang="en-US" sz="1600" b="1" dirty="0">
              <a:solidFill>
                <a:srgbClr val="17375E"/>
              </a:solidFill>
            </a:endParaRPr>
          </a:p>
        </p:txBody>
      </p:sp>
      <p:pic>
        <p:nvPicPr>
          <p:cNvPr id="3" name="Picture 2"/>
          <p:cNvPicPr>
            <a:picLocks noChangeAspect="1"/>
          </p:cNvPicPr>
          <p:nvPr/>
        </p:nvPicPr>
        <p:blipFill>
          <a:blip r:embed="rId3"/>
          <a:stretch>
            <a:fillRect/>
          </a:stretch>
        </p:blipFill>
        <p:spPr>
          <a:xfrm>
            <a:off x="107504" y="2564904"/>
            <a:ext cx="4318018" cy="3456384"/>
          </a:xfrm>
          <a:prstGeom prst="rect">
            <a:avLst/>
          </a:prstGeom>
        </p:spPr>
      </p:pic>
      <p:pic>
        <p:nvPicPr>
          <p:cNvPr id="5" name="Picture 4"/>
          <p:cNvPicPr>
            <a:picLocks noChangeAspect="1"/>
          </p:cNvPicPr>
          <p:nvPr/>
        </p:nvPicPr>
        <p:blipFill>
          <a:blip r:embed="rId4"/>
          <a:stretch>
            <a:fillRect/>
          </a:stretch>
        </p:blipFill>
        <p:spPr>
          <a:xfrm>
            <a:off x="4602832" y="2604830"/>
            <a:ext cx="4349996" cy="3416458"/>
          </a:xfrm>
          <a:prstGeom prst="rect">
            <a:avLst/>
          </a:prstGeom>
        </p:spPr>
      </p:pic>
      <p:pic>
        <p:nvPicPr>
          <p:cNvPr id="7" name="Picture 6"/>
          <p:cNvPicPr>
            <a:picLocks noChangeAspect="1"/>
          </p:cNvPicPr>
          <p:nvPr/>
        </p:nvPicPr>
        <p:blipFill>
          <a:blip r:embed="rId5"/>
          <a:stretch>
            <a:fillRect/>
          </a:stretch>
        </p:blipFill>
        <p:spPr>
          <a:xfrm>
            <a:off x="7460424" y="2780928"/>
            <a:ext cx="1305959" cy="890700"/>
          </a:xfrm>
          <a:prstGeom prst="rect">
            <a:avLst/>
          </a:prstGeom>
        </p:spPr>
      </p:pic>
    </p:spTree>
    <p:extLst>
      <p:ext uri="{BB962C8B-B14F-4D97-AF65-F5344CB8AC3E}">
        <p14:creationId xmlns:p14="http://schemas.microsoft.com/office/powerpoint/2010/main" val="3210211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EME</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12</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10" name="TextBox 9">
            <a:extLst>
              <a:ext uri="{FF2B5EF4-FFF2-40B4-BE49-F238E27FC236}">
                <a16:creationId xmlns:a16="http://schemas.microsoft.com/office/drawing/2014/main" id="{9AC1B49E-B2DD-4EBF-8C05-7CEEC47B1267}"/>
              </a:ext>
            </a:extLst>
          </p:cNvPr>
          <p:cNvSpPr txBox="1"/>
          <p:nvPr/>
        </p:nvSpPr>
        <p:spPr>
          <a:xfrm>
            <a:off x="107504" y="1250160"/>
            <a:ext cx="8496944" cy="1077218"/>
          </a:xfrm>
          <a:prstGeom prst="rect">
            <a:avLst/>
          </a:prstGeom>
          <a:noFill/>
        </p:spPr>
        <p:txBody>
          <a:bodyPr wrap="square" rtlCol="0">
            <a:spAutoFit/>
          </a:bodyPr>
          <a:lstStyle/>
          <a:p>
            <a:pPr marL="742950" lvl="1" indent="-285750">
              <a:buFont typeface="Arial" panose="020B0604020202020204" pitchFamily="34" charset="0"/>
              <a:buChar char="•"/>
            </a:pPr>
            <a:r>
              <a:rPr lang="en-US" sz="1600" dirty="0"/>
              <a:t>The scripts will force specific settings to improve the simulation speed (e.g., force anti-symmetric boundary conditions when the user specifies the TE polarization) - therefore, if you care more about accuracy rather than speed, you might want to remove these settings from </a:t>
            </a:r>
            <a:r>
              <a:rPr lang="en-US" sz="1600" i="1" dirty="0" err="1"/>
              <a:t>Bragg_simulate.lsf</a:t>
            </a:r>
            <a:r>
              <a:rPr lang="en-US" sz="1600" i="1" dirty="0"/>
              <a:t>.</a:t>
            </a:r>
            <a:endParaRPr lang="en-US" sz="1600" b="1" i="1" dirty="0">
              <a:solidFill>
                <a:srgbClr val="17375E"/>
              </a:solidFill>
            </a:endParaRPr>
          </a:p>
        </p:txBody>
      </p:sp>
      <p:pic>
        <p:nvPicPr>
          <p:cNvPr id="3" name="Picture 2"/>
          <p:cNvPicPr>
            <a:picLocks noChangeAspect="1"/>
          </p:cNvPicPr>
          <p:nvPr/>
        </p:nvPicPr>
        <p:blipFill>
          <a:blip r:embed="rId3"/>
          <a:stretch>
            <a:fillRect/>
          </a:stretch>
        </p:blipFill>
        <p:spPr>
          <a:xfrm>
            <a:off x="107504" y="2564904"/>
            <a:ext cx="4318018" cy="3456384"/>
          </a:xfrm>
          <a:prstGeom prst="rect">
            <a:avLst/>
          </a:prstGeom>
        </p:spPr>
      </p:pic>
      <p:pic>
        <p:nvPicPr>
          <p:cNvPr id="5" name="Picture 4"/>
          <p:cNvPicPr>
            <a:picLocks noChangeAspect="1"/>
          </p:cNvPicPr>
          <p:nvPr/>
        </p:nvPicPr>
        <p:blipFill>
          <a:blip r:embed="rId4"/>
          <a:stretch>
            <a:fillRect/>
          </a:stretch>
        </p:blipFill>
        <p:spPr>
          <a:xfrm>
            <a:off x="4602832" y="2604830"/>
            <a:ext cx="4349996" cy="3416458"/>
          </a:xfrm>
          <a:prstGeom prst="rect">
            <a:avLst/>
          </a:prstGeom>
        </p:spPr>
      </p:pic>
      <p:pic>
        <p:nvPicPr>
          <p:cNvPr id="7" name="Picture 6"/>
          <p:cNvPicPr>
            <a:picLocks noChangeAspect="1"/>
          </p:cNvPicPr>
          <p:nvPr/>
        </p:nvPicPr>
        <p:blipFill>
          <a:blip r:embed="rId5"/>
          <a:stretch>
            <a:fillRect/>
          </a:stretch>
        </p:blipFill>
        <p:spPr>
          <a:xfrm>
            <a:off x="7460424" y="2780928"/>
            <a:ext cx="1305959" cy="890700"/>
          </a:xfrm>
          <a:prstGeom prst="rect">
            <a:avLst/>
          </a:prstGeom>
        </p:spPr>
      </p:pic>
    </p:spTree>
    <p:extLst>
      <p:ext uri="{BB962C8B-B14F-4D97-AF65-F5344CB8AC3E}">
        <p14:creationId xmlns:p14="http://schemas.microsoft.com/office/powerpoint/2010/main" val="93789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3D/2D FDTD</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13</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7" name="TextBox 6">
            <a:extLst>
              <a:ext uri="{FF2B5EF4-FFF2-40B4-BE49-F238E27FC236}">
                <a16:creationId xmlns:a16="http://schemas.microsoft.com/office/drawing/2014/main" id="{9AC1B49E-B2DD-4EBF-8C05-7CEEC47B1267}"/>
              </a:ext>
            </a:extLst>
          </p:cNvPr>
          <p:cNvSpPr txBox="1"/>
          <p:nvPr/>
        </p:nvSpPr>
        <p:spPr>
          <a:xfrm>
            <a:off x="107504" y="1250160"/>
            <a:ext cx="7344816" cy="2246769"/>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a:solidFill>
                  <a:srgbClr val="17375E"/>
                </a:solidFill>
              </a:rPr>
              <a:t>Uses FDTD solver:</a:t>
            </a:r>
          </a:p>
          <a:p>
            <a:pPr marL="1200150" lvl="2" indent="-285750">
              <a:buFont typeface="Arial" panose="020B0604020202020204" pitchFamily="34" charset="0"/>
              <a:buChar char="•"/>
            </a:pPr>
            <a:r>
              <a:rPr lang="en-US" sz="1200" dirty="0">
                <a:solidFill>
                  <a:srgbClr val="17375E"/>
                </a:solidFill>
              </a:rPr>
              <a:t>Simulating the full device length either in </a:t>
            </a:r>
            <a:r>
              <a:rPr lang="en-US" sz="1200" b="1" dirty="0">
                <a:solidFill>
                  <a:srgbClr val="17375E"/>
                </a:solidFill>
              </a:rPr>
              <a:t>2D FDTD or 3D FDTD</a:t>
            </a:r>
            <a:endParaRPr lang="en-US" sz="1200" b="1" dirty="0"/>
          </a:p>
          <a:p>
            <a:pPr marL="1200150" lvl="2" indent="-285750">
              <a:buFont typeface="Arial" panose="020B0604020202020204" pitchFamily="34" charset="0"/>
              <a:buChar char="•"/>
            </a:pPr>
            <a:endParaRPr lang="en-US" sz="1600" dirty="0">
              <a:solidFill>
                <a:srgbClr val="17375E"/>
              </a:solidFill>
            </a:endParaRPr>
          </a:p>
          <a:p>
            <a:pPr marL="742950" lvl="1" indent="-285750">
              <a:buFont typeface="Arial" panose="020B0604020202020204" pitchFamily="34" charset="0"/>
              <a:buChar char="•"/>
            </a:pPr>
            <a:r>
              <a:rPr lang="en-US" sz="1600" b="1" dirty="0">
                <a:solidFill>
                  <a:srgbClr val="17375E"/>
                </a:solidFill>
              </a:rPr>
              <a:t>Advantages:</a:t>
            </a:r>
          </a:p>
          <a:p>
            <a:pPr marL="1200150" lvl="2" indent="-285750">
              <a:buFont typeface="Arial" panose="020B0604020202020204" pitchFamily="34" charset="0"/>
              <a:buChar char="•"/>
            </a:pPr>
            <a:r>
              <a:rPr lang="en-US" sz="1600" dirty="0">
                <a:solidFill>
                  <a:srgbClr val="17375E"/>
                </a:solidFill>
              </a:rPr>
              <a:t>Accurate, if the simulation mesh and time were sufficiently large…</a:t>
            </a:r>
          </a:p>
          <a:p>
            <a:pPr marL="1200150" lvl="2" indent="-285750">
              <a:buFont typeface="Arial" panose="020B0604020202020204" pitchFamily="34" charset="0"/>
              <a:buChar char="•"/>
            </a:pPr>
            <a:r>
              <a:rPr lang="en-US" sz="1600" dirty="0">
                <a:solidFill>
                  <a:srgbClr val="17375E"/>
                </a:solidFill>
              </a:rPr>
              <a:t>Can be used to simulated complex apodization provide.</a:t>
            </a:r>
          </a:p>
          <a:p>
            <a:pPr marL="1200150" lvl="2" indent="-285750">
              <a:buFont typeface="Arial" panose="020B0604020202020204" pitchFamily="34" charset="0"/>
              <a:buChar char="•"/>
            </a:pPr>
            <a:endParaRPr lang="en-US" sz="1600" dirty="0">
              <a:solidFill>
                <a:srgbClr val="17375E"/>
              </a:solidFill>
            </a:endParaRPr>
          </a:p>
          <a:p>
            <a:pPr marL="742950" lvl="1" indent="-285750">
              <a:buFont typeface="Arial" panose="020B0604020202020204" pitchFamily="34" charset="0"/>
              <a:buChar char="•"/>
            </a:pPr>
            <a:r>
              <a:rPr lang="en-US" sz="1600" b="1" dirty="0">
                <a:solidFill>
                  <a:srgbClr val="17375E"/>
                </a:solidFill>
              </a:rPr>
              <a:t>Disadvantages:</a:t>
            </a:r>
          </a:p>
          <a:p>
            <a:pPr marL="1200150" lvl="2" indent="-285750">
              <a:buFont typeface="Arial" panose="020B0604020202020204" pitchFamily="34" charset="0"/>
              <a:buChar char="•"/>
            </a:pPr>
            <a:r>
              <a:rPr lang="en-US" sz="1600" dirty="0">
                <a:solidFill>
                  <a:srgbClr val="17375E"/>
                </a:solidFill>
              </a:rPr>
              <a:t>Very lengthy simulation time!</a:t>
            </a:r>
          </a:p>
        </p:txBody>
      </p:sp>
      <p:pic>
        <p:nvPicPr>
          <p:cNvPr id="3" name="Picture 2">
            <a:extLst>
              <a:ext uri="{FF2B5EF4-FFF2-40B4-BE49-F238E27FC236}">
                <a16:creationId xmlns:a16="http://schemas.microsoft.com/office/drawing/2014/main" id="{A05DA367-5330-424B-BC4D-F0725709E5A8}"/>
              </a:ext>
            </a:extLst>
          </p:cNvPr>
          <p:cNvPicPr>
            <a:picLocks noChangeAspect="1"/>
          </p:cNvPicPr>
          <p:nvPr/>
        </p:nvPicPr>
        <p:blipFill>
          <a:blip r:embed="rId3"/>
          <a:stretch>
            <a:fillRect/>
          </a:stretch>
        </p:blipFill>
        <p:spPr>
          <a:xfrm>
            <a:off x="5584830" y="3393733"/>
            <a:ext cx="3559170" cy="2650266"/>
          </a:xfrm>
          <a:prstGeom prst="rect">
            <a:avLst/>
          </a:prstGeom>
        </p:spPr>
      </p:pic>
    </p:spTree>
    <p:extLst>
      <p:ext uri="{BB962C8B-B14F-4D97-AF65-F5344CB8AC3E}">
        <p14:creationId xmlns:p14="http://schemas.microsoft.com/office/powerpoint/2010/main" val="2820344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3D/2D FDTD</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14</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8" name="TextBox 7">
            <a:extLst>
              <a:ext uri="{FF2B5EF4-FFF2-40B4-BE49-F238E27FC236}">
                <a16:creationId xmlns:a16="http://schemas.microsoft.com/office/drawing/2014/main" id="{9AC1B49E-B2DD-4EBF-8C05-7CEEC47B1267}"/>
              </a:ext>
            </a:extLst>
          </p:cNvPr>
          <p:cNvSpPr txBox="1"/>
          <p:nvPr/>
        </p:nvSpPr>
        <p:spPr>
          <a:xfrm>
            <a:off x="107504" y="1250160"/>
            <a:ext cx="9036496" cy="2062103"/>
          </a:xfrm>
          <a:prstGeom prst="rect">
            <a:avLst/>
          </a:prstGeom>
          <a:noFill/>
        </p:spPr>
        <p:txBody>
          <a:bodyPr wrap="square" rtlCol="0">
            <a:spAutoFit/>
          </a:bodyPr>
          <a:lstStyle/>
          <a:p>
            <a:pPr marL="742950" lvl="1" indent="-285750">
              <a:buFont typeface="Arial" panose="020B0604020202020204" pitchFamily="34" charset="0"/>
              <a:buChar char="•"/>
            </a:pPr>
            <a:r>
              <a:rPr lang="en-US" sz="1600" dirty="0">
                <a:solidFill>
                  <a:srgbClr val="17375E"/>
                </a:solidFill>
              </a:rPr>
              <a:t>Open </a:t>
            </a:r>
            <a:r>
              <a:rPr lang="en-US" sz="1600" dirty="0" smtClean="0">
                <a:solidFill>
                  <a:srgbClr val="17375E"/>
                </a:solidFill>
              </a:rPr>
              <a:t>new FDTD </a:t>
            </a:r>
            <a:r>
              <a:rPr lang="en-US" sz="1600" dirty="0">
                <a:solidFill>
                  <a:srgbClr val="17375E"/>
                </a:solidFill>
              </a:rPr>
              <a:t>project </a:t>
            </a:r>
            <a:r>
              <a:rPr lang="en-US" sz="1600" dirty="0" smtClean="0">
                <a:solidFill>
                  <a:srgbClr val="17375E"/>
                </a:solidFill>
              </a:rPr>
              <a:t>and load sample </a:t>
            </a:r>
            <a:r>
              <a:rPr lang="en-US" sz="1600" dirty="0">
                <a:solidFill>
                  <a:srgbClr val="17375E"/>
                </a:solidFill>
              </a:rPr>
              <a:t>code </a:t>
            </a:r>
            <a:r>
              <a:rPr lang="en-US" sz="1600" b="1" i="1" dirty="0">
                <a:solidFill>
                  <a:srgbClr val="17375E"/>
                </a:solidFill>
              </a:rPr>
              <a:t> </a:t>
            </a:r>
            <a:r>
              <a:rPr lang="en-US" sz="1600" b="1" i="1" dirty="0" err="1">
                <a:solidFill>
                  <a:srgbClr val="17375E"/>
                </a:solidFill>
              </a:rPr>
              <a:t>MAIN_FDTD.lsf</a:t>
            </a:r>
            <a:endParaRPr lang="en-US" sz="1600" b="1" i="1" dirty="0">
              <a:solidFill>
                <a:srgbClr val="17375E"/>
              </a:solidFill>
            </a:endParaRPr>
          </a:p>
          <a:p>
            <a:pPr marL="742950" lvl="1" indent="-285750">
              <a:buFont typeface="Arial" panose="020B0604020202020204" pitchFamily="34" charset="0"/>
              <a:buChar char="•"/>
            </a:pPr>
            <a:endParaRPr lang="en-US" sz="1600" b="1" i="1" dirty="0">
              <a:solidFill>
                <a:srgbClr val="17375E"/>
              </a:solidFill>
            </a:endParaRPr>
          </a:p>
          <a:p>
            <a:pPr marL="742950" lvl="1" indent="-285750">
              <a:buFont typeface="Arial" panose="020B0604020202020204" pitchFamily="34" charset="0"/>
              <a:buChar char="•"/>
            </a:pPr>
            <a:r>
              <a:rPr lang="en-US" sz="1600" b="1" dirty="0">
                <a:solidFill>
                  <a:srgbClr val="17375E"/>
                </a:solidFill>
              </a:rPr>
              <a:t>Input parameters:</a:t>
            </a:r>
          </a:p>
          <a:p>
            <a:pPr marL="1200150" lvl="2" indent="-285750">
              <a:buFont typeface="Arial" panose="020B0604020202020204" pitchFamily="34" charset="0"/>
              <a:buChar char="•"/>
            </a:pPr>
            <a:r>
              <a:rPr lang="en-US" sz="1600" dirty="0">
                <a:solidFill>
                  <a:srgbClr val="17375E"/>
                </a:solidFill>
              </a:rPr>
              <a:t>Device physical parameters</a:t>
            </a:r>
          </a:p>
          <a:p>
            <a:pPr marL="1200150" lvl="2" indent="-285750">
              <a:buFont typeface="Arial" panose="020B0604020202020204" pitchFamily="34" charset="0"/>
              <a:buChar char="•"/>
            </a:pPr>
            <a:r>
              <a:rPr lang="en-US" sz="1600" dirty="0">
                <a:solidFill>
                  <a:srgbClr val="17375E"/>
                </a:solidFill>
              </a:rPr>
              <a:t>Simulation parameters</a:t>
            </a:r>
          </a:p>
          <a:p>
            <a:pPr marL="1200150" lvl="2" indent="-285750">
              <a:buFont typeface="Arial" panose="020B0604020202020204" pitchFamily="34" charset="0"/>
              <a:buChar char="•"/>
            </a:pPr>
            <a:endParaRPr lang="en-US" sz="1600" dirty="0">
              <a:solidFill>
                <a:srgbClr val="17375E"/>
              </a:solidFill>
            </a:endParaRPr>
          </a:p>
          <a:p>
            <a:pPr marL="742950" lvl="1" indent="-285750">
              <a:buFont typeface="Arial" panose="020B0604020202020204" pitchFamily="34" charset="0"/>
              <a:buChar char="•"/>
            </a:pPr>
            <a:r>
              <a:rPr lang="en-US" sz="1600" dirty="0">
                <a:solidFill>
                  <a:srgbClr val="17375E"/>
                </a:solidFill>
              </a:rPr>
              <a:t>You can create an S-parameters sweep as well.</a:t>
            </a:r>
          </a:p>
          <a:p>
            <a:pPr marL="1200150" lvl="2" indent="-285750">
              <a:buFont typeface="Arial" panose="020B0604020202020204" pitchFamily="34" charset="0"/>
              <a:buChar char="•"/>
            </a:pPr>
            <a:r>
              <a:rPr lang="en-US" sz="1600" dirty="0">
                <a:solidFill>
                  <a:srgbClr val="17375E"/>
                </a:solidFill>
              </a:rPr>
              <a:t>You can use ports symmetry.</a:t>
            </a:r>
          </a:p>
        </p:txBody>
      </p:sp>
      <p:sp>
        <p:nvSpPr>
          <p:cNvPr id="7" name="TextBox 6">
            <a:extLst>
              <a:ext uri="{FF2B5EF4-FFF2-40B4-BE49-F238E27FC236}">
                <a16:creationId xmlns:a16="http://schemas.microsoft.com/office/drawing/2014/main" id="{E4BBB164-1407-49FB-B38B-1892BB440EA4}"/>
              </a:ext>
            </a:extLst>
          </p:cNvPr>
          <p:cNvSpPr txBox="1"/>
          <p:nvPr/>
        </p:nvSpPr>
        <p:spPr>
          <a:xfrm>
            <a:off x="7881" y="5445224"/>
            <a:ext cx="5068175" cy="646331"/>
          </a:xfrm>
          <a:prstGeom prst="rect">
            <a:avLst/>
          </a:prstGeom>
          <a:noFill/>
        </p:spPr>
        <p:txBody>
          <a:bodyPr wrap="square" rtlCol="0">
            <a:spAutoFit/>
          </a:bodyPr>
          <a:lstStyle/>
          <a:p>
            <a:r>
              <a:rPr lang="en-US" sz="1200" dirty="0"/>
              <a:t>* There are rarely times you need to actually use 3D FDTD to simulate an entire length of a Bragg grating device. The example is added here for illustrating the inefficiency of the method relative to other methods.</a:t>
            </a:r>
          </a:p>
        </p:txBody>
      </p:sp>
      <p:pic>
        <p:nvPicPr>
          <p:cNvPr id="3" name="Picture 2">
            <a:extLst>
              <a:ext uri="{FF2B5EF4-FFF2-40B4-BE49-F238E27FC236}">
                <a16:creationId xmlns:a16="http://schemas.microsoft.com/office/drawing/2014/main" id="{8BD1A70C-CD32-4961-B0B0-42103752BF74}"/>
              </a:ext>
            </a:extLst>
          </p:cNvPr>
          <p:cNvPicPr>
            <a:picLocks noChangeAspect="1"/>
          </p:cNvPicPr>
          <p:nvPr/>
        </p:nvPicPr>
        <p:blipFill>
          <a:blip r:embed="rId3"/>
          <a:stretch>
            <a:fillRect/>
          </a:stretch>
        </p:blipFill>
        <p:spPr>
          <a:xfrm>
            <a:off x="6426295" y="1862846"/>
            <a:ext cx="2586526" cy="4176462"/>
          </a:xfrm>
          <a:prstGeom prst="rect">
            <a:avLst/>
          </a:prstGeom>
        </p:spPr>
      </p:pic>
    </p:spTree>
    <p:extLst>
      <p:ext uri="{BB962C8B-B14F-4D97-AF65-F5344CB8AC3E}">
        <p14:creationId xmlns:p14="http://schemas.microsoft.com/office/powerpoint/2010/main" val="192959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FDTD Bloch Boundary</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15</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7" name="TextBox 6">
            <a:extLst>
              <a:ext uri="{FF2B5EF4-FFF2-40B4-BE49-F238E27FC236}">
                <a16:creationId xmlns:a16="http://schemas.microsoft.com/office/drawing/2014/main" id="{9AC1B49E-B2DD-4EBF-8C05-7CEEC47B1267}"/>
              </a:ext>
            </a:extLst>
          </p:cNvPr>
          <p:cNvSpPr txBox="1"/>
          <p:nvPr/>
        </p:nvSpPr>
        <p:spPr>
          <a:xfrm>
            <a:off x="107504" y="1250160"/>
            <a:ext cx="6264696" cy="5155257"/>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a:solidFill>
                  <a:srgbClr val="17375E"/>
                </a:solidFill>
              </a:rPr>
              <a:t>Uses FDTD solver:</a:t>
            </a:r>
          </a:p>
          <a:p>
            <a:pPr marL="1200150" lvl="2" indent="-285750">
              <a:buFont typeface="Arial" panose="020B0604020202020204" pitchFamily="34" charset="0"/>
              <a:buChar char="•"/>
            </a:pPr>
            <a:r>
              <a:rPr lang="en-US" sz="1600" dirty="0">
                <a:solidFill>
                  <a:srgbClr val="17375E"/>
                </a:solidFill>
              </a:rPr>
              <a:t>Simulating one unit cell of a grating over an infinite length</a:t>
            </a:r>
            <a:r>
              <a:rPr lang="en-US" sz="1600" dirty="0" smtClean="0">
                <a:solidFill>
                  <a:srgbClr val="17375E"/>
                </a:solidFill>
              </a:rPr>
              <a:t>.</a:t>
            </a:r>
          </a:p>
          <a:p>
            <a:pPr lvl="2"/>
            <a:endParaRPr lang="en-US" sz="1600" dirty="0" smtClean="0">
              <a:solidFill>
                <a:srgbClr val="17375E"/>
              </a:solidFill>
            </a:endParaRPr>
          </a:p>
          <a:p>
            <a:pPr lvl="2"/>
            <a:endParaRPr lang="en-US" sz="1600" dirty="0" smtClean="0">
              <a:solidFill>
                <a:srgbClr val="17375E"/>
              </a:solidFill>
            </a:endParaRPr>
          </a:p>
          <a:p>
            <a:pPr marL="742950" lvl="1" indent="-285750">
              <a:buFont typeface="Arial" panose="020B0604020202020204" pitchFamily="34" charset="0"/>
              <a:buChar char="•"/>
            </a:pPr>
            <a:r>
              <a:rPr lang="en-US" sz="1600" b="1" dirty="0" smtClean="0">
                <a:solidFill>
                  <a:srgbClr val="17375E"/>
                </a:solidFill>
              </a:rPr>
              <a:t>Advantages</a:t>
            </a:r>
            <a:r>
              <a:rPr lang="en-US" sz="1600" b="1" dirty="0">
                <a:solidFill>
                  <a:srgbClr val="17375E"/>
                </a:solidFill>
              </a:rPr>
              <a:t>:</a:t>
            </a:r>
          </a:p>
          <a:p>
            <a:pPr marL="1200150" lvl="2" indent="-285750">
              <a:buFont typeface="Arial" panose="020B0604020202020204" pitchFamily="34" charset="0"/>
              <a:buChar char="•"/>
            </a:pPr>
            <a:r>
              <a:rPr lang="en-US" sz="1600" dirty="0">
                <a:solidFill>
                  <a:srgbClr val="17375E"/>
                </a:solidFill>
              </a:rPr>
              <a:t>Relatively fast simulation with the most accurate results.</a:t>
            </a:r>
          </a:p>
          <a:p>
            <a:pPr marL="1200150" lvl="2" indent="-285750">
              <a:buFont typeface="Arial" panose="020B0604020202020204" pitchFamily="34" charset="0"/>
              <a:buChar char="•"/>
            </a:pPr>
            <a:endParaRPr lang="en-US" sz="1600" dirty="0">
              <a:solidFill>
                <a:srgbClr val="17375E"/>
              </a:solidFill>
            </a:endParaRPr>
          </a:p>
          <a:p>
            <a:pPr marL="1200150" lvl="2" indent="-285750">
              <a:buFont typeface="Arial" panose="020B0604020202020204" pitchFamily="34" charset="0"/>
              <a:buChar char="•"/>
            </a:pPr>
            <a:r>
              <a:rPr lang="en-US" sz="1600" dirty="0">
                <a:solidFill>
                  <a:srgbClr val="17375E"/>
                </a:solidFill>
              </a:rPr>
              <a:t>Can be used to perform various parametric sweeps</a:t>
            </a:r>
            <a:r>
              <a:rPr lang="en-US" sz="1600" dirty="0" smtClean="0">
                <a:solidFill>
                  <a:srgbClr val="17375E"/>
                </a:solidFill>
              </a:rPr>
              <a:t>.</a:t>
            </a:r>
          </a:p>
          <a:p>
            <a:pPr lvl="2"/>
            <a:endParaRPr lang="en-US" sz="1600" dirty="0">
              <a:solidFill>
                <a:srgbClr val="17375E"/>
              </a:solidFill>
            </a:endParaRPr>
          </a:p>
          <a:p>
            <a:pPr marL="742950" lvl="1" indent="-285750">
              <a:buFont typeface="Arial" panose="020B0604020202020204" pitchFamily="34" charset="0"/>
              <a:buChar char="•"/>
            </a:pPr>
            <a:r>
              <a:rPr lang="en-US" sz="1600" b="1" dirty="0">
                <a:solidFill>
                  <a:srgbClr val="17375E"/>
                </a:solidFill>
              </a:rPr>
              <a:t>Disadvantages:</a:t>
            </a:r>
          </a:p>
          <a:p>
            <a:pPr marL="1200150" lvl="2" indent="-285750">
              <a:buFont typeface="Arial" panose="020B0604020202020204" pitchFamily="34" charset="0"/>
              <a:buChar char="•"/>
            </a:pPr>
            <a:r>
              <a:rPr lang="en-US" sz="1600" dirty="0">
                <a:solidFill>
                  <a:srgbClr val="17375E"/>
                </a:solidFill>
              </a:rPr>
              <a:t>Cannot simulate the output spectra of advanced </a:t>
            </a:r>
            <a:r>
              <a:rPr lang="en-US" sz="1600" dirty="0" err="1">
                <a:solidFill>
                  <a:srgbClr val="17375E"/>
                </a:solidFill>
              </a:rPr>
              <a:t>apodized</a:t>
            </a:r>
            <a:r>
              <a:rPr lang="en-US" sz="1600" dirty="0">
                <a:solidFill>
                  <a:srgbClr val="17375E"/>
                </a:solidFill>
              </a:rPr>
              <a:t> devices (directly</a:t>
            </a:r>
            <a:r>
              <a:rPr lang="en-US" sz="1600" dirty="0" smtClean="0">
                <a:solidFill>
                  <a:srgbClr val="17375E"/>
                </a:solidFill>
              </a:rPr>
              <a:t>).</a:t>
            </a:r>
          </a:p>
          <a:p>
            <a:pPr lvl="2"/>
            <a:endParaRPr lang="en-US" sz="1600" dirty="0" smtClean="0">
              <a:solidFill>
                <a:srgbClr val="17375E"/>
              </a:solidFill>
            </a:endParaRPr>
          </a:p>
          <a:p>
            <a:pPr marL="1200150" lvl="2" indent="-285750">
              <a:buFont typeface="Arial" panose="020B0604020202020204" pitchFamily="34" charset="0"/>
              <a:buChar char="•"/>
            </a:pPr>
            <a:r>
              <a:rPr lang="en-US" sz="1600" dirty="0" smtClean="0">
                <a:solidFill>
                  <a:srgbClr val="17375E"/>
                </a:solidFill>
              </a:rPr>
              <a:t>Does </a:t>
            </a:r>
            <a:r>
              <a:rPr lang="en-US" sz="1600" dirty="0">
                <a:solidFill>
                  <a:srgbClr val="17375E"/>
                </a:solidFill>
              </a:rPr>
              <a:t>not show the output spectra of the </a:t>
            </a:r>
            <a:r>
              <a:rPr lang="en-US" sz="1600" dirty="0" smtClean="0">
                <a:solidFill>
                  <a:srgbClr val="17375E"/>
                </a:solidFill>
              </a:rPr>
              <a:t>device</a:t>
            </a:r>
          </a:p>
          <a:p>
            <a:pPr lvl="2"/>
            <a:endParaRPr lang="en-US" sz="1600" dirty="0">
              <a:solidFill>
                <a:srgbClr val="17375E"/>
              </a:solidFill>
            </a:endParaRPr>
          </a:p>
          <a:p>
            <a:pPr marL="742950" lvl="1" indent="-285750">
              <a:buFont typeface="Arial" panose="020B0604020202020204" pitchFamily="34" charset="0"/>
              <a:buChar char="•"/>
            </a:pPr>
            <a:r>
              <a:rPr lang="en-US" sz="1600" dirty="0" smtClean="0">
                <a:solidFill>
                  <a:srgbClr val="17375E"/>
                </a:solidFill>
              </a:rPr>
              <a:t>More at:</a:t>
            </a:r>
          </a:p>
          <a:p>
            <a:pPr marL="1200150" lvl="2" indent="-285750">
              <a:buFont typeface="Arial" panose="020B0604020202020204" pitchFamily="34" charset="0"/>
              <a:buChar char="•"/>
            </a:pPr>
            <a:r>
              <a:rPr lang="en-US" sz="900" dirty="0">
                <a:hlinkClick r:id="rId3"/>
              </a:rPr>
              <a:t>https://</a:t>
            </a:r>
            <a:r>
              <a:rPr lang="en-US" sz="900" dirty="0" smtClean="0">
                <a:hlinkClick r:id="rId3"/>
              </a:rPr>
              <a:t>support.lumerical.com/hc/en-us/articles/360042304394-Bragg-Grating-Initial-Design-with-FDTD</a:t>
            </a:r>
            <a:endParaRPr lang="en-US" sz="900" dirty="0" smtClean="0"/>
          </a:p>
          <a:p>
            <a:pPr lvl="2"/>
            <a:endParaRPr lang="en-US" sz="700" dirty="0" smtClean="0">
              <a:solidFill>
                <a:srgbClr val="17375E"/>
              </a:solidFill>
            </a:endParaRPr>
          </a:p>
          <a:p>
            <a:pPr marL="742950" lvl="1" indent="-285750">
              <a:buFont typeface="Arial" panose="020B0604020202020204" pitchFamily="34" charset="0"/>
              <a:buChar char="•"/>
            </a:pPr>
            <a:endParaRPr lang="en-US" sz="1600" dirty="0">
              <a:solidFill>
                <a:srgbClr val="17375E"/>
              </a:solidFill>
            </a:endParaRPr>
          </a:p>
        </p:txBody>
      </p:sp>
      <p:pic>
        <p:nvPicPr>
          <p:cNvPr id="3" name="Picture 2">
            <a:extLst>
              <a:ext uri="{FF2B5EF4-FFF2-40B4-BE49-F238E27FC236}">
                <a16:creationId xmlns:a16="http://schemas.microsoft.com/office/drawing/2014/main" id="{AAD09C47-DDC9-4E62-B885-AA5047ADC8F7}"/>
              </a:ext>
            </a:extLst>
          </p:cNvPr>
          <p:cNvPicPr>
            <a:picLocks noChangeAspect="1"/>
          </p:cNvPicPr>
          <p:nvPr/>
        </p:nvPicPr>
        <p:blipFill>
          <a:blip r:embed="rId4"/>
          <a:stretch>
            <a:fillRect/>
          </a:stretch>
        </p:blipFill>
        <p:spPr>
          <a:xfrm>
            <a:off x="6156176" y="1623079"/>
            <a:ext cx="2961183" cy="4026171"/>
          </a:xfrm>
          <a:prstGeom prst="rect">
            <a:avLst/>
          </a:prstGeom>
        </p:spPr>
      </p:pic>
    </p:spTree>
    <p:extLst>
      <p:ext uri="{BB962C8B-B14F-4D97-AF65-F5344CB8AC3E}">
        <p14:creationId xmlns:p14="http://schemas.microsoft.com/office/powerpoint/2010/main" val="25108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FDTD Bloch Boundary</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16</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7" name="TextBox 6">
            <a:extLst>
              <a:ext uri="{FF2B5EF4-FFF2-40B4-BE49-F238E27FC236}">
                <a16:creationId xmlns:a16="http://schemas.microsoft.com/office/drawing/2014/main" id="{9AC1B49E-B2DD-4EBF-8C05-7CEEC47B1267}"/>
              </a:ext>
            </a:extLst>
          </p:cNvPr>
          <p:cNvSpPr txBox="1"/>
          <p:nvPr/>
        </p:nvSpPr>
        <p:spPr>
          <a:xfrm>
            <a:off x="107504" y="1250160"/>
            <a:ext cx="8640960" cy="2062103"/>
          </a:xfrm>
          <a:prstGeom prst="rect">
            <a:avLst/>
          </a:prstGeom>
          <a:noFill/>
        </p:spPr>
        <p:txBody>
          <a:bodyPr wrap="square" rtlCol="0">
            <a:spAutoFit/>
          </a:bodyPr>
          <a:lstStyle/>
          <a:p>
            <a:pPr marL="742950" lvl="1" indent="-285750">
              <a:buFont typeface="Arial" panose="020B0604020202020204" pitchFamily="34" charset="0"/>
              <a:buChar char="•"/>
            </a:pPr>
            <a:r>
              <a:rPr lang="en-US" sz="1600" dirty="0">
                <a:solidFill>
                  <a:srgbClr val="17375E"/>
                </a:solidFill>
              </a:rPr>
              <a:t>Two examples provided under ‘</a:t>
            </a:r>
            <a:r>
              <a:rPr lang="en-US" sz="1600" b="1" dirty="0" err="1">
                <a:solidFill>
                  <a:srgbClr val="17375E"/>
                </a:solidFill>
              </a:rPr>
              <a:t>Bandstructure</a:t>
            </a:r>
            <a:r>
              <a:rPr lang="en-US" sz="1600" dirty="0">
                <a:solidFill>
                  <a:srgbClr val="17375E"/>
                </a:solidFill>
              </a:rPr>
              <a:t>’</a:t>
            </a:r>
          </a:p>
          <a:p>
            <a:pPr marL="1200150" lvl="2" indent="-285750">
              <a:buFont typeface="Arial" panose="020B0604020202020204" pitchFamily="34" charset="0"/>
              <a:buChar char="•"/>
            </a:pPr>
            <a:r>
              <a:rPr lang="en-US" sz="1600" b="1" dirty="0">
                <a:solidFill>
                  <a:srgbClr val="17375E"/>
                </a:solidFill>
              </a:rPr>
              <a:t>Script-based: </a:t>
            </a:r>
            <a:r>
              <a:rPr lang="en-US" sz="1600" dirty="0">
                <a:solidFill>
                  <a:srgbClr val="17375E"/>
                </a:solidFill>
              </a:rPr>
              <a:t>run ‘</a:t>
            </a:r>
            <a:r>
              <a:rPr lang="en-US" sz="1600" dirty="0" err="1">
                <a:solidFill>
                  <a:srgbClr val="17375E"/>
                </a:solidFill>
              </a:rPr>
              <a:t>MAIN_Bandstructure.lsf</a:t>
            </a:r>
            <a:r>
              <a:rPr lang="en-US" sz="1600" dirty="0">
                <a:solidFill>
                  <a:srgbClr val="17375E"/>
                </a:solidFill>
              </a:rPr>
              <a:t>’ using FDTD script window with simulation and physical parameters. This is a “GUI”-less approach that will setup the simulation for you.</a:t>
            </a:r>
          </a:p>
          <a:p>
            <a:pPr marL="1200150" lvl="2" indent="-285750">
              <a:buFont typeface="Arial" panose="020B0604020202020204" pitchFamily="34" charset="0"/>
              <a:buChar char="•"/>
            </a:pPr>
            <a:endParaRPr lang="en-US" sz="1600" b="1" dirty="0">
              <a:solidFill>
                <a:srgbClr val="17375E"/>
              </a:solidFill>
            </a:endParaRPr>
          </a:p>
          <a:p>
            <a:pPr marL="1200150" lvl="2" indent="-285750">
              <a:buFont typeface="Arial" panose="020B0604020202020204" pitchFamily="34" charset="0"/>
              <a:buChar char="•"/>
            </a:pPr>
            <a:r>
              <a:rPr lang="en-US" sz="1600" b="1" dirty="0">
                <a:solidFill>
                  <a:srgbClr val="17375E"/>
                </a:solidFill>
              </a:rPr>
              <a:t>Project-based: </a:t>
            </a:r>
            <a:r>
              <a:rPr lang="en-US" sz="1600" dirty="0">
                <a:solidFill>
                  <a:srgbClr val="17375E"/>
                </a:solidFill>
              </a:rPr>
              <a:t>open “</a:t>
            </a:r>
            <a:r>
              <a:rPr lang="en-US" sz="1600" dirty="0" err="1">
                <a:solidFill>
                  <a:srgbClr val="17375E"/>
                </a:solidFill>
              </a:rPr>
              <a:t>Bragg_bandstructure.fsp</a:t>
            </a:r>
            <a:r>
              <a:rPr lang="en-US" sz="1600" dirty="0">
                <a:solidFill>
                  <a:srgbClr val="17375E"/>
                </a:solidFill>
              </a:rPr>
              <a:t>’ using FDTD and configure the simulation settings under “model” and physical settings under “Bragg” objects.</a:t>
            </a:r>
          </a:p>
          <a:p>
            <a:pPr marL="1657350" lvl="3" indent="-285750">
              <a:buFont typeface="Arial" panose="020B0604020202020204" pitchFamily="34" charset="0"/>
              <a:buChar char="•"/>
            </a:pPr>
            <a:r>
              <a:rPr lang="en-US" sz="1600" dirty="0">
                <a:solidFill>
                  <a:srgbClr val="17375E"/>
                </a:solidFill>
              </a:rPr>
              <a:t>Sample parametric sweeps were setup in this project as an example.</a:t>
            </a:r>
          </a:p>
        </p:txBody>
      </p:sp>
      <p:pic>
        <p:nvPicPr>
          <p:cNvPr id="3" name="Picture 2">
            <a:extLst>
              <a:ext uri="{FF2B5EF4-FFF2-40B4-BE49-F238E27FC236}">
                <a16:creationId xmlns:a16="http://schemas.microsoft.com/office/drawing/2014/main" id="{CDF80598-8983-4D6F-8D1C-A256618AB41C}"/>
              </a:ext>
            </a:extLst>
          </p:cNvPr>
          <p:cNvPicPr>
            <a:picLocks noChangeAspect="1"/>
          </p:cNvPicPr>
          <p:nvPr/>
        </p:nvPicPr>
        <p:blipFill>
          <a:blip r:embed="rId3"/>
          <a:stretch>
            <a:fillRect/>
          </a:stretch>
        </p:blipFill>
        <p:spPr>
          <a:xfrm>
            <a:off x="4609501" y="3429000"/>
            <a:ext cx="4535488" cy="2596536"/>
          </a:xfrm>
          <a:prstGeom prst="rect">
            <a:avLst/>
          </a:prstGeom>
        </p:spPr>
      </p:pic>
      <p:pic>
        <p:nvPicPr>
          <p:cNvPr id="8" name="Picture 7">
            <a:extLst>
              <a:ext uri="{FF2B5EF4-FFF2-40B4-BE49-F238E27FC236}">
                <a16:creationId xmlns:a16="http://schemas.microsoft.com/office/drawing/2014/main" id="{52E962C7-C9D5-4E1B-A2DE-B2EE148AF758}"/>
              </a:ext>
            </a:extLst>
          </p:cNvPr>
          <p:cNvPicPr>
            <a:picLocks noChangeAspect="1"/>
          </p:cNvPicPr>
          <p:nvPr/>
        </p:nvPicPr>
        <p:blipFill>
          <a:blip r:embed="rId4"/>
          <a:stretch>
            <a:fillRect/>
          </a:stretch>
        </p:blipFill>
        <p:spPr>
          <a:xfrm>
            <a:off x="0" y="3449282"/>
            <a:ext cx="3137658" cy="2592286"/>
          </a:xfrm>
          <a:prstGeom prst="rect">
            <a:avLst/>
          </a:prstGeom>
        </p:spPr>
      </p:pic>
      <p:cxnSp>
        <p:nvCxnSpPr>
          <p:cNvPr id="10" name="Straight Arrow Connector 9">
            <a:extLst>
              <a:ext uri="{FF2B5EF4-FFF2-40B4-BE49-F238E27FC236}">
                <a16:creationId xmlns:a16="http://schemas.microsoft.com/office/drawing/2014/main" id="{C0662DD6-40BA-4A67-A7FF-480775F4D5A0}"/>
              </a:ext>
            </a:extLst>
          </p:cNvPr>
          <p:cNvCxnSpPr/>
          <p:nvPr/>
        </p:nvCxnSpPr>
        <p:spPr>
          <a:xfrm flipH="1">
            <a:off x="3275856" y="4509120"/>
            <a:ext cx="1512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912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FDTD Bloch Boundary</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17</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7" name="TextBox 6">
            <a:extLst>
              <a:ext uri="{FF2B5EF4-FFF2-40B4-BE49-F238E27FC236}">
                <a16:creationId xmlns:a16="http://schemas.microsoft.com/office/drawing/2014/main" id="{9AC1B49E-B2DD-4EBF-8C05-7CEEC47B1267}"/>
              </a:ext>
            </a:extLst>
          </p:cNvPr>
          <p:cNvSpPr txBox="1"/>
          <p:nvPr/>
        </p:nvSpPr>
        <p:spPr>
          <a:xfrm>
            <a:off x="107504" y="1250160"/>
            <a:ext cx="8640960" cy="2062103"/>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smtClean="0">
                <a:solidFill>
                  <a:srgbClr val="17375E"/>
                </a:solidFill>
              </a:rPr>
              <a:t>How to (method 1, script base):</a:t>
            </a:r>
          </a:p>
          <a:p>
            <a:pPr marL="1200150" lvl="2" indent="-285750">
              <a:buFont typeface="Arial" panose="020B0604020202020204" pitchFamily="34" charset="0"/>
              <a:buChar char="•"/>
            </a:pPr>
            <a:r>
              <a:rPr lang="en-US" sz="1600" dirty="0">
                <a:solidFill>
                  <a:srgbClr val="17375E"/>
                </a:solidFill>
              </a:rPr>
              <a:t>Download the scripts </a:t>
            </a:r>
            <a:r>
              <a:rPr lang="en-US" sz="1600" dirty="0" smtClean="0">
                <a:solidFill>
                  <a:srgbClr val="17375E"/>
                </a:solidFill>
              </a:rPr>
              <a:t>script_base.zip and </a:t>
            </a:r>
            <a:r>
              <a:rPr lang="en-US" sz="1600" dirty="0">
                <a:solidFill>
                  <a:srgbClr val="17375E"/>
                </a:solidFill>
              </a:rPr>
              <a:t>open a blank FDTD project</a:t>
            </a:r>
          </a:p>
          <a:p>
            <a:pPr marL="1200150" lvl="2" indent="-285750">
              <a:buFont typeface="Arial" panose="020B0604020202020204" pitchFamily="34" charset="0"/>
              <a:buChar char="•"/>
            </a:pPr>
            <a:endParaRPr lang="en-US" sz="1600" dirty="0">
              <a:solidFill>
                <a:srgbClr val="17375E"/>
              </a:solidFill>
            </a:endParaRPr>
          </a:p>
          <a:p>
            <a:pPr marL="1200150" lvl="2" indent="-285750">
              <a:buFont typeface="Arial" panose="020B0604020202020204" pitchFamily="34" charset="0"/>
              <a:buChar char="•"/>
            </a:pPr>
            <a:r>
              <a:rPr lang="en-US" sz="1600" dirty="0">
                <a:solidFill>
                  <a:srgbClr val="17375E"/>
                </a:solidFill>
              </a:rPr>
              <a:t>From FDTD, </a:t>
            </a:r>
            <a:r>
              <a:rPr lang="en-US" sz="1600" dirty="0" smtClean="0">
                <a:solidFill>
                  <a:srgbClr val="17375E"/>
                </a:solidFill>
              </a:rPr>
              <a:t>load the </a:t>
            </a:r>
            <a:r>
              <a:rPr lang="en-US" sz="1600" dirty="0">
                <a:solidFill>
                  <a:srgbClr val="17375E"/>
                </a:solidFill>
              </a:rPr>
              <a:t>script </a:t>
            </a:r>
            <a:r>
              <a:rPr lang="en-US" sz="1600" i="1" dirty="0" err="1" smtClean="0">
                <a:solidFill>
                  <a:srgbClr val="17375E"/>
                </a:solidFill>
              </a:rPr>
              <a:t>MAIN_Bandstructure.lsf</a:t>
            </a:r>
            <a:endParaRPr lang="en-US" sz="1600" i="1" dirty="0" smtClean="0">
              <a:solidFill>
                <a:srgbClr val="17375E"/>
              </a:solidFill>
            </a:endParaRPr>
          </a:p>
          <a:p>
            <a:pPr marL="1200150" lvl="2" indent="-285750">
              <a:buFont typeface="Arial" panose="020B0604020202020204" pitchFamily="34" charset="0"/>
              <a:buChar char="•"/>
            </a:pPr>
            <a:endParaRPr lang="en-US" sz="1600" dirty="0">
              <a:solidFill>
                <a:srgbClr val="17375E"/>
              </a:solidFill>
            </a:endParaRPr>
          </a:p>
          <a:p>
            <a:pPr marL="1200150" lvl="2" indent="-285750">
              <a:buFont typeface="Arial" panose="020B0604020202020204" pitchFamily="34" charset="0"/>
              <a:buChar char="•"/>
            </a:pPr>
            <a:r>
              <a:rPr lang="en-US" sz="1600" dirty="0" smtClean="0">
                <a:solidFill>
                  <a:srgbClr val="17375E"/>
                </a:solidFill>
              </a:rPr>
              <a:t>Adjust </a:t>
            </a:r>
            <a:r>
              <a:rPr lang="en-US" sz="1600" dirty="0">
                <a:solidFill>
                  <a:srgbClr val="17375E"/>
                </a:solidFill>
              </a:rPr>
              <a:t>the simulation parameters to your needs (wavelength range, polarization, mesh accuracy</a:t>
            </a:r>
          </a:p>
          <a:p>
            <a:pPr marL="1200150" lvl="2" indent="-285750">
              <a:buFont typeface="Arial" panose="020B0604020202020204" pitchFamily="34" charset="0"/>
              <a:buChar char="•"/>
            </a:pPr>
            <a:endParaRPr lang="en-US" sz="1600" b="1" dirty="0">
              <a:solidFill>
                <a:srgbClr val="17375E"/>
              </a:solidFill>
            </a:endParaRPr>
          </a:p>
        </p:txBody>
      </p:sp>
      <p:pic>
        <p:nvPicPr>
          <p:cNvPr id="5" name="Picture 4"/>
          <p:cNvPicPr>
            <a:picLocks noChangeAspect="1"/>
          </p:cNvPicPr>
          <p:nvPr/>
        </p:nvPicPr>
        <p:blipFill>
          <a:blip r:embed="rId3"/>
          <a:stretch>
            <a:fillRect/>
          </a:stretch>
        </p:blipFill>
        <p:spPr>
          <a:xfrm>
            <a:off x="1889921" y="3180509"/>
            <a:ext cx="5425821" cy="2835481"/>
          </a:xfrm>
          <a:prstGeom prst="rect">
            <a:avLst/>
          </a:prstGeom>
        </p:spPr>
      </p:pic>
    </p:spTree>
    <p:extLst>
      <p:ext uri="{BB962C8B-B14F-4D97-AF65-F5344CB8AC3E}">
        <p14:creationId xmlns:p14="http://schemas.microsoft.com/office/powerpoint/2010/main" val="185854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FDTD Bloch Boundary</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18</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7" name="TextBox 6">
            <a:extLst>
              <a:ext uri="{FF2B5EF4-FFF2-40B4-BE49-F238E27FC236}">
                <a16:creationId xmlns:a16="http://schemas.microsoft.com/office/drawing/2014/main" id="{9AC1B49E-B2DD-4EBF-8C05-7CEEC47B1267}"/>
              </a:ext>
            </a:extLst>
          </p:cNvPr>
          <p:cNvSpPr txBox="1"/>
          <p:nvPr/>
        </p:nvSpPr>
        <p:spPr>
          <a:xfrm>
            <a:off x="107504" y="1250160"/>
            <a:ext cx="8640960" cy="1077218"/>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smtClean="0">
                <a:solidFill>
                  <a:srgbClr val="17375E"/>
                </a:solidFill>
              </a:rPr>
              <a:t>How to (method 1, script base):</a:t>
            </a:r>
          </a:p>
          <a:p>
            <a:pPr marL="1200150" lvl="2" indent="-285750">
              <a:buFont typeface="Arial" panose="020B0604020202020204" pitchFamily="34" charset="0"/>
              <a:buChar char="•"/>
            </a:pPr>
            <a:r>
              <a:rPr lang="en-US" sz="1600" dirty="0" smtClean="0">
                <a:solidFill>
                  <a:srgbClr val="17375E"/>
                </a:solidFill>
              </a:rPr>
              <a:t>Adjust </a:t>
            </a:r>
            <a:r>
              <a:rPr lang="en-US" sz="1600" dirty="0">
                <a:solidFill>
                  <a:srgbClr val="17375E"/>
                </a:solidFill>
              </a:rPr>
              <a:t>the device geometry, material, and process stack settings to your needs. Currently the default settings are set for SOI in mind, but it can be changed to any platform.</a:t>
            </a:r>
            <a:endParaRPr lang="en-US" sz="1600" b="1" dirty="0">
              <a:solidFill>
                <a:srgbClr val="17375E"/>
              </a:solidFill>
            </a:endParaRPr>
          </a:p>
        </p:txBody>
      </p:sp>
      <p:pic>
        <p:nvPicPr>
          <p:cNvPr id="3" name="Picture 2"/>
          <p:cNvPicPr>
            <a:picLocks noChangeAspect="1"/>
          </p:cNvPicPr>
          <p:nvPr/>
        </p:nvPicPr>
        <p:blipFill>
          <a:blip r:embed="rId3"/>
          <a:stretch>
            <a:fillRect/>
          </a:stretch>
        </p:blipFill>
        <p:spPr>
          <a:xfrm>
            <a:off x="1230511" y="2492896"/>
            <a:ext cx="6744641" cy="2514951"/>
          </a:xfrm>
          <a:prstGeom prst="rect">
            <a:avLst/>
          </a:prstGeom>
        </p:spPr>
      </p:pic>
    </p:spTree>
    <p:extLst>
      <p:ext uri="{BB962C8B-B14F-4D97-AF65-F5344CB8AC3E}">
        <p14:creationId xmlns:p14="http://schemas.microsoft.com/office/powerpoint/2010/main" val="280808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FDTD Bloch Boundary</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19</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7" name="TextBox 6">
            <a:extLst>
              <a:ext uri="{FF2B5EF4-FFF2-40B4-BE49-F238E27FC236}">
                <a16:creationId xmlns:a16="http://schemas.microsoft.com/office/drawing/2014/main" id="{9AC1B49E-B2DD-4EBF-8C05-7CEEC47B1267}"/>
              </a:ext>
            </a:extLst>
          </p:cNvPr>
          <p:cNvSpPr txBox="1"/>
          <p:nvPr/>
        </p:nvSpPr>
        <p:spPr>
          <a:xfrm>
            <a:off x="107504" y="1250160"/>
            <a:ext cx="8640960" cy="2062103"/>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smtClean="0">
                <a:solidFill>
                  <a:srgbClr val="17375E"/>
                </a:solidFill>
              </a:rPr>
              <a:t>How to (method 1, script base):</a:t>
            </a:r>
          </a:p>
          <a:p>
            <a:pPr marL="1200150" lvl="2" indent="-285750">
              <a:buFont typeface="Arial" panose="020B0604020202020204" pitchFamily="34" charset="0"/>
              <a:buChar char="•"/>
            </a:pPr>
            <a:r>
              <a:rPr lang="en-US" sz="1600" dirty="0">
                <a:solidFill>
                  <a:srgbClr val="17375E"/>
                </a:solidFill>
              </a:rPr>
              <a:t>Run the script - given the current settings, it should run in under ~3 minutes.</a:t>
            </a:r>
          </a:p>
          <a:p>
            <a:pPr marL="1200150" lvl="2" indent="-285750">
              <a:buFont typeface="Arial" panose="020B0604020202020204" pitchFamily="34" charset="0"/>
              <a:buChar char="•"/>
            </a:pPr>
            <a:endParaRPr lang="en-US" sz="1600" dirty="0">
              <a:solidFill>
                <a:srgbClr val="17375E"/>
              </a:solidFill>
            </a:endParaRPr>
          </a:p>
          <a:p>
            <a:pPr marL="1200150" lvl="2" indent="-285750">
              <a:buFont typeface="Arial" panose="020B0604020202020204" pitchFamily="34" charset="0"/>
              <a:buChar char="•"/>
            </a:pPr>
            <a:r>
              <a:rPr lang="en-US" sz="1600" dirty="0">
                <a:solidFill>
                  <a:srgbClr val="17375E"/>
                </a:solidFill>
              </a:rPr>
              <a:t>The script will extract the nulls bandwidth and central wavelength of the Bragg grating, which you can use to extract the Kappa (coupling coefficient) to be used in a coupled-mode theory model</a:t>
            </a:r>
            <a:r>
              <a:rPr lang="en-US" sz="1600" dirty="0" smtClean="0">
                <a:solidFill>
                  <a:srgbClr val="17375E"/>
                </a:solidFill>
              </a:rPr>
              <a:t>.</a:t>
            </a:r>
          </a:p>
          <a:p>
            <a:pPr marL="1200150" lvl="2" indent="-285750">
              <a:buFont typeface="Arial" panose="020B0604020202020204" pitchFamily="34" charset="0"/>
              <a:buChar char="•"/>
            </a:pPr>
            <a:endParaRPr lang="en-US" sz="1600" dirty="0">
              <a:solidFill>
                <a:srgbClr val="17375E"/>
              </a:solidFill>
            </a:endParaRPr>
          </a:p>
          <a:p>
            <a:pPr marL="1200150" lvl="2" indent="-285750">
              <a:buFont typeface="Arial" panose="020B0604020202020204" pitchFamily="34" charset="0"/>
              <a:buChar char="•"/>
            </a:pPr>
            <a:r>
              <a:rPr lang="en-US" sz="1600" dirty="0" smtClean="0">
                <a:solidFill>
                  <a:srgbClr val="17375E"/>
                </a:solidFill>
              </a:rPr>
              <a:t>You can visualize the results </a:t>
            </a:r>
            <a:endParaRPr lang="en-US" sz="1600" dirty="0">
              <a:solidFill>
                <a:srgbClr val="17375E"/>
              </a:solidFill>
            </a:endParaRPr>
          </a:p>
        </p:txBody>
      </p:sp>
      <p:pic>
        <p:nvPicPr>
          <p:cNvPr id="5" name="Picture 4"/>
          <p:cNvPicPr>
            <a:picLocks noChangeAspect="1"/>
          </p:cNvPicPr>
          <p:nvPr/>
        </p:nvPicPr>
        <p:blipFill>
          <a:blip r:embed="rId3"/>
          <a:stretch>
            <a:fillRect/>
          </a:stretch>
        </p:blipFill>
        <p:spPr>
          <a:xfrm>
            <a:off x="92607" y="3541658"/>
            <a:ext cx="2569866" cy="2517572"/>
          </a:xfrm>
          <a:prstGeom prst="rect">
            <a:avLst/>
          </a:prstGeom>
        </p:spPr>
      </p:pic>
      <p:grpSp>
        <p:nvGrpSpPr>
          <p:cNvPr id="24" name="Group 23"/>
          <p:cNvGrpSpPr/>
          <p:nvPr/>
        </p:nvGrpSpPr>
        <p:grpSpPr>
          <a:xfrm>
            <a:off x="3419872" y="3284984"/>
            <a:ext cx="3024336" cy="2759771"/>
            <a:chOff x="1979712" y="3312263"/>
            <a:chExt cx="3024336" cy="2759771"/>
          </a:xfrm>
        </p:grpSpPr>
        <p:pic>
          <p:nvPicPr>
            <p:cNvPr id="8" name="Picture 7"/>
            <p:cNvPicPr>
              <a:picLocks noChangeAspect="1"/>
            </p:cNvPicPr>
            <p:nvPr/>
          </p:nvPicPr>
          <p:blipFill>
            <a:blip r:embed="rId4"/>
            <a:stretch>
              <a:fillRect/>
            </a:stretch>
          </p:blipFill>
          <p:spPr>
            <a:xfrm>
              <a:off x="1979712" y="3312263"/>
              <a:ext cx="3024336" cy="2759771"/>
            </a:xfrm>
            <a:prstGeom prst="rect">
              <a:avLst/>
            </a:prstGeom>
          </p:spPr>
        </p:pic>
        <p:cxnSp>
          <p:nvCxnSpPr>
            <p:cNvPr id="10" name="Straight Connector 9"/>
            <p:cNvCxnSpPr/>
            <p:nvPr/>
          </p:nvCxnSpPr>
          <p:spPr>
            <a:xfrm>
              <a:off x="3203848" y="3312263"/>
              <a:ext cx="0" cy="2565009"/>
            </a:xfrm>
            <a:prstGeom prst="line">
              <a:avLst/>
            </a:prstGeom>
            <a:ln w="381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23928" y="3312263"/>
              <a:ext cx="0" cy="2604021"/>
            </a:xfrm>
            <a:prstGeom prst="line">
              <a:avLst/>
            </a:prstGeom>
            <a:ln w="381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275856" y="3429000"/>
              <a:ext cx="576064"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40242" y="3356992"/>
              <a:ext cx="453970" cy="369332"/>
            </a:xfrm>
            <a:prstGeom prst="rect">
              <a:avLst/>
            </a:prstGeom>
          </p:spPr>
          <p:txBody>
            <a:bodyPr wrap="none">
              <a:spAutoFit/>
            </a:bodyPr>
            <a:lstStyle/>
            <a:p>
              <a:r>
                <a:rPr lang="el-GR" dirty="0"/>
                <a:t>Δ</a:t>
              </a:r>
              <a:r>
                <a:rPr lang="el-GR" dirty="0" smtClean="0">
                  <a:solidFill>
                    <a:srgbClr val="222222"/>
                  </a:solidFill>
                  <a:latin typeface="arial" panose="020B0604020202020204" pitchFamily="34" charset="0"/>
                </a:rPr>
                <a:t>λ</a:t>
              </a:r>
              <a:endParaRPr lang="en-US" dirty="0"/>
            </a:p>
          </p:txBody>
        </p:sp>
        <p:cxnSp>
          <p:nvCxnSpPr>
            <p:cNvPr id="20" name="Straight Connector 19"/>
            <p:cNvCxnSpPr/>
            <p:nvPr/>
          </p:nvCxnSpPr>
          <p:spPr>
            <a:xfrm>
              <a:off x="3563888" y="4149080"/>
              <a:ext cx="0" cy="1728192"/>
            </a:xfrm>
            <a:prstGeom prst="line">
              <a:avLst/>
            </a:prstGeom>
            <a:ln w="381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528668" y="5546952"/>
              <a:ext cx="378630" cy="369332"/>
            </a:xfrm>
            <a:prstGeom prst="rect">
              <a:avLst/>
            </a:prstGeom>
          </p:spPr>
          <p:txBody>
            <a:bodyPr wrap="none">
              <a:spAutoFit/>
            </a:bodyPr>
            <a:lstStyle/>
            <a:p>
              <a:r>
                <a:rPr lang="el-GR" dirty="0" smtClean="0">
                  <a:solidFill>
                    <a:srgbClr val="222222"/>
                  </a:solidFill>
                  <a:latin typeface="arial" panose="020B0604020202020204" pitchFamily="34" charset="0"/>
                </a:rPr>
                <a:t>λ</a:t>
              </a:r>
              <a:r>
                <a:rPr lang="en-US" sz="1000" dirty="0" smtClean="0">
                  <a:solidFill>
                    <a:srgbClr val="222222"/>
                  </a:solidFill>
                  <a:latin typeface="arial" panose="020B0604020202020204" pitchFamily="34" charset="0"/>
                </a:rPr>
                <a:t>o</a:t>
              </a:r>
              <a:endParaRPr lang="en-US" dirty="0"/>
            </a:p>
          </p:txBody>
        </p:sp>
      </p:grpSp>
      <p:pic>
        <p:nvPicPr>
          <p:cNvPr id="23" name="Picture 22"/>
          <p:cNvPicPr>
            <a:picLocks noChangeAspect="1"/>
          </p:cNvPicPr>
          <p:nvPr/>
        </p:nvPicPr>
        <p:blipFill>
          <a:blip r:embed="rId5"/>
          <a:stretch>
            <a:fillRect/>
          </a:stretch>
        </p:blipFill>
        <p:spPr>
          <a:xfrm>
            <a:off x="6460183" y="2629131"/>
            <a:ext cx="2648320" cy="1800476"/>
          </a:xfrm>
          <a:prstGeom prst="rect">
            <a:avLst/>
          </a:prstGeom>
        </p:spPr>
      </p:pic>
      <p:cxnSp>
        <p:nvCxnSpPr>
          <p:cNvPr id="26" name="Straight Arrow Connector 25"/>
          <p:cNvCxnSpPr/>
          <p:nvPr/>
        </p:nvCxnSpPr>
        <p:spPr>
          <a:xfrm>
            <a:off x="2771800" y="4800444"/>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6"/>
          <a:stretch>
            <a:fillRect/>
          </a:stretch>
        </p:blipFill>
        <p:spPr>
          <a:xfrm>
            <a:off x="7017121" y="4691234"/>
            <a:ext cx="1841935" cy="1120465"/>
          </a:xfrm>
          <a:prstGeom prst="rect">
            <a:avLst/>
          </a:prstGeom>
        </p:spPr>
      </p:pic>
      <p:cxnSp>
        <p:nvCxnSpPr>
          <p:cNvPr id="29" name="Straight Arrow Connector 28"/>
          <p:cNvCxnSpPr/>
          <p:nvPr/>
        </p:nvCxnSpPr>
        <p:spPr>
          <a:xfrm flipH="1">
            <a:off x="7380312" y="3949905"/>
            <a:ext cx="880070" cy="12072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8172400" y="4746938"/>
            <a:ext cx="576064" cy="576064"/>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a:off x="5168095" y="3573890"/>
            <a:ext cx="3004305" cy="12646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7939664" y="5245175"/>
            <a:ext cx="576064" cy="576064"/>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flipV="1">
            <a:off x="5168095" y="5571799"/>
            <a:ext cx="2769993" cy="928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00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p:txBody>
          <a:bodyPr/>
          <a:lstStyle/>
          <a:p>
            <a:r>
              <a:rPr lang="en-CA" dirty="0"/>
              <a:t>Outline</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2</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10" name="TextBox 9">
            <a:extLst>
              <a:ext uri="{FF2B5EF4-FFF2-40B4-BE49-F238E27FC236}">
                <a16:creationId xmlns:a16="http://schemas.microsoft.com/office/drawing/2014/main" id="{9AC1B49E-B2DD-4EBF-8C05-7CEEC47B1267}"/>
              </a:ext>
            </a:extLst>
          </p:cNvPr>
          <p:cNvSpPr txBox="1"/>
          <p:nvPr/>
        </p:nvSpPr>
        <p:spPr>
          <a:xfrm>
            <a:off x="107504" y="1250160"/>
            <a:ext cx="9036496" cy="3785652"/>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a:solidFill>
                  <a:srgbClr val="17375E"/>
                </a:solidFill>
              </a:rPr>
              <a:t>Bragg gratings</a:t>
            </a:r>
            <a:r>
              <a:rPr lang="en-US" sz="1600" b="1" dirty="0" smtClean="0">
                <a:solidFill>
                  <a:srgbClr val="17375E"/>
                </a:solidFill>
              </a:rPr>
              <a:t>:</a:t>
            </a:r>
          </a:p>
          <a:p>
            <a:pPr marL="1200150" lvl="2" indent="-285750">
              <a:buFont typeface="Arial" panose="020B0604020202020204" pitchFamily="34" charset="0"/>
              <a:buChar char="•"/>
            </a:pPr>
            <a:r>
              <a:rPr lang="en-US" sz="1600" dirty="0" smtClean="0">
                <a:solidFill>
                  <a:srgbClr val="17375E"/>
                </a:solidFill>
              </a:rPr>
              <a:t>Motivation and application</a:t>
            </a:r>
            <a:endParaRPr lang="en-US" sz="1600" dirty="0">
              <a:solidFill>
                <a:srgbClr val="17375E"/>
              </a:solidFill>
            </a:endParaRPr>
          </a:p>
          <a:p>
            <a:pPr marL="1200150" lvl="2" indent="-285750">
              <a:buFont typeface="Arial" panose="020B0604020202020204" pitchFamily="34" charset="0"/>
              <a:buChar char="•"/>
            </a:pPr>
            <a:r>
              <a:rPr lang="en-US" sz="1600" dirty="0">
                <a:solidFill>
                  <a:srgbClr val="17375E"/>
                </a:solidFill>
              </a:rPr>
              <a:t>Theoretical approach: Transfer-Matrix Method (TMM)</a:t>
            </a:r>
          </a:p>
          <a:p>
            <a:pPr marL="1200150" lvl="2" indent="-285750">
              <a:buFont typeface="Arial" panose="020B0604020202020204" pitchFamily="34" charset="0"/>
              <a:buChar char="•"/>
            </a:pPr>
            <a:r>
              <a:rPr lang="en-US" sz="1600" dirty="0" smtClean="0">
                <a:solidFill>
                  <a:srgbClr val="17375E"/>
                </a:solidFill>
              </a:rPr>
              <a:t>Simulation</a:t>
            </a:r>
            <a:r>
              <a:rPr lang="en-US" sz="1600" dirty="0">
                <a:solidFill>
                  <a:srgbClr val="17375E"/>
                </a:solidFill>
              </a:rPr>
              <a:t>: Lumerical EME</a:t>
            </a:r>
          </a:p>
          <a:p>
            <a:pPr marL="1200150" lvl="2" indent="-285750">
              <a:buFont typeface="Arial" panose="020B0604020202020204" pitchFamily="34" charset="0"/>
              <a:buChar char="•"/>
            </a:pPr>
            <a:r>
              <a:rPr lang="en-US" sz="1600" dirty="0">
                <a:solidFill>
                  <a:srgbClr val="17375E"/>
                </a:solidFill>
              </a:rPr>
              <a:t>Simulation: </a:t>
            </a:r>
            <a:r>
              <a:rPr lang="en-US" sz="1600" dirty="0" err="1">
                <a:solidFill>
                  <a:srgbClr val="17375E"/>
                </a:solidFill>
              </a:rPr>
              <a:t>Lumerical</a:t>
            </a:r>
            <a:r>
              <a:rPr lang="en-US" sz="1600" dirty="0">
                <a:solidFill>
                  <a:srgbClr val="17375E"/>
                </a:solidFill>
              </a:rPr>
              <a:t> 3D/2D FDTD</a:t>
            </a:r>
          </a:p>
          <a:p>
            <a:pPr marL="1200150" lvl="2" indent="-285750">
              <a:buFont typeface="Arial" panose="020B0604020202020204" pitchFamily="34" charset="0"/>
              <a:buChar char="•"/>
            </a:pPr>
            <a:r>
              <a:rPr lang="en-US" sz="1600" dirty="0" smtClean="0">
                <a:solidFill>
                  <a:srgbClr val="17375E"/>
                </a:solidFill>
              </a:rPr>
              <a:t>Simulation: </a:t>
            </a:r>
            <a:r>
              <a:rPr lang="en-US" sz="1600" dirty="0">
                <a:solidFill>
                  <a:srgbClr val="17375E"/>
                </a:solidFill>
              </a:rPr>
              <a:t>Lumerical FDTD Band-structure</a:t>
            </a:r>
          </a:p>
          <a:p>
            <a:pPr marL="1200150" lvl="2" indent="-285750">
              <a:buFont typeface="Arial" panose="020B0604020202020204" pitchFamily="34" charset="0"/>
              <a:buChar char="•"/>
            </a:pPr>
            <a:r>
              <a:rPr lang="en-US" sz="1600" dirty="0">
                <a:solidFill>
                  <a:srgbClr val="17375E"/>
                </a:solidFill>
              </a:rPr>
              <a:t>Theoretical approach: Coupled-mode theory (CMT)</a:t>
            </a:r>
          </a:p>
          <a:p>
            <a:pPr marL="1657350" lvl="3" indent="-285750">
              <a:buFont typeface="Arial" panose="020B0604020202020204" pitchFamily="34" charset="0"/>
              <a:buChar char="•"/>
            </a:pPr>
            <a:r>
              <a:rPr lang="en-US" sz="1600" dirty="0">
                <a:solidFill>
                  <a:srgbClr val="17375E"/>
                </a:solidFill>
              </a:rPr>
              <a:t>Coupling coefficient (Kappa)</a:t>
            </a:r>
          </a:p>
          <a:p>
            <a:pPr marL="1200150" lvl="2" indent="-285750">
              <a:buFont typeface="Arial" panose="020B0604020202020204" pitchFamily="34" charset="0"/>
              <a:buChar char="•"/>
            </a:pPr>
            <a:endParaRPr lang="en-US" sz="1600" dirty="0">
              <a:solidFill>
                <a:srgbClr val="17375E"/>
              </a:solidFill>
            </a:endParaRPr>
          </a:p>
          <a:p>
            <a:pPr marL="742950" lvl="1" indent="-285750">
              <a:buFont typeface="Arial" panose="020B0604020202020204" pitchFamily="34" charset="0"/>
              <a:buChar char="•"/>
            </a:pPr>
            <a:r>
              <a:rPr lang="en-US" sz="1600" b="1" dirty="0">
                <a:solidFill>
                  <a:srgbClr val="17375E"/>
                </a:solidFill>
              </a:rPr>
              <a:t>Contra-directional couplers:</a:t>
            </a:r>
          </a:p>
          <a:p>
            <a:pPr marL="1200150" lvl="2" indent="-285750">
              <a:buFont typeface="Arial" panose="020B0604020202020204" pitchFamily="34" charset="0"/>
              <a:buChar char="•"/>
            </a:pPr>
            <a:r>
              <a:rPr lang="en-US" sz="1600" dirty="0">
                <a:solidFill>
                  <a:srgbClr val="17375E"/>
                </a:solidFill>
              </a:rPr>
              <a:t>Theoretical approach</a:t>
            </a:r>
          </a:p>
          <a:p>
            <a:pPr marL="1200150" lvl="2" indent="-285750">
              <a:buFont typeface="Arial" panose="020B0604020202020204" pitchFamily="34" charset="0"/>
              <a:buChar char="•"/>
            </a:pPr>
            <a:r>
              <a:rPr lang="en-US" sz="1600" dirty="0">
                <a:solidFill>
                  <a:srgbClr val="17375E"/>
                </a:solidFill>
              </a:rPr>
              <a:t>Simulation: Lumerical EME</a:t>
            </a:r>
          </a:p>
          <a:p>
            <a:pPr marL="1200150" lvl="2" indent="-285750">
              <a:buFont typeface="Arial" panose="020B0604020202020204" pitchFamily="34" charset="0"/>
              <a:buChar char="•"/>
            </a:pPr>
            <a:r>
              <a:rPr lang="en-US" sz="1600" dirty="0">
                <a:solidFill>
                  <a:srgbClr val="17375E"/>
                </a:solidFill>
              </a:rPr>
              <a:t>Simulation + Theory: Coupled-mode theory + Transfer-Matrix Method</a:t>
            </a:r>
          </a:p>
          <a:p>
            <a:pPr marL="1200150" lvl="2" indent="-285750">
              <a:buFont typeface="Arial" panose="020B0604020202020204" pitchFamily="34" charset="0"/>
              <a:buChar char="•"/>
            </a:pPr>
            <a:r>
              <a:rPr lang="en-US" sz="1600" dirty="0">
                <a:solidFill>
                  <a:srgbClr val="17375E"/>
                </a:solidFill>
              </a:rPr>
              <a:t>Compact model generation and full-simulation flow</a:t>
            </a:r>
          </a:p>
          <a:p>
            <a:pPr marL="1200150" lvl="2" indent="-285750">
              <a:buFont typeface="Arial" panose="020B0604020202020204" pitchFamily="34" charset="0"/>
              <a:buChar char="•"/>
            </a:pPr>
            <a:endParaRPr lang="en-US" sz="1600" b="1" dirty="0">
              <a:solidFill>
                <a:srgbClr val="17375E"/>
              </a:solidFill>
            </a:endParaRPr>
          </a:p>
        </p:txBody>
      </p:sp>
    </p:spTree>
    <p:extLst>
      <p:ext uri="{BB962C8B-B14F-4D97-AF65-F5344CB8AC3E}">
        <p14:creationId xmlns:p14="http://schemas.microsoft.com/office/powerpoint/2010/main" val="186205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FDTD Bloch Boundary</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20</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7" name="TextBox 6">
            <a:extLst>
              <a:ext uri="{FF2B5EF4-FFF2-40B4-BE49-F238E27FC236}">
                <a16:creationId xmlns:a16="http://schemas.microsoft.com/office/drawing/2014/main" id="{9AC1B49E-B2DD-4EBF-8C05-7CEEC47B1267}"/>
              </a:ext>
            </a:extLst>
          </p:cNvPr>
          <p:cNvSpPr txBox="1"/>
          <p:nvPr/>
        </p:nvSpPr>
        <p:spPr>
          <a:xfrm>
            <a:off x="107504" y="1250160"/>
            <a:ext cx="8640960" cy="1569660"/>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smtClean="0">
                <a:solidFill>
                  <a:srgbClr val="17375E"/>
                </a:solidFill>
              </a:rPr>
              <a:t>How to (method 2, project base):</a:t>
            </a:r>
          </a:p>
          <a:p>
            <a:pPr marL="1200150" lvl="2" indent="-285750">
              <a:buFont typeface="Arial" panose="020B0604020202020204" pitchFamily="34" charset="0"/>
              <a:buChar char="•"/>
            </a:pPr>
            <a:r>
              <a:rPr lang="en-US" sz="1600" dirty="0">
                <a:solidFill>
                  <a:srgbClr val="17375E"/>
                </a:solidFill>
              </a:rPr>
              <a:t>Download the scripts </a:t>
            </a:r>
            <a:r>
              <a:rPr lang="en-US" sz="1600" dirty="0" smtClean="0">
                <a:solidFill>
                  <a:srgbClr val="17375E"/>
                </a:solidFill>
              </a:rPr>
              <a:t>project_base.zip and open </a:t>
            </a:r>
            <a:r>
              <a:rPr lang="en-US" sz="1600" dirty="0" err="1" smtClean="0">
                <a:solidFill>
                  <a:srgbClr val="17375E"/>
                </a:solidFill>
              </a:rPr>
              <a:t>Bragg_bandstructure.fsp</a:t>
            </a:r>
            <a:r>
              <a:rPr lang="en-US" sz="1600" dirty="0" smtClean="0">
                <a:solidFill>
                  <a:srgbClr val="17375E"/>
                </a:solidFill>
              </a:rPr>
              <a:t> this </a:t>
            </a:r>
            <a:r>
              <a:rPr lang="en-US" sz="1600" dirty="0">
                <a:solidFill>
                  <a:srgbClr val="17375E"/>
                </a:solidFill>
              </a:rPr>
              <a:t>is an already setup simulation project</a:t>
            </a:r>
            <a:r>
              <a:rPr lang="en-US" sz="1600" dirty="0" smtClean="0">
                <a:solidFill>
                  <a:srgbClr val="17375E"/>
                </a:solidFill>
              </a:rPr>
              <a:t>.</a:t>
            </a:r>
          </a:p>
          <a:p>
            <a:pPr marL="1200150" lvl="2" indent="-285750">
              <a:buFont typeface="Arial" panose="020B0604020202020204" pitchFamily="34" charset="0"/>
              <a:buChar char="•"/>
            </a:pPr>
            <a:endParaRPr lang="en-US" sz="1600" dirty="0">
              <a:solidFill>
                <a:srgbClr val="17375E"/>
              </a:solidFill>
            </a:endParaRPr>
          </a:p>
          <a:p>
            <a:pPr marL="1200150" lvl="2" indent="-285750">
              <a:buFont typeface="Arial" panose="020B0604020202020204" pitchFamily="34" charset="0"/>
              <a:buChar char="•"/>
            </a:pPr>
            <a:r>
              <a:rPr lang="en-US" sz="1600" dirty="0">
                <a:solidFill>
                  <a:srgbClr val="17375E"/>
                </a:solidFill>
              </a:rPr>
              <a:t>Right click on Model and edit the simulation settings and parameters to your </a:t>
            </a:r>
            <a:r>
              <a:rPr lang="en-US" sz="1600" dirty="0" smtClean="0">
                <a:solidFill>
                  <a:srgbClr val="17375E"/>
                </a:solidFill>
              </a:rPr>
              <a:t>requirements:</a:t>
            </a:r>
            <a:endParaRPr lang="en-US" sz="1600" b="1" dirty="0">
              <a:solidFill>
                <a:srgbClr val="17375E"/>
              </a:solidFill>
            </a:endParaRPr>
          </a:p>
        </p:txBody>
      </p:sp>
      <p:pic>
        <p:nvPicPr>
          <p:cNvPr id="3" name="Picture 2"/>
          <p:cNvPicPr>
            <a:picLocks noChangeAspect="1"/>
          </p:cNvPicPr>
          <p:nvPr/>
        </p:nvPicPr>
        <p:blipFill>
          <a:blip r:embed="rId3"/>
          <a:stretch>
            <a:fillRect/>
          </a:stretch>
        </p:blipFill>
        <p:spPr>
          <a:xfrm>
            <a:off x="3987837" y="2819820"/>
            <a:ext cx="5040540" cy="3167839"/>
          </a:xfrm>
          <a:prstGeom prst="rect">
            <a:avLst/>
          </a:prstGeom>
        </p:spPr>
      </p:pic>
      <p:pic>
        <p:nvPicPr>
          <p:cNvPr id="8" name="Picture 7"/>
          <p:cNvPicPr>
            <a:picLocks noChangeAspect="1"/>
          </p:cNvPicPr>
          <p:nvPr/>
        </p:nvPicPr>
        <p:blipFill>
          <a:blip r:embed="rId4"/>
          <a:stretch>
            <a:fillRect/>
          </a:stretch>
        </p:blipFill>
        <p:spPr>
          <a:xfrm>
            <a:off x="251520" y="3051000"/>
            <a:ext cx="2181529" cy="2705478"/>
          </a:xfrm>
          <a:prstGeom prst="rect">
            <a:avLst/>
          </a:prstGeom>
        </p:spPr>
      </p:pic>
      <p:cxnSp>
        <p:nvCxnSpPr>
          <p:cNvPr id="10" name="Straight Arrow Connector 9"/>
          <p:cNvCxnSpPr>
            <a:endCxn id="3" idx="1"/>
          </p:cNvCxnSpPr>
          <p:nvPr/>
        </p:nvCxnSpPr>
        <p:spPr>
          <a:xfrm>
            <a:off x="2483768" y="4403739"/>
            <a:ext cx="150406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143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FDTD Bloch Boundary</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21</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7" name="TextBox 6">
            <a:extLst>
              <a:ext uri="{FF2B5EF4-FFF2-40B4-BE49-F238E27FC236}">
                <a16:creationId xmlns:a16="http://schemas.microsoft.com/office/drawing/2014/main" id="{9AC1B49E-B2DD-4EBF-8C05-7CEEC47B1267}"/>
              </a:ext>
            </a:extLst>
          </p:cNvPr>
          <p:cNvSpPr txBox="1"/>
          <p:nvPr/>
        </p:nvSpPr>
        <p:spPr>
          <a:xfrm>
            <a:off x="107504" y="1250160"/>
            <a:ext cx="8640960" cy="830997"/>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smtClean="0">
                <a:solidFill>
                  <a:srgbClr val="17375E"/>
                </a:solidFill>
              </a:rPr>
              <a:t>How to (method 2, project base):</a:t>
            </a:r>
          </a:p>
          <a:p>
            <a:pPr marL="1200150" lvl="2" indent="-285750">
              <a:buFont typeface="Arial" panose="020B0604020202020204" pitchFamily="34" charset="0"/>
              <a:buChar char="•"/>
            </a:pPr>
            <a:r>
              <a:rPr lang="en-US" sz="1600" dirty="0">
                <a:solidFill>
                  <a:srgbClr val="17375E"/>
                </a:solidFill>
              </a:rPr>
              <a:t>Right click on Bragg structure group and edit the device geometry, material, and process stack.</a:t>
            </a:r>
            <a:endParaRPr lang="en-US" sz="1600" b="1" dirty="0">
              <a:solidFill>
                <a:srgbClr val="17375E"/>
              </a:solidFill>
            </a:endParaRPr>
          </a:p>
        </p:txBody>
      </p:sp>
      <p:cxnSp>
        <p:nvCxnSpPr>
          <p:cNvPr id="10" name="Straight Arrow Connector 9"/>
          <p:cNvCxnSpPr>
            <a:endCxn id="3" idx="1"/>
          </p:cNvCxnSpPr>
          <p:nvPr/>
        </p:nvCxnSpPr>
        <p:spPr>
          <a:xfrm>
            <a:off x="2483768" y="4403739"/>
            <a:ext cx="150406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103780" y="2737864"/>
            <a:ext cx="2267266" cy="3248478"/>
          </a:xfrm>
          <a:prstGeom prst="rect">
            <a:avLst/>
          </a:prstGeom>
        </p:spPr>
      </p:pic>
      <p:pic>
        <p:nvPicPr>
          <p:cNvPr id="9" name="Picture 8"/>
          <p:cNvPicPr>
            <a:picLocks noChangeAspect="1"/>
          </p:cNvPicPr>
          <p:nvPr/>
        </p:nvPicPr>
        <p:blipFill>
          <a:blip r:embed="rId4"/>
          <a:stretch>
            <a:fillRect/>
          </a:stretch>
        </p:blipFill>
        <p:spPr>
          <a:xfrm>
            <a:off x="3994194" y="2966192"/>
            <a:ext cx="4951066" cy="3020150"/>
          </a:xfrm>
          <a:prstGeom prst="rect">
            <a:avLst/>
          </a:prstGeom>
        </p:spPr>
      </p:pic>
    </p:spTree>
    <p:extLst>
      <p:ext uri="{BB962C8B-B14F-4D97-AF65-F5344CB8AC3E}">
        <p14:creationId xmlns:p14="http://schemas.microsoft.com/office/powerpoint/2010/main" val="89688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FDTD Bloch Boundary</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22</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7" name="TextBox 6">
            <a:extLst>
              <a:ext uri="{FF2B5EF4-FFF2-40B4-BE49-F238E27FC236}">
                <a16:creationId xmlns:a16="http://schemas.microsoft.com/office/drawing/2014/main" id="{9AC1B49E-B2DD-4EBF-8C05-7CEEC47B1267}"/>
              </a:ext>
            </a:extLst>
          </p:cNvPr>
          <p:cNvSpPr txBox="1"/>
          <p:nvPr/>
        </p:nvSpPr>
        <p:spPr>
          <a:xfrm>
            <a:off x="107504" y="1250160"/>
            <a:ext cx="8640960" cy="1077218"/>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smtClean="0">
                <a:solidFill>
                  <a:srgbClr val="17375E"/>
                </a:solidFill>
              </a:rPr>
              <a:t>How to (method 2, project base):</a:t>
            </a:r>
          </a:p>
          <a:p>
            <a:pPr marL="1200150" lvl="2" indent="-285750">
              <a:buFont typeface="Arial" panose="020B0604020202020204" pitchFamily="34" charset="0"/>
              <a:buChar char="•"/>
            </a:pPr>
            <a:r>
              <a:rPr lang="en-US" sz="1600" dirty="0">
                <a:solidFill>
                  <a:srgbClr val="17375E"/>
                </a:solidFill>
              </a:rPr>
              <a:t>Run the simulation and let it run. Once the simulation is done you can right click on model and run the analysis to extract the coupling coefficient, bandwidth, and central wavelength of the Bragg grating.</a:t>
            </a:r>
            <a:endParaRPr lang="en-US" sz="1600" b="1" dirty="0">
              <a:solidFill>
                <a:srgbClr val="17375E"/>
              </a:solidFill>
            </a:endParaRPr>
          </a:p>
        </p:txBody>
      </p:sp>
      <p:pic>
        <p:nvPicPr>
          <p:cNvPr id="11" name="Picture 10"/>
          <p:cNvPicPr>
            <a:picLocks noChangeAspect="1"/>
          </p:cNvPicPr>
          <p:nvPr/>
        </p:nvPicPr>
        <p:blipFill>
          <a:blip r:embed="rId3"/>
          <a:stretch>
            <a:fillRect/>
          </a:stretch>
        </p:blipFill>
        <p:spPr>
          <a:xfrm>
            <a:off x="92607" y="3541658"/>
            <a:ext cx="2569866" cy="2517572"/>
          </a:xfrm>
          <a:prstGeom prst="rect">
            <a:avLst/>
          </a:prstGeom>
        </p:spPr>
      </p:pic>
      <p:grpSp>
        <p:nvGrpSpPr>
          <p:cNvPr id="12" name="Group 11"/>
          <p:cNvGrpSpPr/>
          <p:nvPr/>
        </p:nvGrpSpPr>
        <p:grpSpPr>
          <a:xfrm>
            <a:off x="3419872" y="3284984"/>
            <a:ext cx="3024336" cy="2759771"/>
            <a:chOff x="1979712" y="3312263"/>
            <a:chExt cx="3024336" cy="2759771"/>
          </a:xfrm>
        </p:grpSpPr>
        <p:pic>
          <p:nvPicPr>
            <p:cNvPr id="13" name="Picture 12"/>
            <p:cNvPicPr>
              <a:picLocks noChangeAspect="1"/>
            </p:cNvPicPr>
            <p:nvPr/>
          </p:nvPicPr>
          <p:blipFill>
            <a:blip r:embed="rId4"/>
            <a:stretch>
              <a:fillRect/>
            </a:stretch>
          </p:blipFill>
          <p:spPr>
            <a:xfrm>
              <a:off x="1979712" y="3312263"/>
              <a:ext cx="3024336" cy="2759771"/>
            </a:xfrm>
            <a:prstGeom prst="rect">
              <a:avLst/>
            </a:prstGeom>
          </p:spPr>
        </p:pic>
        <p:cxnSp>
          <p:nvCxnSpPr>
            <p:cNvPr id="14" name="Straight Connector 13"/>
            <p:cNvCxnSpPr/>
            <p:nvPr/>
          </p:nvCxnSpPr>
          <p:spPr>
            <a:xfrm>
              <a:off x="3203848" y="3312263"/>
              <a:ext cx="0" cy="2565009"/>
            </a:xfrm>
            <a:prstGeom prst="line">
              <a:avLst/>
            </a:prstGeom>
            <a:ln w="381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923928" y="3312263"/>
              <a:ext cx="0" cy="2604021"/>
            </a:xfrm>
            <a:prstGeom prst="line">
              <a:avLst/>
            </a:prstGeom>
            <a:ln w="38100">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275856" y="3429000"/>
              <a:ext cx="576064"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40242" y="3356992"/>
              <a:ext cx="453970" cy="369332"/>
            </a:xfrm>
            <a:prstGeom prst="rect">
              <a:avLst/>
            </a:prstGeom>
          </p:spPr>
          <p:txBody>
            <a:bodyPr wrap="none">
              <a:spAutoFit/>
            </a:bodyPr>
            <a:lstStyle/>
            <a:p>
              <a:r>
                <a:rPr lang="el-GR" dirty="0"/>
                <a:t>Δ</a:t>
              </a:r>
              <a:r>
                <a:rPr lang="el-GR" dirty="0" smtClean="0">
                  <a:solidFill>
                    <a:srgbClr val="222222"/>
                  </a:solidFill>
                  <a:latin typeface="arial" panose="020B0604020202020204" pitchFamily="34" charset="0"/>
                </a:rPr>
                <a:t>λ</a:t>
              </a:r>
              <a:endParaRPr lang="en-US" dirty="0"/>
            </a:p>
          </p:txBody>
        </p:sp>
        <p:cxnSp>
          <p:nvCxnSpPr>
            <p:cNvPr id="18" name="Straight Connector 17"/>
            <p:cNvCxnSpPr/>
            <p:nvPr/>
          </p:nvCxnSpPr>
          <p:spPr>
            <a:xfrm>
              <a:off x="3563888" y="4149080"/>
              <a:ext cx="0" cy="1728192"/>
            </a:xfrm>
            <a:prstGeom prst="line">
              <a:avLst/>
            </a:prstGeom>
            <a:ln w="3810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528668" y="5546952"/>
              <a:ext cx="378630" cy="369332"/>
            </a:xfrm>
            <a:prstGeom prst="rect">
              <a:avLst/>
            </a:prstGeom>
          </p:spPr>
          <p:txBody>
            <a:bodyPr wrap="none">
              <a:spAutoFit/>
            </a:bodyPr>
            <a:lstStyle/>
            <a:p>
              <a:r>
                <a:rPr lang="el-GR" dirty="0" smtClean="0">
                  <a:solidFill>
                    <a:srgbClr val="222222"/>
                  </a:solidFill>
                  <a:latin typeface="arial" panose="020B0604020202020204" pitchFamily="34" charset="0"/>
                </a:rPr>
                <a:t>λ</a:t>
              </a:r>
              <a:r>
                <a:rPr lang="en-US" sz="1000" dirty="0" smtClean="0">
                  <a:solidFill>
                    <a:srgbClr val="222222"/>
                  </a:solidFill>
                  <a:latin typeface="arial" panose="020B0604020202020204" pitchFamily="34" charset="0"/>
                </a:rPr>
                <a:t>o</a:t>
              </a:r>
              <a:endParaRPr lang="en-US" dirty="0"/>
            </a:p>
          </p:txBody>
        </p:sp>
      </p:grpSp>
      <p:pic>
        <p:nvPicPr>
          <p:cNvPr id="20" name="Picture 19"/>
          <p:cNvPicPr>
            <a:picLocks noChangeAspect="1"/>
          </p:cNvPicPr>
          <p:nvPr/>
        </p:nvPicPr>
        <p:blipFill>
          <a:blip r:embed="rId5"/>
          <a:stretch>
            <a:fillRect/>
          </a:stretch>
        </p:blipFill>
        <p:spPr>
          <a:xfrm>
            <a:off x="6460183" y="2629131"/>
            <a:ext cx="2648320" cy="1800476"/>
          </a:xfrm>
          <a:prstGeom prst="rect">
            <a:avLst/>
          </a:prstGeom>
        </p:spPr>
      </p:pic>
      <p:cxnSp>
        <p:nvCxnSpPr>
          <p:cNvPr id="21" name="Straight Arrow Connector 20"/>
          <p:cNvCxnSpPr/>
          <p:nvPr/>
        </p:nvCxnSpPr>
        <p:spPr>
          <a:xfrm>
            <a:off x="2771800" y="4800444"/>
            <a:ext cx="5040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6"/>
          <a:stretch>
            <a:fillRect/>
          </a:stretch>
        </p:blipFill>
        <p:spPr>
          <a:xfrm>
            <a:off x="7017121" y="4691234"/>
            <a:ext cx="1841935" cy="1120465"/>
          </a:xfrm>
          <a:prstGeom prst="rect">
            <a:avLst/>
          </a:prstGeom>
        </p:spPr>
      </p:pic>
      <p:cxnSp>
        <p:nvCxnSpPr>
          <p:cNvPr id="23" name="Straight Arrow Connector 22"/>
          <p:cNvCxnSpPr/>
          <p:nvPr/>
        </p:nvCxnSpPr>
        <p:spPr>
          <a:xfrm flipH="1">
            <a:off x="7380312" y="3949905"/>
            <a:ext cx="880070" cy="12072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8172400" y="4746938"/>
            <a:ext cx="576064" cy="576064"/>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a:off x="5168095" y="3573890"/>
            <a:ext cx="3004305" cy="12646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939664" y="5245175"/>
            <a:ext cx="576064" cy="576064"/>
          </a:xfrm>
          <a:prstGeom prst="ellips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V="1">
            <a:off x="5168095" y="5571799"/>
            <a:ext cx="2769993" cy="928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726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FDTD Bloch Boundary</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23</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7" name="TextBox 6">
            <a:extLst>
              <a:ext uri="{FF2B5EF4-FFF2-40B4-BE49-F238E27FC236}">
                <a16:creationId xmlns:a16="http://schemas.microsoft.com/office/drawing/2014/main" id="{9AC1B49E-B2DD-4EBF-8C05-7CEEC47B1267}"/>
              </a:ext>
            </a:extLst>
          </p:cNvPr>
          <p:cNvSpPr txBox="1"/>
          <p:nvPr/>
        </p:nvSpPr>
        <p:spPr>
          <a:xfrm>
            <a:off x="107504" y="1196752"/>
            <a:ext cx="5976664" cy="2308324"/>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smtClean="0">
                <a:solidFill>
                  <a:srgbClr val="17375E"/>
                </a:solidFill>
              </a:rPr>
              <a:t>How to (method 2, project base):</a:t>
            </a:r>
          </a:p>
          <a:p>
            <a:pPr marL="1200150" lvl="2" indent="-285750">
              <a:buFont typeface="Arial" panose="020B0604020202020204" pitchFamily="34" charset="0"/>
              <a:buChar char="•"/>
            </a:pPr>
            <a:r>
              <a:rPr lang="en-US" sz="1600" dirty="0">
                <a:solidFill>
                  <a:srgbClr val="17375E"/>
                </a:solidFill>
              </a:rPr>
              <a:t>I provided sample parametric sweeps in the optimization and sweeps </a:t>
            </a:r>
            <a:r>
              <a:rPr lang="en-US" sz="1600" dirty="0" smtClean="0">
                <a:solidFill>
                  <a:srgbClr val="17375E"/>
                </a:solidFill>
              </a:rPr>
              <a:t>tab that will help you understand the effects of each of the following parameters:</a:t>
            </a:r>
          </a:p>
          <a:p>
            <a:pPr marL="1657350" lvl="3" indent="-285750">
              <a:buFont typeface="Arial" panose="020B0604020202020204" pitchFamily="34" charset="0"/>
              <a:buChar char="•"/>
            </a:pPr>
            <a:r>
              <a:rPr lang="en-US" sz="1600" dirty="0" smtClean="0">
                <a:solidFill>
                  <a:srgbClr val="17375E"/>
                </a:solidFill>
              </a:rPr>
              <a:t>Perturbation width</a:t>
            </a:r>
          </a:p>
          <a:p>
            <a:pPr marL="1657350" lvl="3" indent="-285750">
              <a:buFont typeface="Arial" panose="020B0604020202020204" pitchFamily="34" charset="0"/>
              <a:buChar char="•"/>
            </a:pPr>
            <a:r>
              <a:rPr lang="en-US" sz="1600" dirty="0" smtClean="0">
                <a:solidFill>
                  <a:srgbClr val="17375E"/>
                </a:solidFill>
              </a:rPr>
              <a:t>Sidewall angle</a:t>
            </a:r>
          </a:p>
          <a:p>
            <a:pPr marL="1657350" lvl="3" indent="-285750">
              <a:buFont typeface="Arial" panose="020B0604020202020204" pitchFamily="34" charset="0"/>
              <a:buChar char="•"/>
            </a:pPr>
            <a:r>
              <a:rPr lang="en-US" sz="1600" dirty="0" smtClean="0">
                <a:solidFill>
                  <a:srgbClr val="17375E"/>
                </a:solidFill>
              </a:rPr>
              <a:t>Bragg Period</a:t>
            </a:r>
          </a:p>
          <a:p>
            <a:pPr lvl="3"/>
            <a:endParaRPr lang="en-US" sz="1600" b="1" dirty="0">
              <a:solidFill>
                <a:srgbClr val="17375E"/>
              </a:solidFill>
            </a:endParaRPr>
          </a:p>
        </p:txBody>
      </p:sp>
      <p:pic>
        <p:nvPicPr>
          <p:cNvPr id="3" name="Picture 2"/>
          <p:cNvPicPr>
            <a:picLocks noChangeAspect="1"/>
          </p:cNvPicPr>
          <p:nvPr/>
        </p:nvPicPr>
        <p:blipFill>
          <a:blip r:embed="rId3"/>
          <a:stretch>
            <a:fillRect/>
          </a:stretch>
        </p:blipFill>
        <p:spPr>
          <a:xfrm>
            <a:off x="6206419" y="1196753"/>
            <a:ext cx="2929682" cy="4824536"/>
          </a:xfrm>
          <a:prstGeom prst="rect">
            <a:avLst/>
          </a:prstGeom>
        </p:spPr>
      </p:pic>
      <p:pic>
        <p:nvPicPr>
          <p:cNvPr id="5" name="Picture 4"/>
          <p:cNvPicPr>
            <a:picLocks noChangeAspect="1"/>
          </p:cNvPicPr>
          <p:nvPr/>
        </p:nvPicPr>
        <p:blipFill>
          <a:blip r:embed="rId4"/>
          <a:stretch>
            <a:fillRect/>
          </a:stretch>
        </p:blipFill>
        <p:spPr>
          <a:xfrm>
            <a:off x="2267744" y="3441577"/>
            <a:ext cx="2899596" cy="2592288"/>
          </a:xfrm>
          <a:prstGeom prst="rect">
            <a:avLst/>
          </a:prstGeom>
        </p:spPr>
      </p:pic>
    </p:spTree>
    <p:extLst>
      <p:ext uri="{BB962C8B-B14F-4D97-AF65-F5344CB8AC3E}">
        <p14:creationId xmlns:p14="http://schemas.microsoft.com/office/powerpoint/2010/main" val="2352386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a:t>
            </a:r>
            <a:r>
              <a:rPr lang="en-CA" dirty="0" smtClean="0"/>
              <a:t>Gratings: References</a:t>
            </a:r>
            <a:endParaRPr lang="en-CA" dirty="0"/>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3</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9" name="TextBox 8">
            <a:extLst>
              <a:ext uri="{FF2B5EF4-FFF2-40B4-BE49-F238E27FC236}">
                <a16:creationId xmlns:a16="http://schemas.microsoft.com/office/drawing/2014/main" id="{9AC1B49E-B2DD-4EBF-8C05-7CEEC47B1267}"/>
              </a:ext>
            </a:extLst>
          </p:cNvPr>
          <p:cNvSpPr txBox="1"/>
          <p:nvPr/>
        </p:nvSpPr>
        <p:spPr>
          <a:xfrm>
            <a:off x="107504" y="1250160"/>
            <a:ext cx="9036496" cy="2800767"/>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smtClean="0">
                <a:solidFill>
                  <a:srgbClr val="17375E"/>
                </a:solidFill>
              </a:rPr>
              <a:t>Bragg gratings and contra-directional couplers tutorial: </a:t>
            </a:r>
            <a:r>
              <a:rPr lang="en-US" sz="1600" dirty="0" smtClean="0">
                <a:hlinkClick r:id="rId3"/>
              </a:rPr>
              <a:t>https://www.youtube.com/watch?v=jr3NcJsKvTI</a:t>
            </a:r>
            <a:endParaRPr lang="en-US" sz="1600" dirty="0" smtClean="0"/>
          </a:p>
          <a:p>
            <a:pPr lvl="2"/>
            <a:endParaRPr lang="en-US" sz="1600" b="1" dirty="0" smtClean="0">
              <a:solidFill>
                <a:srgbClr val="17375E"/>
              </a:solidFill>
            </a:endParaRPr>
          </a:p>
          <a:p>
            <a:pPr marL="742950" lvl="1" indent="-285750">
              <a:buFont typeface="Arial" panose="020B0604020202020204" pitchFamily="34" charset="0"/>
              <a:buChar char="•"/>
            </a:pPr>
            <a:r>
              <a:rPr lang="en-US" sz="1600" b="1" dirty="0" smtClean="0">
                <a:solidFill>
                  <a:srgbClr val="17375E"/>
                </a:solidFill>
              </a:rPr>
              <a:t>SiEPIC PDK KLayout integration of Bragg Gratings: </a:t>
            </a:r>
            <a:r>
              <a:rPr lang="en-US" sz="1600" dirty="0">
                <a:hlinkClick r:id="rId4"/>
              </a:rPr>
              <a:t>https://</a:t>
            </a:r>
            <a:r>
              <a:rPr lang="en-US" sz="1600" dirty="0" smtClean="0">
                <a:hlinkClick r:id="rId4"/>
              </a:rPr>
              <a:t>www.youtube.com/watch?v=h2MOOhsuYpA</a:t>
            </a:r>
            <a:endParaRPr lang="en-US" sz="1600" dirty="0" smtClean="0"/>
          </a:p>
          <a:p>
            <a:pPr lvl="1"/>
            <a:endParaRPr lang="en-US" sz="1600" b="1" dirty="0">
              <a:solidFill>
                <a:srgbClr val="17375E"/>
              </a:solidFill>
            </a:endParaRPr>
          </a:p>
          <a:p>
            <a:pPr marL="742950" lvl="1" indent="-285750">
              <a:buFont typeface="Arial" panose="020B0604020202020204" pitchFamily="34" charset="0"/>
              <a:buChar char="•"/>
            </a:pPr>
            <a:r>
              <a:rPr lang="en-US" sz="1600" b="1" dirty="0" smtClean="0">
                <a:solidFill>
                  <a:srgbClr val="17375E"/>
                </a:solidFill>
              </a:rPr>
              <a:t>SiEPIC PDK KLayout integration of Contra-directional couplers:    </a:t>
            </a:r>
            <a:r>
              <a:rPr lang="en-US" sz="1600" dirty="0" smtClean="0">
                <a:hlinkClick r:id="rId5"/>
              </a:rPr>
              <a:t>https</a:t>
            </a:r>
            <a:r>
              <a:rPr lang="en-US" sz="1600" dirty="0">
                <a:hlinkClick r:id="rId5"/>
              </a:rPr>
              <a:t>://</a:t>
            </a:r>
            <a:r>
              <a:rPr lang="en-US" sz="1600" dirty="0" smtClean="0">
                <a:hlinkClick r:id="rId5"/>
              </a:rPr>
              <a:t>www.youtube.com/watch?v=aqocwLcqC0s</a:t>
            </a:r>
            <a:endParaRPr lang="en-US" sz="1600" dirty="0" smtClean="0"/>
          </a:p>
          <a:p>
            <a:pPr lvl="1"/>
            <a:r>
              <a:rPr lang="en-US" sz="1600" dirty="0" smtClean="0"/>
              <a:t>and</a:t>
            </a:r>
            <a:endParaRPr lang="en-US" sz="1600" dirty="0"/>
          </a:p>
          <a:p>
            <a:pPr lvl="1"/>
            <a:r>
              <a:rPr lang="en-US" sz="1600" b="1" dirty="0" smtClean="0">
                <a:solidFill>
                  <a:srgbClr val="17375E"/>
                </a:solidFill>
              </a:rPr>
              <a:t>     </a:t>
            </a:r>
            <a:r>
              <a:rPr lang="en-US" sz="1600" dirty="0" smtClean="0">
                <a:hlinkClick r:id="rId6"/>
              </a:rPr>
              <a:t>https://www.youtube.com/watch?v=-vWspXuu8I0</a:t>
            </a:r>
            <a:endParaRPr lang="en-US" sz="1600" b="1" dirty="0" smtClean="0">
              <a:solidFill>
                <a:srgbClr val="17375E"/>
              </a:solidFill>
            </a:endParaRPr>
          </a:p>
          <a:p>
            <a:pPr marL="1200150" lvl="2" indent="-285750">
              <a:buFont typeface="Arial" panose="020B0604020202020204" pitchFamily="34" charset="0"/>
              <a:buChar char="•"/>
            </a:pPr>
            <a:endParaRPr lang="en-US" sz="1600" b="1" dirty="0">
              <a:solidFill>
                <a:srgbClr val="17375E"/>
              </a:solidFill>
            </a:endParaRPr>
          </a:p>
        </p:txBody>
      </p:sp>
    </p:spTree>
    <p:extLst>
      <p:ext uri="{BB962C8B-B14F-4D97-AF65-F5344CB8AC3E}">
        <p14:creationId xmlns:p14="http://schemas.microsoft.com/office/powerpoint/2010/main" val="215070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Transfer-Matrix Method</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4</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pic>
        <p:nvPicPr>
          <p:cNvPr id="3" name="Picture 2">
            <a:extLst>
              <a:ext uri="{FF2B5EF4-FFF2-40B4-BE49-F238E27FC236}">
                <a16:creationId xmlns:a16="http://schemas.microsoft.com/office/drawing/2014/main" id="{3DC6D0B9-08A5-4647-BC95-9972E05925CA}"/>
              </a:ext>
            </a:extLst>
          </p:cNvPr>
          <p:cNvPicPr>
            <a:picLocks noChangeAspect="1"/>
          </p:cNvPicPr>
          <p:nvPr/>
        </p:nvPicPr>
        <p:blipFill>
          <a:blip r:embed="rId3"/>
          <a:stretch>
            <a:fillRect/>
          </a:stretch>
        </p:blipFill>
        <p:spPr>
          <a:xfrm>
            <a:off x="340855" y="1188684"/>
            <a:ext cx="3278672" cy="2829310"/>
          </a:xfrm>
          <a:prstGeom prst="rect">
            <a:avLst/>
          </a:prstGeom>
        </p:spPr>
      </p:pic>
      <p:pic>
        <p:nvPicPr>
          <p:cNvPr id="5" name="Picture 4">
            <a:extLst>
              <a:ext uri="{FF2B5EF4-FFF2-40B4-BE49-F238E27FC236}">
                <a16:creationId xmlns:a16="http://schemas.microsoft.com/office/drawing/2014/main" id="{A5C1CDD8-F795-423A-87A4-532226C0074D}"/>
              </a:ext>
            </a:extLst>
          </p:cNvPr>
          <p:cNvPicPr>
            <a:picLocks noChangeAspect="1"/>
          </p:cNvPicPr>
          <p:nvPr/>
        </p:nvPicPr>
        <p:blipFill>
          <a:blip r:embed="rId4"/>
          <a:stretch>
            <a:fillRect/>
          </a:stretch>
        </p:blipFill>
        <p:spPr>
          <a:xfrm>
            <a:off x="0" y="4437112"/>
            <a:ext cx="4015638" cy="1595774"/>
          </a:xfrm>
          <a:prstGeom prst="rect">
            <a:avLst/>
          </a:prstGeom>
        </p:spPr>
      </p:pic>
      <p:cxnSp>
        <p:nvCxnSpPr>
          <p:cNvPr id="8" name="Straight Arrow Connector 7">
            <a:extLst>
              <a:ext uri="{FF2B5EF4-FFF2-40B4-BE49-F238E27FC236}">
                <a16:creationId xmlns:a16="http://schemas.microsoft.com/office/drawing/2014/main" id="{842AAE42-C7F9-461B-A2F2-F5B92E33533D}"/>
              </a:ext>
            </a:extLst>
          </p:cNvPr>
          <p:cNvCxnSpPr/>
          <p:nvPr/>
        </p:nvCxnSpPr>
        <p:spPr>
          <a:xfrm>
            <a:off x="1980191" y="3789040"/>
            <a:ext cx="0" cy="73508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72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Transfer-Matrix Method</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5</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10" name="TextBox 9">
            <a:extLst>
              <a:ext uri="{FF2B5EF4-FFF2-40B4-BE49-F238E27FC236}">
                <a16:creationId xmlns:a16="http://schemas.microsoft.com/office/drawing/2014/main" id="{9AC1B49E-B2DD-4EBF-8C05-7CEEC47B1267}"/>
              </a:ext>
            </a:extLst>
          </p:cNvPr>
          <p:cNvSpPr txBox="1"/>
          <p:nvPr/>
        </p:nvSpPr>
        <p:spPr>
          <a:xfrm>
            <a:off x="107504" y="1250160"/>
            <a:ext cx="9036496" cy="4770537"/>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a:solidFill>
                  <a:srgbClr val="17375E"/>
                </a:solidFill>
              </a:rPr>
              <a:t>Available:</a:t>
            </a:r>
            <a:r>
              <a:rPr lang="en-US" sz="1600" dirty="0">
                <a:solidFill>
                  <a:srgbClr val="17375E"/>
                </a:solidFill>
              </a:rPr>
              <a:t> </a:t>
            </a:r>
            <a:r>
              <a:rPr lang="en-US" sz="1600" dirty="0">
                <a:hlinkClick r:id="rId3"/>
              </a:rPr>
              <a:t>https://github.com/mustafacc/SiEPIC_Photonics_Package/blob/master/SiEPIC_Photonics_Package/solvers_simulators/bragg_tmm/bragg_tmm.py</a:t>
            </a:r>
            <a:endParaRPr lang="en-US" sz="1600" dirty="0"/>
          </a:p>
          <a:p>
            <a:pPr marL="742950" lvl="1" indent="-285750">
              <a:buFont typeface="Arial" panose="020B0604020202020204" pitchFamily="34" charset="0"/>
              <a:buChar char="•"/>
            </a:pPr>
            <a:endParaRPr lang="en-US" sz="1600" dirty="0">
              <a:solidFill>
                <a:srgbClr val="17375E"/>
              </a:solidFill>
            </a:endParaRPr>
          </a:p>
          <a:p>
            <a:pPr marL="742950" lvl="1" indent="-285750">
              <a:buFont typeface="Arial" panose="020B0604020202020204" pitchFamily="34" charset="0"/>
              <a:buChar char="•"/>
            </a:pPr>
            <a:r>
              <a:rPr lang="en-US" sz="1600" dirty="0">
                <a:solidFill>
                  <a:srgbClr val="17375E"/>
                </a:solidFill>
              </a:rPr>
              <a:t>Handy tool to quickly model phase-shifted Bragg gratings</a:t>
            </a:r>
          </a:p>
          <a:p>
            <a:pPr marL="742950" lvl="1" indent="-285750">
              <a:buFont typeface="Arial" panose="020B0604020202020204" pitchFamily="34" charset="0"/>
              <a:buChar char="•"/>
            </a:pPr>
            <a:endParaRPr lang="en-US" sz="1600" dirty="0">
              <a:solidFill>
                <a:srgbClr val="17375E"/>
              </a:solidFill>
            </a:endParaRPr>
          </a:p>
          <a:p>
            <a:pPr marL="742950" lvl="1" indent="-285750">
              <a:buFont typeface="Arial" panose="020B0604020202020204" pitchFamily="34" charset="0"/>
              <a:buChar char="•"/>
            </a:pPr>
            <a:r>
              <a:rPr lang="en-US" sz="1600" b="1" dirty="0">
                <a:solidFill>
                  <a:srgbClr val="17375E"/>
                </a:solidFill>
              </a:rPr>
              <a:t>Inputs:</a:t>
            </a:r>
          </a:p>
          <a:p>
            <a:pPr marL="1200150" lvl="2" indent="-285750">
              <a:buFont typeface="Arial" panose="020B0604020202020204" pitchFamily="34" charset="0"/>
              <a:buChar char="•"/>
            </a:pPr>
            <a:r>
              <a:rPr lang="en-US" sz="1600" dirty="0">
                <a:solidFill>
                  <a:srgbClr val="17375E"/>
                </a:solidFill>
              </a:rPr>
              <a:t>Waveguides compact models (effective indices fits, n(</a:t>
            </a:r>
            <a:r>
              <a:rPr lang="el-GR" sz="1600" dirty="0">
                <a:solidFill>
                  <a:srgbClr val="17375E"/>
                </a:solidFill>
              </a:rPr>
              <a:t>λ</a:t>
            </a:r>
            <a:r>
              <a:rPr lang="en-US" sz="1600" dirty="0">
                <a:solidFill>
                  <a:srgbClr val="17375E"/>
                </a:solidFill>
              </a:rPr>
              <a:t>) )</a:t>
            </a:r>
          </a:p>
          <a:p>
            <a:pPr marL="1200150" lvl="2" indent="-285750">
              <a:buFont typeface="Arial" panose="020B0604020202020204" pitchFamily="34" charset="0"/>
              <a:buChar char="•"/>
            </a:pPr>
            <a:r>
              <a:rPr lang="en-US" sz="1600" dirty="0">
                <a:solidFill>
                  <a:srgbClr val="17375E"/>
                </a:solidFill>
              </a:rPr>
              <a:t>Period</a:t>
            </a:r>
          </a:p>
          <a:p>
            <a:pPr marL="1200150" lvl="2" indent="-285750">
              <a:buFont typeface="Arial" panose="020B0604020202020204" pitchFamily="34" charset="0"/>
              <a:buChar char="•"/>
            </a:pPr>
            <a:r>
              <a:rPr lang="en-US" sz="1600" dirty="0">
                <a:solidFill>
                  <a:srgbClr val="17375E"/>
                </a:solidFill>
              </a:rPr>
              <a:t>Number of corrugations</a:t>
            </a:r>
          </a:p>
          <a:p>
            <a:pPr marL="1200150" lvl="2" indent="-285750">
              <a:buFont typeface="Arial" panose="020B0604020202020204" pitchFamily="34" charset="0"/>
              <a:buChar char="•"/>
            </a:pPr>
            <a:r>
              <a:rPr lang="en-US" sz="1600" dirty="0">
                <a:solidFill>
                  <a:srgbClr val="17375E"/>
                </a:solidFill>
              </a:rPr>
              <a:t>Perturbation size</a:t>
            </a:r>
          </a:p>
          <a:p>
            <a:pPr marL="1200150" lvl="2" indent="-285750">
              <a:buFont typeface="Arial" panose="020B0604020202020204" pitchFamily="34" charset="0"/>
              <a:buChar char="•"/>
            </a:pPr>
            <a:endParaRPr lang="en-US" sz="1600" dirty="0">
              <a:solidFill>
                <a:srgbClr val="17375E"/>
              </a:solidFill>
            </a:endParaRPr>
          </a:p>
          <a:p>
            <a:pPr marL="742950" lvl="1" indent="-285750">
              <a:buFont typeface="Arial" panose="020B0604020202020204" pitchFamily="34" charset="0"/>
              <a:buChar char="•"/>
            </a:pPr>
            <a:r>
              <a:rPr lang="en-US" sz="1600" b="1" dirty="0">
                <a:solidFill>
                  <a:srgbClr val="17375E"/>
                </a:solidFill>
              </a:rPr>
              <a:t>Advantages:</a:t>
            </a:r>
          </a:p>
          <a:p>
            <a:pPr marL="1200150" lvl="2" indent="-285750">
              <a:buFont typeface="Arial" panose="020B0604020202020204" pitchFamily="34" charset="0"/>
              <a:buChar char="•"/>
            </a:pPr>
            <a:r>
              <a:rPr lang="en-US" sz="1600" dirty="0">
                <a:solidFill>
                  <a:srgbClr val="17375E"/>
                </a:solidFill>
              </a:rPr>
              <a:t>Quick and simple</a:t>
            </a:r>
          </a:p>
          <a:p>
            <a:pPr marL="1200150" lvl="2" indent="-285750">
              <a:buFont typeface="Arial" panose="020B0604020202020204" pitchFamily="34" charset="0"/>
              <a:buChar char="•"/>
            </a:pPr>
            <a:r>
              <a:rPr lang="en-US" sz="1600" dirty="0">
                <a:solidFill>
                  <a:srgbClr val="17375E"/>
                </a:solidFill>
              </a:rPr>
              <a:t>Does not scale up with the length of the device</a:t>
            </a:r>
          </a:p>
          <a:p>
            <a:pPr marL="1200150" lvl="2" indent="-285750">
              <a:buFont typeface="Arial" panose="020B0604020202020204" pitchFamily="34" charset="0"/>
              <a:buChar char="•"/>
            </a:pPr>
            <a:r>
              <a:rPr lang="en-US" sz="1600" dirty="0">
                <a:solidFill>
                  <a:srgbClr val="17375E"/>
                </a:solidFill>
              </a:rPr>
              <a:t>Can simulate complex device profiles (</a:t>
            </a:r>
            <a:r>
              <a:rPr lang="en-US" sz="1600" dirty="0" err="1">
                <a:solidFill>
                  <a:srgbClr val="17375E"/>
                </a:solidFill>
              </a:rPr>
              <a:t>apodized</a:t>
            </a:r>
            <a:r>
              <a:rPr lang="en-US" sz="1600" dirty="0">
                <a:solidFill>
                  <a:srgbClr val="17375E"/>
                </a:solidFill>
              </a:rPr>
              <a:t>, chirped, etc.)</a:t>
            </a:r>
          </a:p>
          <a:p>
            <a:pPr marL="1200150" lvl="2" indent="-285750">
              <a:buFont typeface="Arial" panose="020B0604020202020204" pitchFamily="34" charset="0"/>
              <a:buChar char="•"/>
            </a:pPr>
            <a:endParaRPr lang="en-US" sz="1600" dirty="0">
              <a:solidFill>
                <a:srgbClr val="17375E"/>
              </a:solidFill>
            </a:endParaRPr>
          </a:p>
          <a:p>
            <a:pPr marL="742950" lvl="1" indent="-285750">
              <a:buFont typeface="Arial" panose="020B0604020202020204" pitchFamily="34" charset="0"/>
              <a:buChar char="•"/>
            </a:pPr>
            <a:r>
              <a:rPr lang="en-US" sz="1600" b="1" dirty="0">
                <a:solidFill>
                  <a:srgbClr val="17375E"/>
                </a:solidFill>
              </a:rPr>
              <a:t>Disadvantages:</a:t>
            </a:r>
          </a:p>
          <a:p>
            <a:pPr marL="1200150" lvl="2" indent="-285750">
              <a:buFont typeface="Arial" panose="020B0604020202020204" pitchFamily="34" charset="0"/>
              <a:buChar char="•"/>
            </a:pPr>
            <a:r>
              <a:rPr lang="en-US" sz="1600" dirty="0">
                <a:solidFill>
                  <a:srgbClr val="17375E"/>
                </a:solidFill>
              </a:rPr>
              <a:t>Must have data to fit the coupling coefficient profile vs perturbation size!</a:t>
            </a:r>
          </a:p>
        </p:txBody>
      </p:sp>
      <p:pic>
        <p:nvPicPr>
          <p:cNvPr id="7" name="Picture 6">
            <a:extLst>
              <a:ext uri="{FF2B5EF4-FFF2-40B4-BE49-F238E27FC236}">
                <a16:creationId xmlns:a16="http://schemas.microsoft.com/office/drawing/2014/main" id="{E17B6E71-E603-46D0-BCFA-6AB715875801}"/>
              </a:ext>
            </a:extLst>
          </p:cNvPr>
          <p:cNvPicPr>
            <a:picLocks noChangeAspect="1"/>
          </p:cNvPicPr>
          <p:nvPr/>
        </p:nvPicPr>
        <p:blipFill>
          <a:blip r:embed="rId4"/>
          <a:stretch>
            <a:fillRect/>
          </a:stretch>
        </p:blipFill>
        <p:spPr>
          <a:xfrm>
            <a:off x="5396977" y="3212976"/>
            <a:ext cx="3754623" cy="1441545"/>
          </a:xfrm>
          <a:prstGeom prst="rect">
            <a:avLst/>
          </a:prstGeom>
        </p:spPr>
      </p:pic>
    </p:spTree>
    <p:extLst>
      <p:ext uri="{BB962C8B-B14F-4D97-AF65-F5344CB8AC3E}">
        <p14:creationId xmlns:p14="http://schemas.microsoft.com/office/powerpoint/2010/main" val="90510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Transfer-Matrix Method</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6</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10" name="TextBox 9">
            <a:extLst>
              <a:ext uri="{FF2B5EF4-FFF2-40B4-BE49-F238E27FC236}">
                <a16:creationId xmlns:a16="http://schemas.microsoft.com/office/drawing/2014/main" id="{9AC1B49E-B2DD-4EBF-8C05-7CEEC47B1267}"/>
              </a:ext>
            </a:extLst>
          </p:cNvPr>
          <p:cNvSpPr txBox="1"/>
          <p:nvPr/>
        </p:nvSpPr>
        <p:spPr>
          <a:xfrm>
            <a:off x="107504" y="1250160"/>
            <a:ext cx="9036496" cy="338554"/>
          </a:xfrm>
          <a:prstGeom prst="rect">
            <a:avLst/>
          </a:prstGeom>
          <a:noFill/>
        </p:spPr>
        <p:txBody>
          <a:bodyPr wrap="square" rtlCol="0">
            <a:spAutoFit/>
          </a:bodyPr>
          <a:lstStyle/>
          <a:p>
            <a:pPr marL="742950" lvl="1" indent="-285750">
              <a:buFont typeface="Arial" panose="020B0604020202020204" pitchFamily="34" charset="0"/>
              <a:buChar char="•"/>
            </a:pPr>
            <a:r>
              <a:rPr lang="en-US" sz="1600" dirty="0" smtClean="0">
                <a:solidFill>
                  <a:srgbClr val="17375E"/>
                </a:solidFill>
              </a:rPr>
              <a:t>Run bragg_tmm.py</a:t>
            </a:r>
            <a:endParaRPr lang="en-US" sz="1600" dirty="0">
              <a:solidFill>
                <a:srgbClr val="17375E"/>
              </a:solidFill>
            </a:endParaRPr>
          </a:p>
        </p:txBody>
      </p:sp>
      <p:pic>
        <p:nvPicPr>
          <p:cNvPr id="3" name="Picture 2"/>
          <p:cNvPicPr>
            <a:picLocks noChangeAspect="1"/>
          </p:cNvPicPr>
          <p:nvPr/>
        </p:nvPicPr>
        <p:blipFill>
          <a:blip r:embed="rId3"/>
          <a:stretch>
            <a:fillRect/>
          </a:stretch>
        </p:blipFill>
        <p:spPr>
          <a:xfrm>
            <a:off x="3973872" y="1250160"/>
            <a:ext cx="5124288" cy="4789786"/>
          </a:xfrm>
          <a:prstGeom prst="rect">
            <a:avLst/>
          </a:prstGeom>
        </p:spPr>
      </p:pic>
      <p:pic>
        <p:nvPicPr>
          <p:cNvPr id="8" name="Picture 7"/>
          <p:cNvPicPr>
            <a:picLocks noChangeAspect="1"/>
          </p:cNvPicPr>
          <p:nvPr/>
        </p:nvPicPr>
        <p:blipFill>
          <a:blip r:embed="rId4"/>
          <a:stretch>
            <a:fillRect/>
          </a:stretch>
        </p:blipFill>
        <p:spPr>
          <a:xfrm>
            <a:off x="121121" y="3315519"/>
            <a:ext cx="3576966" cy="2721205"/>
          </a:xfrm>
          <a:prstGeom prst="rect">
            <a:avLst/>
          </a:prstGeom>
        </p:spPr>
      </p:pic>
      <p:pic>
        <p:nvPicPr>
          <p:cNvPr id="5" name="Picture 4"/>
          <p:cNvPicPr>
            <a:picLocks noChangeAspect="1"/>
          </p:cNvPicPr>
          <p:nvPr/>
        </p:nvPicPr>
        <p:blipFill>
          <a:blip r:embed="rId5"/>
          <a:stretch>
            <a:fillRect/>
          </a:stretch>
        </p:blipFill>
        <p:spPr>
          <a:xfrm>
            <a:off x="85888" y="2008746"/>
            <a:ext cx="3725911" cy="930006"/>
          </a:xfrm>
          <a:prstGeom prst="rect">
            <a:avLst/>
          </a:prstGeom>
        </p:spPr>
      </p:pic>
    </p:spTree>
    <p:extLst>
      <p:ext uri="{BB962C8B-B14F-4D97-AF65-F5344CB8AC3E}">
        <p14:creationId xmlns:p14="http://schemas.microsoft.com/office/powerpoint/2010/main" val="2154674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EME</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7</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10" name="TextBox 9">
            <a:extLst>
              <a:ext uri="{FF2B5EF4-FFF2-40B4-BE49-F238E27FC236}">
                <a16:creationId xmlns:a16="http://schemas.microsoft.com/office/drawing/2014/main" id="{9AC1B49E-B2DD-4EBF-8C05-7CEEC47B1267}"/>
              </a:ext>
            </a:extLst>
          </p:cNvPr>
          <p:cNvSpPr txBox="1"/>
          <p:nvPr/>
        </p:nvSpPr>
        <p:spPr>
          <a:xfrm>
            <a:off x="107504" y="1250160"/>
            <a:ext cx="7704856" cy="4770537"/>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a:solidFill>
                  <a:srgbClr val="17375E"/>
                </a:solidFill>
              </a:rPr>
              <a:t>Uses the EME method:</a:t>
            </a:r>
          </a:p>
          <a:p>
            <a:pPr marL="1200150" lvl="2" indent="-285750">
              <a:buFont typeface="Arial" panose="020B0604020202020204" pitchFamily="34" charset="0"/>
              <a:buChar char="•"/>
            </a:pPr>
            <a:r>
              <a:rPr lang="en-US" sz="1600" dirty="0">
                <a:solidFill>
                  <a:srgbClr val="17375E"/>
                </a:solidFill>
              </a:rPr>
              <a:t>Explained: </a:t>
            </a:r>
            <a:r>
              <a:rPr lang="en-US" sz="1600" dirty="0">
                <a:hlinkClick r:id="rId3"/>
              </a:rPr>
              <a:t>https://apps.lumerical.com/pic_passive_bragg_full_device_simulation_with_eme.html</a:t>
            </a:r>
            <a:endParaRPr lang="en-US" sz="1600" dirty="0"/>
          </a:p>
          <a:p>
            <a:pPr marL="1200150" lvl="2" indent="-285750">
              <a:buFont typeface="Arial" panose="020B0604020202020204" pitchFamily="34" charset="0"/>
              <a:buChar char="•"/>
            </a:pPr>
            <a:endParaRPr lang="en-US" sz="1600" dirty="0">
              <a:solidFill>
                <a:srgbClr val="17375E"/>
              </a:solidFill>
            </a:endParaRPr>
          </a:p>
          <a:p>
            <a:pPr marL="1200150" lvl="2" indent="-285750">
              <a:buFont typeface="Arial" panose="020B0604020202020204" pitchFamily="34" charset="0"/>
              <a:buChar char="•"/>
            </a:pPr>
            <a:r>
              <a:rPr lang="en-US" sz="1600" dirty="0">
                <a:solidFill>
                  <a:srgbClr val="17375E"/>
                </a:solidFill>
              </a:rPr>
              <a:t>Video tutorial: </a:t>
            </a:r>
            <a:r>
              <a:rPr lang="en-US" sz="1600" dirty="0">
                <a:hlinkClick r:id="rId4"/>
              </a:rPr>
              <a:t>https://www.lumerical.com/support/video/waveguide-bragg-gratings-res.html</a:t>
            </a:r>
            <a:endParaRPr lang="en-US" sz="1600" dirty="0"/>
          </a:p>
          <a:p>
            <a:pPr marL="1200150" lvl="2" indent="-285750">
              <a:buFont typeface="Arial" panose="020B0604020202020204" pitchFamily="34" charset="0"/>
              <a:buChar char="•"/>
            </a:pPr>
            <a:endParaRPr lang="en-US" sz="1600" dirty="0">
              <a:solidFill>
                <a:srgbClr val="17375E"/>
              </a:solidFill>
            </a:endParaRPr>
          </a:p>
          <a:p>
            <a:pPr marL="742950" lvl="1" indent="-285750">
              <a:buFont typeface="Arial" panose="020B0604020202020204" pitchFamily="34" charset="0"/>
              <a:buChar char="•"/>
            </a:pPr>
            <a:r>
              <a:rPr lang="en-US" sz="1600" b="1" dirty="0">
                <a:solidFill>
                  <a:srgbClr val="17375E"/>
                </a:solidFill>
              </a:rPr>
              <a:t>Advantages:</a:t>
            </a:r>
          </a:p>
          <a:p>
            <a:pPr marL="1200150" lvl="2" indent="-285750">
              <a:buFont typeface="Arial" panose="020B0604020202020204" pitchFamily="34" charset="0"/>
              <a:buChar char="•"/>
            </a:pPr>
            <a:r>
              <a:rPr lang="en-US" sz="1600" dirty="0">
                <a:solidFill>
                  <a:srgbClr val="17375E"/>
                </a:solidFill>
              </a:rPr>
              <a:t>Does not need information other than the physical geometry of the device</a:t>
            </a:r>
          </a:p>
          <a:p>
            <a:pPr marL="1200150" lvl="2" indent="-285750">
              <a:buFont typeface="Arial" panose="020B0604020202020204" pitchFamily="34" charset="0"/>
              <a:buChar char="•"/>
            </a:pPr>
            <a:r>
              <a:rPr lang="en-US" sz="1600" dirty="0">
                <a:solidFill>
                  <a:srgbClr val="17375E"/>
                </a:solidFill>
              </a:rPr>
              <a:t>Relatively fast simulation time compared to FDTD</a:t>
            </a:r>
          </a:p>
          <a:p>
            <a:pPr marL="1200150" lvl="2" indent="-285750">
              <a:buFont typeface="Arial" panose="020B0604020202020204" pitchFamily="34" charset="0"/>
              <a:buChar char="•"/>
            </a:pPr>
            <a:endParaRPr lang="en-US" sz="1600" dirty="0">
              <a:solidFill>
                <a:srgbClr val="17375E"/>
              </a:solidFill>
            </a:endParaRPr>
          </a:p>
          <a:p>
            <a:pPr marL="1200150" lvl="2" indent="-285750">
              <a:buFont typeface="Arial" panose="020B0604020202020204" pitchFamily="34" charset="0"/>
              <a:buChar char="•"/>
            </a:pPr>
            <a:endParaRPr lang="en-US" sz="1600" b="1" dirty="0">
              <a:solidFill>
                <a:srgbClr val="17375E"/>
              </a:solidFill>
            </a:endParaRPr>
          </a:p>
          <a:p>
            <a:pPr marL="742950" lvl="1" indent="-285750">
              <a:buFont typeface="Arial" panose="020B0604020202020204" pitchFamily="34" charset="0"/>
              <a:buChar char="•"/>
            </a:pPr>
            <a:r>
              <a:rPr lang="en-US" sz="1600" b="1" dirty="0">
                <a:solidFill>
                  <a:srgbClr val="17375E"/>
                </a:solidFill>
              </a:rPr>
              <a:t>Disadvantages:</a:t>
            </a:r>
          </a:p>
          <a:p>
            <a:pPr marL="1200150" lvl="2" indent="-285750">
              <a:buFont typeface="Arial" panose="020B0604020202020204" pitchFamily="34" charset="0"/>
              <a:buChar char="•"/>
            </a:pPr>
            <a:r>
              <a:rPr lang="en-US" sz="1600" dirty="0">
                <a:solidFill>
                  <a:srgbClr val="17375E"/>
                </a:solidFill>
              </a:rPr>
              <a:t>Simulation time scales up with the complexity of the profile</a:t>
            </a:r>
          </a:p>
          <a:p>
            <a:pPr marL="1200150" lvl="2" indent="-285750">
              <a:buFont typeface="Arial" panose="020B0604020202020204" pitchFamily="34" charset="0"/>
              <a:buChar char="•"/>
            </a:pPr>
            <a:r>
              <a:rPr lang="en-US" sz="1600" dirty="0">
                <a:solidFill>
                  <a:srgbClr val="17375E"/>
                </a:solidFill>
              </a:rPr>
              <a:t>Simulation time scales up with the number of simulation modes required to simulate the device</a:t>
            </a:r>
          </a:p>
          <a:p>
            <a:pPr marL="1200150" lvl="2" indent="-285750">
              <a:buFont typeface="Arial" panose="020B0604020202020204" pitchFamily="34" charset="0"/>
              <a:buChar char="•"/>
            </a:pPr>
            <a:r>
              <a:rPr lang="en-US" sz="1600" dirty="0">
                <a:solidFill>
                  <a:srgbClr val="17375E"/>
                </a:solidFill>
              </a:rPr>
              <a:t>Less accurate than FDTD simulations</a:t>
            </a:r>
          </a:p>
        </p:txBody>
      </p:sp>
      <p:pic>
        <p:nvPicPr>
          <p:cNvPr id="3" name="Picture 2">
            <a:extLst>
              <a:ext uri="{FF2B5EF4-FFF2-40B4-BE49-F238E27FC236}">
                <a16:creationId xmlns:a16="http://schemas.microsoft.com/office/drawing/2014/main" id="{1AE2846B-54CB-4891-A31F-D9210B67913F}"/>
              </a:ext>
            </a:extLst>
          </p:cNvPr>
          <p:cNvPicPr>
            <a:picLocks noChangeAspect="1"/>
          </p:cNvPicPr>
          <p:nvPr/>
        </p:nvPicPr>
        <p:blipFill>
          <a:blip r:embed="rId5"/>
          <a:stretch>
            <a:fillRect/>
          </a:stretch>
        </p:blipFill>
        <p:spPr>
          <a:xfrm>
            <a:off x="7291944" y="3833875"/>
            <a:ext cx="1852056" cy="2087641"/>
          </a:xfrm>
          <a:prstGeom prst="rect">
            <a:avLst/>
          </a:prstGeom>
        </p:spPr>
      </p:pic>
    </p:spTree>
    <p:extLst>
      <p:ext uri="{BB962C8B-B14F-4D97-AF65-F5344CB8AC3E}">
        <p14:creationId xmlns:p14="http://schemas.microsoft.com/office/powerpoint/2010/main" val="3389974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EME</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8</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10" name="TextBox 9">
            <a:extLst>
              <a:ext uri="{FF2B5EF4-FFF2-40B4-BE49-F238E27FC236}">
                <a16:creationId xmlns:a16="http://schemas.microsoft.com/office/drawing/2014/main" id="{9AC1B49E-B2DD-4EBF-8C05-7CEEC47B1267}"/>
              </a:ext>
            </a:extLst>
          </p:cNvPr>
          <p:cNvSpPr txBox="1"/>
          <p:nvPr/>
        </p:nvSpPr>
        <p:spPr>
          <a:xfrm>
            <a:off x="107504" y="1250160"/>
            <a:ext cx="9036496" cy="1815882"/>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a:solidFill>
                  <a:srgbClr val="17375E"/>
                </a:solidFill>
              </a:rPr>
              <a:t>How to</a:t>
            </a:r>
            <a:r>
              <a:rPr lang="en-US" sz="1600" b="1" dirty="0" smtClean="0">
                <a:solidFill>
                  <a:srgbClr val="17375E"/>
                </a:solidFill>
              </a:rPr>
              <a:t>:</a:t>
            </a:r>
            <a:endParaRPr lang="en-US" sz="1600" dirty="0">
              <a:solidFill>
                <a:srgbClr val="17375E"/>
              </a:solidFill>
            </a:endParaRPr>
          </a:p>
          <a:p>
            <a:pPr marL="1200150" lvl="2" indent="-285750">
              <a:buFont typeface="Arial" panose="020B0604020202020204" pitchFamily="34" charset="0"/>
              <a:buChar char="•"/>
            </a:pPr>
            <a:r>
              <a:rPr lang="en-US" sz="1600" dirty="0" smtClean="0">
                <a:solidFill>
                  <a:srgbClr val="17375E"/>
                </a:solidFill>
              </a:rPr>
              <a:t>Download </a:t>
            </a:r>
            <a:r>
              <a:rPr lang="en-US" sz="1600" dirty="0">
                <a:solidFill>
                  <a:srgbClr val="17375E"/>
                </a:solidFill>
              </a:rPr>
              <a:t>the scripts </a:t>
            </a:r>
            <a:r>
              <a:rPr lang="en-US" sz="1600" dirty="0" smtClean="0">
                <a:solidFill>
                  <a:srgbClr val="17375E"/>
                </a:solidFill>
              </a:rPr>
              <a:t>(Bragg_EME.zip) and </a:t>
            </a:r>
            <a:r>
              <a:rPr lang="en-US" sz="1600" dirty="0">
                <a:solidFill>
                  <a:srgbClr val="17375E"/>
                </a:solidFill>
              </a:rPr>
              <a:t>open a blank MODE project</a:t>
            </a:r>
          </a:p>
          <a:p>
            <a:pPr marL="1200150" lvl="2" indent="-285750">
              <a:buFont typeface="Arial" panose="020B0604020202020204" pitchFamily="34" charset="0"/>
              <a:buChar char="•"/>
            </a:pPr>
            <a:endParaRPr lang="en-US" sz="1600" dirty="0">
              <a:solidFill>
                <a:srgbClr val="17375E"/>
              </a:solidFill>
            </a:endParaRPr>
          </a:p>
          <a:p>
            <a:pPr marL="1200150" lvl="2" indent="-285750">
              <a:buFont typeface="Arial" panose="020B0604020202020204" pitchFamily="34" charset="0"/>
              <a:buChar char="•"/>
            </a:pPr>
            <a:r>
              <a:rPr lang="en-US" sz="1600" dirty="0" smtClean="0">
                <a:solidFill>
                  <a:srgbClr val="17375E"/>
                </a:solidFill>
              </a:rPr>
              <a:t>With the new MODE project, load the </a:t>
            </a:r>
            <a:r>
              <a:rPr lang="en-US" sz="1600" dirty="0">
                <a:solidFill>
                  <a:srgbClr val="17375E"/>
                </a:solidFill>
              </a:rPr>
              <a:t>script </a:t>
            </a:r>
            <a:r>
              <a:rPr lang="en-US" sz="1600" i="1" dirty="0" err="1" smtClean="0">
                <a:solidFill>
                  <a:srgbClr val="17375E"/>
                </a:solidFill>
              </a:rPr>
              <a:t>MAIN_EME.lsf</a:t>
            </a:r>
            <a:endParaRPr lang="en-US" sz="1600" i="1" dirty="0" smtClean="0">
              <a:solidFill>
                <a:srgbClr val="17375E"/>
              </a:solidFill>
            </a:endParaRPr>
          </a:p>
          <a:p>
            <a:pPr marL="1200150" lvl="2" indent="-285750">
              <a:buFont typeface="Arial" panose="020B0604020202020204" pitchFamily="34" charset="0"/>
              <a:buChar char="•"/>
            </a:pPr>
            <a:endParaRPr lang="en-US" sz="1600" dirty="0">
              <a:solidFill>
                <a:srgbClr val="17375E"/>
              </a:solidFill>
            </a:endParaRPr>
          </a:p>
          <a:p>
            <a:pPr marL="1200150" lvl="2" indent="-285750">
              <a:buFont typeface="Arial" panose="020B0604020202020204" pitchFamily="34" charset="0"/>
              <a:buChar char="•"/>
            </a:pPr>
            <a:r>
              <a:rPr lang="en-US" sz="1600" dirty="0" smtClean="0">
                <a:solidFill>
                  <a:srgbClr val="17375E"/>
                </a:solidFill>
              </a:rPr>
              <a:t>Adjust </a:t>
            </a:r>
            <a:r>
              <a:rPr lang="en-US" sz="1600" dirty="0">
                <a:solidFill>
                  <a:srgbClr val="17375E"/>
                </a:solidFill>
              </a:rPr>
              <a:t>the simulation parameters to your needs (wavelength range, polarization, mesh accuracy or leave as default)</a:t>
            </a:r>
            <a:endParaRPr lang="en-US" sz="1600" dirty="0">
              <a:solidFill>
                <a:srgbClr val="17375E"/>
              </a:solidFill>
            </a:endParaRPr>
          </a:p>
        </p:txBody>
      </p:sp>
      <p:pic>
        <p:nvPicPr>
          <p:cNvPr id="3" name="Picture 2"/>
          <p:cNvPicPr>
            <a:picLocks noChangeAspect="1"/>
          </p:cNvPicPr>
          <p:nvPr/>
        </p:nvPicPr>
        <p:blipFill>
          <a:blip r:embed="rId3"/>
          <a:stretch>
            <a:fillRect/>
          </a:stretch>
        </p:blipFill>
        <p:spPr>
          <a:xfrm>
            <a:off x="2645264" y="3717032"/>
            <a:ext cx="3960976" cy="1582660"/>
          </a:xfrm>
          <a:prstGeom prst="rect">
            <a:avLst/>
          </a:prstGeom>
        </p:spPr>
      </p:pic>
    </p:spTree>
    <p:extLst>
      <p:ext uri="{BB962C8B-B14F-4D97-AF65-F5344CB8AC3E}">
        <p14:creationId xmlns:p14="http://schemas.microsoft.com/office/powerpoint/2010/main" val="986087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F135-273E-4834-B6F0-3D0858F133DF}"/>
              </a:ext>
            </a:extLst>
          </p:cNvPr>
          <p:cNvSpPr>
            <a:spLocks noGrp="1"/>
          </p:cNvSpPr>
          <p:nvPr>
            <p:ph type="title"/>
          </p:nvPr>
        </p:nvSpPr>
        <p:spPr>
          <a:xfrm>
            <a:off x="457200" y="274638"/>
            <a:ext cx="8291264" cy="1143000"/>
          </a:xfrm>
        </p:spPr>
        <p:txBody>
          <a:bodyPr/>
          <a:lstStyle/>
          <a:p>
            <a:r>
              <a:rPr lang="en-CA" dirty="0"/>
              <a:t>Bragg Gratings: EME</a:t>
            </a:r>
          </a:p>
        </p:txBody>
      </p:sp>
      <p:sp>
        <p:nvSpPr>
          <p:cNvPr id="4" name="Slide Number Placeholder 3">
            <a:extLst>
              <a:ext uri="{FF2B5EF4-FFF2-40B4-BE49-F238E27FC236}">
                <a16:creationId xmlns:a16="http://schemas.microsoft.com/office/drawing/2014/main" id="{181E9F38-6DC0-4C01-A41D-AB533D6FEA17}"/>
              </a:ext>
            </a:extLst>
          </p:cNvPr>
          <p:cNvSpPr>
            <a:spLocks noGrp="1"/>
          </p:cNvSpPr>
          <p:nvPr>
            <p:ph type="sldNum" sz="quarter" idx="12"/>
          </p:nvPr>
        </p:nvSpPr>
        <p:spPr/>
        <p:txBody>
          <a:bodyPr/>
          <a:lstStyle/>
          <a:p>
            <a:fld id="{17BB8376-F12B-CB44-BE0C-DBE0A170CA7C}" type="slidenum">
              <a:rPr lang="en-US" altLang="zh-CN" smtClean="0"/>
              <a:pPr/>
              <a:t>9</a:t>
            </a:fld>
            <a:endParaRPr lang="en-US" altLang="zh-CN"/>
          </a:p>
        </p:txBody>
      </p:sp>
      <p:sp>
        <p:nvSpPr>
          <p:cNvPr id="6" name="Footer Placeholder 2">
            <a:extLst>
              <a:ext uri="{FF2B5EF4-FFF2-40B4-BE49-F238E27FC236}">
                <a16:creationId xmlns:a16="http://schemas.microsoft.com/office/drawing/2014/main" id="{81E21CDC-8116-449C-AF50-F12DB1CAE886}"/>
              </a:ext>
            </a:extLst>
          </p:cNvPr>
          <p:cNvSpPr>
            <a:spLocks noGrp="1"/>
          </p:cNvSpPr>
          <p:nvPr>
            <p:ph type="ftr" sz="quarter" idx="11"/>
          </p:nvPr>
        </p:nvSpPr>
        <p:spPr>
          <a:xfrm>
            <a:off x="7452320" y="0"/>
            <a:ext cx="1691680" cy="365125"/>
          </a:xfrm>
        </p:spPr>
        <p:txBody>
          <a:bodyPr/>
          <a:lstStyle/>
          <a:p>
            <a:r>
              <a:rPr lang="en-US" altLang="zh-CN" dirty="0"/>
              <a:t> M. Hammood ©2020</a:t>
            </a:r>
          </a:p>
        </p:txBody>
      </p:sp>
      <p:sp>
        <p:nvSpPr>
          <p:cNvPr id="10" name="TextBox 9">
            <a:extLst>
              <a:ext uri="{FF2B5EF4-FFF2-40B4-BE49-F238E27FC236}">
                <a16:creationId xmlns:a16="http://schemas.microsoft.com/office/drawing/2014/main" id="{9AC1B49E-B2DD-4EBF-8C05-7CEEC47B1267}"/>
              </a:ext>
            </a:extLst>
          </p:cNvPr>
          <p:cNvSpPr txBox="1"/>
          <p:nvPr/>
        </p:nvSpPr>
        <p:spPr>
          <a:xfrm>
            <a:off x="107504" y="1250160"/>
            <a:ext cx="9036496" cy="830997"/>
          </a:xfrm>
          <a:prstGeom prst="rect">
            <a:avLst/>
          </a:prstGeom>
          <a:noFill/>
        </p:spPr>
        <p:txBody>
          <a:bodyPr wrap="square" rtlCol="0">
            <a:spAutoFit/>
          </a:bodyPr>
          <a:lstStyle/>
          <a:p>
            <a:pPr marL="742950" lvl="1" indent="-285750">
              <a:buFont typeface="Arial" panose="020B0604020202020204" pitchFamily="34" charset="0"/>
              <a:buChar char="•"/>
            </a:pPr>
            <a:r>
              <a:rPr lang="en-US" sz="1600" b="1" dirty="0">
                <a:solidFill>
                  <a:srgbClr val="17375E"/>
                </a:solidFill>
              </a:rPr>
              <a:t>How to</a:t>
            </a:r>
            <a:r>
              <a:rPr lang="en-US" sz="1600" b="1" dirty="0" smtClean="0">
                <a:solidFill>
                  <a:srgbClr val="17375E"/>
                </a:solidFill>
              </a:rPr>
              <a:t>:</a:t>
            </a:r>
          </a:p>
          <a:p>
            <a:pPr marL="1200150" lvl="2" indent="-285750">
              <a:buFont typeface="Arial" panose="020B0604020202020204" pitchFamily="34" charset="0"/>
              <a:buChar char="•"/>
            </a:pPr>
            <a:r>
              <a:rPr lang="en-US" sz="1600" dirty="0">
                <a:solidFill>
                  <a:srgbClr val="17375E"/>
                </a:solidFill>
              </a:rPr>
              <a:t>The script will plot the transmission and reflection spectra, and then extract the 3-dB bandwidth and central wavelength (for your </a:t>
            </a:r>
            <a:r>
              <a:rPr lang="en-US" sz="1600" dirty="0" smtClean="0">
                <a:solidFill>
                  <a:srgbClr val="17375E"/>
                </a:solidFill>
              </a:rPr>
              <a:t>future Kappa </a:t>
            </a:r>
            <a:r>
              <a:rPr lang="en-US" sz="1600" dirty="0">
                <a:solidFill>
                  <a:srgbClr val="17375E"/>
                </a:solidFill>
              </a:rPr>
              <a:t>analysis).</a:t>
            </a:r>
            <a:endParaRPr lang="en-US" sz="1600" dirty="0">
              <a:solidFill>
                <a:srgbClr val="17375E"/>
              </a:solidFill>
            </a:endParaRPr>
          </a:p>
        </p:txBody>
      </p:sp>
      <p:pic>
        <p:nvPicPr>
          <p:cNvPr id="7" name="Picture 6"/>
          <p:cNvPicPr>
            <a:picLocks noChangeAspect="1"/>
          </p:cNvPicPr>
          <p:nvPr/>
        </p:nvPicPr>
        <p:blipFill>
          <a:blip r:embed="rId3"/>
          <a:stretch>
            <a:fillRect/>
          </a:stretch>
        </p:blipFill>
        <p:spPr>
          <a:xfrm>
            <a:off x="107504" y="2204864"/>
            <a:ext cx="5114160" cy="3728975"/>
          </a:xfrm>
          <a:prstGeom prst="rect">
            <a:avLst/>
          </a:prstGeom>
        </p:spPr>
      </p:pic>
      <p:pic>
        <p:nvPicPr>
          <p:cNvPr id="20" name="Picture 19"/>
          <p:cNvPicPr>
            <a:picLocks noChangeAspect="1"/>
          </p:cNvPicPr>
          <p:nvPr/>
        </p:nvPicPr>
        <p:blipFill>
          <a:blip r:embed="rId4"/>
          <a:stretch>
            <a:fillRect/>
          </a:stretch>
        </p:blipFill>
        <p:spPr>
          <a:xfrm>
            <a:off x="5436096" y="3255247"/>
            <a:ext cx="3615602" cy="1990144"/>
          </a:xfrm>
          <a:prstGeom prst="rect">
            <a:avLst/>
          </a:prstGeom>
        </p:spPr>
      </p:pic>
    </p:spTree>
    <p:extLst>
      <p:ext uri="{BB962C8B-B14F-4D97-AF65-F5344CB8AC3E}">
        <p14:creationId xmlns:p14="http://schemas.microsoft.com/office/powerpoint/2010/main" val="4171527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BC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BC_theme1" id="{F9174C05-1DA1-4A84-AB29-033B662CC0FE}" vid="{85A6F710-4673-428D-9A93-1EBF82152076}"/>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100509</TotalTime>
  <Words>1329</Words>
  <Application>Microsoft Office PowerPoint</Application>
  <PresentationFormat>On-screen Show (4:3)</PresentationFormat>
  <Paragraphs>233</Paragraphs>
  <Slides>23</Slides>
  <Notes>23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ＭＳ Ｐゴシック</vt:lpstr>
      <vt:lpstr>Agency FB</vt:lpstr>
      <vt:lpstr>Arial</vt:lpstr>
      <vt:lpstr>Arial</vt:lpstr>
      <vt:lpstr>Calibri</vt:lpstr>
      <vt:lpstr>Eras Medium ITC</vt:lpstr>
      <vt:lpstr>Times New Roman</vt:lpstr>
      <vt:lpstr>Wingdings</vt:lpstr>
      <vt:lpstr>Custom Design</vt:lpstr>
      <vt:lpstr>UBC_theme1</vt:lpstr>
      <vt:lpstr>1_Custom Design</vt:lpstr>
      <vt:lpstr>Design of Silicon Photonic Bragg Grating Devices  Vancouver, BC, Canada 25 May 2020</vt:lpstr>
      <vt:lpstr>Outline</vt:lpstr>
      <vt:lpstr>Bragg Gratings: References</vt:lpstr>
      <vt:lpstr>Bragg Gratings: Transfer-Matrix Method</vt:lpstr>
      <vt:lpstr>Bragg Gratings: Transfer-Matrix Method</vt:lpstr>
      <vt:lpstr>Bragg Gratings: Transfer-Matrix Method</vt:lpstr>
      <vt:lpstr>Bragg Gratings: EME</vt:lpstr>
      <vt:lpstr>Bragg Gratings: EME</vt:lpstr>
      <vt:lpstr>Bragg Gratings: EME</vt:lpstr>
      <vt:lpstr>Bragg Gratings: EME</vt:lpstr>
      <vt:lpstr>Bragg Gratings: EME</vt:lpstr>
      <vt:lpstr>Bragg Gratings: EME</vt:lpstr>
      <vt:lpstr>Bragg Gratings: 3D/2D FDTD</vt:lpstr>
      <vt:lpstr>Bragg Gratings: 3D/2D FDTD</vt:lpstr>
      <vt:lpstr>Bragg Gratings: FDTD Bloch Boundary</vt:lpstr>
      <vt:lpstr>Bragg Gratings: FDTD Bloch Boundary</vt:lpstr>
      <vt:lpstr>Bragg Gratings: FDTD Bloch Boundary</vt:lpstr>
      <vt:lpstr>Bragg Gratings: FDTD Bloch Boundary</vt:lpstr>
      <vt:lpstr>Bragg Gratings: FDTD Bloch Boundary</vt:lpstr>
      <vt:lpstr>Bragg Gratings: FDTD Bloch Boundary</vt:lpstr>
      <vt:lpstr>Bragg Gratings: FDTD Bloch Boundary</vt:lpstr>
      <vt:lpstr>Bragg Gratings: FDTD Bloch Boundary</vt:lpstr>
      <vt:lpstr>Bragg Gratings: FDTD Bloch Boundary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Mustafa Hammood PhD Qual.</dc:title>
  <dc:creator>Mustafa Hammood</dc:creator>
  <cp:lastModifiedBy>%username:~0,2%</cp:lastModifiedBy>
  <cp:revision>2907</cp:revision>
  <cp:lastPrinted>2018-01-11T08:12:37Z</cp:lastPrinted>
  <dcterms:created xsi:type="dcterms:W3CDTF">2011-06-10T23:11:41Z</dcterms:created>
  <dcterms:modified xsi:type="dcterms:W3CDTF">2020-05-25T13:37:28Z</dcterms:modified>
</cp:coreProperties>
</file>