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17"/>
  </p:notesMasterIdLst>
  <p:handoutMasterIdLst>
    <p:handoutMasterId r:id="rId18"/>
  </p:handoutMasterIdLst>
  <p:sldIdLst>
    <p:sldId id="426" r:id="rId4"/>
    <p:sldId id="467" r:id="rId5"/>
    <p:sldId id="468" r:id="rId6"/>
    <p:sldId id="469" r:id="rId7"/>
    <p:sldId id="470" r:id="rId8"/>
    <p:sldId id="473" r:id="rId9"/>
    <p:sldId id="471" r:id="rId10"/>
    <p:sldId id="474" r:id="rId11"/>
    <p:sldId id="472" r:id="rId12"/>
    <p:sldId id="475" r:id="rId13"/>
    <p:sldId id="476" r:id="rId14"/>
    <p:sldId id="477" r:id="rId15"/>
    <p:sldId id="47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8"/>
    <a:srgbClr val="17375E"/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3564" autoAdjust="0"/>
  </p:normalViewPr>
  <p:slideViewPr>
    <p:cSldViewPr>
      <p:cViewPr>
        <p:scale>
          <a:sx n="100" d="100"/>
          <a:sy n="100" d="100"/>
        </p:scale>
        <p:origin x="418" y="-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2020-05-01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5249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28333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9384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8680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04769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7835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7312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8671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7806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1837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4052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38029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5/1/2020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 userDrawn="1"/>
        </p:nvSpPr>
        <p:spPr>
          <a:xfrm>
            <a:off x="5991042" y="6228060"/>
            <a:ext cx="1317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SiEPIC</a:t>
            </a:r>
            <a:r>
              <a:rPr lang="en-US" sz="2400" b="0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fab</a:t>
            </a:r>
            <a:endParaRPr lang="en-US" sz="2400" b="0" i="1" dirty="0">
              <a:latin typeface="Agency FB" panose="020B0503020202020204" pitchFamily="34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CA" altLang="zh-CN"/>
              <a:t>Hammood, Mustafa ©2020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5/1/2020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altLang="zh-CN" dirty="0"/>
              <a:t>Hammood, Mustafa ©2020</a:t>
            </a:r>
            <a:endParaRPr lang="en-US" altLang="zh-C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5991042" y="6228060"/>
            <a:ext cx="1317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SiEPIC</a:t>
            </a:r>
            <a:r>
              <a:rPr lang="en-US" sz="2400" b="0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fab</a:t>
            </a:r>
            <a:endParaRPr lang="en-US" sz="2400" b="0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5/1/2020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altLang="zh-CN" dirty="0"/>
              <a:t>Hammood, Mustafa ©2020</a:t>
            </a:r>
            <a:endParaRPr lang="en-US" altLang="zh-C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 userDrawn="1"/>
        </p:nvSpPr>
        <p:spPr>
          <a:xfrm>
            <a:off x="5991042" y="6228060"/>
            <a:ext cx="1317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SiEPIC</a:t>
            </a:r>
            <a:r>
              <a:rPr lang="en-US" sz="2400" b="0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fab</a:t>
            </a:r>
            <a:endParaRPr lang="en-US" sz="2400" b="0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5/1/2020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altLang="zh-CN" dirty="0"/>
              <a:t>Hammood, Mustafa ©2020</a:t>
            </a:r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5991042" y="6228060"/>
            <a:ext cx="1317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SiEPIC</a:t>
            </a:r>
            <a:r>
              <a:rPr lang="en-US" sz="2400" b="0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fab</a:t>
            </a:r>
            <a:endParaRPr lang="en-US" sz="2400" b="0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altLang="zh-CN" dirty="0"/>
              <a:t>Hammood, Mustafa ©2020</a:t>
            </a:r>
            <a:endParaRPr lang="en-US" altLang="zh-C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991042" y="6228060"/>
            <a:ext cx="1317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SiEPIC</a:t>
            </a:r>
            <a:r>
              <a:rPr lang="en-US" sz="2400" b="0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fab</a:t>
            </a:r>
            <a:endParaRPr lang="en-US" sz="2400" b="0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altLang="zh-CN" dirty="0"/>
              <a:t>Hammood, Mustafa ©2020</a:t>
            </a:r>
            <a:endParaRPr lang="en-US" altLang="zh-C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991042" y="6228060"/>
            <a:ext cx="1317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SiEPIC</a:t>
            </a:r>
            <a:r>
              <a:rPr lang="en-US" sz="2400" b="0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fab</a:t>
            </a:r>
            <a:endParaRPr lang="en-US" sz="2400" b="0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altLang="zh-CN" dirty="0"/>
              <a:t>Hammood, Mustafa ©2020</a:t>
            </a:r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TextBox 9"/>
          <p:cNvSpPr txBox="1"/>
          <p:nvPr userDrawn="1"/>
        </p:nvSpPr>
        <p:spPr>
          <a:xfrm>
            <a:off x="5991042" y="6228060"/>
            <a:ext cx="1317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i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SiEPIC</a:t>
            </a:r>
            <a:r>
              <a:rPr lang="en-US" sz="2400" b="0" i="1" dirty="0" err="1">
                <a:solidFill>
                  <a:schemeClr val="bg1"/>
                </a:solidFill>
                <a:latin typeface="Agency FB" panose="020B0503020202020204" pitchFamily="34" charset="0"/>
              </a:rPr>
              <a:t>fab</a:t>
            </a:r>
            <a:endParaRPr lang="en-US" sz="2400" b="0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5/1/2020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 dirty="0"/>
              <a:t>Hammood, Mustafa ©2020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stafacc/SiEPIC_Photonics_Package/blob/master/SiEPIC_Photonics_Package/solvers_simulators/bragg_tmm/bragg_tmm.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lumerical.com/pic_passive_bragg_full_device_simulation_with_em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hyperlink" Target="https://www.lumerical.com/support/video/waveguide-bragg-gratings-r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56143"/>
            <a:ext cx="6084168" cy="382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1259632" y="409476"/>
            <a:ext cx="6840760" cy="1470025"/>
          </a:xfrm>
        </p:spPr>
        <p:txBody>
          <a:bodyPr/>
          <a:lstStyle/>
          <a:p>
            <a:pPr algn="ctr"/>
            <a: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  <a:t>Design of Silicon Photonic Bragg Grating Devices with </a:t>
            </a:r>
            <a:r>
              <a:rPr kumimoji="0" lang="en-US" altLang="zh-CN" sz="3200" b="1" dirty="0" err="1">
                <a:ea typeface="ＭＳ Ｐゴシック" charset="-128"/>
                <a:cs typeface="Times New Roman" panose="02020603050405020304" pitchFamily="18" charset="0"/>
              </a:rPr>
              <a:t>Lumerical</a:t>
            </a:r>
            <a:br>
              <a:rPr kumimoji="0" lang="en-US" altLang="zh-CN" sz="2400" b="1" dirty="0">
                <a:ea typeface="ＭＳ Ｐゴシック" charset="-128"/>
                <a:cs typeface="Times New Roman" panose="02020603050405020304" pitchFamily="18" charset="0"/>
              </a:rPr>
            </a:br>
            <a:br>
              <a:rPr kumimoji="0" lang="en-US" altLang="zh-CN" sz="2000" b="1" dirty="0">
                <a:ea typeface="ＭＳ Ｐゴシック" charset="-128"/>
                <a:cs typeface="Times New Roman" panose="02020603050405020304" pitchFamily="18" charset="0"/>
              </a:rPr>
            </a:br>
            <a:r>
              <a:rPr kumimoji="0" lang="en-CA" altLang="zh-CN" sz="1600" dirty="0">
                <a:ea typeface="ＭＳ Ｐゴシック" charset="-128"/>
                <a:cs typeface="Times New Roman" panose="02020603050405020304" pitchFamily="18" charset="0"/>
              </a:rPr>
              <a:t>Vancouver, BC, Canada</a:t>
            </a:r>
            <a:br>
              <a:rPr kumimoji="0" lang="en-US" altLang="zh-CN" sz="2000" b="1" dirty="0">
                <a:ea typeface="ＭＳ Ｐゴシック" charset="-128"/>
                <a:cs typeface="Times New Roman" panose="02020603050405020304" pitchFamily="18" charset="0"/>
              </a:rPr>
            </a:br>
            <a:r>
              <a:rPr kumimoji="0" lang="en-US" altLang="zh-CN" sz="1600" b="1" dirty="0">
                <a:ea typeface="ＭＳ Ｐゴシック" charset="-128"/>
                <a:cs typeface="Times New Roman" panose="02020603050405020304" pitchFamily="18" charset="0"/>
              </a:rPr>
              <a:t>10</a:t>
            </a: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 January 2020</a:t>
            </a:r>
            <a:endParaRPr kumimoji="0" lang="en-US" altLang="zh-CN" sz="2000" dirty="0"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©2020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0" y="4969956"/>
            <a:ext cx="572412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b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Hammood</a:t>
            </a:r>
            <a:r>
              <a:rPr kumimoji="0" lang="en-US" altLang="zh-CN" sz="20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</a:t>
            </a:r>
          </a:p>
          <a:p>
            <a:endParaRPr kumimoji="0" lang="en-US" altLang="zh-CN" sz="1400" dirty="0">
              <a:solidFill>
                <a:schemeClr val="bg1"/>
              </a:solidFill>
              <a:latin typeface="+mj-lt"/>
              <a:ea typeface="Times New Roman" charset="0"/>
              <a:cs typeface="Times New Roman" charset="0"/>
            </a:endParaRPr>
          </a:p>
          <a:p>
            <a:r>
              <a:rPr kumimoji="0" lang="en-US" altLang="zh-CN" sz="14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Columbia, Vancouver</a:t>
            </a:r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3D/2D FDTD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7344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Uses FDTD solver: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7375E"/>
                </a:solidFill>
              </a:rPr>
              <a:t>Simulating the full device length either in </a:t>
            </a:r>
            <a:r>
              <a:rPr lang="en-US" sz="1200" b="1" dirty="0">
                <a:solidFill>
                  <a:srgbClr val="17375E"/>
                </a:solidFill>
              </a:rPr>
              <a:t>2D FDTD or 3D FDTD</a:t>
            </a:r>
            <a:endParaRPr lang="en-US" sz="12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Advantages: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Accurate, if the simulation mesh and time were sufficiently large…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Can be used to simulated complex apodization provide.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Disadvantages: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Very lengthy simulation time!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DA367-5330-424B-BC4D-F0725709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830" y="3393733"/>
            <a:ext cx="3559170" cy="26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4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3D/2D FDTD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9036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Open FDTD project </a:t>
            </a:r>
            <a:r>
              <a:rPr lang="en-US" sz="1600" b="1" dirty="0" err="1">
                <a:solidFill>
                  <a:srgbClr val="17375E"/>
                </a:solidFill>
              </a:rPr>
              <a:t>MAIN_FDTD.fsp</a:t>
            </a:r>
            <a:r>
              <a:rPr lang="en-US" sz="1600" b="1" dirty="0">
                <a:solidFill>
                  <a:srgbClr val="17375E"/>
                </a:solidFill>
              </a:rPr>
              <a:t> </a:t>
            </a:r>
            <a:r>
              <a:rPr lang="en-US" sz="1600" dirty="0">
                <a:solidFill>
                  <a:srgbClr val="17375E"/>
                </a:solidFill>
              </a:rPr>
              <a:t>and Run sample code </a:t>
            </a:r>
            <a:r>
              <a:rPr lang="en-US" sz="1600" b="1" i="1" dirty="0">
                <a:solidFill>
                  <a:srgbClr val="17375E"/>
                </a:solidFill>
              </a:rPr>
              <a:t> </a:t>
            </a:r>
            <a:r>
              <a:rPr lang="en-US" sz="1600" b="1" i="1" dirty="0" err="1">
                <a:solidFill>
                  <a:srgbClr val="17375E"/>
                </a:solidFill>
              </a:rPr>
              <a:t>MAIN_FDTD.lsf</a:t>
            </a:r>
            <a:endParaRPr lang="en-US" sz="1600" b="1" i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Input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Device physical parameters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Simulation parameters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You can create an S-parameters sweep as well.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You can use ports symmetry.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BB164-1407-49FB-B38B-1892BB440EA4}"/>
              </a:ext>
            </a:extLst>
          </p:cNvPr>
          <p:cNvSpPr txBox="1"/>
          <p:nvPr/>
        </p:nvSpPr>
        <p:spPr>
          <a:xfrm>
            <a:off x="7881" y="5445224"/>
            <a:ext cx="506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There are rarely times you need to actually use 3D FDTD to simulate an entire length of a Bragg grating device. The example is added here for illustrating the inefficiency of the method relative to other methods.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D1A70C-CD32-4961-B0B0-42103752B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95" y="1862846"/>
            <a:ext cx="2586526" cy="4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FDTD Bloch Boundary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61206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Uses FDTD solver: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Simulating one unit cell of a grating over an infinite length.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Advantages: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Relatively fast simulation with the most accurate results.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Can be used to perform various parametric sweeps.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Disadvantages: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Cannot simulate the output spectra of advanced </a:t>
            </a:r>
            <a:r>
              <a:rPr lang="en-US" sz="1600" dirty="0" err="1">
                <a:solidFill>
                  <a:srgbClr val="17375E"/>
                </a:solidFill>
              </a:rPr>
              <a:t>apodized</a:t>
            </a:r>
            <a:r>
              <a:rPr lang="en-US" sz="1600" dirty="0">
                <a:solidFill>
                  <a:srgbClr val="17375E"/>
                </a:solidFill>
              </a:rPr>
              <a:t> devices (directly).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Does not show the output spectra of the device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09C47-DDC9-4E62-B885-AA5047ADC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623079"/>
            <a:ext cx="2961183" cy="40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FDTD Bloch Boundary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Two examples provided under ‘</a:t>
            </a:r>
            <a:r>
              <a:rPr lang="en-US" sz="1600" b="1" dirty="0" err="1">
                <a:solidFill>
                  <a:srgbClr val="17375E"/>
                </a:solidFill>
              </a:rPr>
              <a:t>Bandstructure</a:t>
            </a:r>
            <a:r>
              <a:rPr lang="en-US" sz="1600" dirty="0">
                <a:solidFill>
                  <a:srgbClr val="17375E"/>
                </a:solidFill>
              </a:rPr>
              <a:t>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Script-based: </a:t>
            </a:r>
            <a:r>
              <a:rPr lang="en-US" sz="1600" dirty="0">
                <a:solidFill>
                  <a:srgbClr val="17375E"/>
                </a:solidFill>
              </a:rPr>
              <a:t>run ‘</a:t>
            </a:r>
            <a:r>
              <a:rPr lang="en-US" sz="1600" dirty="0" err="1">
                <a:solidFill>
                  <a:srgbClr val="17375E"/>
                </a:solidFill>
              </a:rPr>
              <a:t>MAIN_Bandstructure.lsf</a:t>
            </a:r>
            <a:r>
              <a:rPr lang="en-US" sz="1600" dirty="0">
                <a:solidFill>
                  <a:srgbClr val="17375E"/>
                </a:solidFill>
              </a:rPr>
              <a:t>’ using FDTD script window with simulation and physical parameters. This is a “GUI”-less approach that will setup the simulation for you.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7375E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Project-based: </a:t>
            </a:r>
            <a:r>
              <a:rPr lang="en-US" sz="1600" dirty="0">
                <a:solidFill>
                  <a:srgbClr val="17375E"/>
                </a:solidFill>
              </a:rPr>
              <a:t>open “</a:t>
            </a:r>
            <a:r>
              <a:rPr lang="en-US" sz="1600" dirty="0" err="1">
                <a:solidFill>
                  <a:srgbClr val="17375E"/>
                </a:solidFill>
              </a:rPr>
              <a:t>Bragg_bandstructure.fsp</a:t>
            </a:r>
            <a:r>
              <a:rPr lang="en-US" sz="1600" dirty="0">
                <a:solidFill>
                  <a:srgbClr val="17375E"/>
                </a:solidFill>
              </a:rPr>
              <a:t>’ using FDTD and configure the simulation settings under “model” and physical settings under “Bragg” objects.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Sample parametric sweeps were setup in this project as an example.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80598-8983-4D6F-8D1C-A256618A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1" y="3429000"/>
            <a:ext cx="4535488" cy="2596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962C7-C9D5-4E1B-A2DE-B2EE148AF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49282"/>
            <a:ext cx="3137658" cy="259228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662DD6-40BA-4A67-A7FF-480775F4D5A0}"/>
              </a:ext>
            </a:extLst>
          </p:cNvPr>
          <p:cNvCxnSpPr/>
          <p:nvPr/>
        </p:nvCxnSpPr>
        <p:spPr>
          <a:xfrm flipH="1">
            <a:off x="3275856" y="4509120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91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90364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Bragg gratings: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Theoretical approach: Transfer-Matrix Method (TMM)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Theoretical approach: Coupled-mode theory (CMT)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Coupling coefficient (Kappa)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Simulation: Lumerical EME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Simulation: </a:t>
            </a:r>
            <a:r>
              <a:rPr lang="en-US" sz="1600" dirty="0" err="1">
                <a:solidFill>
                  <a:srgbClr val="17375E"/>
                </a:solidFill>
              </a:rPr>
              <a:t>Lumerical</a:t>
            </a:r>
            <a:r>
              <a:rPr lang="en-US" sz="1600" dirty="0">
                <a:solidFill>
                  <a:srgbClr val="17375E"/>
                </a:solidFill>
              </a:rPr>
              <a:t> 3D/2D FDTD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Simulation + Theory: Lumerical FDTD Band-structure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Contra-directional couplers: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Theoretical approach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Simulation: Lumerical EME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Simulation + Theory: Coupled-mode theory + Transfer-Matrix Method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Compact model generation and full-simulation flow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Examples: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Bragg grating: corrugation strength sweep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Transfer-Matrix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6D0B9-08A5-4647-BC95-9972E059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55" y="1188684"/>
            <a:ext cx="3278672" cy="2829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C1CDD8-F795-423A-87A4-532226C00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37112"/>
            <a:ext cx="4015638" cy="15957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2AAE42-C7F9-461B-A2F2-F5B92E33533D}"/>
              </a:ext>
            </a:extLst>
          </p:cNvPr>
          <p:cNvCxnSpPr/>
          <p:nvPr/>
        </p:nvCxnSpPr>
        <p:spPr>
          <a:xfrm>
            <a:off x="1980191" y="3789040"/>
            <a:ext cx="0" cy="73508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0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Transfer-Matrix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90364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Available:</a:t>
            </a:r>
            <a:r>
              <a:rPr lang="en-US" sz="1600" dirty="0">
                <a:solidFill>
                  <a:srgbClr val="17375E"/>
                </a:solidFill>
              </a:rPr>
              <a:t> </a:t>
            </a:r>
            <a:r>
              <a:rPr lang="en-US" sz="1600" dirty="0">
                <a:hlinkClick r:id="rId3"/>
              </a:rPr>
              <a:t>https://github.com/mustafacc/SiEPIC_Photonics_Package/blob/master/SiEPIC_Photonics_Package/solvers_simulators/bragg_tmm/bragg_tmm.py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Handy tool to quickly model phase-shifted Bragg gratings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Inputs: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Waveguides compact models (effective indices fits, n(</a:t>
            </a:r>
            <a:r>
              <a:rPr lang="el-GR" sz="1600" dirty="0">
                <a:solidFill>
                  <a:srgbClr val="17375E"/>
                </a:solidFill>
              </a:rPr>
              <a:t>λ</a:t>
            </a:r>
            <a:r>
              <a:rPr lang="en-US" sz="1600" dirty="0">
                <a:solidFill>
                  <a:srgbClr val="17375E"/>
                </a:solidFill>
              </a:rPr>
              <a:t>) 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Period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Number of corrugations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Perturbation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Advantages: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Quick and simple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Does not scale up with the length of the device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Can simulate complex device profiles (</a:t>
            </a:r>
            <a:r>
              <a:rPr lang="en-US" sz="1600" dirty="0" err="1">
                <a:solidFill>
                  <a:srgbClr val="17375E"/>
                </a:solidFill>
              </a:rPr>
              <a:t>apodized</a:t>
            </a:r>
            <a:r>
              <a:rPr lang="en-US" sz="1600" dirty="0">
                <a:solidFill>
                  <a:srgbClr val="17375E"/>
                </a:solidFill>
              </a:rPr>
              <a:t>, chirped, etc.)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Disadvantages: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Must have data to fit the coupling coefficient profile vs perturbation size!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B6E71-E603-46D0-BCFA-6AB715875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977" y="3212976"/>
            <a:ext cx="3754623" cy="14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0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Transfer-Matrix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9036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Sample spectra: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53" y="1769543"/>
            <a:ext cx="553479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1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77048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Uses the EME method: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Explained: </a:t>
            </a:r>
            <a:r>
              <a:rPr lang="en-US" sz="1600" dirty="0">
                <a:hlinkClick r:id="rId3"/>
              </a:rPr>
              <a:t>https://apps.lumerical.com/pic_passive_bragg_full_device_simulation_with_eme.html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Video tutorial: </a:t>
            </a:r>
            <a:r>
              <a:rPr lang="en-US" sz="1600" dirty="0">
                <a:hlinkClick r:id="rId4"/>
              </a:rPr>
              <a:t>https://www.lumerical.com/support/video/waveguide-bragg-gratings-res.html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Advantages: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Does not need information other than the physical geometry of the device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Relatively fast simulation time compared to FDTD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Disadvantages: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Simulation time scales up with the complexity of the profile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Simulation time scales up with the number of simulation modes required to simulate the device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Less accurate than FDTD simulations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2846B-54CB-4891-A31F-D9210B679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944" y="3833875"/>
            <a:ext cx="1852056" cy="20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7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9036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Run sample code </a:t>
            </a:r>
            <a:r>
              <a:rPr lang="en-US" sz="1600" b="1" i="1" dirty="0" err="1">
                <a:solidFill>
                  <a:srgbClr val="17375E"/>
                </a:solidFill>
              </a:rPr>
              <a:t>MAIN_EME.lsf</a:t>
            </a:r>
            <a:endParaRPr lang="en-US" sz="1600" b="1" i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7375E"/>
                </a:solidFill>
              </a:rPr>
              <a:t>Input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Device physical parameters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76" y="2826206"/>
            <a:ext cx="6135522" cy="3096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C0B58-01E1-4E01-AAB9-75B144922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56" y="1207991"/>
            <a:ext cx="3642676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8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268760"/>
            <a:ext cx="6344725" cy="47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F135-273E-4834-B6F0-3D0858F1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CA" dirty="0"/>
              <a:t>Bragg Gratings: 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9F38-6DC0-4C01-A41D-AB533D6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E21CDC-8116-449C-AF50-F12DB1C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2320" y="0"/>
            <a:ext cx="1691680" cy="365125"/>
          </a:xfrm>
        </p:spPr>
        <p:txBody>
          <a:bodyPr/>
          <a:lstStyle/>
          <a:p>
            <a:r>
              <a:rPr lang="en-US" altLang="zh-CN" dirty="0"/>
              <a:t> M. Hammood ©2020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B49E-B2DD-4EBF-8C05-7CEEC47B1267}"/>
              </a:ext>
            </a:extLst>
          </p:cNvPr>
          <p:cNvSpPr txBox="1"/>
          <p:nvPr/>
        </p:nvSpPr>
        <p:spPr>
          <a:xfrm>
            <a:off x="107504" y="1250160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EME simulations can be used to quickly perform parametric studies to understand the effects of specific parameters, i.e. </a:t>
            </a:r>
            <a:r>
              <a:rPr lang="en-US" sz="1600" b="1" dirty="0">
                <a:solidFill>
                  <a:srgbClr val="17375E"/>
                </a:solidFill>
              </a:rPr>
              <a:t>the effects of changing the waveguide’s sidewall angle</a:t>
            </a:r>
            <a:r>
              <a:rPr lang="en-US" sz="1600" dirty="0">
                <a:solidFill>
                  <a:srgbClr val="17375E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375E"/>
                </a:solidFill>
              </a:rPr>
              <a:t>Run applications -&gt; </a:t>
            </a:r>
            <a:r>
              <a:rPr lang="en-US" sz="1600" dirty="0" err="1">
                <a:solidFill>
                  <a:srgbClr val="17375E"/>
                </a:solidFill>
              </a:rPr>
              <a:t>dw_sweep</a:t>
            </a:r>
            <a:r>
              <a:rPr lang="en-US" sz="1600" dirty="0">
                <a:solidFill>
                  <a:srgbClr val="17375E"/>
                </a:solidFill>
              </a:rPr>
              <a:t> -&gt; </a:t>
            </a:r>
            <a:r>
              <a:rPr lang="en-US" sz="1600" b="1" dirty="0" err="1">
                <a:solidFill>
                  <a:srgbClr val="17375E"/>
                </a:solidFill>
              </a:rPr>
              <a:t>MAIN_dw_sweep.lsf</a:t>
            </a:r>
            <a:endParaRPr lang="en-US" sz="1600" b="1" dirty="0">
              <a:solidFill>
                <a:srgbClr val="17375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564904"/>
            <a:ext cx="4318018" cy="3456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832" y="2604830"/>
            <a:ext cx="4349996" cy="3416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424" y="2780928"/>
            <a:ext cx="1305959" cy="8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13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100167</TotalTime>
  <Words>796</Words>
  <Application>Microsoft Office PowerPoint</Application>
  <PresentationFormat>On-screen Show (4:3)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Agency FB</vt:lpstr>
      <vt:lpstr>Arial</vt:lpstr>
      <vt:lpstr>Calibri</vt:lpstr>
      <vt:lpstr>Eras Medium ITC</vt:lpstr>
      <vt:lpstr>Wingdings</vt:lpstr>
      <vt:lpstr>Custom Design</vt:lpstr>
      <vt:lpstr>UBC_theme1</vt:lpstr>
      <vt:lpstr>1_Custom Design</vt:lpstr>
      <vt:lpstr>Design of Silicon Photonic Bragg Grating Devices with Lumerical  Vancouver, BC, Canada 10 January 2020</vt:lpstr>
      <vt:lpstr>Outline</vt:lpstr>
      <vt:lpstr>Bragg Gratings: Transfer-Matrix Method</vt:lpstr>
      <vt:lpstr>Bragg Gratings: Transfer-Matrix Method</vt:lpstr>
      <vt:lpstr>Bragg Gratings: Transfer-Matrix Method</vt:lpstr>
      <vt:lpstr>Bragg Gratings: EME</vt:lpstr>
      <vt:lpstr>Bragg Gratings: EME</vt:lpstr>
      <vt:lpstr>Bragg Gratings: EME</vt:lpstr>
      <vt:lpstr>Bragg Gratings: EME</vt:lpstr>
      <vt:lpstr>Bragg Gratings: 3D/2D FDTD</vt:lpstr>
      <vt:lpstr>Bragg Gratings: 3D/2D FDTD</vt:lpstr>
      <vt:lpstr>Bragg Gratings: FDTD Bloch Boundary</vt:lpstr>
      <vt:lpstr>Bragg Gratings: FDTD Bloch Boundary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Mustafa Hammood PhD Qual.</dc:title>
  <dc:creator>Mustafa Hammood</dc:creator>
  <cp:lastModifiedBy>Mustafa Shakir Hammood</cp:lastModifiedBy>
  <cp:revision>2888</cp:revision>
  <cp:lastPrinted>2018-01-11T08:12:37Z</cp:lastPrinted>
  <dcterms:created xsi:type="dcterms:W3CDTF">2011-06-10T23:11:41Z</dcterms:created>
  <dcterms:modified xsi:type="dcterms:W3CDTF">2020-05-08T03:08:41Z</dcterms:modified>
</cp:coreProperties>
</file>