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F5B8D-864D-4899-A61D-BE4B09C9435F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87987-3E55-43EF-87BA-37EFDCECE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0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81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CD-CC1D-410F-84F6-B4A6524FFB0C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5828-3629-4661-92C2-D30B2243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6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CD-CC1D-410F-84F6-B4A6524FFB0C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5828-3629-4661-92C2-D30B2243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7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CD-CC1D-410F-84F6-B4A6524FFB0C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5828-3629-4661-92C2-D30B2243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0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CD-CC1D-410F-84F6-B4A6524FFB0C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5828-3629-4661-92C2-D30B2243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CD-CC1D-410F-84F6-B4A6524FFB0C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5828-3629-4661-92C2-D30B2243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1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CD-CC1D-410F-84F6-B4A6524FFB0C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5828-3629-4661-92C2-D30B2243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CD-CC1D-410F-84F6-B4A6524FFB0C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5828-3629-4661-92C2-D30B2243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9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CD-CC1D-410F-84F6-B4A6524FFB0C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5828-3629-4661-92C2-D30B2243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3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CD-CC1D-410F-84F6-B4A6524FFB0C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5828-3629-4661-92C2-D30B2243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CD-CC1D-410F-84F6-B4A6524FFB0C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5828-3629-4661-92C2-D30B2243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CD-CC1D-410F-84F6-B4A6524FFB0C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5828-3629-4661-92C2-D30B2243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3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BCACD-CC1D-410F-84F6-B4A6524FFB0C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85828-3629-4661-92C2-D30B2243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566" y="-1143000"/>
            <a:ext cx="8229600" cy="1143000"/>
          </a:xfrm>
        </p:spPr>
        <p:txBody>
          <a:bodyPr/>
          <a:lstStyle/>
          <a:p>
            <a:endParaRPr lang="en-SG" dirty="0"/>
          </a:p>
        </p:txBody>
      </p:sp>
      <p:grpSp>
        <p:nvGrpSpPr>
          <p:cNvPr id="3" name="Group 23"/>
          <p:cNvGrpSpPr/>
          <p:nvPr/>
        </p:nvGrpSpPr>
        <p:grpSpPr>
          <a:xfrm>
            <a:off x="8405506" y="2036218"/>
            <a:ext cx="1256654" cy="1316583"/>
            <a:chOff x="6180466" y="1015137"/>
            <a:chExt cx="1256654" cy="1316583"/>
          </a:xfrm>
          <a:solidFill>
            <a:schemeClr val="bg1">
              <a:lumMod val="65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6180466" y="1015137"/>
              <a:ext cx="1256654" cy="386944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b="1" dirty="0">
                  <a:solidFill>
                    <a:prstClr val="white"/>
                  </a:solidFill>
                  <a:latin typeface="Calibri"/>
                </a:rPr>
                <a:t>Book</a:t>
              </a:r>
              <a:endParaRPr lang="en-SG" b="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80466" y="1402080"/>
              <a:ext cx="1256654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 b="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80466" y="1767840"/>
              <a:ext cx="1256654" cy="56388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 b="1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28" name="Straight Connector 27"/>
          <p:cNvCxnSpPr>
            <a:stCxn id="31" idx="3"/>
            <a:endCxn id="26" idx="1"/>
          </p:cNvCxnSpPr>
          <p:nvPr/>
        </p:nvCxnSpPr>
        <p:spPr>
          <a:xfrm>
            <a:off x="5131008" y="2613661"/>
            <a:ext cx="327449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28"/>
          <p:cNvGrpSpPr/>
          <p:nvPr/>
        </p:nvGrpSpPr>
        <p:grpSpPr>
          <a:xfrm>
            <a:off x="3874354" y="2036218"/>
            <a:ext cx="1256654" cy="1316583"/>
            <a:chOff x="6180466" y="1015137"/>
            <a:chExt cx="1256654" cy="1316583"/>
          </a:xfrm>
          <a:solidFill>
            <a:schemeClr val="bg1">
              <a:lumMod val="65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6180466" y="1015137"/>
              <a:ext cx="1256654" cy="38694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b="1" dirty="0">
                  <a:solidFill>
                    <a:prstClr val="white"/>
                  </a:solidFill>
                  <a:latin typeface="Calibri"/>
                </a:rPr>
                <a:t>Student</a:t>
              </a:r>
              <a:endParaRPr lang="en-SG" b="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80466" y="1402080"/>
              <a:ext cx="1256654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 b="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80466" y="1767840"/>
              <a:ext cx="1256654" cy="56388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 b="1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863885" y="1981190"/>
            <a:ext cx="11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 smtClean="0">
                <a:latin typeface="Calibri"/>
              </a:rPr>
              <a:t>related to </a:t>
            </a:r>
            <a:endParaRPr lang="en-SG" b="1" dirty="0">
              <a:latin typeface="Calibri"/>
            </a:endParaRPr>
          </a:p>
        </p:txBody>
      </p:sp>
      <p:sp>
        <p:nvSpPr>
          <p:cNvPr id="34" name="Pentagon 33"/>
          <p:cNvSpPr/>
          <p:nvPr/>
        </p:nvSpPr>
        <p:spPr>
          <a:xfrm>
            <a:off x="7011692" y="2060863"/>
            <a:ext cx="152400" cy="274320"/>
          </a:xfrm>
          <a:prstGeom prst="homePlate">
            <a:avLst>
              <a:gd name="adj" fmla="val 14042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6" name="Group 23"/>
          <p:cNvGrpSpPr/>
          <p:nvPr/>
        </p:nvGrpSpPr>
        <p:grpSpPr>
          <a:xfrm>
            <a:off x="8405506" y="4764178"/>
            <a:ext cx="1256654" cy="1316583"/>
            <a:chOff x="6180466" y="1015137"/>
            <a:chExt cx="1256654" cy="1316583"/>
          </a:xfrm>
          <a:solidFill>
            <a:schemeClr val="bg1">
              <a:lumMod val="65000"/>
            </a:schemeClr>
          </a:solidFill>
        </p:grpSpPr>
        <p:sp>
          <p:nvSpPr>
            <p:cNvPr id="47" name="Rectangle 46"/>
            <p:cNvSpPr/>
            <p:nvPr/>
          </p:nvSpPr>
          <p:spPr>
            <a:xfrm>
              <a:off x="6180466" y="1015137"/>
              <a:ext cx="1256654" cy="386944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b="1" dirty="0">
                  <a:solidFill>
                    <a:prstClr val="white"/>
                  </a:solidFill>
                  <a:latin typeface="Calibri"/>
                </a:rPr>
                <a:t>Chapter</a:t>
              </a:r>
              <a:endParaRPr lang="en-SG" b="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180466" y="1402080"/>
              <a:ext cx="1256654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 b="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180466" y="1767840"/>
              <a:ext cx="1256654" cy="56388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 b="1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63" name="Straight Connector 62"/>
          <p:cNvCxnSpPr>
            <a:stCxn id="47" idx="0"/>
          </p:cNvCxnSpPr>
          <p:nvPr/>
        </p:nvCxnSpPr>
        <p:spPr>
          <a:xfrm flipV="1">
            <a:off x="9033833" y="3676454"/>
            <a:ext cx="0" cy="1087724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8888283" y="3358401"/>
            <a:ext cx="274320" cy="457200"/>
          </a:xfrm>
          <a:custGeom>
            <a:avLst/>
            <a:gdLst>
              <a:gd name="connsiteX0" fmla="*/ 213360 w 411480"/>
              <a:gd name="connsiteY0" fmla="*/ 0 h 670560"/>
              <a:gd name="connsiteX1" fmla="*/ 0 w 411480"/>
              <a:gd name="connsiteY1" fmla="*/ 350520 h 670560"/>
              <a:gd name="connsiteX2" fmla="*/ 213360 w 411480"/>
              <a:gd name="connsiteY2" fmla="*/ 670560 h 670560"/>
              <a:gd name="connsiteX3" fmla="*/ 411480 w 411480"/>
              <a:gd name="connsiteY3" fmla="*/ 335280 h 670560"/>
              <a:gd name="connsiteX4" fmla="*/ 213360 w 411480"/>
              <a:gd name="connsiteY4" fmla="*/ 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" h="670560">
                <a:moveTo>
                  <a:pt x="213360" y="0"/>
                </a:moveTo>
                <a:lnTo>
                  <a:pt x="0" y="350520"/>
                </a:lnTo>
                <a:lnTo>
                  <a:pt x="213360" y="670560"/>
                </a:lnTo>
                <a:lnTo>
                  <a:pt x="411480" y="335280"/>
                </a:lnTo>
                <a:lnTo>
                  <a:pt x="21336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" name="Group 23"/>
          <p:cNvGrpSpPr/>
          <p:nvPr/>
        </p:nvGrpSpPr>
        <p:grpSpPr>
          <a:xfrm>
            <a:off x="6622426" y="359818"/>
            <a:ext cx="1256654" cy="1316583"/>
            <a:chOff x="6180466" y="1015137"/>
            <a:chExt cx="1256654" cy="1316583"/>
          </a:xfrm>
          <a:solidFill>
            <a:schemeClr val="bg1">
              <a:lumMod val="65000"/>
            </a:schemeClr>
          </a:solidFill>
        </p:grpSpPr>
        <p:sp>
          <p:nvSpPr>
            <p:cNvPr id="44" name="Rectangle 43"/>
            <p:cNvSpPr/>
            <p:nvPr/>
          </p:nvSpPr>
          <p:spPr>
            <a:xfrm>
              <a:off x="6180466" y="1015137"/>
              <a:ext cx="1256654" cy="38694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prstClr val="white"/>
                  </a:solidFill>
                  <a:latin typeface="Calibri"/>
                </a:rPr>
                <a:t>Category</a:t>
              </a:r>
              <a:endParaRPr lang="en-SG" b="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180466" y="1402080"/>
              <a:ext cx="1256654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 b="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80466" y="1767840"/>
              <a:ext cx="1256654" cy="56388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 b="1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49" name="Elbow Connector 48"/>
          <p:cNvCxnSpPr>
            <a:stCxn id="39" idx="0"/>
            <a:endCxn id="25" idx="0"/>
          </p:cNvCxnSpPr>
          <p:nvPr/>
        </p:nvCxnSpPr>
        <p:spPr>
          <a:xfrm rot="16200000" flipH="1">
            <a:off x="8161253" y="1163635"/>
            <a:ext cx="1071017" cy="674146"/>
          </a:xfrm>
          <a:prstGeom prst="bentConnector3">
            <a:avLst>
              <a:gd name="adj1" fmla="val 362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 rot="5400000">
            <a:off x="7993927" y="731520"/>
            <a:ext cx="274320" cy="457200"/>
          </a:xfrm>
          <a:custGeom>
            <a:avLst/>
            <a:gdLst>
              <a:gd name="connsiteX0" fmla="*/ 213360 w 411480"/>
              <a:gd name="connsiteY0" fmla="*/ 0 h 670560"/>
              <a:gd name="connsiteX1" fmla="*/ 0 w 411480"/>
              <a:gd name="connsiteY1" fmla="*/ 350520 h 670560"/>
              <a:gd name="connsiteX2" fmla="*/ 213360 w 411480"/>
              <a:gd name="connsiteY2" fmla="*/ 670560 h 670560"/>
              <a:gd name="connsiteX3" fmla="*/ 411480 w 411480"/>
              <a:gd name="connsiteY3" fmla="*/ 335280 h 670560"/>
              <a:gd name="connsiteX4" fmla="*/ 213360 w 411480"/>
              <a:gd name="connsiteY4" fmla="*/ 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" h="670560">
                <a:moveTo>
                  <a:pt x="213360" y="0"/>
                </a:moveTo>
                <a:lnTo>
                  <a:pt x="0" y="350520"/>
                </a:lnTo>
                <a:lnTo>
                  <a:pt x="213360" y="670560"/>
                </a:lnTo>
                <a:lnTo>
                  <a:pt x="411480" y="335280"/>
                </a:lnTo>
                <a:lnTo>
                  <a:pt x="21336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5" name="Group 23"/>
          <p:cNvGrpSpPr/>
          <p:nvPr/>
        </p:nvGrpSpPr>
        <p:grpSpPr>
          <a:xfrm>
            <a:off x="3408263" y="4764178"/>
            <a:ext cx="2944097" cy="1316583"/>
            <a:chOff x="6180466" y="1015137"/>
            <a:chExt cx="1256654" cy="1316583"/>
          </a:xfrm>
        </p:grpSpPr>
        <p:sp>
          <p:nvSpPr>
            <p:cNvPr id="36" name="Rectangle 35"/>
            <p:cNvSpPr/>
            <p:nvPr/>
          </p:nvSpPr>
          <p:spPr>
            <a:xfrm>
              <a:off x="6180466" y="1015137"/>
              <a:ext cx="1256654" cy="386944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b="1" dirty="0" err="1">
                  <a:solidFill>
                    <a:prstClr val="white"/>
                  </a:solidFill>
                  <a:latin typeface="Calibri"/>
                </a:rPr>
                <a:t>PreviewGenerator</a:t>
              </a:r>
              <a:endParaRPr lang="en-SG" b="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80466" y="1402080"/>
              <a:ext cx="1256654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SG" b="1" u="sng" dirty="0" smtClean="0">
                  <a:solidFill>
                    <a:prstClr val="white"/>
                  </a:solidFill>
                  <a:latin typeface="Calibri"/>
                </a:rPr>
                <a:t>+MAX_LENGTH: </a:t>
              </a:r>
              <a:r>
                <a:rPr lang="en-SG" b="1" u="sng" dirty="0" err="1" smtClean="0">
                  <a:solidFill>
                    <a:prstClr val="white"/>
                  </a:solidFill>
                  <a:latin typeface="Calibri"/>
                </a:rPr>
                <a:t>int</a:t>
              </a:r>
              <a:endParaRPr lang="en-SG" b="1" u="sng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180466" y="1767840"/>
              <a:ext cx="1256654" cy="563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SG" b="1" u="sng" dirty="0" smtClean="0">
                  <a:solidFill>
                    <a:prstClr val="white"/>
                  </a:solidFill>
                  <a:latin typeface="Calibri"/>
                </a:rPr>
                <a:t>+</a:t>
              </a:r>
              <a:r>
                <a:rPr lang="en-SG" b="1" u="sng" dirty="0" err="1" smtClean="0">
                  <a:solidFill>
                    <a:prstClr val="white"/>
                  </a:solidFill>
                  <a:latin typeface="Calibri"/>
                </a:rPr>
                <a:t>getPreview</a:t>
              </a:r>
              <a:r>
                <a:rPr lang="en-SG" b="1" u="sng" dirty="0" smtClean="0">
                  <a:solidFill>
                    <a:prstClr val="white"/>
                  </a:solidFill>
                  <a:latin typeface="Calibri"/>
                </a:rPr>
                <a:t>(Chapter): String</a:t>
              </a:r>
              <a:endParaRPr lang="en-SG" b="1" u="sng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40" name="Straight Connector 39"/>
          <p:cNvCxnSpPr>
            <a:stCxn id="37" idx="3"/>
          </p:cNvCxnSpPr>
          <p:nvPr/>
        </p:nvCxnSpPr>
        <p:spPr>
          <a:xfrm flipV="1">
            <a:off x="6352360" y="5334000"/>
            <a:ext cx="2053146" cy="7621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53076" y="960120"/>
            <a:ext cx="1747494" cy="68473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&lt;&lt;interface&gt;&gt;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Payee</a:t>
            </a:r>
            <a:endParaRPr kumimoji="0" lang="en-SG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Isosceles Triangle 34"/>
          <p:cNvSpPr/>
          <p:nvPr/>
        </p:nvSpPr>
        <p:spPr>
          <a:xfrm>
            <a:off x="1295534" y="1688362"/>
            <a:ext cx="396044" cy="3240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Elbow Connector 36"/>
          <p:cNvCxnSpPr>
            <a:stCxn id="43" idx="3"/>
            <a:endCxn id="31" idx="1"/>
          </p:cNvCxnSpPr>
          <p:nvPr/>
        </p:nvCxnSpPr>
        <p:spPr>
          <a:xfrm rot="16200000" flipH="1">
            <a:off x="2383324" y="1122630"/>
            <a:ext cx="601263" cy="2380798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28"/>
          <p:cNvGrpSpPr/>
          <p:nvPr/>
        </p:nvGrpSpPr>
        <p:grpSpPr>
          <a:xfrm>
            <a:off x="2567637" y="167403"/>
            <a:ext cx="2202325" cy="1476841"/>
            <a:chOff x="6180466" y="854879"/>
            <a:chExt cx="1256654" cy="1476841"/>
          </a:xfrm>
          <a:solidFill>
            <a:schemeClr val="bg1">
              <a:lumMod val="65000"/>
            </a:schemeClr>
          </a:solidFill>
        </p:grpSpPr>
        <p:sp>
          <p:nvSpPr>
            <p:cNvPr id="53" name="Rectangle 52"/>
            <p:cNvSpPr/>
            <p:nvPr/>
          </p:nvSpPr>
          <p:spPr>
            <a:xfrm>
              <a:off x="6180466" y="854879"/>
              <a:ext cx="1256654" cy="38694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alibri"/>
                </a:rPr>
                <a:t>Person</a:t>
              </a:r>
              <a:endParaRPr lang="en-SG" b="1" dirty="0">
                <a:solidFill>
                  <a:schemeClr val="bg1"/>
                </a:solidFill>
                <a:latin typeface="Calibri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180466" y="1219200"/>
              <a:ext cx="1256654" cy="56388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b="1" dirty="0" smtClean="0">
                  <a:solidFill>
                    <a:schemeClr val="bg1"/>
                  </a:solidFill>
                  <a:latin typeface="Calibri"/>
                </a:rPr>
                <a:t>-name: String</a:t>
              </a:r>
            </a:p>
            <a:p>
              <a:r>
                <a:rPr lang="en-SG" b="1" dirty="0" smtClean="0">
                  <a:solidFill>
                    <a:schemeClr val="bg1"/>
                  </a:solidFill>
                  <a:latin typeface="Calibri"/>
                </a:rPr>
                <a:t>-dob: Date</a:t>
              </a:r>
              <a:endParaRPr lang="en-SG" b="1" dirty="0">
                <a:solidFill>
                  <a:schemeClr val="bg1"/>
                </a:solidFill>
                <a:latin typeface="Calibri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180466" y="1767840"/>
              <a:ext cx="1256654" cy="56388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b="1" dirty="0" smtClean="0">
                  <a:solidFill>
                    <a:schemeClr val="bg1"/>
                  </a:solidFill>
                  <a:latin typeface="Calibri"/>
                </a:rPr>
                <a:t>+</a:t>
              </a:r>
              <a:r>
                <a:rPr lang="en-SG" b="1" dirty="0" err="1" smtClean="0">
                  <a:solidFill>
                    <a:schemeClr val="bg1"/>
                  </a:solidFill>
                  <a:latin typeface="Calibri"/>
                </a:rPr>
                <a:t>getName</a:t>
              </a:r>
              <a:r>
                <a:rPr lang="en-SG" b="1" dirty="0" smtClean="0">
                  <a:solidFill>
                    <a:schemeClr val="bg1"/>
                  </a:solidFill>
                  <a:latin typeface="Calibri"/>
                </a:rPr>
                <a:t>(): String</a:t>
              </a:r>
            </a:p>
            <a:p>
              <a:r>
                <a:rPr lang="en-SG" b="1" dirty="0" smtClean="0">
                  <a:solidFill>
                    <a:schemeClr val="bg1"/>
                  </a:solidFill>
                  <a:latin typeface="Calibri"/>
                </a:rPr>
                <a:t>+</a:t>
              </a:r>
              <a:r>
                <a:rPr lang="en-SG" b="1" dirty="0" err="1" smtClean="0">
                  <a:solidFill>
                    <a:schemeClr val="bg1"/>
                  </a:solidFill>
                  <a:latin typeface="Calibri"/>
                </a:rPr>
                <a:t>getAge</a:t>
              </a:r>
              <a:r>
                <a:rPr lang="en-SG" b="1" dirty="0" smtClean="0">
                  <a:solidFill>
                    <a:schemeClr val="bg1"/>
                  </a:solidFill>
                  <a:latin typeface="Calibri"/>
                </a:rPr>
                <a:t>(): </a:t>
              </a:r>
              <a:r>
                <a:rPr lang="en-SG" b="1" dirty="0" err="1" smtClean="0">
                  <a:solidFill>
                    <a:schemeClr val="bg1"/>
                  </a:solidFill>
                  <a:latin typeface="Calibri"/>
                </a:rPr>
                <a:t>int</a:t>
              </a:r>
              <a:endParaRPr lang="en-SG" b="1" dirty="0">
                <a:solidFill>
                  <a:schemeClr val="bg1"/>
                </a:solidFill>
                <a:latin typeface="Calibri"/>
              </a:endParaRPr>
            </a:p>
          </p:txBody>
        </p:sp>
      </p:grpSp>
      <p:sp>
        <p:nvSpPr>
          <p:cNvPr id="59" name="Flowchart: Extract 58"/>
          <p:cNvSpPr/>
          <p:nvPr/>
        </p:nvSpPr>
        <p:spPr>
          <a:xfrm>
            <a:off x="2988397" y="1668758"/>
            <a:ext cx="415136" cy="363244"/>
          </a:xfrm>
          <a:prstGeom prst="flowChartExtra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0" name="Elbow Connector 59"/>
          <p:cNvCxnSpPr>
            <a:stCxn id="59" idx="2"/>
            <a:endCxn id="30" idx="1"/>
          </p:cNvCxnSpPr>
          <p:nvPr/>
        </p:nvCxnSpPr>
        <p:spPr>
          <a:xfrm rot="16200000" flipH="1">
            <a:off x="3436315" y="1791651"/>
            <a:ext cx="197688" cy="67838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23"/>
          <p:cNvGrpSpPr/>
          <p:nvPr/>
        </p:nvGrpSpPr>
        <p:grpSpPr>
          <a:xfrm>
            <a:off x="6556183" y="3568533"/>
            <a:ext cx="1462628" cy="1133701"/>
            <a:chOff x="6180466" y="1015137"/>
            <a:chExt cx="1256654" cy="1133701"/>
          </a:xfrm>
        </p:grpSpPr>
        <p:sp>
          <p:nvSpPr>
            <p:cNvPr id="64" name="Rectangle 63"/>
            <p:cNvSpPr/>
            <p:nvPr/>
          </p:nvSpPr>
          <p:spPr>
            <a:xfrm>
              <a:off x="6180466" y="1015137"/>
              <a:ext cx="1256654" cy="38694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Loan</a:t>
              </a:r>
              <a:endPara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0466" y="1402079"/>
              <a:ext cx="1256654" cy="746759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startDate</a:t>
              </a:r>
              <a:endParaRPr kumimoji="0" lang="en-SG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SG" b="1" dirty="0" err="1" smtClean="0">
                  <a:solidFill>
                    <a:prstClr val="white"/>
                  </a:solidFill>
                  <a:latin typeface="Calibri"/>
                </a:rPr>
                <a:t>returnDate</a:t>
              </a:r>
              <a:endPara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66" name="Straight Connector 65"/>
          <p:cNvCxnSpPr>
            <a:endCxn id="64" idx="0"/>
          </p:cNvCxnSpPr>
          <p:nvPr/>
        </p:nvCxnSpPr>
        <p:spPr>
          <a:xfrm>
            <a:off x="7277406" y="2613660"/>
            <a:ext cx="10091" cy="954873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3"/>
            <a:endCxn id="37" idx="1"/>
          </p:cNvCxnSpPr>
          <p:nvPr/>
        </p:nvCxnSpPr>
        <p:spPr>
          <a:xfrm>
            <a:off x="2425284" y="5330769"/>
            <a:ext cx="982979" cy="10852"/>
          </a:xfrm>
          <a:prstGeom prst="line">
            <a:avLst/>
          </a:prstGeom>
          <a:ln w="38100">
            <a:solidFill>
              <a:schemeClr val="accent3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olded Corner 68"/>
          <p:cNvSpPr/>
          <p:nvPr/>
        </p:nvSpPr>
        <p:spPr>
          <a:xfrm>
            <a:off x="553076" y="5122097"/>
            <a:ext cx="1872208" cy="417343"/>
          </a:xfrm>
          <a:prstGeom prst="foldedCorner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</a:rPr>
              <a:t>Some info here</a:t>
            </a:r>
          </a:p>
        </p:txBody>
      </p:sp>
      <p:sp>
        <p:nvSpPr>
          <p:cNvPr id="70" name="Folded Corner 69"/>
          <p:cNvSpPr/>
          <p:nvPr/>
        </p:nvSpPr>
        <p:spPr>
          <a:xfrm>
            <a:off x="909095" y="3404760"/>
            <a:ext cx="1872208" cy="747920"/>
          </a:xfrm>
          <a:prstGeom prst="foldedCorner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more info here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902486" y="453628"/>
            <a:ext cx="59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 smtClean="0">
                <a:latin typeface="Calibri"/>
              </a:rPr>
              <a:t>1..* </a:t>
            </a:r>
            <a:endParaRPr lang="en-SG" b="1" dirty="0">
              <a:latin typeface="Calibri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106356" y="1668673"/>
            <a:ext cx="40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 smtClean="0">
                <a:latin typeface="Calibri"/>
              </a:rPr>
              <a:t>*</a:t>
            </a:r>
            <a:endParaRPr lang="en-SG" b="1" dirty="0">
              <a:latin typeface="Calibri"/>
            </a:endParaRPr>
          </a:p>
        </p:txBody>
      </p:sp>
      <p:cxnSp>
        <p:nvCxnSpPr>
          <p:cNvPr id="73" name="Elbow Connector 72"/>
          <p:cNvCxnSpPr>
            <a:stCxn id="45" idx="1"/>
            <a:endCxn id="46" idx="2"/>
          </p:cNvCxnSpPr>
          <p:nvPr/>
        </p:nvCxnSpPr>
        <p:spPr>
          <a:xfrm rot="10800000" flipH="1" flipV="1">
            <a:off x="6622425" y="937261"/>
            <a:ext cx="628327" cy="739140"/>
          </a:xfrm>
          <a:prstGeom prst="bentConnector4">
            <a:avLst>
              <a:gd name="adj1" fmla="val -90393"/>
              <a:gd name="adj2" fmla="val 147508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59650" y="2619495"/>
            <a:ext cx="108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</a:rPr>
              <a:t>borrows </a:t>
            </a:r>
            <a:endParaRPr lang="en-SG" b="1" dirty="0">
              <a:latin typeface="Calibri"/>
            </a:endParaRPr>
          </a:p>
        </p:txBody>
      </p:sp>
      <p:sp>
        <p:nvSpPr>
          <p:cNvPr id="75" name="Pentagon 74"/>
          <p:cNvSpPr/>
          <p:nvPr/>
        </p:nvSpPr>
        <p:spPr>
          <a:xfrm>
            <a:off x="6904530" y="2680455"/>
            <a:ext cx="152400" cy="274320"/>
          </a:xfrm>
          <a:prstGeom prst="homePlate">
            <a:avLst>
              <a:gd name="adj" fmla="val 14042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57433" y="2568317"/>
            <a:ext cx="121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 smtClean="0">
                <a:latin typeface="Calibri"/>
              </a:rPr>
              <a:t>borrowed </a:t>
            </a:r>
            <a:endParaRPr lang="en-SG" b="1" dirty="0">
              <a:latin typeface="Calibri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97880" y="2271043"/>
            <a:ext cx="121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 smtClean="0">
                <a:latin typeface="Calibri"/>
              </a:rPr>
              <a:t>borrower </a:t>
            </a:r>
            <a:endParaRPr lang="en-SG" b="1" dirty="0">
              <a:latin typeface="Calibri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00266" y="2265290"/>
            <a:ext cx="59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 smtClean="0">
                <a:latin typeface="Calibri"/>
              </a:rPr>
              <a:t>0..5</a:t>
            </a:r>
            <a:endParaRPr lang="en-SG" b="1" dirty="0">
              <a:latin typeface="Calibri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29717" y="2635835"/>
            <a:ext cx="59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 smtClean="0">
                <a:latin typeface="Calibri"/>
              </a:rPr>
              <a:t>0..1</a:t>
            </a:r>
            <a:endParaRPr lang="en-SG" b="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098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50404" y="3401468"/>
            <a:ext cx="1751746" cy="38694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u="sng" dirty="0" err="1" smtClean="0">
                <a:solidFill>
                  <a:prstClr val="white"/>
                </a:solidFill>
                <a:latin typeface="Calibri"/>
              </a:rPr>
              <a:t>adam:Student</a:t>
            </a:r>
            <a:endParaRPr lang="en-SG" b="1" u="sng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6304" y="3401468"/>
            <a:ext cx="989746" cy="38694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u="sng" dirty="0" smtClean="0">
                <a:solidFill>
                  <a:prstClr val="white"/>
                </a:solidFill>
                <a:latin typeface="Calibri"/>
              </a:rPr>
              <a:t>:Loan</a:t>
            </a:r>
            <a:endParaRPr lang="en-SG" b="1" u="sng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00204" y="3401468"/>
            <a:ext cx="989746" cy="38694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u="sng" dirty="0" smtClean="0">
                <a:solidFill>
                  <a:prstClr val="white"/>
                </a:solidFill>
                <a:latin typeface="Calibri"/>
              </a:rPr>
              <a:t>b1:Book</a:t>
            </a:r>
            <a:endParaRPr lang="en-SG" b="1" u="sng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" name="Straight Connector 27"/>
          <p:cNvCxnSpPr>
            <a:stCxn id="8" idx="3"/>
            <a:endCxn id="11" idx="1"/>
          </p:cNvCxnSpPr>
          <p:nvPr/>
        </p:nvCxnSpPr>
        <p:spPr>
          <a:xfrm>
            <a:off x="4502150" y="3594940"/>
            <a:ext cx="100415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7"/>
          <p:cNvCxnSpPr>
            <a:stCxn id="11" idx="3"/>
            <a:endCxn id="12" idx="1"/>
          </p:cNvCxnSpPr>
          <p:nvPr/>
        </p:nvCxnSpPr>
        <p:spPr>
          <a:xfrm>
            <a:off x="6496050" y="3594940"/>
            <a:ext cx="100415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557104" y="4277768"/>
            <a:ext cx="989746" cy="38694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u="sng" dirty="0" smtClean="0">
                <a:solidFill>
                  <a:prstClr val="white"/>
                </a:solidFill>
                <a:latin typeface="Calibri"/>
              </a:rPr>
              <a:t>:Loan</a:t>
            </a:r>
            <a:endParaRPr lang="en-SG" b="1" u="sng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51004" y="4277768"/>
            <a:ext cx="989746" cy="38694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u="sng" dirty="0" smtClean="0">
                <a:solidFill>
                  <a:prstClr val="white"/>
                </a:solidFill>
                <a:latin typeface="Calibri"/>
              </a:rPr>
              <a:t>b2:Book</a:t>
            </a:r>
            <a:endParaRPr lang="en-SG" b="1" u="sng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1" name="Straight Connector 27"/>
          <p:cNvCxnSpPr>
            <a:stCxn id="19" idx="3"/>
            <a:endCxn id="20" idx="1"/>
          </p:cNvCxnSpPr>
          <p:nvPr/>
        </p:nvCxnSpPr>
        <p:spPr>
          <a:xfrm>
            <a:off x="6546850" y="4471240"/>
            <a:ext cx="100415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7"/>
          <p:cNvCxnSpPr>
            <a:stCxn id="8" idx="3"/>
            <a:endCxn id="19" idx="1"/>
          </p:cNvCxnSpPr>
          <p:nvPr/>
        </p:nvCxnSpPr>
        <p:spPr>
          <a:xfrm>
            <a:off x="4502150" y="3594940"/>
            <a:ext cx="1054954" cy="8763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68749" y="1782356"/>
            <a:ext cx="2016738" cy="38694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u="sng" dirty="0" err="1" smtClean="0">
                <a:solidFill>
                  <a:prstClr val="white"/>
                </a:solidFill>
                <a:latin typeface="Calibri"/>
              </a:rPr>
              <a:t>fiction:Category</a:t>
            </a:r>
            <a:endParaRPr lang="en-SG" b="1" u="sng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68749" y="822034"/>
            <a:ext cx="2016738" cy="38694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u="sng" dirty="0" err="1" smtClean="0">
                <a:solidFill>
                  <a:prstClr val="white"/>
                </a:solidFill>
                <a:latin typeface="Calibri"/>
              </a:rPr>
              <a:t>children:Category</a:t>
            </a:r>
            <a:endParaRPr lang="en-SG" b="1" u="sng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" name="Straight Connector 27"/>
          <p:cNvCxnSpPr>
            <a:stCxn id="26" idx="2"/>
            <a:endCxn id="25" idx="0"/>
          </p:cNvCxnSpPr>
          <p:nvPr/>
        </p:nvCxnSpPr>
        <p:spPr>
          <a:xfrm>
            <a:off x="5977118" y="1208978"/>
            <a:ext cx="0" cy="573378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746780" y="5267302"/>
            <a:ext cx="1262796" cy="38694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u="sng" dirty="0" smtClean="0">
                <a:solidFill>
                  <a:prstClr val="white"/>
                </a:solidFill>
                <a:latin typeface="Calibri"/>
              </a:rPr>
              <a:t>c</a:t>
            </a:r>
            <a:r>
              <a:rPr lang="en-US" b="1" u="sng" dirty="0" smtClean="0">
                <a:solidFill>
                  <a:prstClr val="white"/>
                </a:solidFill>
                <a:latin typeface="Calibri"/>
              </a:rPr>
              <a:t>1:Chapter</a:t>
            </a:r>
            <a:endParaRPr lang="en-SG" b="1" u="sng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Freeform 28"/>
          <p:cNvSpPr/>
          <p:nvPr/>
        </p:nvSpPr>
        <p:spPr>
          <a:xfrm>
            <a:off x="7891333" y="4664712"/>
            <a:ext cx="274320" cy="457200"/>
          </a:xfrm>
          <a:custGeom>
            <a:avLst/>
            <a:gdLst>
              <a:gd name="connsiteX0" fmla="*/ 213360 w 411480"/>
              <a:gd name="connsiteY0" fmla="*/ 0 h 670560"/>
              <a:gd name="connsiteX1" fmla="*/ 0 w 411480"/>
              <a:gd name="connsiteY1" fmla="*/ 350520 h 670560"/>
              <a:gd name="connsiteX2" fmla="*/ 213360 w 411480"/>
              <a:gd name="connsiteY2" fmla="*/ 670560 h 670560"/>
              <a:gd name="connsiteX3" fmla="*/ 411480 w 411480"/>
              <a:gd name="connsiteY3" fmla="*/ 335280 h 670560"/>
              <a:gd name="connsiteX4" fmla="*/ 213360 w 411480"/>
              <a:gd name="connsiteY4" fmla="*/ 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" h="670560">
                <a:moveTo>
                  <a:pt x="213360" y="0"/>
                </a:moveTo>
                <a:lnTo>
                  <a:pt x="0" y="350520"/>
                </a:lnTo>
                <a:lnTo>
                  <a:pt x="213360" y="670560"/>
                </a:lnTo>
                <a:lnTo>
                  <a:pt x="411480" y="335280"/>
                </a:lnTo>
                <a:lnTo>
                  <a:pt x="21336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4" name="Elbow Connector 48"/>
          <p:cNvCxnSpPr>
            <a:stCxn id="32" idx="2"/>
            <a:endCxn id="30" idx="1"/>
          </p:cNvCxnSpPr>
          <p:nvPr/>
        </p:nvCxnSpPr>
        <p:spPr>
          <a:xfrm>
            <a:off x="8033573" y="5121912"/>
            <a:ext cx="713207" cy="338862"/>
          </a:xfrm>
          <a:prstGeom prst="bentConnector3">
            <a:avLst>
              <a:gd name="adj1" fmla="val 141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746780" y="5807768"/>
            <a:ext cx="1262796" cy="38694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u="sng" dirty="0" smtClean="0">
                <a:solidFill>
                  <a:prstClr val="white"/>
                </a:solidFill>
                <a:latin typeface="Calibri"/>
              </a:rPr>
              <a:t>c</a:t>
            </a:r>
            <a:r>
              <a:rPr lang="en-US" b="1" u="sng" dirty="0">
                <a:solidFill>
                  <a:prstClr val="white"/>
                </a:solidFill>
                <a:latin typeface="Calibri"/>
              </a:rPr>
              <a:t>2</a:t>
            </a:r>
            <a:r>
              <a:rPr lang="en-US" b="1" u="sng" dirty="0" smtClean="0">
                <a:solidFill>
                  <a:prstClr val="white"/>
                </a:solidFill>
                <a:latin typeface="Calibri"/>
              </a:rPr>
              <a:t>:Chapter</a:t>
            </a:r>
            <a:endParaRPr lang="en-SG" b="1" u="sng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9" name="Elbow Connector 48"/>
          <p:cNvCxnSpPr>
            <a:stCxn id="32" idx="2"/>
            <a:endCxn id="38" idx="1"/>
          </p:cNvCxnSpPr>
          <p:nvPr/>
        </p:nvCxnSpPr>
        <p:spPr>
          <a:xfrm>
            <a:off x="8033573" y="5121912"/>
            <a:ext cx="713207" cy="879328"/>
          </a:xfrm>
          <a:prstGeom prst="bentConnector3">
            <a:avLst>
              <a:gd name="adj1" fmla="val 1031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48"/>
          <p:cNvCxnSpPr>
            <a:stCxn id="52" idx="0"/>
            <a:endCxn id="12" idx="0"/>
          </p:cNvCxnSpPr>
          <p:nvPr/>
        </p:nvCxnSpPr>
        <p:spPr>
          <a:xfrm rot="16200000" flipH="1">
            <a:off x="7033759" y="2440150"/>
            <a:ext cx="1419064" cy="503572"/>
          </a:xfrm>
          <a:prstGeom prst="bentConnector3">
            <a:avLst>
              <a:gd name="adj1" fmla="val 777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38"/>
          <p:cNvSpPr/>
          <p:nvPr/>
        </p:nvSpPr>
        <p:spPr>
          <a:xfrm rot="5400000">
            <a:off x="7125745" y="1748724"/>
            <a:ext cx="274320" cy="457200"/>
          </a:xfrm>
          <a:custGeom>
            <a:avLst/>
            <a:gdLst>
              <a:gd name="connsiteX0" fmla="*/ 213360 w 411480"/>
              <a:gd name="connsiteY0" fmla="*/ 0 h 670560"/>
              <a:gd name="connsiteX1" fmla="*/ 0 w 411480"/>
              <a:gd name="connsiteY1" fmla="*/ 350520 h 670560"/>
              <a:gd name="connsiteX2" fmla="*/ 213360 w 411480"/>
              <a:gd name="connsiteY2" fmla="*/ 670560 h 670560"/>
              <a:gd name="connsiteX3" fmla="*/ 411480 w 411480"/>
              <a:gd name="connsiteY3" fmla="*/ 335280 h 670560"/>
              <a:gd name="connsiteX4" fmla="*/ 213360 w 411480"/>
              <a:gd name="connsiteY4" fmla="*/ 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" h="670560">
                <a:moveTo>
                  <a:pt x="213360" y="0"/>
                </a:moveTo>
                <a:lnTo>
                  <a:pt x="0" y="350520"/>
                </a:lnTo>
                <a:lnTo>
                  <a:pt x="213360" y="670560"/>
                </a:lnTo>
                <a:lnTo>
                  <a:pt x="411480" y="335280"/>
                </a:lnTo>
                <a:lnTo>
                  <a:pt x="21336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6" name="Elbow Connector 48"/>
          <p:cNvCxnSpPr>
            <a:stCxn id="52" idx="0"/>
            <a:endCxn id="20" idx="3"/>
          </p:cNvCxnSpPr>
          <p:nvPr/>
        </p:nvCxnSpPr>
        <p:spPr>
          <a:xfrm rot="16200000" flipH="1">
            <a:off x="6771709" y="2702199"/>
            <a:ext cx="2488836" cy="1049245"/>
          </a:xfrm>
          <a:prstGeom prst="bentConnector4">
            <a:avLst>
              <a:gd name="adj1" fmla="val 35"/>
              <a:gd name="adj2" fmla="val 121787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38"/>
          <p:cNvSpPr/>
          <p:nvPr/>
        </p:nvSpPr>
        <p:spPr>
          <a:xfrm rot="5400000">
            <a:off x="7094208" y="791577"/>
            <a:ext cx="274320" cy="457200"/>
          </a:xfrm>
          <a:custGeom>
            <a:avLst/>
            <a:gdLst>
              <a:gd name="connsiteX0" fmla="*/ 213360 w 411480"/>
              <a:gd name="connsiteY0" fmla="*/ 0 h 670560"/>
              <a:gd name="connsiteX1" fmla="*/ 0 w 411480"/>
              <a:gd name="connsiteY1" fmla="*/ 350520 h 670560"/>
              <a:gd name="connsiteX2" fmla="*/ 213360 w 411480"/>
              <a:gd name="connsiteY2" fmla="*/ 670560 h 670560"/>
              <a:gd name="connsiteX3" fmla="*/ 411480 w 411480"/>
              <a:gd name="connsiteY3" fmla="*/ 335280 h 670560"/>
              <a:gd name="connsiteX4" fmla="*/ 213360 w 411480"/>
              <a:gd name="connsiteY4" fmla="*/ 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" h="670560">
                <a:moveTo>
                  <a:pt x="213360" y="0"/>
                </a:moveTo>
                <a:lnTo>
                  <a:pt x="0" y="350520"/>
                </a:lnTo>
                <a:lnTo>
                  <a:pt x="213360" y="670560"/>
                </a:lnTo>
                <a:lnTo>
                  <a:pt x="411480" y="335280"/>
                </a:lnTo>
                <a:lnTo>
                  <a:pt x="21336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1" name="Elbow Connector 48"/>
          <p:cNvCxnSpPr>
            <a:stCxn id="60" idx="0"/>
            <a:endCxn id="20" idx="3"/>
          </p:cNvCxnSpPr>
          <p:nvPr/>
        </p:nvCxnSpPr>
        <p:spPr>
          <a:xfrm rot="16200000" flipH="1">
            <a:off x="6277368" y="2207857"/>
            <a:ext cx="3445983" cy="1080782"/>
          </a:xfrm>
          <a:prstGeom prst="bentConnector4">
            <a:avLst>
              <a:gd name="adj1" fmla="val 277"/>
              <a:gd name="adj2" fmla="val 17873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74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70</Words>
  <Application>Microsoft Office PowerPoint</Application>
  <PresentationFormat>Widescreen</PresentationFormat>
  <Paragraphs>37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ReviewerX</cp:lastModifiedBy>
  <cp:revision>8</cp:revision>
  <dcterms:created xsi:type="dcterms:W3CDTF">2019-09-02T08:53:31Z</dcterms:created>
  <dcterms:modified xsi:type="dcterms:W3CDTF">2019-09-02T15:34:35Z</dcterms:modified>
</cp:coreProperties>
</file>