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66667" autoAdjust="0"/>
  </p:normalViewPr>
  <p:slideViewPr>
    <p:cSldViewPr snapToGrid="0">
      <p:cViewPr varScale="1">
        <p:scale>
          <a:sx n="78" d="100"/>
          <a:sy n="78" d="100"/>
        </p:scale>
        <p:origin x="1260" y="96"/>
      </p:cViewPr>
      <p:guideLst/>
    </p:cSldViewPr>
  </p:slideViewPr>
  <p:notesTextViewPr>
    <p:cViewPr>
      <p:scale>
        <a:sx n="1" d="1"/>
        <a:sy n="1" d="1"/>
      </p:scale>
      <p:origin x="0" y="-66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B7599C-42D2-4AB5-92C6-1F6E7DF95A1C}" type="datetimeFigureOut">
              <a:rPr lang="en-US" smtClean="0"/>
              <a:t>8/7/2017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1E5C6B-EBA2-4ACF-8EE8-8E1633ADC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4485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Suppose Tom </a:t>
            </a:r>
            <a:r>
              <a:rPr lang="en-US" baseline="0" dirty="0" smtClean="0"/>
              <a:t>has create a software on his Computer. Revision history of his code is in a local repo.</a:t>
            </a:r>
          </a:p>
          <a:p>
            <a:r>
              <a:rPr lang="en-US" baseline="0" dirty="0" smtClean="0"/>
              <a:t>[</a:t>
            </a:r>
            <a:r>
              <a:rPr lang="en-US" baseline="0" dirty="0" err="1" smtClean="0"/>
              <a:t>afterclick</a:t>
            </a:r>
            <a:r>
              <a:rPr lang="en-US" baseline="0" dirty="0" smtClean="0"/>
              <a:t>] He now replicate it as a remote repo on GitHub and made is publicly available.</a:t>
            </a:r>
            <a:endParaRPr lang="en-US" dirty="0" smtClean="0"/>
          </a:p>
          <a:p>
            <a:r>
              <a:rPr lang="en-US" dirty="0" smtClean="0"/>
              <a:t>[</a:t>
            </a:r>
            <a:r>
              <a:rPr lang="en-US" dirty="0" err="1" smtClean="0"/>
              <a:t>afterclick</a:t>
            </a:r>
            <a:r>
              <a:rPr lang="en-US" dirty="0" smtClean="0"/>
              <a:t>] Jane notices the public repo and she wants to contribute to it.</a:t>
            </a:r>
          </a:p>
          <a:p>
            <a:r>
              <a:rPr lang="en-US" dirty="0" smtClean="0"/>
              <a:t>[</a:t>
            </a:r>
            <a:r>
              <a:rPr lang="en-US" dirty="0" err="1" smtClean="0"/>
              <a:t>afterclick</a:t>
            </a:r>
            <a:r>
              <a:rPr lang="en-US" dirty="0" smtClean="0"/>
              <a:t>] She forks the repo onto her own GitHub account</a:t>
            </a:r>
            <a:r>
              <a:rPr lang="en-US" baseline="0" dirty="0" smtClean="0"/>
              <a:t> …</a:t>
            </a:r>
            <a:endParaRPr lang="en-US" dirty="0" smtClean="0"/>
          </a:p>
          <a:p>
            <a:r>
              <a:rPr lang="en-US" dirty="0" smtClean="0"/>
              <a:t>[</a:t>
            </a:r>
            <a:r>
              <a:rPr lang="en-US" dirty="0" err="1" smtClean="0"/>
              <a:t>afterclick</a:t>
            </a:r>
            <a:r>
              <a:rPr lang="en-US" dirty="0" smtClean="0"/>
              <a:t>] … which gives her a remote repo that is a copy of the Tom’s remote repo.</a:t>
            </a:r>
          </a:p>
          <a:p>
            <a:r>
              <a:rPr lang="en-US" dirty="0" smtClean="0"/>
              <a:t>[</a:t>
            </a:r>
            <a:r>
              <a:rPr lang="en-US" dirty="0" err="1" smtClean="0"/>
              <a:t>afterclick</a:t>
            </a:r>
            <a:r>
              <a:rPr lang="en-US" dirty="0" smtClean="0"/>
              <a:t>] She clones the fork onto her Computer</a:t>
            </a:r>
            <a:r>
              <a:rPr lang="en-US" baseline="0" dirty="0" smtClean="0"/>
              <a:t> …</a:t>
            </a:r>
          </a:p>
          <a:p>
            <a:r>
              <a:rPr lang="en-US" baseline="0" dirty="0" smtClean="0"/>
              <a:t>[</a:t>
            </a:r>
            <a:r>
              <a:rPr lang="en-US" baseline="0" dirty="0" err="1" smtClean="0"/>
              <a:t>afterclick</a:t>
            </a:r>
            <a:r>
              <a:rPr lang="en-US" baseline="0" dirty="0" smtClean="0"/>
              <a:t>] which gives her a local repo.</a:t>
            </a:r>
          </a:p>
          <a:p>
            <a:r>
              <a:rPr lang="en-US" baseline="0" dirty="0" smtClean="0"/>
              <a:t>[</a:t>
            </a:r>
            <a:r>
              <a:rPr lang="en-US" baseline="0" dirty="0" err="1" smtClean="0"/>
              <a:t>afterclick</a:t>
            </a:r>
            <a:r>
              <a:rPr lang="en-US" baseline="0" dirty="0" smtClean="0"/>
              <a:t>] Now she has added a new feature, consisting of two commits. She wants to contribute the new feature to the main product.</a:t>
            </a:r>
          </a:p>
          <a:p>
            <a:r>
              <a:rPr lang="en-US" baseline="0" dirty="0" smtClean="0"/>
              <a:t>[</a:t>
            </a:r>
            <a:r>
              <a:rPr lang="en-US" baseline="0" dirty="0" err="1" smtClean="0"/>
              <a:t>afterclick</a:t>
            </a:r>
            <a:r>
              <a:rPr lang="en-US" baseline="0" dirty="0" smtClean="0"/>
              <a:t>] First, she pushes the new commits to her fork ...</a:t>
            </a:r>
          </a:p>
          <a:p>
            <a:r>
              <a:rPr lang="en-US" baseline="0" dirty="0" smtClean="0"/>
              <a:t>[</a:t>
            </a:r>
            <a:r>
              <a:rPr lang="en-US" baseline="0" dirty="0" err="1" smtClean="0"/>
              <a:t>afterclick</a:t>
            </a:r>
            <a:r>
              <a:rPr lang="en-US" baseline="0" dirty="0" smtClean="0"/>
              <a:t>] … which copies the new commits to her fork.</a:t>
            </a:r>
          </a:p>
          <a:p>
            <a:r>
              <a:rPr lang="en-US" baseline="0" dirty="0" smtClean="0"/>
              <a:t>[</a:t>
            </a:r>
            <a:r>
              <a:rPr lang="en-US" baseline="0" dirty="0" err="1" smtClean="0"/>
              <a:t>afterclick</a:t>
            </a:r>
            <a:r>
              <a:rPr lang="en-US" baseline="0" dirty="0" smtClean="0"/>
              <a:t>] She creates a </a:t>
            </a:r>
            <a:r>
              <a:rPr lang="en-US" b="0" baseline="0" dirty="0" smtClean="0"/>
              <a:t>pull request </a:t>
            </a:r>
            <a:r>
              <a:rPr lang="en-US" baseline="0" dirty="0" smtClean="0"/>
              <a:t>to let Tom know her intention to contribute the new feature. GitHub notifies Tom that there is a new pull request.</a:t>
            </a:r>
          </a:p>
          <a:p>
            <a:r>
              <a:rPr lang="en-US" baseline="0" dirty="0" smtClean="0"/>
              <a:t>[</a:t>
            </a:r>
            <a:r>
              <a:rPr lang="en-US" baseline="0" dirty="0" err="1" smtClean="0"/>
              <a:t>afterclick</a:t>
            </a:r>
            <a:r>
              <a:rPr lang="en-US" baseline="0" dirty="0" smtClean="0"/>
              <a:t>] Tom reviews the new code, agrees it is a good addition, and merges it to his remote repo …</a:t>
            </a:r>
          </a:p>
          <a:p>
            <a:r>
              <a:rPr lang="en-US" baseline="0" dirty="0" smtClean="0"/>
              <a:t>[</a:t>
            </a:r>
            <a:r>
              <a:rPr lang="en-US" baseline="0" dirty="0" err="1" smtClean="0"/>
              <a:t>afterclick</a:t>
            </a:r>
            <a:r>
              <a:rPr lang="en-US" baseline="0" dirty="0" smtClean="0"/>
              <a:t>] … which copies the new commits to Tom’s remote repo.</a:t>
            </a:r>
          </a:p>
          <a:p>
            <a:r>
              <a:rPr lang="en-US" baseline="0" dirty="0" smtClean="0"/>
              <a:t>[</a:t>
            </a:r>
            <a:r>
              <a:rPr lang="en-US" baseline="0" dirty="0" err="1" smtClean="0"/>
              <a:t>afterclick</a:t>
            </a:r>
            <a:r>
              <a:rPr lang="en-US" baseline="0" dirty="0" smtClean="0"/>
              <a:t>] Tom pulls the new commits to his local repo to sync his local repo with the remote repo.</a:t>
            </a:r>
          </a:p>
          <a:p>
            <a:r>
              <a:rPr lang="en-US" baseline="0" dirty="0" smtClean="0"/>
              <a:t>[</a:t>
            </a:r>
            <a:r>
              <a:rPr lang="en-US" baseline="0" dirty="0" err="1" smtClean="0"/>
              <a:t>afterclick</a:t>
            </a:r>
            <a:r>
              <a:rPr lang="en-US" baseline="0" dirty="0" smtClean="0"/>
              <a:t>] Tom notices a bug in the new feature and fixes it, creating a new commit.</a:t>
            </a:r>
          </a:p>
          <a:p>
            <a:r>
              <a:rPr lang="en-US" baseline="0" dirty="0" smtClean="0"/>
              <a:t>[</a:t>
            </a:r>
            <a:r>
              <a:rPr lang="en-US" baseline="0" dirty="0" err="1" smtClean="0"/>
              <a:t>afterclick</a:t>
            </a:r>
            <a:r>
              <a:rPr lang="en-US" baseline="0" dirty="0" smtClean="0"/>
              <a:t>] He pushes the new commit to his remote repo.</a:t>
            </a:r>
          </a:p>
          <a:p>
            <a:r>
              <a:rPr lang="en-US" baseline="0" dirty="0" smtClean="0"/>
              <a:t>[</a:t>
            </a:r>
            <a:r>
              <a:rPr lang="en-US" baseline="0" dirty="0" err="1" smtClean="0"/>
              <a:t>afterclick</a:t>
            </a:r>
            <a:r>
              <a:rPr lang="en-US" baseline="0" dirty="0" smtClean="0"/>
              <a:t>] Jane notices the bug fix. She pulls the new commit directly from Tom’s remote repo to her local repo.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1E5C6B-EBA2-4ACF-8EE8-8E1633ADC6E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8959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A9B40-2932-4B23-9367-C9AC5716F26E}" type="datetimeFigureOut">
              <a:rPr lang="en-US" smtClean="0"/>
              <a:t>8/7/2017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140BA-03B3-468E-8460-DED3BA4F8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141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A9B40-2932-4B23-9367-C9AC5716F26E}" type="datetimeFigureOut">
              <a:rPr lang="en-US" smtClean="0"/>
              <a:t>8/7/2017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140BA-03B3-468E-8460-DED3BA4F8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701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A9B40-2932-4B23-9367-C9AC5716F26E}" type="datetimeFigureOut">
              <a:rPr lang="en-US" smtClean="0"/>
              <a:t>8/7/2017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140BA-03B3-468E-8460-DED3BA4F8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8669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A9B40-2932-4B23-9367-C9AC5716F26E}" type="datetimeFigureOut">
              <a:rPr lang="en-US" smtClean="0"/>
              <a:t>8/7/2017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140BA-03B3-468E-8460-DED3BA4F855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985352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A9B40-2932-4B23-9367-C9AC5716F26E}" type="datetimeFigureOut">
              <a:rPr lang="en-US" smtClean="0"/>
              <a:t>8/7/2017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140BA-03B3-468E-8460-DED3BA4F8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5051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A9B40-2932-4B23-9367-C9AC5716F26E}" type="datetimeFigureOut">
              <a:rPr lang="en-US" smtClean="0"/>
              <a:t>8/7/2017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140BA-03B3-468E-8460-DED3BA4F8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4582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A9B40-2932-4B23-9367-C9AC5716F26E}" type="datetimeFigureOut">
              <a:rPr lang="en-US" smtClean="0"/>
              <a:t>8/7/2017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140BA-03B3-468E-8460-DED3BA4F8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0446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A9B40-2932-4B23-9367-C9AC5716F26E}" type="datetimeFigureOut">
              <a:rPr lang="en-US" smtClean="0"/>
              <a:t>8/7/2017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140BA-03B3-468E-8460-DED3BA4F8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6627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A9B40-2932-4B23-9367-C9AC5716F26E}" type="datetimeFigureOut">
              <a:rPr lang="en-US" smtClean="0"/>
              <a:t>8/7/2017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140BA-03B3-468E-8460-DED3BA4F8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726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A9B40-2932-4B23-9367-C9AC5716F26E}" type="datetimeFigureOut">
              <a:rPr lang="en-US" smtClean="0"/>
              <a:t>8/7/2017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140BA-03B3-468E-8460-DED3BA4F8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173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A9B40-2932-4B23-9367-C9AC5716F26E}" type="datetimeFigureOut">
              <a:rPr lang="en-US" smtClean="0"/>
              <a:t>8/7/2017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140BA-03B3-468E-8460-DED3BA4F8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442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A9B40-2932-4B23-9367-C9AC5716F26E}" type="datetimeFigureOut">
              <a:rPr lang="en-US" smtClean="0"/>
              <a:t>8/7/2017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140BA-03B3-468E-8460-DED3BA4F8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78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A9B40-2932-4B23-9367-C9AC5716F26E}" type="datetimeFigureOut">
              <a:rPr lang="en-US" smtClean="0"/>
              <a:t>8/7/2017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140BA-03B3-468E-8460-DED3BA4F8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091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A9B40-2932-4B23-9367-C9AC5716F26E}" type="datetimeFigureOut">
              <a:rPr lang="en-US" smtClean="0"/>
              <a:t>8/7/2017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140BA-03B3-468E-8460-DED3BA4F8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154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A9B40-2932-4B23-9367-C9AC5716F26E}" type="datetimeFigureOut">
              <a:rPr lang="en-US" smtClean="0"/>
              <a:t>8/7/2017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140BA-03B3-468E-8460-DED3BA4F8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989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A9B40-2932-4B23-9367-C9AC5716F26E}" type="datetimeFigureOut">
              <a:rPr lang="en-US" smtClean="0"/>
              <a:t>8/7/2017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140BA-03B3-468E-8460-DED3BA4F8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221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A9B40-2932-4B23-9367-C9AC5716F26E}" type="datetimeFigureOut">
              <a:rPr lang="en-US" smtClean="0"/>
              <a:t>8/7/2017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140BA-03B3-468E-8460-DED3BA4F8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213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7DA9B40-2932-4B23-9367-C9AC5716F26E}" type="datetimeFigureOut">
              <a:rPr lang="en-US" smtClean="0"/>
              <a:t>8/7/2017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C140BA-03B3-468E-8460-DED3BA4F8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0139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8"/>
          <p:cNvGrpSpPr/>
          <p:nvPr/>
        </p:nvGrpSpPr>
        <p:grpSpPr>
          <a:xfrm>
            <a:off x="2683400" y="4973402"/>
            <a:ext cx="1776359" cy="1362846"/>
            <a:chOff x="4555066" y="5122333"/>
            <a:chExt cx="2065866" cy="1584960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grpSp>
          <p:nvGrpSpPr>
            <p:cNvPr id="5" name="Group 4"/>
            <p:cNvGrpSpPr/>
            <p:nvPr/>
          </p:nvGrpSpPr>
          <p:grpSpPr>
            <a:xfrm>
              <a:off x="4555066" y="5122333"/>
              <a:ext cx="2065866" cy="1584960"/>
              <a:chOff x="4555066" y="5122333"/>
              <a:chExt cx="2065866" cy="1584960"/>
            </a:xfrm>
          </p:grpSpPr>
          <p:sp>
            <p:nvSpPr>
              <p:cNvPr id="8" name="Flowchart: Connector 7"/>
              <p:cNvSpPr/>
              <p:nvPr/>
            </p:nvSpPr>
            <p:spPr>
              <a:xfrm>
                <a:off x="5019039" y="5503333"/>
                <a:ext cx="1203960" cy="1203960"/>
              </a:xfrm>
              <a:prstGeom prst="flowChartConnector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9" name="Isosceles Triangle 8"/>
              <p:cNvSpPr/>
              <p:nvPr/>
            </p:nvSpPr>
            <p:spPr>
              <a:xfrm>
                <a:off x="5468619" y="5350933"/>
                <a:ext cx="304800" cy="304800"/>
              </a:xfrm>
              <a:prstGeom prst="triangl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10" name="Freeform 9"/>
              <p:cNvSpPr/>
              <p:nvPr/>
            </p:nvSpPr>
            <p:spPr>
              <a:xfrm>
                <a:off x="4555066" y="5122333"/>
                <a:ext cx="474133" cy="1176867"/>
              </a:xfrm>
              <a:custGeom>
                <a:avLst/>
                <a:gdLst>
                  <a:gd name="connsiteX0" fmla="*/ 474133 w 474133"/>
                  <a:gd name="connsiteY0" fmla="*/ 956733 h 1176867"/>
                  <a:gd name="connsiteX1" fmla="*/ 0 w 474133"/>
                  <a:gd name="connsiteY1" fmla="*/ 1176867 h 1176867"/>
                  <a:gd name="connsiteX2" fmla="*/ 270933 w 474133"/>
                  <a:gd name="connsiteY2" fmla="*/ 160867 h 1176867"/>
                  <a:gd name="connsiteX3" fmla="*/ 110066 w 474133"/>
                  <a:gd name="connsiteY3" fmla="*/ 16933 h 1176867"/>
                  <a:gd name="connsiteX4" fmla="*/ 279400 w 474133"/>
                  <a:gd name="connsiteY4" fmla="*/ 152400 h 1176867"/>
                  <a:gd name="connsiteX5" fmla="*/ 262466 w 474133"/>
                  <a:gd name="connsiteY5" fmla="*/ 0 h 1176867"/>
                  <a:gd name="connsiteX6" fmla="*/ 279400 w 474133"/>
                  <a:gd name="connsiteY6" fmla="*/ 143933 h 1176867"/>
                  <a:gd name="connsiteX7" fmla="*/ 347133 w 474133"/>
                  <a:gd name="connsiteY7" fmla="*/ 25400 h 1176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74133" h="1176867">
                    <a:moveTo>
                      <a:pt x="474133" y="956733"/>
                    </a:moveTo>
                    <a:lnTo>
                      <a:pt x="0" y="1176867"/>
                    </a:lnTo>
                    <a:lnTo>
                      <a:pt x="270933" y="160867"/>
                    </a:lnTo>
                    <a:lnTo>
                      <a:pt x="110066" y="16933"/>
                    </a:lnTo>
                    <a:lnTo>
                      <a:pt x="279400" y="152400"/>
                    </a:lnTo>
                    <a:lnTo>
                      <a:pt x="262466" y="0"/>
                    </a:lnTo>
                    <a:lnTo>
                      <a:pt x="279400" y="143933"/>
                    </a:lnTo>
                    <a:lnTo>
                      <a:pt x="347133" y="25400"/>
                    </a:lnTo>
                  </a:path>
                </a:pathLst>
              </a:custGeom>
              <a:noFill/>
              <a:ln w="76200" cap="rnd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11" name="Freeform 10"/>
              <p:cNvSpPr/>
              <p:nvPr/>
            </p:nvSpPr>
            <p:spPr>
              <a:xfrm flipH="1">
                <a:off x="6146799" y="5122333"/>
                <a:ext cx="474133" cy="1176867"/>
              </a:xfrm>
              <a:custGeom>
                <a:avLst/>
                <a:gdLst>
                  <a:gd name="connsiteX0" fmla="*/ 474133 w 474133"/>
                  <a:gd name="connsiteY0" fmla="*/ 956733 h 1176867"/>
                  <a:gd name="connsiteX1" fmla="*/ 0 w 474133"/>
                  <a:gd name="connsiteY1" fmla="*/ 1176867 h 1176867"/>
                  <a:gd name="connsiteX2" fmla="*/ 270933 w 474133"/>
                  <a:gd name="connsiteY2" fmla="*/ 160867 h 1176867"/>
                  <a:gd name="connsiteX3" fmla="*/ 110066 w 474133"/>
                  <a:gd name="connsiteY3" fmla="*/ 16933 h 1176867"/>
                  <a:gd name="connsiteX4" fmla="*/ 279400 w 474133"/>
                  <a:gd name="connsiteY4" fmla="*/ 152400 h 1176867"/>
                  <a:gd name="connsiteX5" fmla="*/ 262466 w 474133"/>
                  <a:gd name="connsiteY5" fmla="*/ 0 h 1176867"/>
                  <a:gd name="connsiteX6" fmla="*/ 279400 w 474133"/>
                  <a:gd name="connsiteY6" fmla="*/ 143933 h 1176867"/>
                  <a:gd name="connsiteX7" fmla="*/ 347133 w 474133"/>
                  <a:gd name="connsiteY7" fmla="*/ 25400 h 1176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74133" h="1176867">
                    <a:moveTo>
                      <a:pt x="474133" y="956733"/>
                    </a:moveTo>
                    <a:lnTo>
                      <a:pt x="0" y="1176867"/>
                    </a:lnTo>
                    <a:lnTo>
                      <a:pt x="270933" y="160867"/>
                    </a:lnTo>
                    <a:lnTo>
                      <a:pt x="110066" y="16933"/>
                    </a:lnTo>
                    <a:lnTo>
                      <a:pt x="279400" y="152400"/>
                    </a:lnTo>
                    <a:lnTo>
                      <a:pt x="262466" y="0"/>
                    </a:lnTo>
                    <a:lnTo>
                      <a:pt x="279400" y="143933"/>
                    </a:lnTo>
                    <a:lnTo>
                      <a:pt x="347133" y="25400"/>
                    </a:lnTo>
                  </a:path>
                </a:pathLst>
              </a:custGeom>
              <a:noFill/>
              <a:ln w="76200" cap="rnd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</p:grpSp>
        <p:sp>
          <p:nvSpPr>
            <p:cNvPr id="6" name="Freeform 5"/>
            <p:cNvSpPr/>
            <p:nvPr/>
          </p:nvSpPr>
          <p:spPr>
            <a:xfrm rot="300461">
              <a:off x="5181600" y="5550746"/>
              <a:ext cx="173355" cy="160020"/>
            </a:xfrm>
            <a:custGeom>
              <a:avLst/>
              <a:gdLst>
                <a:gd name="connsiteX0" fmla="*/ 0 w 173355"/>
                <a:gd name="connsiteY0" fmla="*/ 120015 h 160020"/>
                <a:gd name="connsiteX1" fmla="*/ 55245 w 173355"/>
                <a:gd name="connsiteY1" fmla="*/ 160020 h 160020"/>
                <a:gd name="connsiteX2" fmla="*/ 93345 w 173355"/>
                <a:gd name="connsiteY2" fmla="*/ 112395 h 160020"/>
                <a:gd name="connsiteX3" fmla="*/ 43815 w 173355"/>
                <a:gd name="connsiteY3" fmla="*/ 80010 h 160020"/>
                <a:gd name="connsiteX4" fmla="*/ 89535 w 173355"/>
                <a:gd name="connsiteY4" fmla="*/ 114300 h 160020"/>
                <a:gd name="connsiteX5" fmla="*/ 133350 w 173355"/>
                <a:gd name="connsiteY5" fmla="*/ 78105 h 160020"/>
                <a:gd name="connsiteX6" fmla="*/ 87630 w 173355"/>
                <a:gd name="connsiteY6" fmla="*/ 36195 h 160020"/>
                <a:gd name="connsiteX7" fmla="*/ 129540 w 173355"/>
                <a:gd name="connsiteY7" fmla="*/ 81915 h 160020"/>
                <a:gd name="connsiteX8" fmla="*/ 173355 w 173355"/>
                <a:gd name="connsiteY8" fmla="*/ 43815 h 160020"/>
                <a:gd name="connsiteX9" fmla="*/ 131445 w 173355"/>
                <a:gd name="connsiteY9" fmla="*/ 0 h 160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3355" h="160020">
                  <a:moveTo>
                    <a:pt x="0" y="120015"/>
                  </a:moveTo>
                  <a:lnTo>
                    <a:pt x="55245" y="160020"/>
                  </a:lnTo>
                  <a:lnTo>
                    <a:pt x="93345" y="112395"/>
                  </a:lnTo>
                  <a:lnTo>
                    <a:pt x="43815" y="80010"/>
                  </a:lnTo>
                  <a:lnTo>
                    <a:pt x="89535" y="114300"/>
                  </a:lnTo>
                  <a:lnTo>
                    <a:pt x="133350" y="78105"/>
                  </a:lnTo>
                  <a:lnTo>
                    <a:pt x="87630" y="36195"/>
                  </a:lnTo>
                  <a:lnTo>
                    <a:pt x="129540" y="81915"/>
                  </a:lnTo>
                  <a:lnTo>
                    <a:pt x="173355" y="43815"/>
                  </a:lnTo>
                  <a:lnTo>
                    <a:pt x="131445" y="0"/>
                  </a:lnTo>
                </a:path>
              </a:pathLst>
            </a:custGeom>
            <a:noFill/>
            <a:ln w="38100" cap="rnd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7" name="Freeform 6"/>
            <p:cNvSpPr/>
            <p:nvPr/>
          </p:nvSpPr>
          <p:spPr>
            <a:xfrm rot="21299539" flipH="1">
              <a:off x="5914058" y="5556820"/>
              <a:ext cx="173355" cy="160020"/>
            </a:xfrm>
            <a:custGeom>
              <a:avLst/>
              <a:gdLst>
                <a:gd name="connsiteX0" fmla="*/ 0 w 173355"/>
                <a:gd name="connsiteY0" fmla="*/ 120015 h 160020"/>
                <a:gd name="connsiteX1" fmla="*/ 55245 w 173355"/>
                <a:gd name="connsiteY1" fmla="*/ 160020 h 160020"/>
                <a:gd name="connsiteX2" fmla="*/ 93345 w 173355"/>
                <a:gd name="connsiteY2" fmla="*/ 112395 h 160020"/>
                <a:gd name="connsiteX3" fmla="*/ 43815 w 173355"/>
                <a:gd name="connsiteY3" fmla="*/ 80010 h 160020"/>
                <a:gd name="connsiteX4" fmla="*/ 89535 w 173355"/>
                <a:gd name="connsiteY4" fmla="*/ 114300 h 160020"/>
                <a:gd name="connsiteX5" fmla="*/ 133350 w 173355"/>
                <a:gd name="connsiteY5" fmla="*/ 78105 h 160020"/>
                <a:gd name="connsiteX6" fmla="*/ 87630 w 173355"/>
                <a:gd name="connsiteY6" fmla="*/ 36195 h 160020"/>
                <a:gd name="connsiteX7" fmla="*/ 129540 w 173355"/>
                <a:gd name="connsiteY7" fmla="*/ 81915 h 160020"/>
                <a:gd name="connsiteX8" fmla="*/ 173355 w 173355"/>
                <a:gd name="connsiteY8" fmla="*/ 43815 h 160020"/>
                <a:gd name="connsiteX9" fmla="*/ 131445 w 173355"/>
                <a:gd name="connsiteY9" fmla="*/ 0 h 160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3355" h="160020">
                  <a:moveTo>
                    <a:pt x="0" y="120015"/>
                  </a:moveTo>
                  <a:lnTo>
                    <a:pt x="55245" y="160020"/>
                  </a:lnTo>
                  <a:lnTo>
                    <a:pt x="93345" y="112395"/>
                  </a:lnTo>
                  <a:lnTo>
                    <a:pt x="43815" y="80010"/>
                  </a:lnTo>
                  <a:lnTo>
                    <a:pt x="89535" y="114300"/>
                  </a:lnTo>
                  <a:lnTo>
                    <a:pt x="133350" y="78105"/>
                  </a:lnTo>
                  <a:lnTo>
                    <a:pt x="87630" y="36195"/>
                  </a:lnTo>
                  <a:lnTo>
                    <a:pt x="129540" y="81915"/>
                  </a:lnTo>
                  <a:lnTo>
                    <a:pt x="173355" y="43815"/>
                  </a:lnTo>
                  <a:lnTo>
                    <a:pt x="131445" y="0"/>
                  </a:lnTo>
                </a:path>
              </a:pathLst>
            </a:custGeom>
            <a:noFill/>
            <a:ln w="38100" cap="rnd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grpSp>
        <p:nvGrpSpPr>
          <p:cNvPr id="12" name="Group 8"/>
          <p:cNvGrpSpPr/>
          <p:nvPr/>
        </p:nvGrpSpPr>
        <p:grpSpPr>
          <a:xfrm>
            <a:off x="7635236" y="4948636"/>
            <a:ext cx="1776359" cy="1362846"/>
            <a:chOff x="4555066" y="5122333"/>
            <a:chExt cx="2065866" cy="1584960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grpSp>
          <p:nvGrpSpPr>
            <p:cNvPr id="13" name="Group 12"/>
            <p:cNvGrpSpPr/>
            <p:nvPr/>
          </p:nvGrpSpPr>
          <p:grpSpPr>
            <a:xfrm>
              <a:off x="4555066" y="5122333"/>
              <a:ext cx="2065866" cy="1584960"/>
              <a:chOff x="4555066" y="5122333"/>
              <a:chExt cx="2065866" cy="1584960"/>
            </a:xfrm>
          </p:grpSpPr>
          <p:sp>
            <p:nvSpPr>
              <p:cNvPr id="16" name="Flowchart: Connector 15"/>
              <p:cNvSpPr/>
              <p:nvPr/>
            </p:nvSpPr>
            <p:spPr>
              <a:xfrm>
                <a:off x="5019039" y="5503333"/>
                <a:ext cx="1203960" cy="1203960"/>
              </a:xfrm>
              <a:prstGeom prst="flowChartConnector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17" name="Isosceles Triangle 16"/>
              <p:cNvSpPr/>
              <p:nvPr/>
            </p:nvSpPr>
            <p:spPr>
              <a:xfrm>
                <a:off x="5468619" y="5350933"/>
                <a:ext cx="304800" cy="304800"/>
              </a:xfrm>
              <a:prstGeom prst="triangl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18" name="Freeform 17"/>
              <p:cNvSpPr/>
              <p:nvPr/>
            </p:nvSpPr>
            <p:spPr>
              <a:xfrm>
                <a:off x="4555066" y="5122333"/>
                <a:ext cx="474133" cy="1176867"/>
              </a:xfrm>
              <a:custGeom>
                <a:avLst/>
                <a:gdLst>
                  <a:gd name="connsiteX0" fmla="*/ 474133 w 474133"/>
                  <a:gd name="connsiteY0" fmla="*/ 956733 h 1176867"/>
                  <a:gd name="connsiteX1" fmla="*/ 0 w 474133"/>
                  <a:gd name="connsiteY1" fmla="*/ 1176867 h 1176867"/>
                  <a:gd name="connsiteX2" fmla="*/ 270933 w 474133"/>
                  <a:gd name="connsiteY2" fmla="*/ 160867 h 1176867"/>
                  <a:gd name="connsiteX3" fmla="*/ 110066 w 474133"/>
                  <a:gd name="connsiteY3" fmla="*/ 16933 h 1176867"/>
                  <a:gd name="connsiteX4" fmla="*/ 279400 w 474133"/>
                  <a:gd name="connsiteY4" fmla="*/ 152400 h 1176867"/>
                  <a:gd name="connsiteX5" fmla="*/ 262466 w 474133"/>
                  <a:gd name="connsiteY5" fmla="*/ 0 h 1176867"/>
                  <a:gd name="connsiteX6" fmla="*/ 279400 w 474133"/>
                  <a:gd name="connsiteY6" fmla="*/ 143933 h 1176867"/>
                  <a:gd name="connsiteX7" fmla="*/ 347133 w 474133"/>
                  <a:gd name="connsiteY7" fmla="*/ 25400 h 1176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74133" h="1176867">
                    <a:moveTo>
                      <a:pt x="474133" y="956733"/>
                    </a:moveTo>
                    <a:lnTo>
                      <a:pt x="0" y="1176867"/>
                    </a:lnTo>
                    <a:lnTo>
                      <a:pt x="270933" y="160867"/>
                    </a:lnTo>
                    <a:lnTo>
                      <a:pt x="110066" y="16933"/>
                    </a:lnTo>
                    <a:lnTo>
                      <a:pt x="279400" y="152400"/>
                    </a:lnTo>
                    <a:lnTo>
                      <a:pt x="262466" y="0"/>
                    </a:lnTo>
                    <a:lnTo>
                      <a:pt x="279400" y="143933"/>
                    </a:lnTo>
                    <a:lnTo>
                      <a:pt x="347133" y="25400"/>
                    </a:lnTo>
                  </a:path>
                </a:pathLst>
              </a:custGeom>
              <a:noFill/>
              <a:ln w="76200" cap="rnd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19" name="Freeform 18"/>
              <p:cNvSpPr/>
              <p:nvPr/>
            </p:nvSpPr>
            <p:spPr>
              <a:xfrm flipH="1">
                <a:off x="6146799" y="5122333"/>
                <a:ext cx="474133" cy="1176867"/>
              </a:xfrm>
              <a:custGeom>
                <a:avLst/>
                <a:gdLst>
                  <a:gd name="connsiteX0" fmla="*/ 474133 w 474133"/>
                  <a:gd name="connsiteY0" fmla="*/ 956733 h 1176867"/>
                  <a:gd name="connsiteX1" fmla="*/ 0 w 474133"/>
                  <a:gd name="connsiteY1" fmla="*/ 1176867 h 1176867"/>
                  <a:gd name="connsiteX2" fmla="*/ 270933 w 474133"/>
                  <a:gd name="connsiteY2" fmla="*/ 160867 h 1176867"/>
                  <a:gd name="connsiteX3" fmla="*/ 110066 w 474133"/>
                  <a:gd name="connsiteY3" fmla="*/ 16933 h 1176867"/>
                  <a:gd name="connsiteX4" fmla="*/ 279400 w 474133"/>
                  <a:gd name="connsiteY4" fmla="*/ 152400 h 1176867"/>
                  <a:gd name="connsiteX5" fmla="*/ 262466 w 474133"/>
                  <a:gd name="connsiteY5" fmla="*/ 0 h 1176867"/>
                  <a:gd name="connsiteX6" fmla="*/ 279400 w 474133"/>
                  <a:gd name="connsiteY6" fmla="*/ 143933 h 1176867"/>
                  <a:gd name="connsiteX7" fmla="*/ 347133 w 474133"/>
                  <a:gd name="connsiteY7" fmla="*/ 25400 h 1176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74133" h="1176867">
                    <a:moveTo>
                      <a:pt x="474133" y="956733"/>
                    </a:moveTo>
                    <a:lnTo>
                      <a:pt x="0" y="1176867"/>
                    </a:lnTo>
                    <a:lnTo>
                      <a:pt x="270933" y="160867"/>
                    </a:lnTo>
                    <a:lnTo>
                      <a:pt x="110066" y="16933"/>
                    </a:lnTo>
                    <a:lnTo>
                      <a:pt x="279400" y="152400"/>
                    </a:lnTo>
                    <a:lnTo>
                      <a:pt x="262466" y="0"/>
                    </a:lnTo>
                    <a:lnTo>
                      <a:pt x="279400" y="143933"/>
                    </a:lnTo>
                    <a:lnTo>
                      <a:pt x="347133" y="25400"/>
                    </a:lnTo>
                  </a:path>
                </a:pathLst>
              </a:custGeom>
              <a:noFill/>
              <a:ln w="76200" cap="rnd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</p:grpSp>
        <p:sp>
          <p:nvSpPr>
            <p:cNvPr id="14" name="Freeform 13"/>
            <p:cNvSpPr/>
            <p:nvPr/>
          </p:nvSpPr>
          <p:spPr>
            <a:xfrm rot="300461">
              <a:off x="5181600" y="5550746"/>
              <a:ext cx="173355" cy="160020"/>
            </a:xfrm>
            <a:custGeom>
              <a:avLst/>
              <a:gdLst>
                <a:gd name="connsiteX0" fmla="*/ 0 w 173355"/>
                <a:gd name="connsiteY0" fmla="*/ 120015 h 160020"/>
                <a:gd name="connsiteX1" fmla="*/ 55245 w 173355"/>
                <a:gd name="connsiteY1" fmla="*/ 160020 h 160020"/>
                <a:gd name="connsiteX2" fmla="*/ 93345 w 173355"/>
                <a:gd name="connsiteY2" fmla="*/ 112395 h 160020"/>
                <a:gd name="connsiteX3" fmla="*/ 43815 w 173355"/>
                <a:gd name="connsiteY3" fmla="*/ 80010 h 160020"/>
                <a:gd name="connsiteX4" fmla="*/ 89535 w 173355"/>
                <a:gd name="connsiteY4" fmla="*/ 114300 h 160020"/>
                <a:gd name="connsiteX5" fmla="*/ 133350 w 173355"/>
                <a:gd name="connsiteY5" fmla="*/ 78105 h 160020"/>
                <a:gd name="connsiteX6" fmla="*/ 87630 w 173355"/>
                <a:gd name="connsiteY6" fmla="*/ 36195 h 160020"/>
                <a:gd name="connsiteX7" fmla="*/ 129540 w 173355"/>
                <a:gd name="connsiteY7" fmla="*/ 81915 h 160020"/>
                <a:gd name="connsiteX8" fmla="*/ 173355 w 173355"/>
                <a:gd name="connsiteY8" fmla="*/ 43815 h 160020"/>
                <a:gd name="connsiteX9" fmla="*/ 131445 w 173355"/>
                <a:gd name="connsiteY9" fmla="*/ 0 h 160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3355" h="160020">
                  <a:moveTo>
                    <a:pt x="0" y="120015"/>
                  </a:moveTo>
                  <a:lnTo>
                    <a:pt x="55245" y="160020"/>
                  </a:lnTo>
                  <a:lnTo>
                    <a:pt x="93345" y="112395"/>
                  </a:lnTo>
                  <a:lnTo>
                    <a:pt x="43815" y="80010"/>
                  </a:lnTo>
                  <a:lnTo>
                    <a:pt x="89535" y="114300"/>
                  </a:lnTo>
                  <a:lnTo>
                    <a:pt x="133350" y="78105"/>
                  </a:lnTo>
                  <a:lnTo>
                    <a:pt x="87630" y="36195"/>
                  </a:lnTo>
                  <a:lnTo>
                    <a:pt x="129540" y="81915"/>
                  </a:lnTo>
                  <a:lnTo>
                    <a:pt x="173355" y="43815"/>
                  </a:lnTo>
                  <a:lnTo>
                    <a:pt x="131445" y="0"/>
                  </a:lnTo>
                </a:path>
              </a:pathLst>
            </a:custGeom>
            <a:noFill/>
            <a:ln w="38100" cap="rnd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5" name="Freeform 14"/>
            <p:cNvSpPr/>
            <p:nvPr/>
          </p:nvSpPr>
          <p:spPr>
            <a:xfrm rot="21299539" flipH="1">
              <a:off x="5914058" y="5556820"/>
              <a:ext cx="173355" cy="160020"/>
            </a:xfrm>
            <a:custGeom>
              <a:avLst/>
              <a:gdLst>
                <a:gd name="connsiteX0" fmla="*/ 0 w 173355"/>
                <a:gd name="connsiteY0" fmla="*/ 120015 h 160020"/>
                <a:gd name="connsiteX1" fmla="*/ 55245 w 173355"/>
                <a:gd name="connsiteY1" fmla="*/ 160020 h 160020"/>
                <a:gd name="connsiteX2" fmla="*/ 93345 w 173355"/>
                <a:gd name="connsiteY2" fmla="*/ 112395 h 160020"/>
                <a:gd name="connsiteX3" fmla="*/ 43815 w 173355"/>
                <a:gd name="connsiteY3" fmla="*/ 80010 h 160020"/>
                <a:gd name="connsiteX4" fmla="*/ 89535 w 173355"/>
                <a:gd name="connsiteY4" fmla="*/ 114300 h 160020"/>
                <a:gd name="connsiteX5" fmla="*/ 133350 w 173355"/>
                <a:gd name="connsiteY5" fmla="*/ 78105 h 160020"/>
                <a:gd name="connsiteX6" fmla="*/ 87630 w 173355"/>
                <a:gd name="connsiteY6" fmla="*/ 36195 h 160020"/>
                <a:gd name="connsiteX7" fmla="*/ 129540 w 173355"/>
                <a:gd name="connsiteY7" fmla="*/ 81915 h 160020"/>
                <a:gd name="connsiteX8" fmla="*/ 173355 w 173355"/>
                <a:gd name="connsiteY8" fmla="*/ 43815 h 160020"/>
                <a:gd name="connsiteX9" fmla="*/ 131445 w 173355"/>
                <a:gd name="connsiteY9" fmla="*/ 0 h 160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3355" h="160020">
                  <a:moveTo>
                    <a:pt x="0" y="120015"/>
                  </a:moveTo>
                  <a:lnTo>
                    <a:pt x="55245" y="160020"/>
                  </a:lnTo>
                  <a:lnTo>
                    <a:pt x="93345" y="112395"/>
                  </a:lnTo>
                  <a:lnTo>
                    <a:pt x="43815" y="80010"/>
                  </a:lnTo>
                  <a:lnTo>
                    <a:pt x="89535" y="114300"/>
                  </a:lnTo>
                  <a:lnTo>
                    <a:pt x="133350" y="78105"/>
                  </a:lnTo>
                  <a:lnTo>
                    <a:pt x="87630" y="36195"/>
                  </a:lnTo>
                  <a:lnTo>
                    <a:pt x="129540" y="81915"/>
                  </a:lnTo>
                  <a:lnTo>
                    <a:pt x="173355" y="43815"/>
                  </a:lnTo>
                  <a:lnTo>
                    <a:pt x="131445" y="0"/>
                  </a:lnTo>
                </a:path>
              </a:pathLst>
            </a:custGeom>
            <a:noFill/>
            <a:ln w="38100" cap="rnd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sp>
        <p:nvSpPr>
          <p:cNvPr id="20" name="Cloud 19"/>
          <p:cNvSpPr/>
          <p:nvPr/>
        </p:nvSpPr>
        <p:spPr>
          <a:xfrm>
            <a:off x="1787469" y="946768"/>
            <a:ext cx="2816225" cy="1066800"/>
          </a:xfrm>
          <a:prstGeom prst="cloud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dirty="0" smtClean="0"/>
              <a:t>Repo on </a:t>
            </a:r>
            <a:br>
              <a:rPr lang="en-US" sz="1600" dirty="0" smtClean="0"/>
            </a:br>
            <a:r>
              <a:rPr lang="en-US" sz="1600" dirty="0" smtClean="0"/>
              <a:t>GitHub</a:t>
            </a:r>
            <a:endParaRPr lang="en-US" sz="1600" dirty="0"/>
          </a:p>
        </p:txBody>
      </p:sp>
      <p:pic>
        <p:nvPicPr>
          <p:cNvPr id="23" name="Picture 8" descr="https://assets-cdn.github.com/images/modules/logos_page/Octoca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7322" y="1175368"/>
            <a:ext cx="1301372" cy="1081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" name="Group 23"/>
          <p:cNvGrpSpPr/>
          <p:nvPr/>
        </p:nvGrpSpPr>
        <p:grpSpPr>
          <a:xfrm>
            <a:off x="4832294" y="1415636"/>
            <a:ext cx="1495212" cy="338554"/>
            <a:chOff x="3505200" y="1143000"/>
            <a:chExt cx="1495212" cy="338554"/>
          </a:xfrm>
        </p:grpSpPr>
        <p:cxnSp>
          <p:nvCxnSpPr>
            <p:cNvPr id="25" name="Straight Arrow Connector 24"/>
            <p:cNvCxnSpPr/>
            <p:nvPr/>
          </p:nvCxnSpPr>
          <p:spPr>
            <a:xfrm>
              <a:off x="3505200" y="1447800"/>
              <a:ext cx="1495212" cy="8467"/>
            </a:xfrm>
            <a:prstGeom prst="straightConnector1">
              <a:avLst/>
            </a:prstGeom>
            <a:ln w="28575">
              <a:solidFill>
                <a:srgbClr val="FFFF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3733800" y="1143000"/>
              <a:ext cx="9144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rgbClr val="FFFF00"/>
                  </a:solidFill>
                </a:rPr>
                <a:t>1. fork</a:t>
              </a:r>
              <a:endParaRPr lang="en-US" sz="1600" dirty="0">
                <a:solidFill>
                  <a:srgbClr val="FFFF00"/>
                </a:solidFill>
              </a:endParaRPr>
            </a:p>
          </p:txBody>
        </p:sp>
      </p:grpSp>
      <p:sp>
        <p:nvSpPr>
          <p:cNvPr id="27" name="Cloud 26"/>
          <p:cNvSpPr/>
          <p:nvPr/>
        </p:nvSpPr>
        <p:spPr>
          <a:xfrm>
            <a:off x="6595371" y="895968"/>
            <a:ext cx="2816225" cy="1066800"/>
          </a:xfrm>
          <a:prstGeom prst="cloud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dirty="0"/>
              <a:t>Forked repo on </a:t>
            </a:r>
            <a:br>
              <a:rPr lang="en-US" sz="1600" dirty="0"/>
            </a:br>
            <a:r>
              <a:rPr lang="en-US" sz="1600" dirty="0"/>
              <a:t>GitHub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7145352" y="2051668"/>
            <a:ext cx="353944" cy="2059463"/>
            <a:chOff x="5818258" y="2019300"/>
            <a:chExt cx="353944" cy="2059463"/>
          </a:xfrm>
        </p:grpSpPr>
        <p:cxnSp>
          <p:nvCxnSpPr>
            <p:cNvPr id="29" name="Straight Arrow Connector 28"/>
            <p:cNvCxnSpPr/>
            <p:nvPr/>
          </p:nvCxnSpPr>
          <p:spPr>
            <a:xfrm flipH="1">
              <a:off x="6172201" y="2019300"/>
              <a:ext cx="1" cy="2059463"/>
            </a:xfrm>
            <a:prstGeom prst="straightConnector1">
              <a:avLst/>
            </a:prstGeom>
            <a:ln w="28575">
              <a:solidFill>
                <a:srgbClr val="FFFF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 rot="16200000">
              <a:off x="5340350" y="3069737"/>
              <a:ext cx="129437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rgbClr val="FFFF00"/>
                  </a:solidFill>
                </a:rPr>
                <a:t>2. clone</a:t>
              </a:r>
              <a:endParaRPr lang="en-US" sz="1600" dirty="0">
                <a:solidFill>
                  <a:srgbClr val="FFFF00"/>
                </a:solidFill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7804094" y="2774882"/>
            <a:ext cx="1302704" cy="796842"/>
            <a:chOff x="6477000" y="2742514"/>
            <a:chExt cx="1302704" cy="796842"/>
          </a:xfrm>
        </p:grpSpPr>
        <p:sp>
          <p:nvSpPr>
            <p:cNvPr id="32" name="TextBox 31"/>
            <p:cNvSpPr txBox="1"/>
            <p:nvPr/>
          </p:nvSpPr>
          <p:spPr>
            <a:xfrm>
              <a:off x="6477000" y="3200802"/>
              <a:ext cx="13027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rgbClr val="FFFF00"/>
                  </a:solidFill>
                </a:rPr>
                <a:t>3</a:t>
              </a:r>
              <a:r>
                <a:rPr lang="en-US" sz="1600" dirty="0" smtClean="0">
                  <a:solidFill>
                    <a:srgbClr val="FFFF00"/>
                  </a:solidFill>
                </a:rPr>
                <a:t>. </a:t>
              </a:r>
              <a:r>
                <a:rPr lang="en-US" sz="1600" dirty="0" smtClean="0">
                  <a:solidFill>
                    <a:srgbClr val="FFFF00"/>
                  </a:solidFill>
                </a:rPr>
                <a:t>commit</a:t>
              </a:r>
              <a:endParaRPr lang="en-US" sz="1600" dirty="0">
                <a:solidFill>
                  <a:srgbClr val="FFFF00"/>
                </a:solidFill>
              </a:endParaRPr>
            </a:p>
          </p:txBody>
        </p:sp>
        <p:sp>
          <p:nvSpPr>
            <p:cNvPr id="33" name="Freeform 32"/>
            <p:cNvSpPr/>
            <p:nvPr/>
          </p:nvSpPr>
          <p:spPr>
            <a:xfrm>
              <a:off x="6671999" y="2742514"/>
              <a:ext cx="695504" cy="458567"/>
            </a:xfrm>
            <a:custGeom>
              <a:avLst/>
              <a:gdLst>
                <a:gd name="connsiteX0" fmla="*/ 40598 w 695504"/>
                <a:gd name="connsiteY0" fmla="*/ 458567 h 458567"/>
                <a:gd name="connsiteX1" fmla="*/ 65998 w 695504"/>
                <a:gd name="connsiteY1" fmla="*/ 69101 h 458567"/>
                <a:gd name="connsiteX2" fmla="*/ 658664 w 695504"/>
                <a:gd name="connsiteY2" fmla="*/ 35234 h 458567"/>
                <a:gd name="connsiteX3" fmla="*/ 582464 w 695504"/>
                <a:gd name="connsiteY3" fmla="*/ 441634 h 458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5504" h="458567">
                  <a:moveTo>
                    <a:pt x="40598" y="458567"/>
                  </a:moveTo>
                  <a:cubicBezTo>
                    <a:pt x="1792" y="299111"/>
                    <a:pt x="-37013" y="139656"/>
                    <a:pt x="65998" y="69101"/>
                  </a:cubicBezTo>
                  <a:cubicBezTo>
                    <a:pt x="169009" y="-1454"/>
                    <a:pt x="572586" y="-26855"/>
                    <a:pt x="658664" y="35234"/>
                  </a:cubicBezTo>
                  <a:cubicBezTo>
                    <a:pt x="744742" y="97323"/>
                    <a:pt x="663603" y="269478"/>
                    <a:pt x="582464" y="441634"/>
                  </a:cubicBezTo>
                </a:path>
              </a:pathLst>
            </a:custGeom>
            <a:ln w="28575">
              <a:solidFill>
                <a:srgbClr val="FFFF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sp>
        <p:nvSpPr>
          <p:cNvPr id="34" name="Can 33"/>
          <p:cNvSpPr/>
          <p:nvPr/>
        </p:nvSpPr>
        <p:spPr>
          <a:xfrm>
            <a:off x="7499294" y="4223368"/>
            <a:ext cx="1839277" cy="528533"/>
          </a:xfrm>
          <a:prstGeom prst="can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Local repo</a:t>
            </a:r>
            <a:endParaRPr lang="en-US" sz="1600" dirty="0"/>
          </a:p>
        </p:txBody>
      </p:sp>
      <p:grpSp>
        <p:nvGrpSpPr>
          <p:cNvPr id="35" name="Group 34"/>
          <p:cNvGrpSpPr/>
          <p:nvPr/>
        </p:nvGrpSpPr>
        <p:grpSpPr>
          <a:xfrm>
            <a:off x="9174529" y="1962769"/>
            <a:ext cx="406344" cy="2148362"/>
            <a:chOff x="7847435" y="1930401"/>
            <a:chExt cx="406344" cy="2148362"/>
          </a:xfrm>
        </p:grpSpPr>
        <p:cxnSp>
          <p:nvCxnSpPr>
            <p:cNvPr id="36" name="Straight Arrow Connector 35"/>
            <p:cNvCxnSpPr/>
            <p:nvPr/>
          </p:nvCxnSpPr>
          <p:spPr>
            <a:xfrm flipV="1">
              <a:off x="7847435" y="1930401"/>
              <a:ext cx="2" cy="2148362"/>
            </a:xfrm>
            <a:prstGeom prst="straightConnector1">
              <a:avLst/>
            </a:prstGeom>
            <a:ln w="28575">
              <a:solidFill>
                <a:srgbClr val="FFFF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 rot="16200000">
              <a:off x="7627302" y="3107323"/>
              <a:ext cx="9144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rgbClr val="FFFF00"/>
                  </a:solidFill>
                </a:rPr>
                <a:t>4. push</a:t>
              </a:r>
              <a:endParaRPr lang="en-US" sz="1600" dirty="0">
                <a:solidFill>
                  <a:srgbClr val="FFFF00"/>
                </a:solidFill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6782210" y="160440"/>
            <a:ext cx="2241084" cy="786328"/>
            <a:chOff x="5455116" y="128072"/>
            <a:chExt cx="2241084" cy="786328"/>
          </a:xfrm>
        </p:grpSpPr>
        <p:sp>
          <p:nvSpPr>
            <p:cNvPr id="39" name="Freeform 38"/>
            <p:cNvSpPr/>
            <p:nvPr/>
          </p:nvSpPr>
          <p:spPr>
            <a:xfrm flipH="1">
              <a:off x="5455116" y="455833"/>
              <a:ext cx="695504" cy="458567"/>
            </a:xfrm>
            <a:custGeom>
              <a:avLst/>
              <a:gdLst>
                <a:gd name="connsiteX0" fmla="*/ 40598 w 695504"/>
                <a:gd name="connsiteY0" fmla="*/ 458567 h 458567"/>
                <a:gd name="connsiteX1" fmla="*/ 65998 w 695504"/>
                <a:gd name="connsiteY1" fmla="*/ 69101 h 458567"/>
                <a:gd name="connsiteX2" fmla="*/ 658664 w 695504"/>
                <a:gd name="connsiteY2" fmla="*/ 35234 h 458567"/>
                <a:gd name="connsiteX3" fmla="*/ 582464 w 695504"/>
                <a:gd name="connsiteY3" fmla="*/ 441634 h 458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5504" h="458567">
                  <a:moveTo>
                    <a:pt x="40598" y="458567"/>
                  </a:moveTo>
                  <a:cubicBezTo>
                    <a:pt x="1792" y="299111"/>
                    <a:pt x="-37013" y="139656"/>
                    <a:pt x="65998" y="69101"/>
                  </a:cubicBezTo>
                  <a:cubicBezTo>
                    <a:pt x="169009" y="-1454"/>
                    <a:pt x="572586" y="-26855"/>
                    <a:pt x="658664" y="35234"/>
                  </a:cubicBezTo>
                  <a:cubicBezTo>
                    <a:pt x="744742" y="97323"/>
                    <a:pt x="663603" y="269478"/>
                    <a:pt x="582464" y="441634"/>
                  </a:cubicBezTo>
                </a:path>
              </a:pathLst>
            </a:custGeom>
            <a:ln w="28575">
              <a:solidFill>
                <a:srgbClr val="FFFF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156352" y="128072"/>
              <a:ext cx="153984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rgbClr val="FFFF00"/>
                  </a:solidFill>
                </a:rPr>
                <a:t>5. Create Pull Request</a:t>
              </a:r>
              <a:endParaRPr lang="en-US" sz="1600" dirty="0">
                <a:solidFill>
                  <a:srgbClr val="FFFF00"/>
                </a:solidFill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4603694" y="871970"/>
            <a:ext cx="1828800" cy="395869"/>
            <a:chOff x="3352800" y="1661531"/>
            <a:chExt cx="1828800" cy="395869"/>
          </a:xfrm>
        </p:grpSpPr>
        <p:cxnSp>
          <p:nvCxnSpPr>
            <p:cNvPr id="42" name="Straight Arrow Connector 41"/>
            <p:cNvCxnSpPr/>
            <p:nvPr/>
          </p:nvCxnSpPr>
          <p:spPr>
            <a:xfrm>
              <a:off x="3505200" y="2048933"/>
              <a:ext cx="1495212" cy="8467"/>
            </a:xfrm>
            <a:prstGeom prst="straightConnector1">
              <a:avLst/>
            </a:prstGeom>
            <a:ln w="28575">
              <a:solidFill>
                <a:srgbClr val="FFFF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3352800" y="1661531"/>
              <a:ext cx="1828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rgbClr val="FFFF00"/>
                  </a:solidFill>
                </a:rPr>
                <a:t>6. review, merge</a:t>
              </a:r>
              <a:endParaRPr lang="en-US" sz="1600" dirty="0">
                <a:solidFill>
                  <a:srgbClr val="FFFF00"/>
                </a:solidFill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3536894" y="2126205"/>
            <a:ext cx="502672" cy="2059463"/>
            <a:chOff x="1780010" y="2171070"/>
            <a:chExt cx="502672" cy="2059463"/>
          </a:xfrm>
        </p:grpSpPr>
        <p:cxnSp>
          <p:nvCxnSpPr>
            <p:cNvPr id="45" name="Straight Arrow Connector 44"/>
            <p:cNvCxnSpPr/>
            <p:nvPr/>
          </p:nvCxnSpPr>
          <p:spPr>
            <a:xfrm flipH="1">
              <a:off x="1780010" y="2171070"/>
              <a:ext cx="1" cy="2059463"/>
            </a:xfrm>
            <a:prstGeom prst="straightConnector1">
              <a:avLst/>
            </a:prstGeom>
            <a:ln w="28575">
              <a:solidFill>
                <a:srgbClr val="FFFF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 rot="16200000">
              <a:off x="1656205" y="2956987"/>
              <a:ext cx="9144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rgbClr val="FFFF00"/>
                  </a:solidFill>
                </a:rPr>
                <a:t>7. pull</a:t>
              </a:r>
              <a:endParaRPr lang="en-US" sz="1600" dirty="0">
                <a:solidFill>
                  <a:srgbClr val="FFFF00"/>
                </a:solidFill>
              </a:endParaRPr>
            </a:p>
          </p:txBody>
        </p:sp>
      </p:grpSp>
      <p:sp>
        <p:nvSpPr>
          <p:cNvPr id="47" name="Can 46"/>
          <p:cNvSpPr/>
          <p:nvPr/>
        </p:nvSpPr>
        <p:spPr>
          <a:xfrm>
            <a:off x="2540208" y="4375767"/>
            <a:ext cx="1839277" cy="528533"/>
          </a:xfrm>
          <a:prstGeom prst="can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Local repo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9404294" y="4156500"/>
            <a:ext cx="304800" cy="640399"/>
            <a:chOff x="8382000" y="4343400"/>
            <a:chExt cx="304800" cy="640399"/>
          </a:xfrm>
        </p:grpSpPr>
        <p:sp>
          <p:nvSpPr>
            <p:cNvPr id="49" name="Flowchart: Connector 48"/>
            <p:cNvSpPr/>
            <p:nvPr/>
          </p:nvSpPr>
          <p:spPr>
            <a:xfrm>
              <a:off x="8382000" y="4343400"/>
              <a:ext cx="304800" cy="264266"/>
            </a:xfrm>
            <a:prstGeom prst="flowChartConnector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50" name="Flowchart: Connector 49"/>
            <p:cNvSpPr/>
            <p:nvPr/>
          </p:nvSpPr>
          <p:spPr>
            <a:xfrm>
              <a:off x="8382000" y="4719533"/>
              <a:ext cx="304800" cy="264266"/>
            </a:xfrm>
            <a:prstGeom prst="flowChartConnector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cxnSp>
          <p:nvCxnSpPr>
            <p:cNvPr id="51" name="Straight Connector 50"/>
            <p:cNvCxnSpPr>
              <a:stCxn id="50" idx="0"/>
              <a:endCxn id="49" idx="4"/>
            </p:cNvCxnSpPr>
            <p:nvPr/>
          </p:nvCxnSpPr>
          <p:spPr>
            <a:xfrm flipV="1">
              <a:off x="8534400" y="4607666"/>
              <a:ext cx="0" cy="11186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</p:grpSp>
      <p:grpSp>
        <p:nvGrpSpPr>
          <p:cNvPr id="52" name="Group 51"/>
          <p:cNvGrpSpPr/>
          <p:nvPr/>
        </p:nvGrpSpPr>
        <p:grpSpPr>
          <a:xfrm>
            <a:off x="9042238" y="255569"/>
            <a:ext cx="304800" cy="640399"/>
            <a:chOff x="8382000" y="4343400"/>
            <a:chExt cx="304800" cy="640399"/>
          </a:xfrm>
        </p:grpSpPr>
        <p:sp>
          <p:nvSpPr>
            <p:cNvPr id="53" name="Flowchart: Connector 52"/>
            <p:cNvSpPr/>
            <p:nvPr/>
          </p:nvSpPr>
          <p:spPr>
            <a:xfrm>
              <a:off x="8382000" y="4343400"/>
              <a:ext cx="304800" cy="264266"/>
            </a:xfrm>
            <a:prstGeom prst="flowChartConnector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54" name="Flowchart: Connector 53"/>
            <p:cNvSpPr/>
            <p:nvPr/>
          </p:nvSpPr>
          <p:spPr>
            <a:xfrm>
              <a:off x="8382000" y="4719533"/>
              <a:ext cx="304800" cy="264266"/>
            </a:xfrm>
            <a:prstGeom prst="flowChartConnector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cxnSp>
          <p:nvCxnSpPr>
            <p:cNvPr id="55" name="Straight Connector 54"/>
            <p:cNvCxnSpPr>
              <a:stCxn id="54" idx="0"/>
              <a:endCxn id="53" idx="4"/>
            </p:cNvCxnSpPr>
            <p:nvPr/>
          </p:nvCxnSpPr>
          <p:spPr>
            <a:xfrm flipV="1">
              <a:off x="8534400" y="4607666"/>
              <a:ext cx="0" cy="11186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</p:grpSp>
      <p:grpSp>
        <p:nvGrpSpPr>
          <p:cNvPr id="56" name="Group 55"/>
          <p:cNvGrpSpPr/>
          <p:nvPr/>
        </p:nvGrpSpPr>
        <p:grpSpPr>
          <a:xfrm>
            <a:off x="4379485" y="343654"/>
            <a:ext cx="304800" cy="640399"/>
            <a:chOff x="8382000" y="4343400"/>
            <a:chExt cx="304800" cy="640399"/>
          </a:xfrm>
        </p:grpSpPr>
        <p:sp>
          <p:nvSpPr>
            <p:cNvPr id="57" name="Flowchart: Connector 56"/>
            <p:cNvSpPr/>
            <p:nvPr/>
          </p:nvSpPr>
          <p:spPr>
            <a:xfrm>
              <a:off x="8382000" y="4343400"/>
              <a:ext cx="304800" cy="264266"/>
            </a:xfrm>
            <a:prstGeom prst="flowChartConnector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58" name="Flowchart: Connector 57"/>
            <p:cNvSpPr/>
            <p:nvPr/>
          </p:nvSpPr>
          <p:spPr>
            <a:xfrm>
              <a:off x="8382000" y="4719533"/>
              <a:ext cx="304800" cy="264266"/>
            </a:xfrm>
            <a:prstGeom prst="flowChartConnector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cxnSp>
          <p:nvCxnSpPr>
            <p:cNvPr id="59" name="Straight Connector 58"/>
            <p:cNvCxnSpPr>
              <a:stCxn id="58" idx="0"/>
              <a:endCxn id="57" idx="4"/>
            </p:cNvCxnSpPr>
            <p:nvPr/>
          </p:nvCxnSpPr>
          <p:spPr>
            <a:xfrm flipV="1">
              <a:off x="8534400" y="4607666"/>
              <a:ext cx="0" cy="11186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</p:grpSp>
      <p:grpSp>
        <p:nvGrpSpPr>
          <p:cNvPr id="60" name="Group 59"/>
          <p:cNvGrpSpPr/>
          <p:nvPr/>
        </p:nvGrpSpPr>
        <p:grpSpPr>
          <a:xfrm>
            <a:off x="3687163" y="3694835"/>
            <a:ext cx="304800" cy="640399"/>
            <a:chOff x="8382000" y="4343400"/>
            <a:chExt cx="304800" cy="640399"/>
          </a:xfrm>
        </p:grpSpPr>
        <p:sp>
          <p:nvSpPr>
            <p:cNvPr id="61" name="Flowchart: Connector 60"/>
            <p:cNvSpPr/>
            <p:nvPr/>
          </p:nvSpPr>
          <p:spPr>
            <a:xfrm>
              <a:off x="8382000" y="4343400"/>
              <a:ext cx="304800" cy="264266"/>
            </a:xfrm>
            <a:prstGeom prst="flowChartConnector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62" name="Flowchart: Connector 61"/>
            <p:cNvSpPr/>
            <p:nvPr/>
          </p:nvSpPr>
          <p:spPr>
            <a:xfrm>
              <a:off x="8382000" y="4719533"/>
              <a:ext cx="304800" cy="264266"/>
            </a:xfrm>
            <a:prstGeom prst="flowChartConnector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cxnSp>
          <p:nvCxnSpPr>
            <p:cNvPr id="63" name="Straight Connector 62"/>
            <p:cNvCxnSpPr>
              <a:stCxn id="62" idx="0"/>
              <a:endCxn id="61" idx="4"/>
            </p:cNvCxnSpPr>
            <p:nvPr/>
          </p:nvCxnSpPr>
          <p:spPr>
            <a:xfrm flipV="1">
              <a:off x="8534400" y="4607666"/>
              <a:ext cx="0" cy="11186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</p:grpSp>
      <p:cxnSp>
        <p:nvCxnSpPr>
          <p:cNvPr id="64" name="Straight Arrow Connector 63"/>
          <p:cNvCxnSpPr/>
          <p:nvPr/>
        </p:nvCxnSpPr>
        <p:spPr>
          <a:xfrm flipV="1">
            <a:off x="3101767" y="2140271"/>
            <a:ext cx="2" cy="2148362"/>
          </a:xfrm>
          <a:prstGeom prst="straightConnector1">
            <a:avLst/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Group 64"/>
          <p:cNvGrpSpPr/>
          <p:nvPr/>
        </p:nvGrpSpPr>
        <p:grpSpPr>
          <a:xfrm>
            <a:off x="4527494" y="3877255"/>
            <a:ext cx="304800" cy="376133"/>
            <a:chOff x="8382000" y="4343400"/>
            <a:chExt cx="304800" cy="376133"/>
          </a:xfrm>
        </p:grpSpPr>
        <p:sp>
          <p:nvSpPr>
            <p:cNvPr id="66" name="Flowchart: Connector 65"/>
            <p:cNvSpPr/>
            <p:nvPr/>
          </p:nvSpPr>
          <p:spPr>
            <a:xfrm>
              <a:off x="8382000" y="4343400"/>
              <a:ext cx="304800" cy="264266"/>
            </a:xfrm>
            <a:prstGeom prst="flowChartConnector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cxnSp>
          <p:nvCxnSpPr>
            <p:cNvPr id="67" name="Straight Connector 66"/>
            <p:cNvCxnSpPr>
              <a:endCxn id="66" idx="4"/>
            </p:cNvCxnSpPr>
            <p:nvPr/>
          </p:nvCxnSpPr>
          <p:spPr>
            <a:xfrm flipV="1">
              <a:off x="8534400" y="4607666"/>
              <a:ext cx="0" cy="11186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</p:grpSp>
      <p:grpSp>
        <p:nvGrpSpPr>
          <p:cNvPr id="68" name="Group 67"/>
          <p:cNvGrpSpPr/>
          <p:nvPr/>
        </p:nvGrpSpPr>
        <p:grpSpPr>
          <a:xfrm>
            <a:off x="4316627" y="2105026"/>
            <a:ext cx="406344" cy="2148362"/>
            <a:chOff x="7847435" y="1930401"/>
            <a:chExt cx="406344" cy="2148362"/>
          </a:xfrm>
        </p:grpSpPr>
        <p:cxnSp>
          <p:nvCxnSpPr>
            <p:cNvPr id="69" name="Straight Arrow Connector 68"/>
            <p:cNvCxnSpPr/>
            <p:nvPr/>
          </p:nvCxnSpPr>
          <p:spPr>
            <a:xfrm flipV="1">
              <a:off x="7847435" y="1930401"/>
              <a:ext cx="2" cy="2148362"/>
            </a:xfrm>
            <a:prstGeom prst="straightConnector1">
              <a:avLst/>
            </a:prstGeom>
            <a:ln w="28575">
              <a:solidFill>
                <a:srgbClr val="FFFF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/>
            <p:cNvSpPr txBox="1"/>
            <p:nvPr/>
          </p:nvSpPr>
          <p:spPr>
            <a:xfrm rot="16200000">
              <a:off x="7627302" y="2812034"/>
              <a:ext cx="9144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rgbClr val="FFFF00"/>
                  </a:solidFill>
                </a:rPr>
                <a:t>8. push</a:t>
              </a:r>
              <a:endParaRPr lang="en-US" sz="1600" dirty="0">
                <a:solidFill>
                  <a:srgbClr val="FFFF00"/>
                </a:solidFill>
              </a:endParaRP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4415210" y="1825501"/>
            <a:ext cx="304800" cy="376133"/>
            <a:chOff x="8382000" y="4343400"/>
            <a:chExt cx="304800" cy="376133"/>
          </a:xfrm>
        </p:grpSpPr>
        <p:sp>
          <p:nvSpPr>
            <p:cNvPr id="72" name="Flowchart: Connector 71"/>
            <p:cNvSpPr/>
            <p:nvPr/>
          </p:nvSpPr>
          <p:spPr>
            <a:xfrm>
              <a:off x="8382000" y="4343400"/>
              <a:ext cx="304800" cy="264266"/>
            </a:xfrm>
            <a:prstGeom prst="flowChartConnector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cxnSp>
          <p:nvCxnSpPr>
            <p:cNvPr id="73" name="Straight Connector 72"/>
            <p:cNvCxnSpPr>
              <a:endCxn id="72" idx="4"/>
            </p:cNvCxnSpPr>
            <p:nvPr/>
          </p:nvCxnSpPr>
          <p:spPr>
            <a:xfrm flipV="1">
              <a:off x="8534400" y="4607666"/>
              <a:ext cx="0" cy="11186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</p:grpSp>
      <p:grpSp>
        <p:nvGrpSpPr>
          <p:cNvPr id="74" name="Group 73"/>
          <p:cNvGrpSpPr/>
          <p:nvPr/>
        </p:nvGrpSpPr>
        <p:grpSpPr>
          <a:xfrm rot="18977966">
            <a:off x="4870135" y="2214273"/>
            <a:ext cx="2259827" cy="1942227"/>
            <a:chOff x="796049" y="2682679"/>
            <a:chExt cx="2259827" cy="1942227"/>
          </a:xfrm>
        </p:grpSpPr>
        <p:cxnSp>
          <p:nvCxnSpPr>
            <p:cNvPr id="75" name="Straight Arrow Connector 74"/>
            <p:cNvCxnSpPr/>
            <p:nvPr/>
          </p:nvCxnSpPr>
          <p:spPr>
            <a:xfrm rot="2622034">
              <a:off x="796049" y="2682679"/>
              <a:ext cx="2259827" cy="1942227"/>
            </a:xfrm>
            <a:prstGeom prst="straightConnector1">
              <a:avLst/>
            </a:prstGeom>
            <a:ln w="28575">
              <a:solidFill>
                <a:srgbClr val="FFFF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/>
            <p:cNvSpPr txBox="1"/>
            <p:nvPr/>
          </p:nvSpPr>
          <p:spPr>
            <a:xfrm rot="5016586">
              <a:off x="1771909" y="3349881"/>
              <a:ext cx="9144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rgbClr val="FFFF00"/>
                  </a:solidFill>
                </a:rPr>
                <a:t>9. pull</a:t>
              </a:r>
              <a:endParaRPr lang="en-US" sz="1600" dirty="0">
                <a:solidFill>
                  <a:srgbClr val="FFFF00"/>
                </a:solidFill>
              </a:endParaRPr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6825162" y="4305826"/>
            <a:ext cx="304800" cy="376133"/>
            <a:chOff x="8382000" y="4343400"/>
            <a:chExt cx="304800" cy="376133"/>
          </a:xfrm>
        </p:grpSpPr>
        <p:sp>
          <p:nvSpPr>
            <p:cNvPr id="78" name="Flowchart: Connector 77"/>
            <p:cNvSpPr/>
            <p:nvPr/>
          </p:nvSpPr>
          <p:spPr>
            <a:xfrm>
              <a:off x="8382000" y="4343400"/>
              <a:ext cx="304800" cy="264266"/>
            </a:xfrm>
            <a:prstGeom prst="flowChartConnector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cxnSp>
          <p:nvCxnSpPr>
            <p:cNvPr id="79" name="Straight Connector 78"/>
            <p:cNvCxnSpPr>
              <a:endCxn id="78" idx="4"/>
            </p:cNvCxnSpPr>
            <p:nvPr/>
          </p:nvCxnSpPr>
          <p:spPr>
            <a:xfrm flipV="1">
              <a:off x="8534400" y="4607666"/>
              <a:ext cx="0" cy="11186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</p:grpSp>
      <p:sp>
        <p:nvSpPr>
          <p:cNvPr id="83" name="Rectangle 82"/>
          <p:cNvSpPr/>
          <p:nvPr/>
        </p:nvSpPr>
        <p:spPr>
          <a:xfrm>
            <a:off x="1802950" y="5073924"/>
            <a:ext cx="8947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 smtClean="0"/>
              <a:t>Tom </a:t>
            </a:r>
            <a:br>
              <a:rPr lang="en-US" sz="1400" dirty="0" smtClean="0"/>
            </a:br>
            <a:r>
              <a:rPr lang="en-US" sz="1400" dirty="0" smtClean="0"/>
              <a:t>[Owner]</a:t>
            </a:r>
            <a:endParaRPr lang="en-US" sz="1400" dirty="0"/>
          </a:p>
        </p:txBody>
      </p:sp>
      <p:sp>
        <p:nvSpPr>
          <p:cNvPr id="84" name="Rectangle 83"/>
          <p:cNvSpPr/>
          <p:nvPr/>
        </p:nvSpPr>
        <p:spPr>
          <a:xfrm>
            <a:off x="9438673" y="5084456"/>
            <a:ext cx="129554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 smtClean="0"/>
              <a:t>Jane</a:t>
            </a:r>
            <a:br>
              <a:rPr lang="en-US" sz="1400" dirty="0" smtClean="0"/>
            </a:br>
            <a:r>
              <a:rPr lang="en-US" sz="1400" dirty="0" smtClean="0"/>
              <a:t>[Contributor]</a:t>
            </a:r>
            <a:endParaRPr lang="en-US" sz="1400" dirty="0"/>
          </a:p>
        </p:txBody>
      </p:sp>
      <p:sp>
        <p:nvSpPr>
          <p:cNvPr id="163" name="PowerPointLabs Caption 0"/>
          <p:cNvSpPr txBox="1"/>
          <p:nvPr/>
        </p:nvSpPr>
        <p:spPr>
          <a:xfrm>
            <a:off x="0" y="6581001"/>
            <a:ext cx="12192000" cy="276999"/>
          </a:xfrm>
          <a:prstGeom prst="rect">
            <a:avLst/>
          </a:prstGeom>
          <a:pattFill prst="pct5">
            <a:fgClr>
              <a:srgbClr val="000000">
                <a:alpha val="80000"/>
              </a:srgbClr>
            </a:fgClr>
            <a:bgClr>
              <a:srgbClr val="000000">
                <a:alpha val="80000"/>
              </a:srgbClr>
            </a:bgClr>
          </a:pattFill>
        </p:spPr>
        <p:txBody>
          <a:bodyPr vert="horz" wrap="square" rtlCol="0">
            <a:spAutoFit/>
          </a:bodyPr>
          <a:lstStyle/>
          <a:p>
            <a:pPr algn="ctr"/>
            <a:r>
              <a:rPr lang="en-US" sz="1200" smtClean="0">
                <a:solidFill>
                  <a:srgbClr val="FFFFFF"/>
                </a:solidFill>
              </a:rPr>
              <a:t>Suppose Tom has create a software on his Computer. Revision history of his code is in a local repo.</a:t>
            </a:r>
            <a:endParaRPr lang="en-US" sz="1200">
              <a:solidFill>
                <a:srgbClr val="FFFFFF"/>
              </a:solidFill>
            </a:endParaRPr>
          </a:p>
        </p:txBody>
      </p:sp>
      <p:sp>
        <p:nvSpPr>
          <p:cNvPr id="164" name="PowerPointLabs Caption 1"/>
          <p:cNvSpPr txBox="1"/>
          <p:nvPr/>
        </p:nvSpPr>
        <p:spPr>
          <a:xfrm>
            <a:off x="0" y="6581001"/>
            <a:ext cx="12192000" cy="276999"/>
          </a:xfrm>
          <a:prstGeom prst="rect">
            <a:avLst/>
          </a:prstGeom>
          <a:pattFill prst="pct5">
            <a:fgClr>
              <a:srgbClr val="000000">
                <a:alpha val="80000"/>
              </a:srgbClr>
            </a:fgClr>
            <a:bgClr>
              <a:srgbClr val="000000">
                <a:alpha val="80000"/>
              </a:srgbClr>
            </a:bgClr>
          </a:pattFill>
        </p:spPr>
        <p:txBody>
          <a:bodyPr vert="horz" wrap="square" rtlCol="0">
            <a:spAutoFit/>
          </a:bodyPr>
          <a:lstStyle/>
          <a:p>
            <a:pPr algn="ctr"/>
            <a:r>
              <a:rPr lang="en-US" sz="1200" smtClean="0">
                <a:solidFill>
                  <a:srgbClr val="FFFFFF"/>
                </a:solidFill>
              </a:rPr>
              <a:t>He now replicate it as a remote repo on GitHub and made is publicly available.</a:t>
            </a:r>
            <a:endParaRPr lang="en-US" sz="1200">
              <a:solidFill>
                <a:srgbClr val="FFFFFF"/>
              </a:solidFill>
            </a:endParaRPr>
          </a:p>
        </p:txBody>
      </p:sp>
      <p:sp>
        <p:nvSpPr>
          <p:cNvPr id="165" name="PowerPointLabs Caption 2"/>
          <p:cNvSpPr txBox="1"/>
          <p:nvPr/>
        </p:nvSpPr>
        <p:spPr>
          <a:xfrm>
            <a:off x="0" y="6581001"/>
            <a:ext cx="12192000" cy="276999"/>
          </a:xfrm>
          <a:prstGeom prst="rect">
            <a:avLst/>
          </a:prstGeom>
          <a:pattFill prst="pct5">
            <a:fgClr>
              <a:srgbClr val="000000">
                <a:alpha val="80000"/>
              </a:srgbClr>
            </a:fgClr>
            <a:bgClr>
              <a:srgbClr val="000000">
                <a:alpha val="80000"/>
              </a:srgbClr>
            </a:bgClr>
          </a:pattFill>
        </p:spPr>
        <p:txBody>
          <a:bodyPr vert="horz" wrap="square" rtlCol="0">
            <a:spAutoFit/>
          </a:bodyPr>
          <a:lstStyle/>
          <a:p>
            <a:pPr algn="ctr"/>
            <a:r>
              <a:rPr lang="en-US" sz="1200" smtClean="0">
                <a:solidFill>
                  <a:srgbClr val="FFFFFF"/>
                </a:solidFill>
              </a:rPr>
              <a:t>Jane notices the public repo and she wants to contribute to it.</a:t>
            </a:r>
            <a:endParaRPr lang="en-US" sz="1200">
              <a:solidFill>
                <a:srgbClr val="FFFFFF"/>
              </a:solidFill>
            </a:endParaRPr>
          </a:p>
        </p:txBody>
      </p:sp>
      <p:sp>
        <p:nvSpPr>
          <p:cNvPr id="166" name="PowerPointLabs Caption 3"/>
          <p:cNvSpPr txBox="1"/>
          <p:nvPr/>
        </p:nvSpPr>
        <p:spPr>
          <a:xfrm>
            <a:off x="0" y="6581001"/>
            <a:ext cx="12192000" cy="276999"/>
          </a:xfrm>
          <a:prstGeom prst="rect">
            <a:avLst/>
          </a:prstGeom>
          <a:pattFill prst="pct5">
            <a:fgClr>
              <a:srgbClr val="000000">
                <a:alpha val="80000"/>
              </a:srgbClr>
            </a:fgClr>
            <a:bgClr>
              <a:srgbClr val="000000">
                <a:alpha val="80000"/>
              </a:srgbClr>
            </a:bgClr>
          </a:pattFill>
        </p:spPr>
        <p:txBody>
          <a:bodyPr vert="horz" wrap="square" rtlCol="0">
            <a:spAutoFit/>
          </a:bodyPr>
          <a:lstStyle/>
          <a:p>
            <a:pPr algn="ctr"/>
            <a:r>
              <a:rPr lang="en-US" sz="1200" smtClean="0">
                <a:solidFill>
                  <a:srgbClr val="FFFFFF"/>
                </a:solidFill>
              </a:rPr>
              <a:t>She forks the repo onto her own GitHub account …</a:t>
            </a:r>
            <a:endParaRPr lang="en-US" sz="1200">
              <a:solidFill>
                <a:srgbClr val="FFFFFF"/>
              </a:solidFill>
            </a:endParaRPr>
          </a:p>
        </p:txBody>
      </p:sp>
      <p:sp>
        <p:nvSpPr>
          <p:cNvPr id="167" name="PowerPointLabs Caption 4"/>
          <p:cNvSpPr txBox="1"/>
          <p:nvPr/>
        </p:nvSpPr>
        <p:spPr>
          <a:xfrm>
            <a:off x="0" y="6581001"/>
            <a:ext cx="12192000" cy="276999"/>
          </a:xfrm>
          <a:prstGeom prst="rect">
            <a:avLst/>
          </a:prstGeom>
          <a:pattFill prst="pct5">
            <a:fgClr>
              <a:srgbClr val="000000">
                <a:alpha val="80000"/>
              </a:srgbClr>
            </a:fgClr>
            <a:bgClr>
              <a:srgbClr val="000000">
                <a:alpha val="80000"/>
              </a:srgbClr>
            </a:bgClr>
          </a:pattFill>
        </p:spPr>
        <p:txBody>
          <a:bodyPr vert="horz" wrap="square" rtlCol="0">
            <a:spAutoFit/>
          </a:bodyPr>
          <a:lstStyle/>
          <a:p>
            <a:pPr algn="ctr"/>
            <a:r>
              <a:rPr lang="en-US" sz="1200" smtClean="0">
                <a:solidFill>
                  <a:srgbClr val="FFFFFF"/>
                </a:solidFill>
              </a:rPr>
              <a:t>… which gives her a remote repo that is a copy of the Tom’s remote repo.</a:t>
            </a:r>
            <a:endParaRPr lang="en-US" sz="1200">
              <a:solidFill>
                <a:srgbClr val="FFFFFF"/>
              </a:solidFill>
            </a:endParaRPr>
          </a:p>
        </p:txBody>
      </p:sp>
      <p:sp>
        <p:nvSpPr>
          <p:cNvPr id="168" name="PowerPointLabs Caption 5"/>
          <p:cNvSpPr txBox="1"/>
          <p:nvPr/>
        </p:nvSpPr>
        <p:spPr>
          <a:xfrm>
            <a:off x="0" y="6581001"/>
            <a:ext cx="12192000" cy="276999"/>
          </a:xfrm>
          <a:prstGeom prst="rect">
            <a:avLst/>
          </a:prstGeom>
          <a:pattFill prst="pct5">
            <a:fgClr>
              <a:srgbClr val="000000">
                <a:alpha val="80000"/>
              </a:srgbClr>
            </a:fgClr>
            <a:bgClr>
              <a:srgbClr val="000000">
                <a:alpha val="80000"/>
              </a:srgbClr>
            </a:bgClr>
          </a:pattFill>
        </p:spPr>
        <p:txBody>
          <a:bodyPr vert="horz" wrap="square" rtlCol="0">
            <a:spAutoFit/>
          </a:bodyPr>
          <a:lstStyle/>
          <a:p>
            <a:pPr algn="ctr"/>
            <a:r>
              <a:rPr lang="en-US" sz="1200" smtClean="0">
                <a:solidFill>
                  <a:srgbClr val="FFFFFF"/>
                </a:solidFill>
              </a:rPr>
              <a:t>She clones the fork onto her Computer …</a:t>
            </a:r>
            <a:endParaRPr lang="en-US" sz="1200">
              <a:solidFill>
                <a:srgbClr val="FFFFFF"/>
              </a:solidFill>
            </a:endParaRPr>
          </a:p>
        </p:txBody>
      </p:sp>
      <p:sp>
        <p:nvSpPr>
          <p:cNvPr id="169" name="PowerPointLabs Caption 6"/>
          <p:cNvSpPr txBox="1"/>
          <p:nvPr/>
        </p:nvSpPr>
        <p:spPr>
          <a:xfrm>
            <a:off x="0" y="6581001"/>
            <a:ext cx="12192000" cy="276999"/>
          </a:xfrm>
          <a:prstGeom prst="rect">
            <a:avLst/>
          </a:prstGeom>
          <a:pattFill prst="pct5">
            <a:fgClr>
              <a:srgbClr val="000000">
                <a:alpha val="80000"/>
              </a:srgbClr>
            </a:fgClr>
            <a:bgClr>
              <a:srgbClr val="000000">
                <a:alpha val="80000"/>
              </a:srgbClr>
            </a:bgClr>
          </a:pattFill>
        </p:spPr>
        <p:txBody>
          <a:bodyPr vert="horz" wrap="square" rtlCol="0">
            <a:spAutoFit/>
          </a:bodyPr>
          <a:lstStyle/>
          <a:p>
            <a:pPr algn="ctr"/>
            <a:r>
              <a:rPr lang="en-US" sz="1200" smtClean="0">
                <a:solidFill>
                  <a:srgbClr val="FFFFFF"/>
                </a:solidFill>
              </a:rPr>
              <a:t>which gives her a local repo.</a:t>
            </a:r>
            <a:endParaRPr lang="en-US" sz="1200">
              <a:solidFill>
                <a:srgbClr val="FFFFFF"/>
              </a:solidFill>
            </a:endParaRPr>
          </a:p>
        </p:txBody>
      </p:sp>
      <p:sp>
        <p:nvSpPr>
          <p:cNvPr id="170" name="PowerPointLabs Caption 7"/>
          <p:cNvSpPr txBox="1"/>
          <p:nvPr/>
        </p:nvSpPr>
        <p:spPr>
          <a:xfrm>
            <a:off x="0" y="6581001"/>
            <a:ext cx="12192000" cy="276999"/>
          </a:xfrm>
          <a:prstGeom prst="rect">
            <a:avLst/>
          </a:prstGeom>
          <a:pattFill prst="pct5">
            <a:fgClr>
              <a:srgbClr val="000000">
                <a:alpha val="80000"/>
              </a:srgbClr>
            </a:fgClr>
            <a:bgClr>
              <a:srgbClr val="000000">
                <a:alpha val="80000"/>
              </a:srgbClr>
            </a:bgClr>
          </a:pattFill>
        </p:spPr>
        <p:txBody>
          <a:bodyPr vert="horz" wrap="square" rtlCol="0">
            <a:spAutoFit/>
          </a:bodyPr>
          <a:lstStyle/>
          <a:p>
            <a:pPr algn="ctr"/>
            <a:r>
              <a:rPr lang="en-US" sz="1200" smtClean="0">
                <a:solidFill>
                  <a:srgbClr val="FFFFFF"/>
                </a:solidFill>
              </a:rPr>
              <a:t>Now she has added a new feature, consisting of two commits. She wants to contribute the new feature to the main product.</a:t>
            </a:r>
            <a:endParaRPr lang="en-US" sz="1200">
              <a:solidFill>
                <a:srgbClr val="FFFFFF"/>
              </a:solidFill>
            </a:endParaRPr>
          </a:p>
        </p:txBody>
      </p:sp>
      <p:sp>
        <p:nvSpPr>
          <p:cNvPr id="171" name="PowerPointLabs Caption 8"/>
          <p:cNvSpPr txBox="1"/>
          <p:nvPr/>
        </p:nvSpPr>
        <p:spPr>
          <a:xfrm>
            <a:off x="0" y="6581001"/>
            <a:ext cx="12192000" cy="276999"/>
          </a:xfrm>
          <a:prstGeom prst="rect">
            <a:avLst/>
          </a:prstGeom>
          <a:pattFill prst="pct5">
            <a:fgClr>
              <a:srgbClr val="000000">
                <a:alpha val="80000"/>
              </a:srgbClr>
            </a:fgClr>
            <a:bgClr>
              <a:srgbClr val="000000">
                <a:alpha val="80000"/>
              </a:srgbClr>
            </a:bgClr>
          </a:pattFill>
        </p:spPr>
        <p:txBody>
          <a:bodyPr vert="horz" wrap="square" rtlCol="0">
            <a:spAutoFit/>
          </a:bodyPr>
          <a:lstStyle/>
          <a:p>
            <a:pPr algn="ctr"/>
            <a:r>
              <a:rPr lang="en-US" sz="1200" smtClean="0">
                <a:solidFill>
                  <a:srgbClr val="FFFFFF"/>
                </a:solidFill>
              </a:rPr>
              <a:t>First, she pushes the new commits to her fork ...</a:t>
            </a:r>
            <a:endParaRPr lang="en-US" sz="1200">
              <a:solidFill>
                <a:srgbClr val="FFFFFF"/>
              </a:solidFill>
            </a:endParaRPr>
          </a:p>
        </p:txBody>
      </p:sp>
      <p:sp>
        <p:nvSpPr>
          <p:cNvPr id="172" name="PowerPointLabs Caption 9"/>
          <p:cNvSpPr txBox="1"/>
          <p:nvPr/>
        </p:nvSpPr>
        <p:spPr>
          <a:xfrm>
            <a:off x="0" y="6581001"/>
            <a:ext cx="12192000" cy="276999"/>
          </a:xfrm>
          <a:prstGeom prst="rect">
            <a:avLst/>
          </a:prstGeom>
          <a:pattFill prst="pct5">
            <a:fgClr>
              <a:srgbClr val="000000">
                <a:alpha val="80000"/>
              </a:srgbClr>
            </a:fgClr>
            <a:bgClr>
              <a:srgbClr val="000000">
                <a:alpha val="80000"/>
              </a:srgbClr>
            </a:bgClr>
          </a:pattFill>
        </p:spPr>
        <p:txBody>
          <a:bodyPr vert="horz" wrap="square" rtlCol="0">
            <a:spAutoFit/>
          </a:bodyPr>
          <a:lstStyle/>
          <a:p>
            <a:pPr algn="ctr"/>
            <a:r>
              <a:rPr lang="en-US" sz="1200" smtClean="0">
                <a:solidFill>
                  <a:srgbClr val="FFFFFF"/>
                </a:solidFill>
              </a:rPr>
              <a:t>… which copies the new commits to her fork.</a:t>
            </a:r>
            <a:endParaRPr lang="en-US" sz="1200">
              <a:solidFill>
                <a:srgbClr val="FFFFFF"/>
              </a:solidFill>
            </a:endParaRPr>
          </a:p>
        </p:txBody>
      </p:sp>
      <p:sp>
        <p:nvSpPr>
          <p:cNvPr id="173" name="PowerPointLabs Caption 10"/>
          <p:cNvSpPr txBox="1"/>
          <p:nvPr/>
        </p:nvSpPr>
        <p:spPr>
          <a:xfrm>
            <a:off x="0" y="6581001"/>
            <a:ext cx="12192000" cy="276999"/>
          </a:xfrm>
          <a:prstGeom prst="rect">
            <a:avLst/>
          </a:prstGeom>
          <a:pattFill prst="pct5">
            <a:fgClr>
              <a:srgbClr val="000000">
                <a:alpha val="80000"/>
              </a:srgbClr>
            </a:fgClr>
            <a:bgClr>
              <a:srgbClr val="000000">
                <a:alpha val="80000"/>
              </a:srgbClr>
            </a:bgClr>
          </a:pattFill>
        </p:spPr>
        <p:txBody>
          <a:bodyPr vert="horz" wrap="square" rtlCol="0">
            <a:spAutoFit/>
          </a:bodyPr>
          <a:lstStyle/>
          <a:p>
            <a:pPr algn="ctr"/>
            <a:r>
              <a:rPr lang="en-US" sz="1200" smtClean="0">
                <a:solidFill>
                  <a:srgbClr val="FFFFFF"/>
                </a:solidFill>
              </a:rPr>
              <a:t>She creates a pull request to let Tom know her intention to contribute the new feature. GitHub notifies Tom that there is a new pull request.</a:t>
            </a:r>
            <a:endParaRPr lang="en-US" sz="1200">
              <a:solidFill>
                <a:srgbClr val="FFFFFF"/>
              </a:solidFill>
            </a:endParaRPr>
          </a:p>
        </p:txBody>
      </p:sp>
      <p:sp>
        <p:nvSpPr>
          <p:cNvPr id="174" name="PowerPointLabs Caption 11"/>
          <p:cNvSpPr txBox="1"/>
          <p:nvPr/>
        </p:nvSpPr>
        <p:spPr>
          <a:xfrm>
            <a:off x="0" y="6581001"/>
            <a:ext cx="12192000" cy="276999"/>
          </a:xfrm>
          <a:prstGeom prst="rect">
            <a:avLst/>
          </a:prstGeom>
          <a:pattFill prst="pct5">
            <a:fgClr>
              <a:srgbClr val="000000">
                <a:alpha val="80000"/>
              </a:srgbClr>
            </a:fgClr>
            <a:bgClr>
              <a:srgbClr val="000000">
                <a:alpha val="80000"/>
              </a:srgbClr>
            </a:bgClr>
          </a:pattFill>
        </p:spPr>
        <p:txBody>
          <a:bodyPr vert="horz" wrap="square" rtlCol="0">
            <a:spAutoFit/>
          </a:bodyPr>
          <a:lstStyle/>
          <a:p>
            <a:pPr algn="ctr"/>
            <a:r>
              <a:rPr lang="en-US" sz="1200" smtClean="0">
                <a:solidFill>
                  <a:srgbClr val="FFFFFF"/>
                </a:solidFill>
              </a:rPr>
              <a:t>Tom reviews the new code, agrees it is a good addition, and merges it to his remote repo …</a:t>
            </a:r>
            <a:endParaRPr lang="en-US" sz="1200">
              <a:solidFill>
                <a:srgbClr val="FFFFFF"/>
              </a:solidFill>
            </a:endParaRPr>
          </a:p>
        </p:txBody>
      </p:sp>
      <p:sp>
        <p:nvSpPr>
          <p:cNvPr id="175" name="PowerPointLabs Caption 12"/>
          <p:cNvSpPr txBox="1"/>
          <p:nvPr/>
        </p:nvSpPr>
        <p:spPr>
          <a:xfrm>
            <a:off x="0" y="6581001"/>
            <a:ext cx="12192000" cy="276999"/>
          </a:xfrm>
          <a:prstGeom prst="rect">
            <a:avLst/>
          </a:prstGeom>
          <a:pattFill prst="pct5">
            <a:fgClr>
              <a:srgbClr val="000000">
                <a:alpha val="80000"/>
              </a:srgbClr>
            </a:fgClr>
            <a:bgClr>
              <a:srgbClr val="000000">
                <a:alpha val="80000"/>
              </a:srgbClr>
            </a:bgClr>
          </a:pattFill>
        </p:spPr>
        <p:txBody>
          <a:bodyPr vert="horz" wrap="square" rtlCol="0">
            <a:spAutoFit/>
          </a:bodyPr>
          <a:lstStyle/>
          <a:p>
            <a:pPr algn="ctr"/>
            <a:r>
              <a:rPr lang="en-US" sz="1200" smtClean="0">
                <a:solidFill>
                  <a:srgbClr val="FFFFFF"/>
                </a:solidFill>
              </a:rPr>
              <a:t>… which copies the new commits to Tom’s remote repo.</a:t>
            </a:r>
            <a:endParaRPr lang="en-US" sz="1200">
              <a:solidFill>
                <a:srgbClr val="FFFFFF"/>
              </a:solidFill>
            </a:endParaRPr>
          </a:p>
        </p:txBody>
      </p:sp>
      <p:sp>
        <p:nvSpPr>
          <p:cNvPr id="176" name="PowerPointLabs Caption 13"/>
          <p:cNvSpPr txBox="1"/>
          <p:nvPr/>
        </p:nvSpPr>
        <p:spPr>
          <a:xfrm>
            <a:off x="0" y="6581001"/>
            <a:ext cx="12192000" cy="276999"/>
          </a:xfrm>
          <a:prstGeom prst="rect">
            <a:avLst/>
          </a:prstGeom>
          <a:pattFill prst="pct5">
            <a:fgClr>
              <a:srgbClr val="000000">
                <a:alpha val="80000"/>
              </a:srgbClr>
            </a:fgClr>
            <a:bgClr>
              <a:srgbClr val="000000">
                <a:alpha val="80000"/>
              </a:srgbClr>
            </a:bgClr>
          </a:pattFill>
        </p:spPr>
        <p:txBody>
          <a:bodyPr vert="horz" wrap="square" rtlCol="0">
            <a:spAutoFit/>
          </a:bodyPr>
          <a:lstStyle/>
          <a:p>
            <a:pPr algn="ctr"/>
            <a:r>
              <a:rPr lang="en-US" sz="1200" smtClean="0">
                <a:solidFill>
                  <a:srgbClr val="FFFFFF"/>
                </a:solidFill>
              </a:rPr>
              <a:t>Tom pulls the new commits to his local repo to sync his local repo with the remote repo.</a:t>
            </a:r>
            <a:endParaRPr lang="en-US" sz="1200">
              <a:solidFill>
                <a:srgbClr val="FFFFFF"/>
              </a:solidFill>
            </a:endParaRPr>
          </a:p>
        </p:txBody>
      </p:sp>
      <p:sp>
        <p:nvSpPr>
          <p:cNvPr id="177" name="PowerPointLabs Caption 14"/>
          <p:cNvSpPr txBox="1"/>
          <p:nvPr/>
        </p:nvSpPr>
        <p:spPr>
          <a:xfrm>
            <a:off x="0" y="6581001"/>
            <a:ext cx="12192000" cy="276999"/>
          </a:xfrm>
          <a:prstGeom prst="rect">
            <a:avLst/>
          </a:prstGeom>
          <a:pattFill prst="pct5">
            <a:fgClr>
              <a:srgbClr val="000000">
                <a:alpha val="80000"/>
              </a:srgbClr>
            </a:fgClr>
            <a:bgClr>
              <a:srgbClr val="000000">
                <a:alpha val="80000"/>
              </a:srgbClr>
            </a:bgClr>
          </a:pattFill>
        </p:spPr>
        <p:txBody>
          <a:bodyPr vert="horz" wrap="square" rtlCol="0">
            <a:spAutoFit/>
          </a:bodyPr>
          <a:lstStyle/>
          <a:p>
            <a:pPr algn="ctr"/>
            <a:r>
              <a:rPr lang="en-US" sz="1200" smtClean="0">
                <a:solidFill>
                  <a:srgbClr val="FFFFFF"/>
                </a:solidFill>
              </a:rPr>
              <a:t>Tom notices a bug in the new feature and fixes it, creating a new commit.</a:t>
            </a:r>
            <a:endParaRPr lang="en-US" sz="1200">
              <a:solidFill>
                <a:srgbClr val="FFFFFF"/>
              </a:solidFill>
            </a:endParaRPr>
          </a:p>
        </p:txBody>
      </p:sp>
      <p:sp>
        <p:nvSpPr>
          <p:cNvPr id="178" name="PowerPointLabs Caption 15"/>
          <p:cNvSpPr txBox="1"/>
          <p:nvPr/>
        </p:nvSpPr>
        <p:spPr>
          <a:xfrm>
            <a:off x="0" y="6581001"/>
            <a:ext cx="12192000" cy="276999"/>
          </a:xfrm>
          <a:prstGeom prst="rect">
            <a:avLst/>
          </a:prstGeom>
          <a:pattFill prst="pct5">
            <a:fgClr>
              <a:srgbClr val="000000">
                <a:alpha val="80000"/>
              </a:srgbClr>
            </a:fgClr>
            <a:bgClr>
              <a:srgbClr val="000000">
                <a:alpha val="80000"/>
              </a:srgbClr>
            </a:bgClr>
          </a:pattFill>
        </p:spPr>
        <p:txBody>
          <a:bodyPr vert="horz" wrap="square" rtlCol="0">
            <a:spAutoFit/>
          </a:bodyPr>
          <a:lstStyle/>
          <a:p>
            <a:pPr algn="ctr"/>
            <a:r>
              <a:rPr lang="en-US" sz="1200" smtClean="0">
                <a:solidFill>
                  <a:srgbClr val="FFFFFF"/>
                </a:solidFill>
              </a:rPr>
              <a:t>He pushes the new commit to his remote repo.</a:t>
            </a:r>
            <a:endParaRPr lang="en-US" sz="1200">
              <a:solidFill>
                <a:srgbClr val="FFFFFF"/>
              </a:solidFill>
            </a:endParaRPr>
          </a:p>
        </p:txBody>
      </p:sp>
      <p:sp>
        <p:nvSpPr>
          <p:cNvPr id="179" name="PowerPointLabs Caption 16"/>
          <p:cNvSpPr txBox="1"/>
          <p:nvPr/>
        </p:nvSpPr>
        <p:spPr>
          <a:xfrm>
            <a:off x="0" y="6581001"/>
            <a:ext cx="12192000" cy="276999"/>
          </a:xfrm>
          <a:prstGeom prst="rect">
            <a:avLst/>
          </a:prstGeom>
          <a:pattFill prst="pct5">
            <a:fgClr>
              <a:srgbClr val="000000">
                <a:alpha val="80000"/>
              </a:srgbClr>
            </a:fgClr>
            <a:bgClr>
              <a:srgbClr val="000000">
                <a:alpha val="80000"/>
              </a:srgbClr>
            </a:bgClr>
          </a:pattFill>
        </p:spPr>
        <p:txBody>
          <a:bodyPr vert="horz" wrap="square" rtlCol="0">
            <a:spAutoFit/>
          </a:bodyPr>
          <a:lstStyle/>
          <a:p>
            <a:pPr algn="ctr"/>
            <a:r>
              <a:rPr lang="en-US" sz="1200" smtClean="0">
                <a:solidFill>
                  <a:srgbClr val="FFFFFF"/>
                </a:solidFill>
              </a:rPr>
              <a:t>Jane notices the bug fix. She pulls the new commit directly from Tom’s remote repo to her local repo.</a:t>
            </a:r>
            <a:endParaRPr lang="en-US" sz="12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5730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500"/>
                            </p:stCondLst>
                            <p:childTnLst>
                              <p:par>
                                <p:cTn id="1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500"/>
                            </p:stCondLst>
                            <p:childTnLst>
                              <p:par>
                                <p:cTn id="1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500"/>
                            </p:stCondLst>
                            <p:childTnLst>
                              <p:par>
                                <p:cTn id="1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7" grpId="0" animBg="1"/>
      <p:bldP spid="34" grpId="0" animBg="1"/>
      <p:bldP spid="84" grpId="0"/>
      <p:bldP spid="163" grpId="0" animBg="1"/>
      <p:bldP spid="163" grpId="1" animBg="1"/>
      <p:bldP spid="164" grpId="0" animBg="1"/>
      <p:bldP spid="164" grpId="1" animBg="1"/>
      <p:bldP spid="165" grpId="0" animBg="1"/>
      <p:bldP spid="165" grpId="1" animBg="1"/>
      <p:bldP spid="166" grpId="0" animBg="1"/>
      <p:bldP spid="166" grpId="1" animBg="1"/>
      <p:bldP spid="167" grpId="0" animBg="1"/>
      <p:bldP spid="167" grpId="1" animBg="1"/>
      <p:bldP spid="168" grpId="0" animBg="1"/>
      <p:bldP spid="168" grpId="1" animBg="1"/>
      <p:bldP spid="169" grpId="0" animBg="1"/>
      <p:bldP spid="169" grpId="1" animBg="1"/>
      <p:bldP spid="170" grpId="0" animBg="1"/>
      <p:bldP spid="170" grpId="1" animBg="1"/>
      <p:bldP spid="171" grpId="0" animBg="1"/>
      <p:bldP spid="171" grpId="1" animBg="1"/>
      <p:bldP spid="172" grpId="0" animBg="1"/>
      <p:bldP spid="172" grpId="1" animBg="1"/>
      <p:bldP spid="173" grpId="0" animBg="1"/>
      <p:bldP spid="173" grpId="1" animBg="1"/>
      <p:bldP spid="174" grpId="0" animBg="1"/>
      <p:bldP spid="174" grpId="1" animBg="1"/>
      <p:bldP spid="175" grpId="0" animBg="1"/>
      <p:bldP spid="175" grpId="1" animBg="1"/>
      <p:bldP spid="176" grpId="0" animBg="1"/>
      <p:bldP spid="176" grpId="1" animBg="1"/>
      <p:bldP spid="177" grpId="0" animBg="1"/>
      <p:bldP spid="177" grpId="1" animBg="1"/>
      <p:bldP spid="178" grpId="0" animBg="1"/>
      <p:bldP spid="178" grpId="1" animBg="1"/>
      <p:bldP spid="179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38</TotalTime>
  <Words>621</Words>
  <Application>Microsoft Office PowerPoint</Application>
  <PresentationFormat>Widescreen</PresentationFormat>
  <Paragraphs>50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Century Gothic</vt:lpstr>
      <vt:lpstr>Wingdings 3</vt:lpstr>
      <vt:lpstr>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Damith Chatura Rajapakse</dc:creator>
  <cp:lastModifiedBy>Damith Chatura Rajapakse</cp:lastModifiedBy>
  <cp:revision>4</cp:revision>
  <dcterms:created xsi:type="dcterms:W3CDTF">2017-08-07T08:45:42Z</dcterms:created>
  <dcterms:modified xsi:type="dcterms:W3CDTF">2017-08-07T09:24:36Z</dcterms:modified>
</cp:coreProperties>
</file>