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BB352-4A3E-3485-6896-7FB8CF9E37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ko-KR" altLang="en-US"/>
          </a:p>
        </p:txBody>
      </p:sp>
      <p:sp>
        <p:nvSpPr>
          <p:cNvPr id="3" name="副标题 2">
            <a:extLst>
              <a:ext uri="{FF2B5EF4-FFF2-40B4-BE49-F238E27FC236}">
                <a16:creationId xmlns:a16="http://schemas.microsoft.com/office/drawing/2014/main" id="{7083DA01-138E-9CB1-E285-A236A4DE9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ko-KR" altLang="en-US"/>
          </a:p>
        </p:txBody>
      </p:sp>
      <p:sp>
        <p:nvSpPr>
          <p:cNvPr id="4" name="日期占位符 3">
            <a:extLst>
              <a:ext uri="{FF2B5EF4-FFF2-40B4-BE49-F238E27FC236}">
                <a16:creationId xmlns:a16="http://schemas.microsoft.com/office/drawing/2014/main" id="{05DB2E54-E58A-9F64-1EBD-E276AA38BEAC}"/>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5" name="页脚占位符 4">
            <a:extLst>
              <a:ext uri="{FF2B5EF4-FFF2-40B4-BE49-F238E27FC236}">
                <a16:creationId xmlns:a16="http://schemas.microsoft.com/office/drawing/2014/main" id="{CA160FDC-3203-0D8A-E026-80E156C0967F}"/>
              </a:ext>
            </a:extLst>
          </p:cNvPr>
          <p:cNvSpPr>
            <a:spLocks noGrp="1"/>
          </p:cNvSpPr>
          <p:nvPr>
            <p:ph type="ftr" sz="quarter" idx="11"/>
          </p:nvPr>
        </p:nvSpPr>
        <p:spPr/>
        <p:txBody>
          <a:bodyPr/>
          <a:lstStyle/>
          <a:p>
            <a:endParaRPr lang="ko-KR" altLang="en-US"/>
          </a:p>
        </p:txBody>
      </p:sp>
      <p:sp>
        <p:nvSpPr>
          <p:cNvPr id="6" name="灯片编号占位符 5">
            <a:extLst>
              <a:ext uri="{FF2B5EF4-FFF2-40B4-BE49-F238E27FC236}">
                <a16:creationId xmlns:a16="http://schemas.microsoft.com/office/drawing/2014/main" id="{77A5F2FF-7949-46E4-0DD0-EA68406E262D}"/>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422005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DB566-FF4F-BF8B-2CB6-117D9B78FF84}"/>
              </a:ext>
            </a:extLst>
          </p:cNvPr>
          <p:cNvSpPr>
            <a:spLocks noGrp="1"/>
          </p:cNvSpPr>
          <p:nvPr>
            <p:ph type="title"/>
          </p:nvPr>
        </p:nvSpPr>
        <p:spPr/>
        <p:txBody>
          <a:bodyPr/>
          <a:lstStyle/>
          <a:p>
            <a:r>
              <a:rPr lang="zh-CN" altLang="en-US"/>
              <a:t>单击此处编辑母版标题样式</a:t>
            </a:r>
            <a:endParaRPr lang="ko-KR" altLang="en-US"/>
          </a:p>
        </p:txBody>
      </p:sp>
      <p:sp>
        <p:nvSpPr>
          <p:cNvPr id="3" name="竖排文字占位符 2">
            <a:extLst>
              <a:ext uri="{FF2B5EF4-FFF2-40B4-BE49-F238E27FC236}">
                <a16:creationId xmlns:a16="http://schemas.microsoft.com/office/drawing/2014/main" id="{94B101EA-77F5-2160-A733-A3F56BEEAC3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4" name="日期占位符 3">
            <a:extLst>
              <a:ext uri="{FF2B5EF4-FFF2-40B4-BE49-F238E27FC236}">
                <a16:creationId xmlns:a16="http://schemas.microsoft.com/office/drawing/2014/main" id="{DF02587E-5AA4-6436-9A34-707A62AD09EA}"/>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5" name="页脚占位符 4">
            <a:extLst>
              <a:ext uri="{FF2B5EF4-FFF2-40B4-BE49-F238E27FC236}">
                <a16:creationId xmlns:a16="http://schemas.microsoft.com/office/drawing/2014/main" id="{21D9690A-AB52-59D5-D556-BA79C569674C}"/>
              </a:ext>
            </a:extLst>
          </p:cNvPr>
          <p:cNvSpPr>
            <a:spLocks noGrp="1"/>
          </p:cNvSpPr>
          <p:nvPr>
            <p:ph type="ftr" sz="quarter" idx="11"/>
          </p:nvPr>
        </p:nvSpPr>
        <p:spPr/>
        <p:txBody>
          <a:bodyPr/>
          <a:lstStyle/>
          <a:p>
            <a:endParaRPr lang="ko-KR" altLang="en-US"/>
          </a:p>
        </p:txBody>
      </p:sp>
      <p:sp>
        <p:nvSpPr>
          <p:cNvPr id="6" name="灯片编号占位符 5">
            <a:extLst>
              <a:ext uri="{FF2B5EF4-FFF2-40B4-BE49-F238E27FC236}">
                <a16:creationId xmlns:a16="http://schemas.microsoft.com/office/drawing/2014/main" id="{9B9813DA-1742-2702-DD51-5E6EB46DE553}"/>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84281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41C12B-08CC-57C1-A474-7F7C31822B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ko-KR" altLang="en-US"/>
          </a:p>
        </p:txBody>
      </p:sp>
      <p:sp>
        <p:nvSpPr>
          <p:cNvPr id="3" name="竖排文字占位符 2">
            <a:extLst>
              <a:ext uri="{FF2B5EF4-FFF2-40B4-BE49-F238E27FC236}">
                <a16:creationId xmlns:a16="http://schemas.microsoft.com/office/drawing/2014/main" id="{B7667C6A-412E-09B0-0BCD-BC88B10559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4" name="日期占位符 3">
            <a:extLst>
              <a:ext uri="{FF2B5EF4-FFF2-40B4-BE49-F238E27FC236}">
                <a16:creationId xmlns:a16="http://schemas.microsoft.com/office/drawing/2014/main" id="{38E3BA05-75A5-E4EF-20F5-3895C34A607F}"/>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5" name="页脚占位符 4">
            <a:extLst>
              <a:ext uri="{FF2B5EF4-FFF2-40B4-BE49-F238E27FC236}">
                <a16:creationId xmlns:a16="http://schemas.microsoft.com/office/drawing/2014/main" id="{24A98CD9-A33F-6B62-76E0-A589F2DBFE7A}"/>
              </a:ext>
            </a:extLst>
          </p:cNvPr>
          <p:cNvSpPr>
            <a:spLocks noGrp="1"/>
          </p:cNvSpPr>
          <p:nvPr>
            <p:ph type="ftr" sz="quarter" idx="11"/>
          </p:nvPr>
        </p:nvSpPr>
        <p:spPr/>
        <p:txBody>
          <a:bodyPr/>
          <a:lstStyle/>
          <a:p>
            <a:endParaRPr lang="ko-KR" altLang="en-US"/>
          </a:p>
        </p:txBody>
      </p:sp>
      <p:sp>
        <p:nvSpPr>
          <p:cNvPr id="6" name="灯片编号占位符 5">
            <a:extLst>
              <a:ext uri="{FF2B5EF4-FFF2-40B4-BE49-F238E27FC236}">
                <a16:creationId xmlns:a16="http://schemas.microsoft.com/office/drawing/2014/main" id="{034DA92A-2224-3755-E1B9-FF9B7D534864}"/>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240712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9E619-4C0D-E656-2945-2DFF626F3850}"/>
              </a:ext>
            </a:extLst>
          </p:cNvPr>
          <p:cNvSpPr>
            <a:spLocks noGrp="1"/>
          </p:cNvSpPr>
          <p:nvPr>
            <p:ph type="title"/>
          </p:nvPr>
        </p:nvSpPr>
        <p:spPr/>
        <p:txBody>
          <a:bodyPr/>
          <a:lstStyle/>
          <a:p>
            <a:r>
              <a:rPr lang="zh-CN" altLang="en-US"/>
              <a:t>单击此处编辑母版标题样式</a:t>
            </a:r>
            <a:endParaRPr lang="ko-KR" altLang="en-US"/>
          </a:p>
        </p:txBody>
      </p:sp>
      <p:sp>
        <p:nvSpPr>
          <p:cNvPr id="3" name="内容占位符 2">
            <a:extLst>
              <a:ext uri="{FF2B5EF4-FFF2-40B4-BE49-F238E27FC236}">
                <a16:creationId xmlns:a16="http://schemas.microsoft.com/office/drawing/2014/main" id="{3CF58D15-A4F8-307F-66E7-DA53DC689AD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4" name="日期占位符 3">
            <a:extLst>
              <a:ext uri="{FF2B5EF4-FFF2-40B4-BE49-F238E27FC236}">
                <a16:creationId xmlns:a16="http://schemas.microsoft.com/office/drawing/2014/main" id="{264D6D88-BAAE-9002-F878-9A38236F8D90}"/>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5" name="页脚占位符 4">
            <a:extLst>
              <a:ext uri="{FF2B5EF4-FFF2-40B4-BE49-F238E27FC236}">
                <a16:creationId xmlns:a16="http://schemas.microsoft.com/office/drawing/2014/main" id="{ECEF3F4E-7593-A0FC-F181-064903F1065E}"/>
              </a:ext>
            </a:extLst>
          </p:cNvPr>
          <p:cNvSpPr>
            <a:spLocks noGrp="1"/>
          </p:cNvSpPr>
          <p:nvPr>
            <p:ph type="ftr" sz="quarter" idx="11"/>
          </p:nvPr>
        </p:nvSpPr>
        <p:spPr/>
        <p:txBody>
          <a:bodyPr/>
          <a:lstStyle/>
          <a:p>
            <a:endParaRPr lang="ko-KR" altLang="en-US"/>
          </a:p>
        </p:txBody>
      </p:sp>
      <p:sp>
        <p:nvSpPr>
          <p:cNvPr id="6" name="灯片编号占位符 5">
            <a:extLst>
              <a:ext uri="{FF2B5EF4-FFF2-40B4-BE49-F238E27FC236}">
                <a16:creationId xmlns:a16="http://schemas.microsoft.com/office/drawing/2014/main" id="{F83E4114-BD60-C9D3-E436-EE15A4E6E4B4}"/>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388306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392A1-DA2F-98CF-E180-C08348C9E5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ko-KR" altLang="en-US"/>
          </a:p>
        </p:txBody>
      </p:sp>
      <p:sp>
        <p:nvSpPr>
          <p:cNvPr id="3" name="文本占位符 2">
            <a:extLst>
              <a:ext uri="{FF2B5EF4-FFF2-40B4-BE49-F238E27FC236}">
                <a16:creationId xmlns:a16="http://schemas.microsoft.com/office/drawing/2014/main" id="{3BDEBDF1-E8E6-EFA1-2D35-1F5874E9F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25C412-DD33-987A-85C9-422FCCD174B4}"/>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5" name="页脚占位符 4">
            <a:extLst>
              <a:ext uri="{FF2B5EF4-FFF2-40B4-BE49-F238E27FC236}">
                <a16:creationId xmlns:a16="http://schemas.microsoft.com/office/drawing/2014/main" id="{44FB40CB-CAC7-9E28-FE20-7B00FDBA13DD}"/>
              </a:ext>
            </a:extLst>
          </p:cNvPr>
          <p:cNvSpPr>
            <a:spLocks noGrp="1"/>
          </p:cNvSpPr>
          <p:nvPr>
            <p:ph type="ftr" sz="quarter" idx="11"/>
          </p:nvPr>
        </p:nvSpPr>
        <p:spPr/>
        <p:txBody>
          <a:bodyPr/>
          <a:lstStyle/>
          <a:p>
            <a:endParaRPr lang="ko-KR" altLang="en-US"/>
          </a:p>
        </p:txBody>
      </p:sp>
      <p:sp>
        <p:nvSpPr>
          <p:cNvPr id="6" name="灯片编号占位符 5">
            <a:extLst>
              <a:ext uri="{FF2B5EF4-FFF2-40B4-BE49-F238E27FC236}">
                <a16:creationId xmlns:a16="http://schemas.microsoft.com/office/drawing/2014/main" id="{51B9031D-54BB-DAEA-B3EA-5DEF4B815D9C}"/>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280300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DF0C6-AEE8-22F7-D647-E02B9414F039}"/>
              </a:ext>
            </a:extLst>
          </p:cNvPr>
          <p:cNvSpPr>
            <a:spLocks noGrp="1"/>
          </p:cNvSpPr>
          <p:nvPr>
            <p:ph type="title"/>
          </p:nvPr>
        </p:nvSpPr>
        <p:spPr/>
        <p:txBody>
          <a:bodyPr/>
          <a:lstStyle/>
          <a:p>
            <a:r>
              <a:rPr lang="zh-CN" altLang="en-US"/>
              <a:t>单击此处编辑母版标题样式</a:t>
            </a:r>
            <a:endParaRPr lang="ko-KR" altLang="en-US"/>
          </a:p>
        </p:txBody>
      </p:sp>
      <p:sp>
        <p:nvSpPr>
          <p:cNvPr id="3" name="内容占位符 2">
            <a:extLst>
              <a:ext uri="{FF2B5EF4-FFF2-40B4-BE49-F238E27FC236}">
                <a16:creationId xmlns:a16="http://schemas.microsoft.com/office/drawing/2014/main" id="{D683BFA2-A82C-EDA8-ECEB-D424DA21FE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4" name="内容占位符 3">
            <a:extLst>
              <a:ext uri="{FF2B5EF4-FFF2-40B4-BE49-F238E27FC236}">
                <a16:creationId xmlns:a16="http://schemas.microsoft.com/office/drawing/2014/main" id="{AD39405B-1C84-5EA2-8A19-668131A483A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5" name="日期占位符 4">
            <a:extLst>
              <a:ext uri="{FF2B5EF4-FFF2-40B4-BE49-F238E27FC236}">
                <a16:creationId xmlns:a16="http://schemas.microsoft.com/office/drawing/2014/main" id="{A3AB2582-1A07-A9A0-6BC5-A20E5A35660C}"/>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6" name="页脚占位符 5">
            <a:extLst>
              <a:ext uri="{FF2B5EF4-FFF2-40B4-BE49-F238E27FC236}">
                <a16:creationId xmlns:a16="http://schemas.microsoft.com/office/drawing/2014/main" id="{DEC1AC47-28B6-5A74-1929-E6D4C3730479}"/>
              </a:ext>
            </a:extLst>
          </p:cNvPr>
          <p:cNvSpPr>
            <a:spLocks noGrp="1"/>
          </p:cNvSpPr>
          <p:nvPr>
            <p:ph type="ftr" sz="quarter" idx="11"/>
          </p:nvPr>
        </p:nvSpPr>
        <p:spPr/>
        <p:txBody>
          <a:bodyPr/>
          <a:lstStyle/>
          <a:p>
            <a:endParaRPr lang="ko-KR" altLang="en-US"/>
          </a:p>
        </p:txBody>
      </p:sp>
      <p:sp>
        <p:nvSpPr>
          <p:cNvPr id="7" name="灯片编号占位符 6">
            <a:extLst>
              <a:ext uri="{FF2B5EF4-FFF2-40B4-BE49-F238E27FC236}">
                <a16:creationId xmlns:a16="http://schemas.microsoft.com/office/drawing/2014/main" id="{C7C878B1-705E-58E4-D378-880FDCB3A75A}"/>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277337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EBE29-707E-4F33-36ED-684833A962B2}"/>
              </a:ext>
            </a:extLst>
          </p:cNvPr>
          <p:cNvSpPr>
            <a:spLocks noGrp="1"/>
          </p:cNvSpPr>
          <p:nvPr>
            <p:ph type="title"/>
          </p:nvPr>
        </p:nvSpPr>
        <p:spPr>
          <a:xfrm>
            <a:off x="839788" y="365125"/>
            <a:ext cx="10515600" cy="1325563"/>
          </a:xfrm>
        </p:spPr>
        <p:txBody>
          <a:bodyPr/>
          <a:lstStyle/>
          <a:p>
            <a:r>
              <a:rPr lang="zh-CN" altLang="en-US"/>
              <a:t>单击此处编辑母版标题样式</a:t>
            </a:r>
            <a:endParaRPr lang="ko-KR" altLang="en-US"/>
          </a:p>
        </p:txBody>
      </p:sp>
      <p:sp>
        <p:nvSpPr>
          <p:cNvPr id="3" name="文本占位符 2">
            <a:extLst>
              <a:ext uri="{FF2B5EF4-FFF2-40B4-BE49-F238E27FC236}">
                <a16:creationId xmlns:a16="http://schemas.microsoft.com/office/drawing/2014/main" id="{9BF504D4-434A-9460-2A2C-873A2C7540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A382488-9A73-A97F-D4F2-DCDF887DA4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5" name="文本占位符 4">
            <a:extLst>
              <a:ext uri="{FF2B5EF4-FFF2-40B4-BE49-F238E27FC236}">
                <a16:creationId xmlns:a16="http://schemas.microsoft.com/office/drawing/2014/main" id="{FD484196-A4DC-902D-4A42-14D3EB867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CECD37-B878-B861-124D-E48587CB17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7" name="日期占位符 6">
            <a:extLst>
              <a:ext uri="{FF2B5EF4-FFF2-40B4-BE49-F238E27FC236}">
                <a16:creationId xmlns:a16="http://schemas.microsoft.com/office/drawing/2014/main" id="{CCE8AF18-C86C-85FE-4786-06497EFA377A}"/>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8" name="页脚占位符 7">
            <a:extLst>
              <a:ext uri="{FF2B5EF4-FFF2-40B4-BE49-F238E27FC236}">
                <a16:creationId xmlns:a16="http://schemas.microsoft.com/office/drawing/2014/main" id="{84621CCE-4C08-E33B-B6E7-C5E503C6F82F}"/>
              </a:ext>
            </a:extLst>
          </p:cNvPr>
          <p:cNvSpPr>
            <a:spLocks noGrp="1"/>
          </p:cNvSpPr>
          <p:nvPr>
            <p:ph type="ftr" sz="quarter" idx="11"/>
          </p:nvPr>
        </p:nvSpPr>
        <p:spPr/>
        <p:txBody>
          <a:bodyPr/>
          <a:lstStyle/>
          <a:p>
            <a:endParaRPr lang="ko-KR" altLang="en-US"/>
          </a:p>
        </p:txBody>
      </p:sp>
      <p:sp>
        <p:nvSpPr>
          <p:cNvPr id="9" name="灯片编号占位符 8">
            <a:extLst>
              <a:ext uri="{FF2B5EF4-FFF2-40B4-BE49-F238E27FC236}">
                <a16:creationId xmlns:a16="http://schemas.microsoft.com/office/drawing/2014/main" id="{FDD15D4A-AC35-481E-FD2F-C241FF80F577}"/>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325600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F4794-850C-CD0A-2A29-A74C60B51AA2}"/>
              </a:ext>
            </a:extLst>
          </p:cNvPr>
          <p:cNvSpPr>
            <a:spLocks noGrp="1"/>
          </p:cNvSpPr>
          <p:nvPr>
            <p:ph type="title"/>
          </p:nvPr>
        </p:nvSpPr>
        <p:spPr/>
        <p:txBody>
          <a:bodyPr/>
          <a:lstStyle/>
          <a:p>
            <a:r>
              <a:rPr lang="zh-CN" altLang="en-US"/>
              <a:t>单击此处编辑母版标题样式</a:t>
            </a:r>
            <a:endParaRPr lang="ko-KR" altLang="en-US"/>
          </a:p>
        </p:txBody>
      </p:sp>
      <p:sp>
        <p:nvSpPr>
          <p:cNvPr id="3" name="日期占位符 2">
            <a:extLst>
              <a:ext uri="{FF2B5EF4-FFF2-40B4-BE49-F238E27FC236}">
                <a16:creationId xmlns:a16="http://schemas.microsoft.com/office/drawing/2014/main" id="{27DA3F2E-AA2C-72A6-027B-DB1E61ACF049}"/>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4" name="页脚占位符 3">
            <a:extLst>
              <a:ext uri="{FF2B5EF4-FFF2-40B4-BE49-F238E27FC236}">
                <a16:creationId xmlns:a16="http://schemas.microsoft.com/office/drawing/2014/main" id="{ED439E4B-3396-4DA5-DFE1-6421DFCB9283}"/>
              </a:ext>
            </a:extLst>
          </p:cNvPr>
          <p:cNvSpPr>
            <a:spLocks noGrp="1"/>
          </p:cNvSpPr>
          <p:nvPr>
            <p:ph type="ftr" sz="quarter" idx="11"/>
          </p:nvPr>
        </p:nvSpPr>
        <p:spPr/>
        <p:txBody>
          <a:bodyPr/>
          <a:lstStyle/>
          <a:p>
            <a:endParaRPr lang="ko-KR" altLang="en-US"/>
          </a:p>
        </p:txBody>
      </p:sp>
      <p:sp>
        <p:nvSpPr>
          <p:cNvPr id="5" name="灯片编号占位符 4">
            <a:extLst>
              <a:ext uri="{FF2B5EF4-FFF2-40B4-BE49-F238E27FC236}">
                <a16:creationId xmlns:a16="http://schemas.microsoft.com/office/drawing/2014/main" id="{E64826C6-22D2-50DB-D2FC-A2563F79E6B2}"/>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234560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D94F9B-1B50-382A-C276-401EF8DF435A}"/>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3" name="页脚占位符 2">
            <a:extLst>
              <a:ext uri="{FF2B5EF4-FFF2-40B4-BE49-F238E27FC236}">
                <a16:creationId xmlns:a16="http://schemas.microsoft.com/office/drawing/2014/main" id="{89DEECC4-4767-4242-3417-192B3B7B258F}"/>
              </a:ext>
            </a:extLst>
          </p:cNvPr>
          <p:cNvSpPr>
            <a:spLocks noGrp="1"/>
          </p:cNvSpPr>
          <p:nvPr>
            <p:ph type="ftr" sz="quarter" idx="11"/>
          </p:nvPr>
        </p:nvSpPr>
        <p:spPr/>
        <p:txBody>
          <a:bodyPr/>
          <a:lstStyle/>
          <a:p>
            <a:endParaRPr lang="ko-KR" altLang="en-US"/>
          </a:p>
        </p:txBody>
      </p:sp>
      <p:sp>
        <p:nvSpPr>
          <p:cNvPr id="4" name="灯片编号占位符 3">
            <a:extLst>
              <a:ext uri="{FF2B5EF4-FFF2-40B4-BE49-F238E27FC236}">
                <a16:creationId xmlns:a16="http://schemas.microsoft.com/office/drawing/2014/main" id="{E7D7C74A-481A-982D-5845-3373FA7065D2}"/>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3857931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DDFDE-7CBB-24BA-B177-E0366A29B7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ko-KR" altLang="en-US"/>
          </a:p>
        </p:txBody>
      </p:sp>
      <p:sp>
        <p:nvSpPr>
          <p:cNvPr id="3" name="内容占位符 2">
            <a:extLst>
              <a:ext uri="{FF2B5EF4-FFF2-40B4-BE49-F238E27FC236}">
                <a16:creationId xmlns:a16="http://schemas.microsoft.com/office/drawing/2014/main" id="{32DF5E8A-C73A-DC64-637B-8E3383BC1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4" name="文本占位符 3">
            <a:extLst>
              <a:ext uri="{FF2B5EF4-FFF2-40B4-BE49-F238E27FC236}">
                <a16:creationId xmlns:a16="http://schemas.microsoft.com/office/drawing/2014/main" id="{185504D6-2F11-DE86-2F07-DEDCFABE1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AC3398-8DE7-5371-1906-667DBBC80A3C}"/>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6" name="页脚占位符 5">
            <a:extLst>
              <a:ext uri="{FF2B5EF4-FFF2-40B4-BE49-F238E27FC236}">
                <a16:creationId xmlns:a16="http://schemas.microsoft.com/office/drawing/2014/main" id="{EFF35D56-3DC4-9A06-F630-8C9946FC1E89}"/>
              </a:ext>
            </a:extLst>
          </p:cNvPr>
          <p:cNvSpPr>
            <a:spLocks noGrp="1"/>
          </p:cNvSpPr>
          <p:nvPr>
            <p:ph type="ftr" sz="quarter" idx="11"/>
          </p:nvPr>
        </p:nvSpPr>
        <p:spPr/>
        <p:txBody>
          <a:bodyPr/>
          <a:lstStyle/>
          <a:p>
            <a:endParaRPr lang="ko-KR" altLang="en-US"/>
          </a:p>
        </p:txBody>
      </p:sp>
      <p:sp>
        <p:nvSpPr>
          <p:cNvPr id="7" name="灯片编号占位符 6">
            <a:extLst>
              <a:ext uri="{FF2B5EF4-FFF2-40B4-BE49-F238E27FC236}">
                <a16:creationId xmlns:a16="http://schemas.microsoft.com/office/drawing/2014/main" id="{4C204415-73DB-4686-FB8B-4D44D553ED7A}"/>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201223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EA3C9-06DE-4D77-4BBA-5D89ACAA2C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ko-KR" altLang="en-US"/>
          </a:p>
        </p:txBody>
      </p:sp>
      <p:sp>
        <p:nvSpPr>
          <p:cNvPr id="3" name="图片占位符 2">
            <a:extLst>
              <a:ext uri="{FF2B5EF4-FFF2-40B4-BE49-F238E27FC236}">
                <a16:creationId xmlns:a16="http://schemas.microsoft.com/office/drawing/2014/main" id="{1DD79023-B6E5-EF9C-93A1-906B60ADE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文本占位符 3">
            <a:extLst>
              <a:ext uri="{FF2B5EF4-FFF2-40B4-BE49-F238E27FC236}">
                <a16:creationId xmlns:a16="http://schemas.microsoft.com/office/drawing/2014/main" id="{EB634DC4-B9A3-2325-7B49-7B4ADFFB4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59F9E9-14EE-ACAB-A9F5-C42AF1AE0570}"/>
              </a:ext>
            </a:extLst>
          </p:cNvPr>
          <p:cNvSpPr>
            <a:spLocks noGrp="1"/>
          </p:cNvSpPr>
          <p:nvPr>
            <p:ph type="dt" sz="half" idx="10"/>
          </p:nvPr>
        </p:nvSpPr>
        <p:spPr/>
        <p:txBody>
          <a:bodyPr/>
          <a:lstStyle/>
          <a:p>
            <a:fld id="{2BAEB019-A589-4DB7-8ED2-148D2EB749B2}" type="datetimeFigureOut">
              <a:rPr lang="ko-KR" altLang="en-US" smtClean="0"/>
              <a:t>2024-01-29</a:t>
            </a:fld>
            <a:endParaRPr lang="ko-KR" altLang="en-US"/>
          </a:p>
        </p:txBody>
      </p:sp>
      <p:sp>
        <p:nvSpPr>
          <p:cNvPr id="6" name="页脚占位符 5">
            <a:extLst>
              <a:ext uri="{FF2B5EF4-FFF2-40B4-BE49-F238E27FC236}">
                <a16:creationId xmlns:a16="http://schemas.microsoft.com/office/drawing/2014/main" id="{AFAAB968-BC4E-2DA2-53B7-C6A0B0F54729}"/>
              </a:ext>
            </a:extLst>
          </p:cNvPr>
          <p:cNvSpPr>
            <a:spLocks noGrp="1"/>
          </p:cNvSpPr>
          <p:nvPr>
            <p:ph type="ftr" sz="quarter" idx="11"/>
          </p:nvPr>
        </p:nvSpPr>
        <p:spPr/>
        <p:txBody>
          <a:bodyPr/>
          <a:lstStyle/>
          <a:p>
            <a:endParaRPr lang="ko-KR" altLang="en-US"/>
          </a:p>
        </p:txBody>
      </p:sp>
      <p:sp>
        <p:nvSpPr>
          <p:cNvPr id="7" name="灯片编号占位符 6">
            <a:extLst>
              <a:ext uri="{FF2B5EF4-FFF2-40B4-BE49-F238E27FC236}">
                <a16:creationId xmlns:a16="http://schemas.microsoft.com/office/drawing/2014/main" id="{91BBFBC1-F005-5F38-4776-1AB5DB667664}"/>
              </a:ext>
            </a:extLst>
          </p:cNvPr>
          <p:cNvSpPr>
            <a:spLocks noGrp="1"/>
          </p:cNvSpPr>
          <p:nvPr>
            <p:ph type="sldNum" sz="quarter" idx="12"/>
          </p:nvPr>
        </p:nvSpPr>
        <p:spPr/>
        <p:txBody>
          <a:body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33172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4C6F7F-73C7-714C-FF41-8381BF2431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ko-KR" altLang="en-US"/>
          </a:p>
        </p:txBody>
      </p:sp>
      <p:sp>
        <p:nvSpPr>
          <p:cNvPr id="3" name="文本占位符 2">
            <a:extLst>
              <a:ext uri="{FF2B5EF4-FFF2-40B4-BE49-F238E27FC236}">
                <a16:creationId xmlns:a16="http://schemas.microsoft.com/office/drawing/2014/main" id="{497EF2C1-7FB9-4221-D4CA-EE3817D27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ko-KR" altLang="en-US"/>
          </a:p>
        </p:txBody>
      </p:sp>
      <p:sp>
        <p:nvSpPr>
          <p:cNvPr id="4" name="日期占位符 3">
            <a:extLst>
              <a:ext uri="{FF2B5EF4-FFF2-40B4-BE49-F238E27FC236}">
                <a16:creationId xmlns:a16="http://schemas.microsoft.com/office/drawing/2014/main" id="{EA606DA5-8C12-51ED-3121-2CD7129A2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EB019-A589-4DB7-8ED2-148D2EB749B2}" type="datetimeFigureOut">
              <a:rPr lang="ko-KR" altLang="en-US" smtClean="0"/>
              <a:t>2024-01-29</a:t>
            </a:fld>
            <a:endParaRPr lang="ko-KR" altLang="en-US"/>
          </a:p>
        </p:txBody>
      </p:sp>
      <p:sp>
        <p:nvSpPr>
          <p:cNvPr id="5" name="页脚占位符 4">
            <a:extLst>
              <a:ext uri="{FF2B5EF4-FFF2-40B4-BE49-F238E27FC236}">
                <a16:creationId xmlns:a16="http://schemas.microsoft.com/office/drawing/2014/main" id="{082EA51E-4380-DB17-6B2A-CF0194660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灯片编号占位符 5">
            <a:extLst>
              <a:ext uri="{FF2B5EF4-FFF2-40B4-BE49-F238E27FC236}">
                <a16:creationId xmlns:a16="http://schemas.microsoft.com/office/drawing/2014/main" id="{01DA3410-F146-8B2C-18FE-1A9284A62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8E5CF-0467-4081-9C17-F4804E4F629B}" type="slidenum">
              <a:rPr lang="ko-KR" altLang="en-US" smtClean="0"/>
              <a:t>‹#›</a:t>
            </a:fld>
            <a:endParaRPr lang="ko-KR" altLang="en-US"/>
          </a:p>
        </p:txBody>
      </p:sp>
    </p:spTree>
    <p:extLst>
      <p:ext uri="{BB962C8B-B14F-4D97-AF65-F5344CB8AC3E}">
        <p14:creationId xmlns:p14="http://schemas.microsoft.com/office/powerpoint/2010/main" val="115046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230CC72-FCA5-1E82-7EE6-0208646B0B55}"/>
              </a:ext>
            </a:extLst>
          </p:cNvPr>
          <p:cNvSpPr>
            <a:spLocks noGrp="1"/>
          </p:cNvSpPr>
          <p:nvPr>
            <p:ph type="ctrTitle"/>
          </p:nvPr>
        </p:nvSpPr>
        <p:spPr>
          <a:xfrm>
            <a:off x="1285241" y="1008993"/>
            <a:ext cx="9231410" cy="3542045"/>
          </a:xfrm>
        </p:spPr>
        <p:txBody>
          <a:bodyPr anchor="b">
            <a:normAutofit/>
          </a:bodyPr>
          <a:lstStyle/>
          <a:p>
            <a:pPr algn="l"/>
            <a:r>
              <a:rPr kumimoji="0" lang="en-US" altLang="ko-KR" sz="4600" b="1" i="0" u="none" strike="noStrike" kern="1200" cap="none" spc="0" normalizeH="0" baseline="0" noProof="0" dirty="0">
                <a:ln>
                  <a:noFill/>
                </a:ln>
                <a:effectLst/>
                <a:uLnTx/>
                <a:uFillTx/>
                <a:latin typeface="Batang" panose="02030600000101010101" pitchFamily="18" charset="-127"/>
                <a:ea typeface="Batang" panose="02030600000101010101" pitchFamily="18" charset="-127"/>
                <a:cs typeface="+mn-cs"/>
              </a:rPr>
              <a:t>Compression rate adaptation based on RTP video stream and full utilization of network data packets</a:t>
            </a:r>
            <a:endParaRPr lang="ko-KR" altLang="en-US" sz="4600" b="1" dirty="0">
              <a:latin typeface="Batang" panose="02030600000101010101" pitchFamily="18" charset="-127"/>
              <a:ea typeface="Batang" panose="02030600000101010101" pitchFamily="18" charset="-127"/>
            </a:endParaRPr>
          </a:p>
        </p:txBody>
      </p:sp>
      <p:sp>
        <p:nvSpPr>
          <p:cNvPr id="3" name="副标题 2">
            <a:extLst>
              <a:ext uri="{FF2B5EF4-FFF2-40B4-BE49-F238E27FC236}">
                <a16:creationId xmlns:a16="http://schemas.microsoft.com/office/drawing/2014/main" id="{D7B5FC94-033A-67ED-EC82-B9248E92BB61}"/>
              </a:ext>
            </a:extLst>
          </p:cNvPr>
          <p:cNvSpPr>
            <a:spLocks noGrp="1"/>
          </p:cNvSpPr>
          <p:nvPr>
            <p:ph type="subTitle" idx="1"/>
          </p:nvPr>
        </p:nvSpPr>
        <p:spPr>
          <a:xfrm>
            <a:off x="1285241" y="4582814"/>
            <a:ext cx="7132335" cy="1312657"/>
          </a:xfrm>
        </p:spPr>
        <p:txBody>
          <a:bodyPr anchor="t">
            <a:normAutofit fontScale="85000" lnSpcReduction="20000"/>
          </a:bodyPr>
          <a:lstStyle/>
          <a:p>
            <a:pPr algn="l"/>
            <a:endParaRPr lang="en-US" altLang="ko-KR" sz="2200" dirty="0">
              <a:latin typeface="Batang" panose="02030600000101010101" pitchFamily="18" charset="-127"/>
              <a:ea typeface="Batang" panose="02030600000101010101" pitchFamily="18" charset="-127"/>
            </a:endParaRPr>
          </a:p>
          <a:p>
            <a:pPr algn="l"/>
            <a:r>
              <a:rPr lang="en-US" altLang="ko-KR" sz="2200" b="1" dirty="0">
                <a:latin typeface="Batang" panose="02030600000101010101" pitchFamily="18" charset="-127"/>
                <a:ea typeface="Batang" panose="02030600000101010101" pitchFamily="18" charset="-127"/>
              </a:rPr>
              <a:t>YUCHENG</a:t>
            </a:r>
            <a:r>
              <a:rPr lang="zh-CN" altLang="en-US" sz="2200" b="1" dirty="0">
                <a:latin typeface="Batang" panose="02030600000101010101" pitchFamily="18" charset="-127"/>
                <a:ea typeface="Batang" panose="02030600000101010101" pitchFamily="18" charset="-127"/>
              </a:rPr>
              <a:t> </a:t>
            </a:r>
            <a:r>
              <a:rPr lang="en-US" altLang="zh-CN" sz="2200" b="1" dirty="0">
                <a:latin typeface="Batang" panose="02030600000101010101" pitchFamily="18" charset="-127"/>
                <a:ea typeface="Batang" panose="02030600000101010101" pitchFamily="18" charset="-127"/>
              </a:rPr>
              <a:t>JING </a:t>
            </a:r>
            <a:r>
              <a:rPr lang="en-US" altLang="ko-KR" sz="2200" b="1" dirty="0">
                <a:latin typeface="Batang" panose="02030600000101010101" pitchFamily="18" charset="-127"/>
                <a:ea typeface="Batang" panose="02030600000101010101" pitchFamily="18" charset="-127"/>
              </a:rPr>
              <a:t>                   SANG-CHUL KIM</a:t>
            </a:r>
          </a:p>
          <a:p>
            <a:pPr algn="l"/>
            <a:r>
              <a:rPr lang="en-US" altLang="zh-CN" sz="2200" dirty="0">
                <a:latin typeface="Batang" panose="02030600000101010101" pitchFamily="18" charset="-127"/>
                <a:ea typeface="Batang" panose="02030600000101010101" pitchFamily="18" charset="-127"/>
              </a:rPr>
              <a:t>jingyucheng@kookmin.ac.kr  </a:t>
            </a:r>
            <a:r>
              <a:rPr lang="en-US" altLang="zh-CN" sz="2000" dirty="0">
                <a:latin typeface="Batang" panose="02030600000101010101" pitchFamily="18" charset="-127"/>
                <a:ea typeface="Batang" panose="02030600000101010101" pitchFamily="18" charset="-127"/>
              </a:rPr>
              <a:t> </a:t>
            </a:r>
            <a:r>
              <a:rPr lang="en-US" altLang="ko-KR" sz="2000" dirty="0">
                <a:latin typeface="Batang" panose="02030600000101010101" pitchFamily="18" charset="-127"/>
                <a:ea typeface="Batang" panose="02030600000101010101" pitchFamily="18" charset="-127"/>
              </a:rPr>
              <a:t>sckim@kookmin.ac.kr</a:t>
            </a:r>
            <a:endParaRPr lang="en-US" altLang="ko-KR" sz="2200" b="1" dirty="0">
              <a:latin typeface="Batang" panose="02030600000101010101" pitchFamily="18" charset="-127"/>
              <a:ea typeface="Batang" panose="02030600000101010101" pitchFamily="18" charset="-127"/>
            </a:endParaRPr>
          </a:p>
          <a:p>
            <a:pPr algn="l"/>
            <a:r>
              <a:rPr lang="en-US" altLang="ko-KR" sz="2200" b="1" dirty="0" err="1">
                <a:latin typeface="Batang" panose="02030600000101010101" pitchFamily="18" charset="-127"/>
                <a:ea typeface="Batang" panose="02030600000101010101" pitchFamily="18" charset="-127"/>
              </a:rPr>
              <a:t>Kookmin</a:t>
            </a:r>
            <a:r>
              <a:rPr lang="en-US" altLang="ko-KR" sz="2200" b="1" dirty="0">
                <a:latin typeface="Batang" panose="02030600000101010101" pitchFamily="18" charset="-127"/>
                <a:ea typeface="Batang" panose="02030600000101010101" pitchFamily="18" charset="-127"/>
              </a:rPr>
              <a:t> University</a:t>
            </a:r>
            <a:endParaRPr lang="ko-KR" altLang="en-US" sz="2200" b="1" dirty="0">
              <a:latin typeface="Batang" panose="02030600000101010101" pitchFamily="18" charset="-127"/>
              <a:ea typeface="Batang" panose="02030600000101010101" pitchFamily="18" charset="-127"/>
            </a:endParaRPr>
          </a:p>
        </p:txBody>
      </p:sp>
      <p:pic>
        <p:nvPicPr>
          <p:cNvPr id="4" name="图片 3">
            <a:extLst>
              <a:ext uri="{FF2B5EF4-FFF2-40B4-BE49-F238E27FC236}">
                <a16:creationId xmlns:a16="http://schemas.microsoft.com/office/drawing/2014/main" id="{0BFA7118-40BE-62BD-CFE6-BF2C7A50FCCA}"/>
              </a:ext>
            </a:extLst>
          </p:cNvPr>
          <p:cNvPicPr>
            <a:picLocks noChangeAspect="1"/>
          </p:cNvPicPr>
          <p:nvPr/>
        </p:nvPicPr>
        <p:blipFill>
          <a:blip r:embed="rId2"/>
          <a:stretch>
            <a:fillRect/>
          </a:stretch>
        </p:blipFill>
        <p:spPr>
          <a:xfrm>
            <a:off x="11353801" y="0"/>
            <a:ext cx="827315" cy="827315"/>
          </a:xfrm>
          <a:prstGeom prst="rect">
            <a:avLst/>
          </a:prstGeom>
        </p:spPr>
      </p:pic>
    </p:spTree>
    <p:extLst>
      <p:ext uri="{BB962C8B-B14F-4D97-AF65-F5344CB8AC3E}">
        <p14:creationId xmlns:p14="http://schemas.microsoft.com/office/powerpoint/2010/main" val="323710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E2379EE9-28CA-00E6-209A-9DB747A7F920}"/>
              </a:ext>
            </a:extLst>
          </p:cNvPr>
          <p:cNvSpPr>
            <a:spLocks noGrp="1"/>
          </p:cNvSpPr>
          <p:nvPr>
            <p:ph type="title"/>
          </p:nvPr>
        </p:nvSpPr>
        <p:spPr>
          <a:xfrm>
            <a:off x="545464" y="3998018"/>
            <a:ext cx="4125685" cy="2216513"/>
          </a:xfrm>
        </p:spPr>
        <p:txBody>
          <a:bodyPr>
            <a:normAutofit/>
          </a:bodyPr>
          <a:lstStyle/>
          <a:p>
            <a:r>
              <a:rPr lang="en-US" altLang="ko-KR" sz="3700" b="1" dirty="0">
                <a:latin typeface="Batang" panose="02030600000101010101" pitchFamily="18" charset="-127"/>
                <a:ea typeface="Batang" panose="02030600000101010101" pitchFamily="18" charset="-127"/>
              </a:rPr>
              <a:t>Compression rate adaptation based on RTP video stream</a:t>
            </a:r>
            <a:endParaRPr lang="ko-KR" altLang="en-US" sz="3700" b="1" dirty="0">
              <a:latin typeface="Batang" panose="02030600000101010101" pitchFamily="18" charset="-127"/>
              <a:ea typeface="Batang" panose="02030600000101010101" pitchFamily="18" charset="-127"/>
            </a:endParaRPr>
          </a:p>
        </p:txBody>
      </p:sp>
      <p:sp>
        <p:nvSpPr>
          <p:cNvPr id="20"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图片 5" descr="图形用户界面, 应用程序&#10;&#10;描述已自动生成">
            <a:extLst>
              <a:ext uri="{FF2B5EF4-FFF2-40B4-BE49-F238E27FC236}">
                <a16:creationId xmlns:a16="http://schemas.microsoft.com/office/drawing/2014/main" id="{F9060061-7E42-22EC-DF3A-E2942F475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617" y="704504"/>
            <a:ext cx="9776766"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内容占位符 2">
            <a:extLst>
              <a:ext uri="{FF2B5EF4-FFF2-40B4-BE49-F238E27FC236}">
                <a16:creationId xmlns:a16="http://schemas.microsoft.com/office/drawing/2014/main" id="{5E6EC3E4-78FA-95C1-B5B1-C3F1B6345848}"/>
              </a:ext>
            </a:extLst>
          </p:cNvPr>
          <p:cNvSpPr>
            <a:spLocks noGrp="1"/>
          </p:cNvSpPr>
          <p:nvPr>
            <p:ph idx="1"/>
          </p:nvPr>
        </p:nvSpPr>
        <p:spPr>
          <a:xfrm>
            <a:off x="4756230" y="2970030"/>
            <a:ext cx="6687625" cy="3201435"/>
          </a:xfrm>
        </p:spPr>
        <p:txBody>
          <a:bodyPr>
            <a:noAutofit/>
          </a:bodyPr>
          <a:lstStyle/>
          <a:p>
            <a:pPr marL="0" indent="0">
              <a:buNone/>
            </a:pPr>
            <a:r>
              <a:rPr lang="en-US" altLang="zh-CN" sz="1100" dirty="0">
                <a:latin typeface="Batang" panose="02030600000101010101" pitchFamily="18" charset="-127"/>
                <a:ea typeface="Batang" panose="02030600000101010101" pitchFamily="18" charset="-127"/>
              </a:rPr>
              <a:t>The traditional RTP protocol is a one-way transmission. The sending end is only responsible for sending, and the receiving end is only responsible for receiving. However, when the network    environment undergoes other changes such as congestion, serious losses will be caused at the  receiving end due to reduced quality of service (QoS). Packets loss cause a reduction  in           transmission quality, which will seriously affect the user experience. </a:t>
            </a:r>
          </a:p>
          <a:p>
            <a:pPr marL="0" indent="0">
              <a:buNone/>
            </a:pPr>
            <a:r>
              <a:rPr lang="en-US" altLang="zh-CN" sz="1100" dirty="0">
                <a:latin typeface="Batang" panose="02030600000101010101" pitchFamily="18" charset="-127"/>
                <a:ea typeface="Batang" panose="02030600000101010101" pitchFamily="18" charset="-127"/>
              </a:rPr>
              <a:t>Therefore, we design a video compression rate adaptive algorithm to adjust the video               compression rate in real time based on network conditions and bandwidth availability.</a:t>
            </a:r>
          </a:p>
          <a:p>
            <a:pPr marL="0" indent="0">
              <a:buNone/>
            </a:pPr>
            <a:r>
              <a:rPr lang="en-US" altLang="zh-CN" sz="1100" dirty="0">
                <a:latin typeface="Batang" panose="02030600000101010101" pitchFamily="18" charset="-127"/>
                <a:ea typeface="Batang" panose="02030600000101010101" pitchFamily="18" charset="-127"/>
              </a:rPr>
              <a:t>Our work:</a:t>
            </a:r>
          </a:p>
          <a:p>
            <a:pPr>
              <a:buAutoNum type="arabicPeriod"/>
            </a:pPr>
            <a:r>
              <a:rPr lang="en-US" altLang="zh-CN" sz="1100" dirty="0">
                <a:latin typeface="Batang" panose="02030600000101010101" pitchFamily="18" charset="-127"/>
                <a:ea typeface="Batang" panose="02030600000101010101" pitchFamily="18" charset="-127"/>
              </a:rPr>
              <a:t>After the sender sends the data, it will record the number of each data packet.(as the picture)</a:t>
            </a:r>
          </a:p>
          <a:p>
            <a:pPr>
              <a:buAutoNum type="arabicPeriod"/>
            </a:pPr>
            <a:r>
              <a:rPr lang="en-US" altLang="zh-CN" sz="1100" dirty="0">
                <a:latin typeface="Batang" panose="02030600000101010101" pitchFamily="18" charset="-127"/>
                <a:ea typeface="Batang" panose="02030600000101010101" pitchFamily="18" charset="-127"/>
              </a:rPr>
              <a:t>When the sender receives the returned packet number, it will record the round-trip time    (RTT) based on the time of sending.</a:t>
            </a:r>
          </a:p>
          <a:p>
            <a:pPr>
              <a:buAutoNum type="arabicPeriod"/>
            </a:pPr>
            <a:r>
              <a:rPr lang="en-US" altLang="zh-CN" sz="1100" dirty="0">
                <a:latin typeface="Batang" panose="02030600000101010101" pitchFamily="18" charset="-127"/>
                <a:ea typeface="Batang" panose="02030600000101010101" pitchFamily="18" charset="-127"/>
              </a:rPr>
              <a:t>Evaluate the current network status based on RTT and adjust the compression rate of the    next video</a:t>
            </a:r>
          </a:p>
        </p:txBody>
      </p:sp>
      <p:pic>
        <p:nvPicPr>
          <p:cNvPr id="7" name="图片 6">
            <a:extLst>
              <a:ext uri="{FF2B5EF4-FFF2-40B4-BE49-F238E27FC236}">
                <a16:creationId xmlns:a16="http://schemas.microsoft.com/office/drawing/2014/main" id="{FEE688CC-3C71-B487-E498-1E25A334C4E0}"/>
              </a:ext>
            </a:extLst>
          </p:cNvPr>
          <p:cNvPicPr>
            <a:picLocks noChangeAspect="1"/>
          </p:cNvPicPr>
          <p:nvPr/>
        </p:nvPicPr>
        <p:blipFill>
          <a:blip r:embed="rId3"/>
          <a:stretch>
            <a:fillRect/>
          </a:stretch>
        </p:blipFill>
        <p:spPr>
          <a:xfrm>
            <a:off x="11353801" y="0"/>
            <a:ext cx="827315" cy="827315"/>
          </a:xfrm>
          <a:prstGeom prst="rect">
            <a:avLst/>
          </a:prstGeom>
        </p:spPr>
      </p:pic>
    </p:spTree>
    <p:extLst>
      <p:ext uri="{BB962C8B-B14F-4D97-AF65-F5344CB8AC3E}">
        <p14:creationId xmlns:p14="http://schemas.microsoft.com/office/powerpoint/2010/main" val="302032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2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939CB6C-152E-DD07-05BE-EE8B292FBF5E}"/>
              </a:ext>
            </a:extLst>
          </p:cNvPr>
          <p:cNvSpPr>
            <a:spLocks noGrp="1"/>
          </p:cNvSpPr>
          <p:nvPr>
            <p:ph type="title"/>
          </p:nvPr>
        </p:nvSpPr>
        <p:spPr/>
        <p:txBody>
          <a:bodyPr>
            <a:normAutofit/>
          </a:bodyPr>
          <a:lstStyle/>
          <a:p>
            <a:pPr algn="ctr"/>
            <a:r>
              <a:rPr lang="en-US" altLang="ko-KR" sz="2400" b="1">
                <a:latin typeface="Batang" panose="02030600000101010101" pitchFamily="18" charset="-127"/>
                <a:ea typeface="Batang" panose="02030600000101010101" pitchFamily="18" charset="-127"/>
              </a:rPr>
              <a:t>full utilization of network data packets</a:t>
            </a:r>
            <a:endParaRPr lang="ko-KR" altLang="en-US" sz="2400" b="1" dirty="0">
              <a:latin typeface="Batang" panose="02030600000101010101" pitchFamily="18" charset="-127"/>
              <a:ea typeface="Batang" panose="02030600000101010101" pitchFamily="18" charset="-127"/>
            </a:endParaRPr>
          </a:p>
        </p:txBody>
      </p:sp>
      <p:sp>
        <p:nvSpPr>
          <p:cNvPr id="24" name="Freeform: Shape 2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F58FA799-4855-506E-7DA3-775D7BEA9942}"/>
              </a:ext>
            </a:extLst>
          </p:cNvPr>
          <p:cNvSpPr>
            <a:spLocks noGrp="1"/>
          </p:cNvSpPr>
          <p:nvPr>
            <p:ph idx="1"/>
          </p:nvPr>
        </p:nvSpPr>
        <p:spPr>
          <a:xfrm>
            <a:off x="838200" y="1825625"/>
            <a:ext cx="10596418" cy="4351338"/>
          </a:xfrm>
        </p:spPr>
        <p:txBody>
          <a:bodyPr>
            <a:normAutofit/>
          </a:bodyPr>
          <a:lstStyle/>
          <a:p>
            <a:pPr marL="0" indent="0">
              <a:buNone/>
            </a:pPr>
            <a:r>
              <a:rPr lang="en-US" altLang="zh-CN" sz="1100" dirty="0">
                <a:latin typeface="Batang" panose="02030600000101010101" pitchFamily="18" charset="-127"/>
                <a:ea typeface="Batang" panose="02030600000101010101" pitchFamily="18" charset="-127"/>
              </a:rPr>
              <a:t>Since each RTP packet has a maximum size limit, data segmentation is particularly important. Unreasonable packet segmentation will cause a waste of network </a:t>
            </a:r>
            <a:r>
              <a:rPr lang="en-US" altLang="zh-CN" sz="1100" dirty="0" err="1">
                <a:latin typeface="Batang" panose="02030600000101010101" pitchFamily="18" charset="-127"/>
                <a:ea typeface="Batang" panose="02030600000101010101" pitchFamily="18" charset="-127"/>
              </a:rPr>
              <a:t>resources.We</a:t>
            </a:r>
            <a:r>
              <a:rPr lang="en-US" altLang="zh-CN" sz="1100" dirty="0">
                <a:latin typeface="Batang" panose="02030600000101010101" pitchFamily="18" charset="-127"/>
                <a:ea typeface="Batang" panose="02030600000101010101" pitchFamily="18" charset="-127"/>
              </a:rPr>
              <a:t> assume that the optimal packet size in the RTP protocol is </a:t>
            </a:r>
            <a:r>
              <a:rPr lang="en-US" altLang="zh-CN" sz="1100" dirty="0" err="1">
                <a:latin typeface="Batang" panose="02030600000101010101" pitchFamily="18" charset="-127"/>
                <a:ea typeface="Batang" panose="02030600000101010101" pitchFamily="18" charset="-127"/>
              </a:rPr>
              <a:t>XThen</a:t>
            </a:r>
            <a:r>
              <a:rPr lang="en-US" altLang="zh-CN" sz="1100" dirty="0">
                <a:latin typeface="Batang" panose="02030600000101010101" pitchFamily="18" charset="-127"/>
                <a:ea typeface="Batang" panose="02030600000101010101" pitchFamily="18" charset="-127"/>
              </a:rPr>
              <a:t> during the video transmission process, we cannot guarantee that the size Y of each frame after video compression can be evenly divided by X, so Y % X is an underutilized network resource (data packet).And as the number of video transmission frames increases, wasted network resources also gradually increase.</a:t>
            </a: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endParaRPr lang="en-US" altLang="ko-KR" sz="1100" dirty="0">
              <a:latin typeface="Batang" panose="02030600000101010101" pitchFamily="18" charset="-127"/>
              <a:ea typeface="Batang" panose="02030600000101010101" pitchFamily="18" charset="-127"/>
            </a:endParaRPr>
          </a:p>
          <a:p>
            <a:pPr marL="0" indent="0">
              <a:buNone/>
            </a:pPr>
            <a:r>
              <a:rPr lang="en-US" altLang="ko-KR" sz="1100" dirty="0">
                <a:latin typeface="Batang" panose="02030600000101010101" pitchFamily="18" charset="-127"/>
                <a:ea typeface="Batang" panose="02030600000101010101" pitchFamily="18" charset="-127"/>
              </a:rPr>
              <a:t>Therefore, we designed a data packet filling algorithm. This algorithm can temporarily store the data when the transmitted data size is less than the size of a data packet, and place this data before the next frame of data, together with the next frame. The data are packaged and transmitted together, so that network resources can be fully utilized, and at the receiving end, the data of the two frames are divided according to the segmentation feature "\</a:t>
            </a:r>
            <a:r>
              <a:rPr lang="en-US" altLang="ko-KR" sz="1100" dirty="0" err="1">
                <a:latin typeface="Batang" panose="02030600000101010101" pitchFamily="18" charset="-127"/>
                <a:ea typeface="Batang" panose="02030600000101010101" pitchFamily="18" charset="-127"/>
              </a:rPr>
              <a:t>xff</a:t>
            </a:r>
            <a:r>
              <a:rPr lang="en-US" altLang="ko-KR" sz="1100" dirty="0">
                <a:latin typeface="Batang" panose="02030600000101010101" pitchFamily="18" charset="-127"/>
                <a:ea typeface="Batang" panose="02030600000101010101" pitchFamily="18" charset="-127"/>
              </a:rPr>
              <a:t>\xd9" of the JPEG image to restore the original frame data.</a:t>
            </a:r>
          </a:p>
        </p:txBody>
      </p:sp>
      <p:pic>
        <p:nvPicPr>
          <p:cNvPr id="6" name="图片 5" descr="图示&#10;&#10;描述已自动生成">
            <a:extLst>
              <a:ext uri="{FF2B5EF4-FFF2-40B4-BE49-F238E27FC236}">
                <a16:creationId xmlns:a16="http://schemas.microsoft.com/office/drawing/2014/main" id="{6C85CC68-E59B-DB56-26E8-ECA2621DF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832" y="2875960"/>
            <a:ext cx="5855056" cy="2250667"/>
          </a:xfrm>
          <a:prstGeom prst="rect">
            <a:avLst/>
          </a:prstGeom>
        </p:spPr>
      </p:pic>
      <p:pic>
        <p:nvPicPr>
          <p:cNvPr id="7" name="图片 6">
            <a:extLst>
              <a:ext uri="{FF2B5EF4-FFF2-40B4-BE49-F238E27FC236}">
                <a16:creationId xmlns:a16="http://schemas.microsoft.com/office/drawing/2014/main" id="{EFD31292-CCC2-2EEE-1ECE-0326780E265D}"/>
              </a:ext>
            </a:extLst>
          </p:cNvPr>
          <p:cNvPicPr>
            <a:picLocks noChangeAspect="1"/>
          </p:cNvPicPr>
          <p:nvPr/>
        </p:nvPicPr>
        <p:blipFill>
          <a:blip r:embed="rId3"/>
          <a:stretch>
            <a:fillRect/>
          </a:stretch>
        </p:blipFill>
        <p:spPr>
          <a:xfrm>
            <a:off x="11353801" y="0"/>
            <a:ext cx="827315" cy="827315"/>
          </a:xfrm>
          <a:prstGeom prst="rect">
            <a:avLst/>
          </a:prstGeom>
        </p:spPr>
      </p:pic>
    </p:spTree>
    <p:extLst>
      <p:ext uri="{BB962C8B-B14F-4D97-AF65-F5344CB8AC3E}">
        <p14:creationId xmlns:p14="http://schemas.microsoft.com/office/powerpoint/2010/main" val="114699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图片 4" descr="图表, 折线图&#10;&#10;描述已自动生成">
            <a:extLst>
              <a:ext uri="{FF2B5EF4-FFF2-40B4-BE49-F238E27FC236}">
                <a16:creationId xmlns:a16="http://schemas.microsoft.com/office/drawing/2014/main" id="{4185D9B0-F69F-9428-8BEC-5F2130DA9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612" y="1869600"/>
            <a:ext cx="6429869" cy="36168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14622F2B-58EB-6E7F-7CF1-12ED652F2DA9}"/>
              </a:ext>
            </a:extLst>
          </p:cNvPr>
          <p:cNvSpPr>
            <a:spLocks noGrp="1"/>
          </p:cNvSpPr>
          <p:nvPr>
            <p:ph type="title"/>
          </p:nvPr>
        </p:nvSpPr>
        <p:spPr>
          <a:xfrm>
            <a:off x="838201" y="479493"/>
            <a:ext cx="5257800" cy="1325563"/>
          </a:xfrm>
        </p:spPr>
        <p:txBody>
          <a:bodyPr>
            <a:normAutofit/>
          </a:bodyPr>
          <a:lstStyle/>
          <a:p>
            <a:r>
              <a:rPr lang="en-US" altLang="ko-KR">
                <a:latin typeface="Batang" panose="02030600000101010101" pitchFamily="18" charset="-127"/>
                <a:ea typeface="Batang" panose="02030600000101010101" pitchFamily="18" charset="-127"/>
              </a:rPr>
              <a:t>R</a:t>
            </a:r>
            <a:r>
              <a:rPr lang="en-US" altLang="zh-CN">
                <a:latin typeface="Batang" panose="02030600000101010101" pitchFamily="18" charset="-127"/>
                <a:ea typeface="Batang" panose="02030600000101010101" pitchFamily="18" charset="-127"/>
              </a:rPr>
              <a:t>esults</a:t>
            </a:r>
            <a:endParaRPr lang="ko-KR" altLang="en-US">
              <a:latin typeface="Batang" panose="02030600000101010101" pitchFamily="18" charset="-127"/>
              <a:ea typeface="Batang" panose="02030600000101010101" pitchFamily="18" charset="-127"/>
            </a:endParaRPr>
          </a:p>
        </p:txBody>
      </p:sp>
      <p:sp>
        <p:nvSpPr>
          <p:cNvPr id="3" name="内容占位符 2">
            <a:extLst>
              <a:ext uri="{FF2B5EF4-FFF2-40B4-BE49-F238E27FC236}">
                <a16:creationId xmlns:a16="http://schemas.microsoft.com/office/drawing/2014/main" id="{CA614709-250F-0EC5-9757-8BE2B7FE2888}"/>
              </a:ext>
            </a:extLst>
          </p:cNvPr>
          <p:cNvSpPr>
            <a:spLocks noGrp="1"/>
          </p:cNvSpPr>
          <p:nvPr>
            <p:ph idx="1"/>
          </p:nvPr>
        </p:nvSpPr>
        <p:spPr>
          <a:xfrm>
            <a:off x="838201" y="1984443"/>
            <a:ext cx="5257800" cy="4192520"/>
          </a:xfrm>
        </p:spPr>
        <p:txBody>
          <a:bodyPr>
            <a:normAutofit/>
          </a:bodyPr>
          <a:lstStyle/>
          <a:p>
            <a:pPr marL="0" indent="0">
              <a:buNone/>
            </a:pPr>
            <a:r>
              <a:rPr lang="en-US" altLang="zh-CN" sz="1400" dirty="0">
                <a:latin typeface="Batang" panose="02030600000101010101" pitchFamily="18" charset="-127"/>
                <a:ea typeface="Batang" panose="02030600000101010101" pitchFamily="18" charset="-127"/>
              </a:rPr>
              <a:t>We use a network that is transmitting very large files to simulate a network environment under greater pressure. </a:t>
            </a:r>
          </a:p>
          <a:p>
            <a:pPr marL="0" indent="0">
              <a:buNone/>
            </a:pPr>
            <a:r>
              <a:rPr lang="en-US" altLang="zh-CN" sz="1400" dirty="0">
                <a:latin typeface="Batang" panose="02030600000101010101" pitchFamily="18" charset="-127"/>
                <a:ea typeface="Batang" panose="02030600000101010101" pitchFamily="18" charset="-127"/>
              </a:rPr>
              <a:t>After testing and using the dynamic adaptive compression rate algorithm, the packet loss rate has been significantly reduced.</a:t>
            </a:r>
          </a:p>
          <a:p>
            <a:pPr marL="0" indent="0">
              <a:buNone/>
            </a:pPr>
            <a:r>
              <a:rPr lang="en-US" altLang="zh-CN" sz="1400" dirty="0">
                <a:latin typeface="Batang" panose="02030600000101010101" pitchFamily="18" charset="-127"/>
                <a:ea typeface="Batang" panose="02030600000101010101" pitchFamily="18" charset="-127"/>
              </a:rPr>
              <a:t> In the figure, the abscissa represents the total number of data packets, and the ordinate represents the loss. Packet rate. </a:t>
            </a:r>
          </a:p>
          <a:p>
            <a:pPr marL="0" indent="0">
              <a:buNone/>
            </a:pPr>
            <a:r>
              <a:rPr lang="en-US" altLang="zh-CN" sz="1400" dirty="0">
                <a:latin typeface="Batang" panose="02030600000101010101" pitchFamily="18" charset="-127"/>
                <a:ea typeface="Batang" panose="02030600000101010101" pitchFamily="18" charset="-127"/>
              </a:rPr>
              <a:t>And the video resolution played at the receiving end is also automatically adjusted, and the frequency of abnormal phenomena such as screen tearing and flickering has also been significantly reduced.</a:t>
            </a:r>
          </a:p>
        </p:txBody>
      </p:sp>
      <p:pic>
        <p:nvPicPr>
          <p:cNvPr id="8" name="图片 7">
            <a:extLst>
              <a:ext uri="{FF2B5EF4-FFF2-40B4-BE49-F238E27FC236}">
                <a16:creationId xmlns:a16="http://schemas.microsoft.com/office/drawing/2014/main" id="{12FD3DBF-502D-32E6-B9C5-4CF6520E1018}"/>
              </a:ext>
            </a:extLst>
          </p:cNvPr>
          <p:cNvPicPr>
            <a:picLocks noChangeAspect="1"/>
          </p:cNvPicPr>
          <p:nvPr/>
        </p:nvPicPr>
        <p:blipFill>
          <a:blip r:embed="rId3"/>
          <a:stretch>
            <a:fillRect/>
          </a:stretch>
        </p:blipFill>
        <p:spPr>
          <a:xfrm>
            <a:off x="11353801" y="0"/>
            <a:ext cx="827315" cy="827315"/>
          </a:xfrm>
          <a:prstGeom prst="rect">
            <a:avLst/>
          </a:prstGeom>
        </p:spPr>
      </p:pic>
    </p:spTree>
    <p:extLst>
      <p:ext uri="{BB962C8B-B14F-4D97-AF65-F5344CB8AC3E}">
        <p14:creationId xmlns:p14="http://schemas.microsoft.com/office/powerpoint/2010/main" val="214053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BF15377D-BDD5-3191-3641-B50B0E001DDC}"/>
              </a:ext>
            </a:extLst>
          </p:cNvPr>
          <p:cNvSpPr>
            <a:spLocks noGrp="1"/>
          </p:cNvSpPr>
          <p:nvPr>
            <p:ph type="title"/>
          </p:nvPr>
        </p:nvSpPr>
        <p:spPr>
          <a:xfrm>
            <a:off x="6769570" y="530578"/>
            <a:ext cx="4771178" cy="1160110"/>
          </a:xfrm>
        </p:spPr>
        <p:txBody>
          <a:bodyPr>
            <a:normAutofit/>
          </a:bodyPr>
          <a:lstStyle/>
          <a:p>
            <a:r>
              <a:rPr lang="en-US" altLang="ko-KR" dirty="0">
                <a:latin typeface="Batang" panose="02030600000101010101" pitchFamily="18" charset="-127"/>
                <a:ea typeface="Batang" panose="02030600000101010101" pitchFamily="18" charset="-127"/>
              </a:rPr>
              <a:t>R</a:t>
            </a:r>
            <a:r>
              <a:rPr lang="en-US" altLang="zh-CN" dirty="0">
                <a:latin typeface="Batang" panose="02030600000101010101" pitchFamily="18" charset="-127"/>
                <a:ea typeface="Batang" panose="02030600000101010101" pitchFamily="18" charset="-127"/>
              </a:rPr>
              <a:t>esults</a:t>
            </a:r>
            <a:endParaRPr lang="ko-KR" altLang="en-US" dirty="0">
              <a:latin typeface="Batang" panose="02030600000101010101" pitchFamily="18" charset="-127"/>
              <a:ea typeface="Batang" panose="02030600000101010101" pitchFamily="18" charset="-127"/>
            </a:endParaRPr>
          </a:p>
        </p:txBody>
      </p:sp>
      <p:pic>
        <p:nvPicPr>
          <p:cNvPr id="5" name="图片 4" descr="图表, 饼图&#10;&#10;描述已自动生成">
            <a:extLst>
              <a:ext uri="{FF2B5EF4-FFF2-40B4-BE49-F238E27FC236}">
                <a16:creationId xmlns:a16="http://schemas.microsoft.com/office/drawing/2014/main" id="{2A418794-9A33-D426-0841-90109DF9E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41286"/>
            <a:ext cx="5440195" cy="3862538"/>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7"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D4910645-7C5A-3248-B30B-C5E6F3B058B1}"/>
              </a:ext>
            </a:extLst>
          </p:cNvPr>
          <p:cNvSpPr>
            <a:spLocks noGrp="1"/>
          </p:cNvSpPr>
          <p:nvPr>
            <p:ph idx="1"/>
          </p:nvPr>
        </p:nvSpPr>
        <p:spPr>
          <a:xfrm>
            <a:off x="6769570" y="1825625"/>
            <a:ext cx="4771178" cy="4388908"/>
          </a:xfrm>
        </p:spPr>
        <p:txBody>
          <a:bodyPr>
            <a:normAutofit/>
          </a:bodyPr>
          <a:lstStyle/>
          <a:p>
            <a:pPr marL="0" indent="0">
              <a:buNone/>
            </a:pPr>
            <a:r>
              <a:rPr lang="en-US" altLang="zh-CN" sz="1200" dirty="0">
                <a:latin typeface="Batang" panose="02030600000101010101" pitchFamily="18" charset="-127"/>
                <a:ea typeface="Batang" panose="02030600000101010101" pitchFamily="18" charset="-127"/>
              </a:rPr>
              <a:t>In terms of packet segmentation, we use the optimized packet segmentation algorithm and the traditional segmentation algorithm to completely transmit the same video and compare them at the receiving end.</a:t>
            </a:r>
          </a:p>
          <a:p>
            <a:pPr marL="0" indent="0">
              <a:buNone/>
            </a:pPr>
            <a:r>
              <a:rPr lang="en-US" altLang="zh-CN" sz="1200" dirty="0">
                <a:latin typeface="Batang" panose="02030600000101010101" pitchFamily="18" charset="-127"/>
                <a:ea typeface="Batang" panose="02030600000101010101" pitchFamily="18" charset="-127"/>
              </a:rPr>
              <a:t>In the best network environment (no packet loss), the total amount of data packets received by the receiving end after optimization of data packet segmentation is less than the total amount of data packets consumed under the traditional data packet segmentation method.</a:t>
            </a:r>
          </a:p>
          <a:p>
            <a:pPr marL="0" indent="0">
              <a:buNone/>
            </a:pPr>
            <a:r>
              <a:rPr lang="en-US" altLang="zh-CN" sz="1200" dirty="0">
                <a:latin typeface="Batang" panose="02030600000101010101" pitchFamily="18" charset="-127"/>
                <a:ea typeface="Batang" panose="02030600000101010101" pitchFamily="18" charset="-127"/>
              </a:rPr>
              <a:t>The video used in our experiment consumes 202,488 data packets in the traditional segmentation method. The number of data packets consumed after the optimized data packet segmentation is 192,294, saving 10,194 data packets and improving the rate. about 5%</a:t>
            </a:r>
            <a:endParaRPr lang="ko-KR" altLang="en-US" sz="1200" dirty="0">
              <a:latin typeface="Batang" panose="02030600000101010101" pitchFamily="18" charset="-127"/>
              <a:ea typeface="Batang" panose="02030600000101010101" pitchFamily="18" charset="-127"/>
            </a:endParaRPr>
          </a:p>
        </p:txBody>
      </p:sp>
      <p:pic>
        <p:nvPicPr>
          <p:cNvPr id="6" name="图片 5">
            <a:extLst>
              <a:ext uri="{FF2B5EF4-FFF2-40B4-BE49-F238E27FC236}">
                <a16:creationId xmlns:a16="http://schemas.microsoft.com/office/drawing/2014/main" id="{925EA486-DC5F-C47B-859D-C58BDF916E10}"/>
              </a:ext>
            </a:extLst>
          </p:cNvPr>
          <p:cNvPicPr>
            <a:picLocks noChangeAspect="1"/>
          </p:cNvPicPr>
          <p:nvPr/>
        </p:nvPicPr>
        <p:blipFill>
          <a:blip r:embed="rId3"/>
          <a:stretch>
            <a:fillRect/>
          </a:stretch>
        </p:blipFill>
        <p:spPr>
          <a:xfrm>
            <a:off x="11353801" y="0"/>
            <a:ext cx="827315" cy="827315"/>
          </a:xfrm>
          <a:prstGeom prst="rect">
            <a:avLst/>
          </a:prstGeom>
        </p:spPr>
      </p:pic>
    </p:spTree>
    <p:extLst>
      <p:ext uri="{BB962C8B-B14F-4D97-AF65-F5344CB8AC3E}">
        <p14:creationId xmlns:p14="http://schemas.microsoft.com/office/powerpoint/2010/main" val="309256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Graphic 6" descr="Smiling Face with No Fill">
            <a:extLst>
              <a:ext uri="{FF2B5EF4-FFF2-40B4-BE49-F238E27FC236}">
                <a16:creationId xmlns:a16="http://schemas.microsoft.com/office/drawing/2014/main" id="{9F2A11C7-C0E4-8E3C-7A97-AD78230B36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9" y="652458"/>
            <a:ext cx="5440195" cy="544019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45FE5E71-4C24-9C2C-09A1-42A374368515}"/>
              </a:ext>
            </a:extLst>
          </p:cNvPr>
          <p:cNvSpPr>
            <a:spLocks noGrp="1"/>
          </p:cNvSpPr>
          <p:nvPr>
            <p:ph idx="1"/>
          </p:nvPr>
        </p:nvSpPr>
        <p:spPr>
          <a:xfrm>
            <a:off x="7116593" y="3013096"/>
            <a:ext cx="4771178" cy="4388908"/>
          </a:xfrm>
        </p:spPr>
        <p:txBody>
          <a:bodyPr>
            <a:normAutofit/>
          </a:bodyPr>
          <a:lstStyle/>
          <a:p>
            <a:pPr marL="0" indent="0">
              <a:buNone/>
            </a:pPr>
            <a:r>
              <a:rPr lang="en-US" altLang="ko-KR" dirty="0"/>
              <a:t>T</a:t>
            </a:r>
            <a:r>
              <a:rPr lang="en-US" altLang="zh-CN" dirty="0"/>
              <a:t>hank you</a:t>
            </a:r>
            <a:endParaRPr lang="ko-KR" altLang="en-US" dirty="0"/>
          </a:p>
        </p:txBody>
      </p:sp>
      <p:pic>
        <p:nvPicPr>
          <p:cNvPr id="4" name="图片 3">
            <a:extLst>
              <a:ext uri="{FF2B5EF4-FFF2-40B4-BE49-F238E27FC236}">
                <a16:creationId xmlns:a16="http://schemas.microsoft.com/office/drawing/2014/main" id="{5D8507E9-D2AC-4F4C-C7DF-89281851871E}"/>
              </a:ext>
            </a:extLst>
          </p:cNvPr>
          <p:cNvPicPr>
            <a:picLocks noChangeAspect="1"/>
          </p:cNvPicPr>
          <p:nvPr/>
        </p:nvPicPr>
        <p:blipFill>
          <a:blip r:embed="rId4"/>
          <a:stretch>
            <a:fillRect/>
          </a:stretch>
        </p:blipFill>
        <p:spPr>
          <a:xfrm>
            <a:off x="11353801" y="0"/>
            <a:ext cx="827315" cy="827315"/>
          </a:xfrm>
          <a:prstGeom prst="rect">
            <a:avLst/>
          </a:prstGeom>
        </p:spPr>
      </p:pic>
    </p:spTree>
    <p:extLst>
      <p:ext uri="{BB962C8B-B14F-4D97-AF65-F5344CB8AC3E}">
        <p14:creationId xmlns:p14="http://schemas.microsoft.com/office/powerpoint/2010/main" val="23439389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635</Words>
  <Application>Microsoft Office PowerPoint</Application>
  <PresentationFormat>宽屏</PresentationFormat>
  <Paragraphs>34</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Batang</vt:lpstr>
      <vt:lpstr>Malgun Gothic</vt:lpstr>
      <vt:lpstr>Arial</vt:lpstr>
      <vt:lpstr>Calibri</vt:lpstr>
      <vt:lpstr>Office 主题​​</vt:lpstr>
      <vt:lpstr>Compression rate adaptation based on RTP video stream and full utilization of network data packets</vt:lpstr>
      <vt:lpstr>Compression rate adaptation based on RTP video stream</vt:lpstr>
      <vt:lpstr>full utilization of network data packets</vt:lpstr>
      <vt:lpstr>Results</vt:lpstr>
      <vt:lpstr>Results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Compression rate adaptation based on RTP video stream and full utilization of network data packets</dc:title>
  <dc:creator>YUCHENG JING</dc:creator>
  <cp:lastModifiedBy>YUCHENG JING</cp:lastModifiedBy>
  <cp:revision>3</cp:revision>
  <dcterms:created xsi:type="dcterms:W3CDTF">2024-01-29T01:18:50Z</dcterms:created>
  <dcterms:modified xsi:type="dcterms:W3CDTF">2024-01-29T09:15:56Z</dcterms:modified>
</cp:coreProperties>
</file>