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70" r:id="rId6"/>
    <p:sldId id="268" r:id="rId7"/>
    <p:sldId id="269"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94"/>
  </p:normalViewPr>
  <p:slideViewPr>
    <p:cSldViewPr snapToGrid="0">
      <p:cViewPr varScale="1">
        <p:scale>
          <a:sx n="121" d="100"/>
          <a:sy n="121" d="100"/>
        </p:scale>
        <p:origin x="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jingbinc\Downloads\jingbin-da-test-main\data\summary_table_dev_2022.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ingbinc/Downloads/jingbin-da-test-main/data/summary_table_sea_2022.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jingbinc/Downloads/jingbin-da-test-main/data/summary_table_ssa_2022.xlsm"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[summary_table_dev_2022.xlsm]Sheet1!PivotTable6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solidFill>
                  <a:schemeClr val="tx1">
                    <a:lumMod val="50000"/>
                    <a:lumOff val="50000"/>
                  </a:schemeClr>
                </a:solidFill>
                <a:latin typeface="Arial" panose="020B0604020202020204" pitchFamily="34" charset="0"/>
                <a:cs typeface="Arial" panose="020B0604020202020204" pitchFamily="34" charset="0"/>
              </a:rPr>
              <a:t>Average</a:t>
            </a:r>
            <a:r>
              <a:rPr lang="en-US" sz="1200" baseline="0" dirty="0">
                <a:solidFill>
                  <a:schemeClr val="tx1">
                    <a:lumMod val="50000"/>
                    <a:lumOff val="50000"/>
                  </a:schemeClr>
                </a:solidFill>
                <a:latin typeface="Arial" panose="020B0604020202020204" pitchFamily="34" charset="0"/>
                <a:cs typeface="Arial" panose="020B0604020202020204" pitchFamily="34" charset="0"/>
              </a:rPr>
              <a:t> Streams Per Person in Developed Market Across Different Age Group</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&lt;18</c:v>
                </c:pt>
              </c:strCache>
            </c:strRef>
          </c:tx>
          <c:spPr>
            <a:solidFill>
              <a:schemeClr val="accent1"/>
            </a:solidFill>
            <a:ln>
              <a:noFill/>
            </a:ln>
            <a:effectLst/>
          </c:spPr>
          <c:invertIfNegative val="0"/>
          <c:cat>
            <c:multiLvlStrRef>
              <c:f>Sheet1!$A$5:$A$41</c:f>
              <c:multiLvlStrCache>
                <c:ptCount val="24"/>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pt idx="14">
                    <c:v>Free</c:v>
                  </c:pt>
                  <c:pt idx="15">
                    <c:v>Paid</c:v>
                  </c:pt>
                  <c:pt idx="16">
                    <c:v>Free</c:v>
                  </c:pt>
                  <c:pt idx="17">
                    <c:v>Paid</c:v>
                  </c:pt>
                  <c:pt idx="18">
                    <c:v>Free</c:v>
                  </c:pt>
                  <c:pt idx="19">
                    <c:v>Paid</c:v>
                  </c:pt>
                  <c:pt idx="20">
                    <c:v>Free</c:v>
                  </c:pt>
                  <c:pt idx="21">
                    <c:v>Paid</c:v>
                  </c:pt>
                  <c:pt idx="22">
                    <c:v>Free</c:v>
                  </c:pt>
                  <c:pt idx="23">
                    <c:v>Paid</c:v>
                  </c:pt>
                </c:lvl>
                <c:lvl>
                  <c:pt idx="0">
                    <c:v>Canada</c:v>
                  </c:pt>
                  <c:pt idx="2">
                    <c:v>Denmark</c:v>
                  </c:pt>
                  <c:pt idx="4">
                    <c:v>Finland</c:v>
                  </c:pt>
                  <c:pt idx="6">
                    <c:v>France</c:v>
                  </c:pt>
                  <c:pt idx="8">
                    <c:v>Germany</c:v>
                  </c:pt>
                  <c:pt idx="10">
                    <c:v>Iceland</c:v>
                  </c:pt>
                  <c:pt idx="12">
                    <c:v>Ireland</c:v>
                  </c:pt>
                  <c:pt idx="14">
                    <c:v>Netherlands</c:v>
                  </c:pt>
                  <c:pt idx="16">
                    <c:v>Norway</c:v>
                  </c:pt>
                  <c:pt idx="18">
                    <c:v>Sweden</c:v>
                  </c:pt>
                  <c:pt idx="20">
                    <c:v>United Kingdom</c:v>
                  </c:pt>
                  <c:pt idx="22">
                    <c:v>United States</c:v>
                  </c:pt>
                </c:lvl>
              </c:multiLvlStrCache>
            </c:multiLvlStrRef>
          </c:cat>
          <c:val>
            <c:numRef>
              <c:f>Sheet1!$B$5:$B$41</c:f>
              <c:numCache>
                <c:formatCode>General</c:formatCode>
                <c:ptCount val="24"/>
                <c:pt idx="0">
                  <c:v>5822198</c:v>
                </c:pt>
                <c:pt idx="1">
                  <c:v>6593202.9000000004</c:v>
                </c:pt>
                <c:pt idx="2">
                  <c:v>4398530</c:v>
                </c:pt>
                <c:pt idx="3">
                  <c:v>6544199.2999999998</c:v>
                </c:pt>
                <c:pt idx="4">
                  <c:v>6511287.666666667</c:v>
                </c:pt>
                <c:pt idx="5">
                  <c:v>7179732.666666667</c:v>
                </c:pt>
                <c:pt idx="6">
                  <c:v>2055888.5</c:v>
                </c:pt>
                <c:pt idx="7">
                  <c:v>735284.45454545459</c:v>
                </c:pt>
                <c:pt idx="8">
                  <c:v>935217.16666666663</c:v>
                </c:pt>
                <c:pt idx="9">
                  <c:v>1185805.5</c:v>
                </c:pt>
                <c:pt idx="10">
                  <c:v>2838078.8</c:v>
                </c:pt>
                <c:pt idx="11">
                  <c:v>10006058.555555556</c:v>
                </c:pt>
                <c:pt idx="12">
                  <c:v>2271847.8333333335</c:v>
                </c:pt>
                <c:pt idx="13">
                  <c:v>2455232.777777778</c:v>
                </c:pt>
                <c:pt idx="14">
                  <c:v>919565</c:v>
                </c:pt>
                <c:pt idx="15">
                  <c:v>1853668.2222222222</c:v>
                </c:pt>
                <c:pt idx="16">
                  <c:v>2890485.6666666665</c:v>
                </c:pt>
                <c:pt idx="17">
                  <c:v>13547543.666666666</c:v>
                </c:pt>
                <c:pt idx="18">
                  <c:v>2430522.5</c:v>
                </c:pt>
                <c:pt idx="19">
                  <c:v>5872873.5454545459</c:v>
                </c:pt>
                <c:pt idx="20">
                  <c:v>4949203.666666667</c:v>
                </c:pt>
                <c:pt idx="21">
                  <c:v>3968000.4545454546</c:v>
                </c:pt>
                <c:pt idx="22">
                  <c:v>7229537.333333333</c:v>
                </c:pt>
                <c:pt idx="23">
                  <c:v>3785247.6666666665</c:v>
                </c:pt>
              </c:numCache>
            </c:numRef>
          </c:val>
          <c:extLst>
            <c:ext xmlns:c16="http://schemas.microsoft.com/office/drawing/2014/chart" uri="{C3380CC4-5D6E-409C-BE32-E72D297353CC}">
              <c16:uniqueId val="{00000000-5F5A-444C-B6EA-5A1EF06F95F9}"/>
            </c:ext>
          </c:extLst>
        </c:ser>
        <c:ser>
          <c:idx val="1"/>
          <c:order val="1"/>
          <c:tx>
            <c:strRef>
              <c:f>Sheet1!$C$3:$C$4</c:f>
              <c:strCache>
                <c:ptCount val="1"/>
                <c:pt idx="0">
                  <c:v>18-22</c:v>
                </c:pt>
              </c:strCache>
            </c:strRef>
          </c:tx>
          <c:spPr>
            <a:solidFill>
              <a:schemeClr val="accent2"/>
            </a:solidFill>
            <a:ln>
              <a:noFill/>
            </a:ln>
            <a:effectLst/>
          </c:spPr>
          <c:invertIfNegative val="0"/>
          <c:cat>
            <c:multiLvlStrRef>
              <c:f>Sheet1!$A$5:$A$41</c:f>
              <c:multiLvlStrCache>
                <c:ptCount val="24"/>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pt idx="14">
                    <c:v>Free</c:v>
                  </c:pt>
                  <c:pt idx="15">
                    <c:v>Paid</c:v>
                  </c:pt>
                  <c:pt idx="16">
                    <c:v>Free</c:v>
                  </c:pt>
                  <c:pt idx="17">
                    <c:v>Paid</c:v>
                  </c:pt>
                  <c:pt idx="18">
                    <c:v>Free</c:v>
                  </c:pt>
                  <c:pt idx="19">
                    <c:v>Paid</c:v>
                  </c:pt>
                  <c:pt idx="20">
                    <c:v>Free</c:v>
                  </c:pt>
                  <c:pt idx="21">
                    <c:v>Paid</c:v>
                  </c:pt>
                  <c:pt idx="22">
                    <c:v>Free</c:v>
                  </c:pt>
                  <c:pt idx="23">
                    <c:v>Paid</c:v>
                  </c:pt>
                </c:lvl>
                <c:lvl>
                  <c:pt idx="0">
                    <c:v>Canada</c:v>
                  </c:pt>
                  <c:pt idx="2">
                    <c:v>Denmark</c:v>
                  </c:pt>
                  <c:pt idx="4">
                    <c:v>Finland</c:v>
                  </c:pt>
                  <c:pt idx="6">
                    <c:v>France</c:v>
                  </c:pt>
                  <c:pt idx="8">
                    <c:v>Germany</c:v>
                  </c:pt>
                  <c:pt idx="10">
                    <c:v>Iceland</c:v>
                  </c:pt>
                  <c:pt idx="12">
                    <c:v>Ireland</c:v>
                  </c:pt>
                  <c:pt idx="14">
                    <c:v>Netherlands</c:v>
                  </c:pt>
                  <c:pt idx="16">
                    <c:v>Norway</c:v>
                  </c:pt>
                  <c:pt idx="18">
                    <c:v>Sweden</c:v>
                  </c:pt>
                  <c:pt idx="20">
                    <c:v>United Kingdom</c:v>
                  </c:pt>
                  <c:pt idx="22">
                    <c:v>United States</c:v>
                  </c:pt>
                </c:lvl>
              </c:multiLvlStrCache>
            </c:multiLvlStrRef>
          </c:cat>
          <c:val>
            <c:numRef>
              <c:f>Sheet1!$C$5:$C$41</c:f>
              <c:numCache>
                <c:formatCode>General</c:formatCode>
                <c:ptCount val="24"/>
                <c:pt idx="0">
                  <c:v>25457502.5</c:v>
                </c:pt>
                <c:pt idx="1">
                  <c:v>73730446.833333328</c:v>
                </c:pt>
                <c:pt idx="2">
                  <c:v>23444736.166666668</c:v>
                </c:pt>
                <c:pt idx="3">
                  <c:v>107291697</c:v>
                </c:pt>
                <c:pt idx="4">
                  <c:v>52106794.666666664</c:v>
                </c:pt>
                <c:pt idx="5">
                  <c:v>151290026.69999999</c:v>
                </c:pt>
                <c:pt idx="6">
                  <c:v>35618961.666666664</c:v>
                </c:pt>
                <c:pt idx="7">
                  <c:v>39836894.083333336</c:v>
                </c:pt>
                <c:pt idx="8">
                  <c:v>22439259.5</c:v>
                </c:pt>
                <c:pt idx="9">
                  <c:v>86951927.583333328</c:v>
                </c:pt>
                <c:pt idx="10">
                  <c:v>12156503.833333334</c:v>
                </c:pt>
                <c:pt idx="11">
                  <c:v>148796992.1111111</c:v>
                </c:pt>
                <c:pt idx="12">
                  <c:v>37906997.666666664</c:v>
                </c:pt>
                <c:pt idx="13">
                  <c:v>93445623.5</c:v>
                </c:pt>
                <c:pt idx="14">
                  <c:v>23357274</c:v>
                </c:pt>
                <c:pt idx="15">
                  <c:v>94639372.833333328</c:v>
                </c:pt>
                <c:pt idx="16">
                  <c:v>11637129.333333334</c:v>
                </c:pt>
                <c:pt idx="17">
                  <c:v>173910787.22222221</c:v>
                </c:pt>
                <c:pt idx="18">
                  <c:v>15638745.833333334</c:v>
                </c:pt>
                <c:pt idx="19">
                  <c:v>95448541.916666672</c:v>
                </c:pt>
                <c:pt idx="20">
                  <c:v>29527593.833333332</c:v>
                </c:pt>
                <c:pt idx="21">
                  <c:v>74075830.583333328</c:v>
                </c:pt>
                <c:pt idx="22">
                  <c:v>32674347.166666668</c:v>
                </c:pt>
                <c:pt idx="23">
                  <c:v>58362759.666666664</c:v>
                </c:pt>
              </c:numCache>
            </c:numRef>
          </c:val>
          <c:extLst>
            <c:ext xmlns:c16="http://schemas.microsoft.com/office/drawing/2014/chart" uri="{C3380CC4-5D6E-409C-BE32-E72D297353CC}">
              <c16:uniqueId val="{00000001-5F5A-444C-B6EA-5A1EF06F95F9}"/>
            </c:ext>
          </c:extLst>
        </c:ser>
        <c:ser>
          <c:idx val="2"/>
          <c:order val="2"/>
          <c:tx>
            <c:strRef>
              <c:f>Sheet1!$D$3:$D$4</c:f>
              <c:strCache>
                <c:ptCount val="1"/>
                <c:pt idx="0">
                  <c:v>23-27</c:v>
                </c:pt>
              </c:strCache>
            </c:strRef>
          </c:tx>
          <c:spPr>
            <a:solidFill>
              <a:schemeClr val="accent3"/>
            </a:solidFill>
            <a:ln>
              <a:noFill/>
            </a:ln>
            <a:effectLst/>
          </c:spPr>
          <c:invertIfNegative val="0"/>
          <c:cat>
            <c:multiLvlStrRef>
              <c:f>Sheet1!$A$5:$A$41</c:f>
              <c:multiLvlStrCache>
                <c:ptCount val="24"/>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pt idx="14">
                    <c:v>Free</c:v>
                  </c:pt>
                  <c:pt idx="15">
                    <c:v>Paid</c:v>
                  </c:pt>
                  <c:pt idx="16">
                    <c:v>Free</c:v>
                  </c:pt>
                  <c:pt idx="17">
                    <c:v>Paid</c:v>
                  </c:pt>
                  <c:pt idx="18">
                    <c:v>Free</c:v>
                  </c:pt>
                  <c:pt idx="19">
                    <c:v>Paid</c:v>
                  </c:pt>
                  <c:pt idx="20">
                    <c:v>Free</c:v>
                  </c:pt>
                  <c:pt idx="21">
                    <c:v>Paid</c:v>
                  </c:pt>
                  <c:pt idx="22">
                    <c:v>Free</c:v>
                  </c:pt>
                  <c:pt idx="23">
                    <c:v>Paid</c:v>
                  </c:pt>
                </c:lvl>
                <c:lvl>
                  <c:pt idx="0">
                    <c:v>Canada</c:v>
                  </c:pt>
                  <c:pt idx="2">
                    <c:v>Denmark</c:v>
                  </c:pt>
                  <c:pt idx="4">
                    <c:v>Finland</c:v>
                  </c:pt>
                  <c:pt idx="6">
                    <c:v>France</c:v>
                  </c:pt>
                  <c:pt idx="8">
                    <c:v>Germany</c:v>
                  </c:pt>
                  <c:pt idx="10">
                    <c:v>Iceland</c:v>
                  </c:pt>
                  <c:pt idx="12">
                    <c:v>Ireland</c:v>
                  </c:pt>
                  <c:pt idx="14">
                    <c:v>Netherlands</c:v>
                  </c:pt>
                  <c:pt idx="16">
                    <c:v>Norway</c:v>
                  </c:pt>
                  <c:pt idx="18">
                    <c:v>Sweden</c:v>
                  </c:pt>
                  <c:pt idx="20">
                    <c:v>United Kingdom</c:v>
                  </c:pt>
                  <c:pt idx="22">
                    <c:v>United States</c:v>
                  </c:pt>
                </c:lvl>
              </c:multiLvlStrCache>
            </c:multiLvlStrRef>
          </c:cat>
          <c:val>
            <c:numRef>
              <c:f>Sheet1!$D$5:$D$41</c:f>
              <c:numCache>
                <c:formatCode>General</c:formatCode>
                <c:ptCount val="24"/>
                <c:pt idx="0">
                  <c:v>12456935.333333334</c:v>
                </c:pt>
                <c:pt idx="1">
                  <c:v>78257804.090909094</c:v>
                </c:pt>
                <c:pt idx="2">
                  <c:v>14634786.833333334</c:v>
                </c:pt>
                <c:pt idx="3">
                  <c:v>105195066.18181819</c:v>
                </c:pt>
                <c:pt idx="4">
                  <c:v>29012390.5</c:v>
                </c:pt>
                <c:pt idx="5">
                  <c:v>131565152.27272727</c:v>
                </c:pt>
                <c:pt idx="6">
                  <c:v>21145228.666666668</c:v>
                </c:pt>
                <c:pt idx="7">
                  <c:v>43404996.166666664</c:v>
                </c:pt>
                <c:pt idx="8">
                  <c:v>8696989.833333334</c:v>
                </c:pt>
                <c:pt idx="9">
                  <c:v>70725009.916666672</c:v>
                </c:pt>
                <c:pt idx="10">
                  <c:v>9820071.4000000004</c:v>
                </c:pt>
                <c:pt idx="11">
                  <c:v>101945104</c:v>
                </c:pt>
                <c:pt idx="12">
                  <c:v>19081590.833333332</c:v>
                </c:pt>
                <c:pt idx="13">
                  <c:v>94866943.63636364</c:v>
                </c:pt>
                <c:pt idx="14">
                  <c:v>11109852.5</c:v>
                </c:pt>
                <c:pt idx="15">
                  <c:v>90841954.416666672</c:v>
                </c:pt>
                <c:pt idx="16">
                  <c:v>5621410.666666667</c:v>
                </c:pt>
                <c:pt idx="17">
                  <c:v>125765621.63636364</c:v>
                </c:pt>
                <c:pt idx="18">
                  <c:v>9104835.5</c:v>
                </c:pt>
                <c:pt idx="19">
                  <c:v>100522000.91666667</c:v>
                </c:pt>
                <c:pt idx="20">
                  <c:v>13674003.833333334</c:v>
                </c:pt>
                <c:pt idx="21">
                  <c:v>71732409.75</c:v>
                </c:pt>
                <c:pt idx="22">
                  <c:v>16547020</c:v>
                </c:pt>
                <c:pt idx="23">
                  <c:v>60962072.583333336</c:v>
                </c:pt>
              </c:numCache>
            </c:numRef>
          </c:val>
          <c:extLst>
            <c:ext xmlns:c16="http://schemas.microsoft.com/office/drawing/2014/chart" uri="{C3380CC4-5D6E-409C-BE32-E72D297353CC}">
              <c16:uniqueId val="{00000002-5F5A-444C-B6EA-5A1EF06F95F9}"/>
            </c:ext>
          </c:extLst>
        </c:ser>
        <c:ser>
          <c:idx val="3"/>
          <c:order val="3"/>
          <c:tx>
            <c:strRef>
              <c:f>Sheet1!$E$3:$E$4</c:f>
              <c:strCache>
                <c:ptCount val="1"/>
                <c:pt idx="0">
                  <c:v>28-34</c:v>
                </c:pt>
              </c:strCache>
            </c:strRef>
          </c:tx>
          <c:spPr>
            <a:solidFill>
              <a:schemeClr val="accent4"/>
            </a:solidFill>
            <a:ln>
              <a:noFill/>
            </a:ln>
            <a:effectLst/>
          </c:spPr>
          <c:invertIfNegative val="0"/>
          <c:cat>
            <c:multiLvlStrRef>
              <c:f>Sheet1!$A$5:$A$41</c:f>
              <c:multiLvlStrCache>
                <c:ptCount val="24"/>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pt idx="14">
                    <c:v>Free</c:v>
                  </c:pt>
                  <c:pt idx="15">
                    <c:v>Paid</c:v>
                  </c:pt>
                  <c:pt idx="16">
                    <c:v>Free</c:v>
                  </c:pt>
                  <c:pt idx="17">
                    <c:v>Paid</c:v>
                  </c:pt>
                  <c:pt idx="18">
                    <c:v>Free</c:v>
                  </c:pt>
                  <c:pt idx="19">
                    <c:v>Paid</c:v>
                  </c:pt>
                  <c:pt idx="20">
                    <c:v>Free</c:v>
                  </c:pt>
                  <c:pt idx="21">
                    <c:v>Paid</c:v>
                  </c:pt>
                  <c:pt idx="22">
                    <c:v>Free</c:v>
                  </c:pt>
                  <c:pt idx="23">
                    <c:v>Paid</c:v>
                  </c:pt>
                </c:lvl>
                <c:lvl>
                  <c:pt idx="0">
                    <c:v>Canada</c:v>
                  </c:pt>
                  <c:pt idx="2">
                    <c:v>Denmark</c:v>
                  </c:pt>
                  <c:pt idx="4">
                    <c:v>Finland</c:v>
                  </c:pt>
                  <c:pt idx="6">
                    <c:v>France</c:v>
                  </c:pt>
                  <c:pt idx="8">
                    <c:v>Germany</c:v>
                  </c:pt>
                  <c:pt idx="10">
                    <c:v>Iceland</c:v>
                  </c:pt>
                  <c:pt idx="12">
                    <c:v>Ireland</c:v>
                  </c:pt>
                  <c:pt idx="14">
                    <c:v>Netherlands</c:v>
                  </c:pt>
                  <c:pt idx="16">
                    <c:v>Norway</c:v>
                  </c:pt>
                  <c:pt idx="18">
                    <c:v>Sweden</c:v>
                  </c:pt>
                  <c:pt idx="20">
                    <c:v>United Kingdom</c:v>
                  </c:pt>
                  <c:pt idx="22">
                    <c:v>United States</c:v>
                  </c:pt>
                </c:lvl>
              </c:multiLvlStrCache>
            </c:multiLvlStrRef>
          </c:cat>
          <c:val>
            <c:numRef>
              <c:f>Sheet1!$E$5:$E$41</c:f>
              <c:numCache>
                <c:formatCode>General</c:formatCode>
                <c:ptCount val="24"/>
                <c:pt idx="0">
                  <c:v>10691507.666666666</c:v>
                </c:pt>
                <c:pt idx="1">
                  <c:v>49187261.416666664</c:v>
                </c:pt>
                <c:pt idx="2">
                  <c:v>9347118.666666666</c:v>
                </c:pt>
                <c:pt idx="3">
                  <c:v>55760737.909090906</c:v>
                </c:pt>
                <c:pt idx="4">
                  <c:v>16770470.166666666</c:v>
                </c:pt>
                <c:pt idx="5">
                  <c:v>64091135.833333336</c:v>
                </c:pt>
                <c:pt idx="6">
                  <c:v>12215144</c:v>
                </c:pt>
                <c:pt idx="7">
                  <c:v>21709245.833333332</c:v>
                </c:pt>
                <c:pt idx="8">
                  <c:v>5996387.833333333</c:v>
                </c:pt>
                <c:pt idx="9">
                  <c:v>38630172.5</c:v>
                </c:pt>
                <c:pt idx="10">
                  <c:v>8061001</c:v>
                </c:pt>
                <c:pt idx="11">
                  <c:v>66788235.899999999</c:v>
                </c:pt>
                <c:pt idx="12">
                  <c:v>15152465</c:v>
                </c:pt>
                <c:pt idx="13">
                  <c:v>52865769.333333336</c:v>
                </c:pt>
                <c:pt idx="14">
                  <c:v>7984864.166666667</c:v>
                </c:pt>
                <c:pt idx="15">
                  <c:v>58593089</c:v>
                </c:pt>
                <c:pt idx="16">
                  <c:v>4817049.666666667</c:v>
                </c:pt>
                <c:pt idx="17">
                  <c:v>79633479.181818187</c:v>
                </c:pt>
                <c:pt idx="18">
                  <c:v>6720361.666666667</c:v>
                </c:pt>
                <c:pt idx="19">
                  <c:v>67321570.416666672</c:v>
                </c:pt>
                <c:pt idx="20">
                  <c:v>10226233.166666666</c:v>
                </c:pt>
                <c:pt idx="21">
                  <c:v>43139699.083333336</c:v>
                </c:pt>
                <c:pt idx="22">
                  <c:v>11954775.166666666</c:v>
                </c:pt>
                <c:pt idx="23">
                  <c:v>37389532.166666664</c:v>
                </c:pt>
              </c:numCache>
            </c:numRef>
          </c:val>
          <c:extLst>
            <c:ext xmlns:c16="http://schemas.microsoft.com/office/drawing/2014/chart" uri="{C3380CC4-5D6E-409C-BE32-E72D297353CC}">
              <c16:uniqueId val="{00000003-5F5A-444C-B6EA-5A1EF06F95F9}"/>
            </c:ext>
          </c:extLst>
        </c:ser>
        <c:ser>
          <c:idx val="4"/>
          <c:order val="4"/>
          <c:tx>
            <c:strRef>
              <c:f>Sheet1!$F$3:$F$4</c:f>
              <c:strCache>
                <c:ptCount val="1"/>
                <c:pt idx="0">
                  <c:v>35-44</c:v>
                </c:pt>
              </c:strCache>
            </c:strRef>
          </c:tx>
          <c:spPr>
            <a:solidFill>
              <a:schemeClr val="accent5"/>
            </a:solidFill>
            <a:ln>
              <a:noFill/>
            </a:ln>
            <a:effectLst/>
          </c:spPr>
          <c:invertIfNegative val="0"/>
          <c:cat>
            <c:multiLvlStrRef>
              <c:f>Sheet1!$A$5:$A$41</c:f>
              <c:multiLvlStrCache>
                <c:ptCount val="24"/>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pt idx="14">
                    <c:v>Free</c:v>
                  </c:pt>
                  <c:pt idx="15">
                    <c:v>Paid</c:v>
                  </c:pt>
                  <c:pt idx="16">
                    <c:v>Free</c:v>
                  </c:pt>
                  <c:pt idx="17">
                    <c:v>Paid</c:v>
                  </c:pt>
                  <c:pt idx="18">
                    <c:v>Free</c:v>
                  </c:pt>
                  <c:pt idx="19">
                    <c:v>Paid</c:v>
                  </c:pt>
                  <c:pt idx="20">
                    <c:v>Free</c:v>
                  </c:pt>
                  <c:pt idx="21">
                    <c:v>Paid</c:v>
                  </c:pt>
                  <c:pt idx="22">
                    <c:v>Free</c:v>
                  </c:pt>
                  <c:pt idx="23">
                    <c:v>Paid</c:v>
                  </c:pt>
                </c:lvl>
                <c:lvl>
                  <c:pt idx="0">
                    <c:v>Canada</c:v>
                  </c:pt>
                  <c:pt idx="2">
                    <c:v>Denmark</c:v>
                  </c:pt>
                  <c:pt idx="4">
                    <c:v>Finland</c:v>
                  </c:pt>
                  <c:pt idx="6">
                    <c:v>France</c:v>
                  </c:pt>
                  <c:pt idx="8">
                    <c:v>Germany</c:v>
                  </c:pt>
                  <c:pt idx="10">
                    <c:v>Iceland</c:v>
                  </c:pt>
                  <c:pt idx="12">
                    <c:v>Ireland</c:v>
                  </c:pt>
                  <c:pt idx="14">
                    <c:v>Netherlands</c:v>
                  </c:pt>
                  <c:pt idx="16">
                    <c:v>Norway</c:v>
                  </c:pt>
                  <c:pt idx="18">
                    <c:v>Sweden</c:v>
                  </c:pt>
                  <c:pt idx="20">
                    <c:v>United Kingdom</c:v>
                  </c:pt>
                  <c:pt idx="22">
                    <c:v>United States</c:v>
                  </c:pt>
                </c:lvl>
              </c:multiLvlStrCache>
            </c:multiLvlStrRef>
          </c:cat>
          <c:val>
            <c:numRef>
              <c:f>Sheet1!$F$5:$F$41</c:f>
              <c:numCache>
                <c:formatCode>General</c:formatCode>
                <c:ptCount val="24"/>
                <c:pt idx="0">
                  <c:v>8661906.166666666</c:v>
                </c:pt>
                <c:pt idx="1">
                  <c:v>25646515.416666668</c:v>
                </c:pt>
                <c:pt idx="2">
                  <c:v>7970321</c:v>
                </c:pt>
                <c:pt idx="3">
                  <c:v>27602291.5</c:v>
                </c:pt>
                <c:pt idx="4">
                  <c:v>11717450.166666666</c:v>
                </c:pt>
                <c:pt idx="5">
                  <c:v>35883123.75</c:v>
                </c:pt>
                <c:pt idx="6">
                  <c:v>7284682.833333333</c:v>
                </c:pt>
                <c:pt idx="7">
                  <c:v>9280878.666666666</c:v>
                </c:pt>
                <c:pt idx="8">
                  <c:v>3892863.6666666665</c:v>
                </c:pt>
                <c:pt idx="9">
                  <c:v>18736634.916666668</c:v>
                </c:pt>
                <c:pt idx="10">
                  <c:v>6672097.4000000004</c:v>
                </c:pt>
                <c:pt idx="11">
                  <c:v>43811315.454545453</c:v>
                </c:pt>
                <c:pt idx="12">
                  <c:v>10588628.166666666</c:v>
                </c:pt>
                <c:pt idx="13">
                  <c:v>28226063.818181816</c:v>
                </c:pt>
                <c:pt idx="14">
                  <c:v>6153653.333333333</c:v>
                </c:pt>
                <c:pt idx="15">
                  <c:v>31233684.75</c:v>
                </c:pt>
                <c:pt idx="16">
                  <c:v>4064843.6666666665</c:v>
                </c:pt>
                <c:pt idx="17">
                  <c:v>45248756.833333336</c:v>
                </c:pt>
                <c:pt idx="18">
                  <c:v>5805789.833333333</c:v>
                </c:pt>
                <c:pt idx="19">
                  <c:v>50919171.416666664</c:v>
                </c:pt>
                <c:pt idx="20">
                  <c:v>7227930.833333333</c:v>
                </c:pt>
                <c:pt idx="21">
                  <c:v>21379045.833333332</c:v>
                </c:pt>
                <c:pt idx="22">
                  <c:v>7740882.5</c:v>
                </c:pt>
                <c:pt idx="23">
                  <c:v>17475234.583333332</c:v>
                </c:pt>
              </c:numCache>
            </c:numRef>
          </c:val>
          <c:extLst>
            <c:ext xmlns:c16="http://schemas.microsoft.com/office/drawing/2014/chart" uri="{C3380CC4-5D6E-409C-BE32-E72D297353CC}">
              <c16:uniqueId val="{00000004-5F5A-444C-B6EA-5A1EF06F95F9}"/>
            </c:ext>
          </c:extLst>
        </c:ser>
        <c:ser>
          <c:idx val="5"/>
          <c:order val="5"/>
          <c:tx>
            <c:strRef>
              <c:f>Sheet1!$G$3:$G$4</c:f>
              <c:strCache>
                <c:ptCount val="1"/>
                <c:pt idx="0">
                  <c:v>45-59</c:v>
                </c:pt>
              </c:strCache>
            </c:strRef>
          </c:tx>
          <c:spPr>
            <a:solidFill>
              <a:schemeClr val="accent6"/>
            </a:solidFill>
            <a:ln>
              <a:noFill/>
            </a:ln>
            <a:effectLst/>
          </c:spPr>
          <c:invertIfNegative val="0"/>
          <c:cat>
            <c:multiLvlStrRef>
              <c:f>Sheet1!$A$5:$A$41</c:f>
              <c:multiLvlStrCache>
                <c:ptCount val="24"/>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pt idx="14">
                    <c:v>Free</c:v>
                  </c:pt>
                  <c:pt idx="15">
                    <c:v>Paid</c:v>
                  </c:pt>
                  <c:pt idx="16">
                    <c:v>Free</c:v>
                  </c:pt>
                  <c:pt idx="17">
                    <c:v>Paid</c:v>
                  </c:pt>
                  <c:pt idx="18">
                    <c:v>Free</c:v>
                  </c:pt>
                  <c:pt idx="19">
                    <c:v>Paid</c:v>
                  </c:pt>
                  <c:pt idx="20">
                    <c:v>Free</c:v>
                  </c:pt>
                  <c:pt idx="21">
                    <c:v>Paid</c:v>
                  </c:pt>
                  <c:pt idx="22">
                    <c:v>Free</c:v>
                  </c:pt>
                  <c:pt idx="23">
                    <c:v>Paid</c:v>
                  </c:pt>
                </c:lvl>
                <c:lvl>
                  <c:pt idx="0">
                    <c:v>Canada</c:v>
                  </c:pt>
                  <c:pt idx="2">
                    <c:v>Denmark</c:v>
                  </c:pt>
                  <c:pt idx="4">
                    <c:v>Finland</c:v>
                  </c:pt>
                  <c:pt idx="6">
                    <c:v>France</c:v>
                  </c:pt>
                  <c:pt idx="8">
                    <c:v>Germany</c:v>
                  </c:pt>
                  <c:pt idx="10">
                    <c:v>Iceland</c:v>
                  </c:pt>
                  <c:pt idx="12">
                    <c:v>Ireland</c:v>
                  </c:pt>
                  <c:pt idx="14">
                    <c:v>Netherlands</c:v>
                  </c:pt>
                  <c:pt idx="16">
                    <c:v>Norway</c:v>
                  </c:pt>
                  <c:pt idx="18">
                    <c:v>Sweden</c:v>
                  </c:pt>
                  <c:pt idx="20">
                    <c:v>United Kingdom</c:v>
                  </c:pt>
                  <c:pt idx="22">
                    <c:v>United States</c:v>
                  </c:pt>
                </c:lvl>
              </c:multiLvlStrCache>
            </c:multiLvlStrRef>
          </c:cat>
          <c:val>
            <c:numRef>
              <c:f>Sheet1!$G$5:$G$41</c:f>
              <c:numCache>
                <c:formatCode>General</c:formatCode>
                <c:ptCount val="24"/>
                <c:pt idx="0">
                  <c:v>5281495.666666667</c:v>
                </c:pt>
                <c:pt idx="1">
                  <c:v>13444896.666666666</c:v>
                </c:pt>
                <c:pt idx="2">
                  <c:v>4232980.666666667</c:v>
                </c:pt>
                <c:pt idx="3">
                  <c:v>18114574.181818184</c:v>
                </c:pt>
                <c:pt idx="4">
                  <c:v>8116003.4000000004</c:v>
                </c:pt>
                <c:pt idx="5">
                  <c:v>21146260.5</c:v>
                </c:pt>
                <c:pt idx="6">
                  <c:v>3724620.6666666665</c:v>
                </c:pt>
                <c:pt idx="7">
                  <c:v>4675369.666666667</c:v>
                </c:pt>
                <c:pt idx="8">
                  <c:v>1725925.5</c:v>
                </c:pt>
                <c:pt idx="9">
                  <c:v>7631024.416666667</c:v>
                </c:pt>
                <c:pt idx="10">
                  <c:v>4320246.8</c:v>
                </c:pt>
                <c:pt idx="11">
                  <c:v>33192645.333333332</c:v>
                </c:pt>
                <c:pt idx="12">
                  <c:v>6891713.5</c:v>
                </c:pt>
                <c:pt idx="13">
                  <c:v>17201698.272727273</c:v>
                </c:pt>
                <c:pt idx="14">
                  <c:v>3542017.3333333335</c:v>
                </c:pt>
                <c:pt idx="15">
                  <c:v>23379772.75</c:v>
                </c:pt>
                <c:pt idx="16">
                  <c:v>2667462.3333333335</c:v>
                </c:pt>
                <c:pt idx="17">
                  <c:v>35761968.700000003</c:v>
                </c:pt>
                <c:pt idx="18">
                  <c:v>4793049.166666667</c:v>
                </c:pt>
                <c:pt idx="19">
                  <c:v>40608542.083333336</c:v>
                </c:pt>
                <c:pt idx="20">
                  <c:v>4225584.166666667</c:v>
                </c:pt>
                <c:pt idx="21">
                  <c:v>12402587.833333334</c:v>
                </c:pt>
                <c:pt idx="22">
                  <c:v>4523732.833333333</c:v>
                </c:pt>
                <c:pt idx="23">
                  <c:v>8620710.666666666</c:v>
                </c:pt>
              </c:numCache>
            </c:numRef>
          </c:val>
          <c:extLst>
            <c:ext xmlns:c16="http://schemas.microsoft.com/office/drawing/2014/chart" uri="{C3380CC4-5D6E-409C-BE32-E72D297353CC}">
              <c16:uniqueId val="{00000005-5F5A-444C-B6EA-5A1EF06F95F9}"/>
            </c:ext>
          </c:extLst>
        </c:ser>
        <c:ser>
          <c:idx val="6"/>
          <c:order val="6"/>
          <c:tx>
            <c:strRef>
              <c:f>Sheet1!$H$3:$H$4</c:f>
              <c:strCache>
                <c:ptCount val="1"/>
                <c:pt idx="0">
                  <c:v>60+</c:v>
                </c:pt>
              </c:strCache>
            </c:strRef>
          </c:tx>
          <c:spPr>
            <a:solidFill>
              <a:schemeClr val="accent1">
                <a:lumMod val="60000"/>
              </a:schemeClr>
            </a:solidFill>
            <a:ln>
              <a:noFill/>
            </a:ln>
            <a:effectLst/>
          </c:spPr>
          <c:invertIfNegative val="0"/>
          <c:cat>
            <c:multiLvlStrRef>
              <c:f>Sheet1!$A$5:$A$41</c:f>
              <c:multiLvlStrCache>
                <c:ptCount val="24"/>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pt idx="14">
                    <c:v>Free</c:v>
                  </c:pt>
                  <c:pt idx="15">
                    <c:v>Paid</c:v>
                  </c:pt>
                  <c:pt idx="16">
                    <c:v>Free</c:v>
                  </c:pt>
                  <c:pt idx="17">
                    <c:v>Paid</c:v>
                  </c:pt>
                  <c:pt idx="18">
                    <c:v>Free</c:v>
                  </c:pt>
                  <c:pt idx="19">
                    <c:v>Paid</c:v>
                  </c:pt>
                  <c:pt idx="20">
                    <c:v>Free</c:v>
                  </c:pt>
                  <c:pt idx="21">
                    <c:v>Paid</c:v>
                  </c:pt>
                  <c:pt idx="22">
                    <c:v>Free</c:v>
                  </c:pt>
                  <c:pt idx="23">
                    <c:v>Paid</c:v>
                  </c:pt>
                </c:lvl>
                <c:lvl>
                  <c:pt idx="0">
                    <c:v>Canada</c:v>
                  </c:pt>
                  <c:pt idx="2">
                    <c:v>Denmark</c:v>
                  </c:pt>
                  <c:pt idx="4">
                    <c:v>Finland</c:v>
                  </c:pt>
                  <c:pt idx="6">
                    <c:v>France</c:v>
                  </c:pt>
                  <c:pt idx="8">
                    <c:v>Germany</c:v>
                  </c:pt>
                  <c:pt idx="10">
                    <c:v>Iceland</c:v>
                  </c:pt>
                  <c:pt idx="12">
                    <c:v>Ireland</c:v>
                  </c:pt>
                  <c:pt idx="14">
                    <c:v>Netherlands</c:v>
                  </c:pt>
                  <c:pt idx="16">
                    <c:v>Norway</c:v>
                  </c:pt>
                  <c:pt idx="18">
                    <c:v>Sweden</c:v>
                  </c:pt>
                  <c:pt idx="20">
                    <c:v>United Kingdom</c:v>
                  </c:pt>
                  <c:pt idx="22">
                    <c:v>United States</c:v>
                  </c:pt>
                </c:lvl>
              </c:multiLvlStrCache>
            </c:multiLvlStrRef>
          </c:cat>
          <c:val>
            <c:numRef>
              <c:f>Sheet1!$H$5:$H$41</c:f>
              <c:numCache>
                <c:formatCode>General</c:formatCode>
                <c:ptCount val="24"/>
                <c:pt idx="0">
                  <c:v>1956347.6666666667</c:v>
                </c:pt>
                <c:pt idx="1">
                  <c:v>3499222.7</c:v>
                </c:pt>
                <c:pt idx="2">
                  <c:v>1457633.5</c:v>
                </c:pt>
                <c:pt idx="3">
                  <c:v>3625042.5555555555</c:v>
                </c:pt>
                <c:pt idx="4">
                  <c:v>1686087.6666666667</c:v>
                </c:pt>
                <c:pt idx="5">
                  <c:v>2798112.222222222</c:v>
                </c:pt>
                <c:pt idx="6">
                  <c:v>766314.33333333337</c:v>
                </c:pt>
                <c:pt idx="7">
                  <c:v>762867.27272727271</c:v>
                </c:pt>
                <c:pt idx="8">
                  <c:v>422527.66666666669</c:v>
                </c:pt>
                <c:pt idx="9">
                  <c:v>1223322.4166666667</c:v>
                </c:pt>
                <c:pt idx="10">
                  <c:v>2064325.25</c:v>
                </c:pt>
                <c:pt idx="11">
                  <c:v>7752546.555555556</c:v>
                </c:pt>
                <c:pt idx="12">
                  <c:v>2042206.8333333333</c:v>
                </c:pt>
                <c:pt idx="13">
                  <c:v>3787392.2</c:v>
                </c:pt>
                <c:pt idx="14">
                  <c:v>1826449</c:v>
                </c:pt>
                <c:pt idx="15">
                  <c:v>6459836.7272727275</c:v>
                </c:pt>
                <c:pt idx="16">
                  <c:v>1186403.5</c:v>
                </c:pt>
                <c:pt idx="17">
                  <c:v>7429135.4000000004</c:v>
                </c:pt>
                <c:pt idx="18">
                  <c:v>3190105.3333333335</c:v>
                </c:pt>
                <c:pt idx="19">
                  <c:v>7932487.083333333</c:v>
                </c:pt>
                <c:pt idx="20">
                  <c:v>1319148.6666666667</c:v>
                </c:pt>
                <c:pt idx="21">
                  <c:v>2310872.9166666665</c:v>
                </c:pt>
                <c:pt idx="22">
                  <c:v>1400106</c:v>
                </c:pt>
                <c:pt idx="23">
                  <c:v>2027277.4166666667</c:v>
                </c:pt>
              </c:numCache>
            </c:numRef>
          </c:val>
          <c:extLst>
            <c:ext xmlns:c16="http://schemas.microsoft.com/office/drawing/2014/chart" uri="{C3380CC4-5D6E-409C-BE32-E72D297353CC}">
              <c16:uniqueId val="{00000006-5F5A-444C-B6EA-5A1EF06F95F9}"/>
            </c:ext>
          </c:extLst>
        </c:ser>
        <c:dLbls>
          <c:showLegendKey val="0"/>
          <c:showVal val="0"/>
          <c:showCatName val="0"/>
          <c:showSerName val="0"/>
          <c:showPercent val="0"/>
          <c:showBubbleSize val="0"/>
        </c:dLbls>
        <c:gapWidth val="150"/>
        <c:axId val="1309020448"/>
        <c:axId val="1309022176"/>
      </c:barChart>
      <c:catAx>
        <c:axId val="1309020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9022176"/>
        <c:crosses val="autoZero"/>
        <c:auto val="1"/>
        <c:lblAlgn val="ctr"/>
        <c:lblOffset val="100"/>
        <c:noMultiLvlLbl val="0"/>
      </c:catAx>
      <c:valAx>
        <c:axId val="1309022176"/>
        <c:scaling>
          <c:orientation val="minMax"/>
          <c:max val="1800000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9020448"/>
        <c:crosses val="autoZero"/>
        <c:crossBetween val="between"/>
        <c:dispUnits>
          <c:builtInUnit val="m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Streams per</a:t>
                  </a:r>
                  <a:r>
                    <a:rPr lang="en-US" baseline="0" dirty="0"/>
                    <a:t> person</a:t>
                  </a:r>
                  <a:endParaRPr lang="en-US" dirty="0"/>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[summary_table_sea_2022.xlsm]Sheet1!PivotTable8</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u="none" strike="noStrike" kern="1200" spc="0" baseline="0" dirty="0">
                <a:solidFill>
                  <a:schemeClr val="tx1">
                    <a:lumMod val="50000"/>
                    <a:lumOff val="50000"/>
                  </a:schemeClr>
                </a:solidFill>
              </a:rPr>
              <a:t>Average Streams Per Person in Selected SEA Market Across Different Age Group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&lt;18</c:v>
                </c:pt>
              </c:strCache>
            </c:strRef>
          </c:tx>
          <c:spPr>
            <a:solidFill>
              <a:schemeClr val="accent1"/>
            </a:solidFill>
            <a:ln>
              <a:noFill/>
            </a:ln>
            <a:effectLst/>
          </c:spPr>
          <c:invertIfNegative val="0"/>
          <c:cat>
            <c:multiLvlStrRef>
              <c:f>Sheet1!$A$5:$A$26</c:f>
              <c:multiLvlStrCache>
                <c:ptCount val="14"/>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lvl>
                <c:lvl>
                  <c:pt idx="0">
                    <c:v>East Timor</c:v>
                  </c:pt>
                  <c:pt idx="2">
                    <c:v>Indonesia</c:v>
                  </c:pt>
                  <c:pt idx="4">
                    <c:v>Laos</c:v>
                  </c:pt>
                  <c:pt idx="6">
                    <c:v>Malaysia</c:v>
                  </c:pt>
                  <c:pt idx="8">
                    <c:v>Philippines</c:v>
                  </c:pt>
                  <c:pt idx="10">
                    <c:v>Thailand</c:v>
                  </c:pt>
                  <c:pt idx="12">
                    <c:v>Vietnam</c:v>
                  </c:pt>
                </c:lvl>
              </c:multiLvlStrCache>
            </c:multiLvlStrRef>
          </c:cat>
          <c:val>
            <c:numRef>
              <c:f>Sheet1!$B$5:$B$26</c:f>
              <c:numCache>
                <c:formatCode>General</c:formatCode>
                <c:ptCount val="14"/>
                <c:pt idx="0">
                  <c:v>74370.666666666672</c:v>
                </c:pt>
                <c:pt idx="1">
                  <c:v>19244.666666666668</c:v>
                </c:pt>
                <c:pt idx="2">
                  <c:v>942696.16666666663</c:v>
                </c:pt>
                <c:pt idx="3">
                  <c:v>97778.666666666672</c:v>
                </c:pt>
                <c:pt idx="4">
                  <c:v>108933.25</c:v>
                </c:pt>
                <c:pt idx="5">
                  <c:v>17472</c:v>
                </c:pt>
                <c:pt idx="6">
                  <c:v>1809219</c:v>
                </c:pt>
                <c:pt idx="7">
                  <c:v>439392</c:v>
                </c:pt>
                <c:pt idx="8">
                  <c:v>985672.83333333337</c:v>
                </c:pt>
                <c:pt idx="9">
                  <c:v>164657.58333333334</c:v>
                </c:pt>
                <c:pt idx="10">
                  <c:v>822352.5</c:v>
                </c:pt>
                <c:pt idx="11">
                  <c:v>267553.40000000002</c:v>
                </c:pt>
                <c:pt idx="12">
                  <c:v>495895.66666666669</c:v>
                </c:pt>
                <c:pt idx="13">
                  <c:v>70160.666666666672</c:v>
                </c:pt>
              </c:numCache>
            </c:numRef>
          </c:val>
          <c:extLst>
            <c:ext xmlns:c16="http://schemas.microsoft.com/office/drawing/2014/chart" uri="{C3380CC4-5D6E-409C-BE32-E72D297353CC}">
              <c16:uniqueId val="{00000000-3C97-5C4F-9D7E-6CA988AAE3D4}"/>
            </c:ext>
          </c:extLst>
        </c:ser>
        <c:ser>
          <c:idx val="1"/>
          <c:order val="1"/>
          <c:tx>
            <c:strRef>
              <c:f>Sheet1!$C$3:$C$4</c:f>
              <c:strCache>
                <c:ptCount val="1"/>
                <c:pt idx="0">
                  <c:v>18-22</c:v>
                </c:pt>
              </c:strCache>
            </c:strRef>
          </c:tx>
          <c:spPr>
            <a:solidFill>
              <a:schemeClr val="accent2"/>
            </a:solidFill>
            <a:ln>
              <a:noFill/>
            </a:ln>
            <a:effectLst/>
          </c:spPr>
          <c:invertIfNegative val="0"/>
          <c:cat>
            <c:multiLvlStrRef>
              <c:f>Sheet1!$A$5:$A$26</c:f>
              <c:multiLvlStrCache>
                <c:ptCount val="14"/>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lvl>
                <c:lvl>
                  <c:pt idx="0">
                    <c:v>East Timor</c:v>
                  </c:pt>
                  <c:pt idx="2">
                    <c:v>Indonesia</c:v>
                  </c:pt>
                  <c:pt idx="4">
                    <c:v>Laos</c:v>
                  </c:pt>
                  <c:pt idx="6">
                    <c:v>Malaysia</c:v>
                  </c:pt>
                  <c:pt idx="8">
                    <c:v>Philippines</c:v>
                  </c:pt>
                  <c:pt idx="10">
                    <c:v>Thailand</c:v>
                  </c:pt>
                  <c:pt idx="12">
                    <c:v>Vietnam</c:v>
                  </c:pt>
                </c:lvl>
              </c:multiLvlStrCache>
            </c:multiLvlStrRef>
          </c:cat>
          <c:val>
            <c:numRef>
              <c:f>Sheet1!$C$5:$C$26</c:f>
              <c:numCache>
                <c:formatCode>General</c:formatCode>
                <c:ptCount val="14"/>
                <c:pt idx="0">
                  <c:v>753341.33333333337</c:v>
                </c:pt>
                <c:pt idx="1">
                  <c:v>173344.66666666666</c:v>
                </c:pt>
                <c:pt idx="2">
                  <c:v>9882269.5</c:v>
                </c:pt>
                <c:pt idx="3">
                  <c:v>1865161.6666666667</c:v>
                </c:pt>
                <c:pt idx="4">
                  <c:v>507305.25</c:v>
                </c:pt>
                <c:pt idx="5">
                  <c:v>112048.83333333333</c:v>
                </c:pt>
                <c:pt idx="6">
                  <c:v>10505289.666666666</c:v>
                </c:pt>
                <c:pt idx="7">
                  <c:v>8965264.555555556</c:v>
                </c:pt>
                <c:pt idx="8">
                  <c:v>9723084</c:v>
                </c:pt>
                <c:pt idx="9">
                  <c:v>3899924.5</c:v>
                </c:pt>
                <c:pt idx="10">
                  <c:v>3636063.5</c:v>
                </c:pt>
                <c:pt idx="11">
                  <c:v>2556256.1666666665</c:v>
                </c:pt>
                <c:pt idx="12">
                  <c:v>4660580.666666667</c:v>
                </c:pt>
                <c:pt idx="13">
                  <c:v>1669549.111111111</c:v>
                </c:pt>
              </c:numCache>
            </c:numRef>
          </c:val>
          <c:extLst>
            <c:ext xmlns:c16="http://schemas.microsoft.com/office/drawing/2014/chart" uri="{C3380CC4-5D6E-409C-BE32-E72D297353CC}">
              <c16:uniqueId val="{00000001-3C97-5C4F-9D7E-6CA988AAE3D4}"/>
            </c:ext>
          </c:extLst>
        </c:ser>
        <c:ser>
          <c:idx val="2"/>
          <c:order val="2"/>
          <c:tx>
            <c:strRef>
              <c:f>Sheet1!$D$3:$D$4</c:f>
              <c:strCache>
                <c:ptCount val="1"/>
                <c:pt idx="0">
                  <c:v>23-27</c:v>
                </c:pt>
              </c:strCache>
            </c:strRef>
          </c:tx>
          <c:spPr>
            <a:solidFill>
              <a:schemeClr val="accent3"/>
            </a:solidFill>
            <a:ln>
              <a:noFill/>
            </a:ln>
            <a:effectLst/>
          </c:spPr>
          <c:invertIfNegative val="0"/>
          <c:cat>
            <c:multiLvlStrRef>
              <c:f>Sheet1!$A$5:$A$26</c:f>
              <c:multiLvlStrCache>
                <c:ptCount val="14"/>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lvl>
                <c:lvl>
                  <c:pt idx="0">
                    <c:v>East Timor</c:v>
                  </c:pt>
                  <c:pt idx="2">
                    <c:v>Indonesia</c:v>
                  </c:pt>
                  <c:pt idx="4">
                    <c:v>Laos</c:v>
                  </c:pt>
                  <c:pt idx="6">
                    <c:v>Malaysia</c:v>
                  </c:pt>
                  <c:pt idx="8">
                    <c:v>Philippines</c:v>
                  </c:pt>
                  <c:pt idx="10">
                    <c:v>Thailand</c:v>
                  </c:pt>
                  <c:pt idx="12">
                    <c:v>Vietnam</c:v>
                  </c:pt>
                </c:lvl>
              </c:multiLvlStrCache>
            </c:multiLvlStrRef>
          </c:cat>
          <c:val>
            <c:numRef>
              <c:f>Sheet1!$D$5:$D$26</c:f>
              <c:numCache>
                <c:formatCode>General</c:formatCode>
                <c:ptCount val="14"/>
                <c:pt idx="0">
                  <c:v>514946.66666666669</c:v>
                </c:pt>
                <c:pt idx="1">
                  <c:v>79179.75</c:v>
                </c:pt>
                <c:pt idx="2">
                  <c:v>6327353.5</c:v>
                </c:pt>
                <c:pt idx="3">
                  <c:v>1972605.1666666667</c:v>
                </c:pt>
                <c:pt idx="4">
                  <c:v>173943.33333333334</c:v>
                </c:pt>
                <c:pt idx="5">
                  <c:v>87797.166666666672</c:v>
                </c:pt>
                <c:pt idx="6">
                  <c:v>6213537.5</c:v>
                </c:pt>
                <c:pt idx="7">
                  <c:v>8920165.1818181816</c:v>
                </c:pt>
                <c:pt idx="8">
                  <c:v>7550869.333333333</c:v>
                </c:pt>
                <c:pt idx="9">
                  <c:v>7097420.916666667</c:v>
                </c:pt>
                <c:pt idx="10">
                  <c:v>2335587.3333333335</c:v>
                </c:pt>
                <c:pt idx="11">
                  <c:v>2717568.4166666665</c:v>
                </c:pt>
                <c:pt idx="12">
                  <c:v>2098988.1666666665</c:v>
                </c:pt>
                <c:pt idx="13">
                  <c:v>1485410.4545454546</c:v>
                </c:pt>
              </c:numCache>
            </c:numRef>
          </c:val>
          <c:extLst>
            <c:ext xmlns:c16="http://schemas.microsoft.com/office/drawing/2014/chart" uri="{C3380CC4-5D6E-409C-BE32-E72D297353CC}">
              <c16:uniqueId val="{00000002-3C97-5C4F-9D7E-6CA988AAE3D4}"/>
            </c:ext>
          </c:extLst>
        </c:ser>
        <c:ser>
          <c:idx val="3"/>
          <c:order val="3"/>
          <c:tx>
            <c:strRef>
              <c:f>Sheet1!$E$3:$E$4</c:f>
              <c:strCache>
                <c:ptCount val="1"/>
                <c:pt idx="0">
                  <c:v>28-34</c:v>
                </c:pt>
              </c:strCache>
            </c:strRef>
          </c:tx>
          <c:spPr>
            <a:solidFill>
              <a:schemeClr val="accent4"/>
            </a:solidFill>
            <a:ln>
              <a:noFill/>
            </a:ln>
            <a:effectLst/>
          </c:spPr>
          <c:invertIfNegative val="0"/>
          <c:cat>
            <c:multiLvlStrRef>
              <c:f>Sheet1!$A$5:$A$26</c:f>
              <c:multiLvlStrCache>
                <c:ptCount val="14"/>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lvl>
                <c:lvl>
                  <c:pt idx="0">
                    <c:v>East Timor</c:v>
                  </c:pt>
                  <c:pt idx="2">
                    <c:v>Indonesia</c:v>
                  </c:pt>
                  <c:pt idx="4">
                    <c:v>Laos</c:v>
                  </c:pt>
                  <c:pt idx="6">
                    <c:v>Malaysia</c:v>
                  </c:pt>
                  <c:pt idx="8">
                    <c:v>Philippines</c:v>
                  </c:pt>
                  <c:pt idx="10">
                    <c:v>Thailand</c:v>
                  </c:pt>
                  <c:pt idx="12">
                    <c:v>Vietnam</c:v>
                  </c:pt>
                </c:lvl>
              </c:multiLvlStrCache>
            </c:multiLvlStrRef>
          </c:cat>
          <c:val>
            <c:numRef>
              <c:f>Sheet1!$E$5:$E$26</c:f>
              <c:numCache>
                <c:formatCode>General</c:formatCode>
                <c:ptCount val="14"/>
                <c:pt idx="0">
                  <c:v>446331.66666666669</c:v>
                </c:pt>
                <c:pt idx="1">
                  <c:v>38259.199999999997</c:v>
                </c:pt>
                <c:pt idx="2">
                  <c:v>2584107.5</c:v>
                </c:pt>
                <c:pt idx="3">
                  <c:v>1022832.0833333334</c:v>
                </c:pt>
                <c:pt idx="4">
                  <c:v>166378.25</c:v>
                </c:pt>
                <c:pt idx="5">
                  <c:v>54521</c:v>
                </c:pt>
                <c:pt idx="6">
                  <c:v>3344181.5</c:v>
                </c:pt>
                <c:pt idx="7">
                  <c:v>4837614.5454545459</c:v>
                </c:pt>
                <c:pt idx="8">
                  <c:v>4815691.5</c:v>
                </c:pt>
                <c:pt idx="9">
                  <c:v>5044511.416666667</c:v>
                </c:pt>
                <c:pt idx="10">
                  <c:v>1326930.5</c:v>
                </c:pt>
                <c:pt idx="11">
                  <c:v>1503624.3333333333</c:v>
                </c:pt>
                <c:pt idx="12">
                  <c:v>727813.33333333337</c:v>
                </c:pt>
                <c:pt idx="13">
                  <c:v>656229</c:v>
                </c:pt>
              </c:numCache>
            </c:numRef>
          </c:val>
          <c:extLst>
            <c:ext xmlns:c16="http://schemas.microsoft.com/office/drawing/2014/chart" uri="{C3380CC4-5D6E-409C-BE32-E72D297353CC}">
              <c16:uniqueId val="{00000003-3C97-5C4F-9D7E-6CA988AAE3D4}"/>
            </c:ext>
          </c:extLst>
        </c:ser>
        <c:ser>
          <c:idx val="4"/>
          <c:order val="4"/>
          <c:tx>
            <c:strRef>
              <c:f>Sheet1!$F$3:$F$4</c:f>
              <c:strCache>
                <c:ptCount val="1"/>
                <c:pt idx="0">
                  <c:v>35-44</c:v>
                </c:pt>
              </c:strCache>
            </c:strRef>
          </c:tx>
          <c:spPr>
            <a:solidFill>
              <a:schemeClr val="accent5"/>
            </a:solidFill>
            <a:ln>
              <a:noFill/>
            </a:ln>
            <a:effectLst/>
          </c:spPr>
          <c:invertIfNegative val="0"/>
          <c:cat>
            <c:multiLvlStrRef>
              <c:f>Sheet1!$A$5:$A$26</c:f>
              <c:multiLvlStrCache>
                <c:ptCount val="14"/>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lvl>
                <c:lvl>
                  <c:pt idx="0">
                    <c:v>East Timor</c:v>
                  </c:pt>
                  <c:pt idx="2">
                    <c:v>Indonesia</c:v>
                  </c:pt>
                  <c:pt idx="4">
                    <c:v>Laos</c:v>
                  </c:pt>
                  <c:pt idx="6">
                    <c:v>Malaysia</c:v>
                  </c:pt>
                  <c:pt idx="8">
                    <c:v>Philippines</c:v>
                  </c:pt>
                  <c:pt idx="10">
                    <c:v>Thailand</c:v>
                  </c:pt>
                  <c:pt idx="12">
                    <c:v>Vietnam</c:v>
                  </c:pt>
                </c:lvl>
              </c:multiLvlStrCache>
            </c:multiLvlStrRef>
          </c:cat>
          <c:val>
            <c:numRef>
              <c:f>Sheet1!$F$5:$F$26</c:f>
              <c:numCache>
                <c:formatCode>General</c:formatCode>
                <c:ptCount val="14"/>
                <c:pt idx="0">
                  <c:v>334207.33333333331</c:v>
                </c:pt>
                <c:pt idx="1">
                  <c:v>27832.6</c:v>
                </c:pt>
                <c:pt idx="2">
                  <c:v>1041456.5</c:v>
                </c:pt>
                <c:pt idx="3">
                  <c:v>328393.91666666669</c:v>
                </c:pt>
                <c:pt idx="4">
                  <c:v>75286.600000000006</c:v>
                </c:pt>
                <c:pt idx="5">
                  <c:v>20904</c:v>
                </c:pt>
                <c:pt idx="6">
                  <c:v>2046773.3333333333</c:v>
                </c:pt>
                <c:pt idx="7">
                  <c:v>1761709.4166666667</c:v>
                </c:pt>
                <c:pt idx="8">
                  <c:v>2794323.3333333335</c:v>
                </c:pt>
                <c:pt idx="9">
                  <c:v>2367498.25</c:v>
                </c:pt>
                <c:pt idx="10">
                  <c:v>745230.5</c:v>
                </c:pt>
                <c:pt idx="11">
                  <c:v>548092.83333333337</c:v>
                </c:pt>
                <c:pt idx="12">
                  <c:v>217328</c:v>
                </c:pt>
                <c:pt idx="13">
                  <c:v>183562.63636363635</c:v>
                </c:pt>
              </c:numCache>
            </c:numRef>
          </c:val>
          <c:extLst>
            <c:ext xmlns:c16="http://schemas.microsoft.com/office/drawing/2014/chart" uri="{C3380CC4-5D6E-409C-BE32-E72D297353CC}">
              <c16:uniqueId val="{00000004-3C97-5C4F-9D7E-6CA988AAE3D4}"/>
            </c:ext>
          </c:extLst>
        </c:ser>
        <c:ser>
          <c:idx val="5"/>
          <c:order val="5"/>
          <c:tx>
            <c:strRef>
              <c:f>Sheet1!$G$3:$G$4</c:f>
              <c:strCache>
                <c:ptCount val="1"/>
                <c:pt idx="0">
                  <c:v>45-59</c:v>
                </c:pt>
              </c:strCache>
            </c:strRef>
          </c:tx>
          <c:spPr>
            <a:solidFill>
              <a:schemeClr val="accent6"/>
            </a:solidFill>
            <a:ln>
              <a:noFill/>
            </a:ln>
            <a:effectLst/>
          </c:spPr>
          <c:invertIfNegative val="0"/>
          <c:cat>
            <c:multiLvlStrRef>
              <c:f>Sheet1!$A$5:$A$26</c:f>
              <c:multiLvlStrCache>
                <c:ptCount val="14"/>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lvl>
                <c:lvl>
                  <c:pt idx="0">
                    <c:v>East Timor</c:v>
                  </c:pt>
                  <c:pt idx="2">
                    <c:v>Indonesia</c:v>
                  </c:pt>
                  <c:pt idx="4">
                    <c:v>Laos</c:v>
                  </c:pt>
                  <c:pt idx="6">
                    <c:v>Malaysia</c:v>
                  </c:pt>
                  <c:pt idx="8">
                    <c:v>Philippines</c:v>
                  </c:pt>
                  <c:pt idx="10">
                    <c:v>Thailand</c:v>
                  </c:pt>
                  <c:pt idx="12">
                    <c:v>Vietnam</c:v>
                  </c:pt>
                </c:lvl>
              </c:multiLvlStrCache>
            </c:multiLvlStrRef>
          </c:cat>
          <c:val>
            <c:numRef>
              <c:f>Sheet1!$G$5:$G$26</c:f>
              <c:numCache>
                <c:formatCode>General</c:formatCode>
                <c:ptCount val="14"/>
                <c:pt idx="0">
                  <c:v>133128</c:v>
                </c:pt>
                <c:pt idx="1">
                  <c:v>11320.75</c:v>
                </c:pt>
                <c:pt idx="2">
                  <c:v>391296</c:v>
                </c:pt>
                <c:pt idx="3">
                  <c:v>115621.16666666667</c:v>
                </c:pt>
                <c:pt idx="4">
                  <c:v>43074</c:v>
                </c:pt>
                <c:pt idx="5">
                  <c:v>10402.833333333334</c:v>
                </c:pt>
                <c:pt idx="6">
                  <c:v>893191</c:v>
                </c:pt>
                <c:pt idx="7">
                  <c:v>835158.27272727271</c:v>
                </c:pt>
                <c:pt idx="8">
                  <c:v>1278063.6666666667</c:v>
                </c:pt>
                <c:pt idx="9">
                  <c:v>1037613.1666666666</c:v>
                </c:pt>
                <c:pt idx="10">
                  <c:v>268165.33333333331</c:v>
                </c:pt>
                <c:pt idx="11">
                  <c:v>167199.45454545456</c:v>
                </c:pt>
                <c:pt idx="12">
                  <c:v>60821.333333333336</c:v>
                </c:pt>
                <c:pt idx="13">
                  <c:v>45926.222222222219</c:v>
                </c:pt>
              </c:numCache>
            </c:numRef>
          </c:val>
          <c:extLst>
            <c:ext xmlns:c16="http://schemas.microsoft.com/office/drawing/2014/chart" uri="{C3380CC4-5D6E-409C-BE32-E72D297353CC}">
              <c16:uniqueId val="{00000005-3C97-5C4F-9D7E-6CA988AAE3D4}"/>
            </c:ext>
          </c:extLst>
        </c:ser>
        <c:ser>
          <c:idx val="6"/>
          <c:order val="6"/>
          <c:tx>
            <c:strRef>
              <c:f>Sheet1!$H$3:$H$4</c:f>
              <c:strCache>
                <c:ptCount val="1"/>
                <c:pt idx="0">
                  <c:v>60+</c:v>
                </c:pt>
              </c:strCache>
            </c:strRef>
          </c:tx>
          <c:spPr>
            <a:solidFill>
              <a:schemeClr val="accent1">
                <a:lumMod val="60000"/>
              </a:schemeClr>
            </a:solidFill>
            <a:ln>
              <a:noFill/>
            </a:ln>
            <a:effectLst/>
          </c:spPr>
          <c:invertIfNegative val="0"/>
          <c:cat>
            <c:multiLvlStrRef>
              <c:f>Sheet1!$A$5:$A$26</c:f>
              <c:multiLvlStrCache>
                <c:ptCount val="14"/>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lvl>
                <c:lvl>
                  <c:pt idx="0">
                    <c:v>East Timor</c:v>
                  </c:pt>
                  <c:pt idx="2">
                    <c:v>Indonesia</c:v>
                  </c:pt>
                  <c:pt idx="4">
                    <c:v>Laos</c:v>
                  </c:pt>
                  <c:pt idx="6">
                    <c:v>Malaysia</c:v>
                  </c:pt>
                  <c:pt idx="8">
                    <c:v>Philippines</c:v>
                  </c:pt>
                  <c:pt idx="10">
                    <c:v>Thailand</c:v>
                  </c:pt>
                  <c:pt idx="12">
                    <c:v>Vietnam</c:v>
                  </c:pt>
                </c:lvl>
              </c:multiLvlStrCache>
            </c:multiLvlStrRef>
          </c:cat>
          <c:val>
            <c:numRef>
              <c:f>Sheet1!$H$5:$H$26</c:f>
              <c:numCache>
                <c:formatCode>General</c:formatCode>
                <c:ptCount val="14"/>
                <c:pt idx="0">
                  <c:v>18543</c:v>
                </c:pt>
                <c:pt idx="1">
                  <c:v>3445</c:v>
                </c:pt>
                <c:pt idx="2">
                  <c:v>130902.66666666667</c:v>
                </c:pt>
                <c:pt idx="3">
                  <c:v>47610.7</c:v>
                </c:pt>
                <c:pt idx="4">
                  <c:v>23708.5</c:v>
                </c:pt>
                <c:pt idx="5">
                  <c:v>4050.4</c:v>
                </c:pt>
                <c:pt idx="6">
                  <c:v>289724.5</c:v>
                </c:pt>
                <c:pt idx="7">
                  <c:v>340643.33333333331</c:v>
                </c:pt>
                <c:pt idx="8">
                  <c:v>729728.33333333337</c:v>
                </c:pt>
                <c:pt idx="9">
                  <c:v>582523.63636363635</c:v>
                </c:pt>
                <c:pt idx="10">
                  <c:v>86157.166666666672</c:v>
                </c:pt>
                <c:pt idx="11">
                  <c:v>49234.545454545456</c:v>
                </c:pt>
                <c:pt idx="12">
                  <c:v>24989.5</c:v>
                </c:pt>
                <c:pt idx="13">
                  <c:v>9533.818181818182</c:v>
                </c:pt>
              </c:numCache>
            </c:numRef>
          </c:val>
          <c:extLst>
            <c:ext xmlns:c16="http://schemas.microsoft.com/office/drawing/2014/chart" uri="{C3380CC4-5D6E-409C-BE32-E72D297353CC}">
              <c16:uniqueId val="{00000006-3C97-5C4F-9D7E-6CA988AAE3D4}"/>
            </c:ext>
          </c:extLst>
        </c:ser>
        <c:dLbls>
          <c:showLegendKey val="0"/>
          <c:showVal val="0"/>
          <c:showCatName val="0"/>
          <c:showSerName val="0"/>
          <c:showPercent val="0"/>
          <c:showBubbleSize val="0"/>
        </c:dLbls>
        <c:gapWidth val="150"/>
        <c:axId val="640036256"/>
        <c:axId val="640635648"/>
      </c:barChart>
      <c:catAx>
        <c:axId val="64003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635648"/>
        <c:crosses val="autoZero"/>
        <c:auto val="1"/>
        <c:lblAlgn val="ctr"/>
        <c:lblOffset val="100"/>
        <c:noMultiLvlLbl val="0"/>
      </c:catAx>
      <c:valAx>
        <c:axId val="640635648"/>
        <c:scaling>
          <c:orientation val="minMax"/>
          <c:max val="11000000"/>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036256"/>
        <c:crosses val="autoZero"/>
        <c:crossBetween val="between"/>
        <c:dispUnits>
          <c:builtInUnit val="m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dirty="0">
                      <a:solidFill>
                        <a:prstClr val="black">
                          <a:lumMod val="65000"/>
                          <a:lumOff val="35000"/>
                        </a:prstClr>
                      </a:solidFill>
                    </a:rPr>
                    <a:t>Streams per person</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[summary_table_ssa_2022.xlsm]Sheet1!PivotTable4</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u="none" strike="noStrike" kern="1200" spc="0" baseline="0" dirty="0">
                <a:solidFill>
                  <a:schemeClr val="tx1">
                    <a:lumMod val="50000"/>
                    <a:lumOff val="50000"/>
                  </a:schemeClr>
                </a:solidFill>
                <a:latin typeface="Arial" panose="020B0604020202020204" pitchFamily="34" charset="0"/>
                <a:cs typeface="Arial" panose="020B0604020202020204" pitchFamily="34" charset="0"/>
              </a:rPr>
              <a:t>Average Streams Per Person in Selected SSA Market Across Different Age Group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&lt;18</c:v>
                </c:pt>
              </c:strCache>
            </c:strRef>
          </c:tx>
          <c:spPr>
            <a:solidFill>
              <a:schemeClr val="accent1"/>
            </a:solidFill>
            <a:ln>
              <a:noFill/>
            </a:ln>
            <a:effectLst/>
          </c:spPr>
          <c:invertIfNegative val="0"/>
          <c:cat>
            <c:multiLvlStrRef>
              <c:f>Sheet1!$A$5:$A$29</c:f>
              <c:multiLvlStrCache>
                <c:ptCount val="16"/>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pt idx="14">
                    <c:v>Free</c:v>
                  </c:pt>
                  <c:pt idx="15">
                    <c:v>Paid</c:v>
                  </c:pt>
                </c:lvl>
                <c:lvl>
                  <c:pt idx="0">
                    <c:v>Cape Verde</c:v>
                  </c:pt>
                  <c:pt idx="2">
                    <c:v>Ghana</c:v>
                  </c:pt>
                  <c:pt idx="4">
                    <c:v>Kenya</c:v>
                  </c:pt>
                  <c:pt idx="6">
                    <c:v>Malawi</c:v>
                  </c:pt>
                  <c:pt idx="8">
                    <c:v>Mauritania</c:v>
                  </c:pt>
                  <c:pt idx="10">
                    <c:v>Namibia</c:v>
                  </c:pt>
                  <c:pt idx="12">
                    <c:v>Nigeria</c:v>
                  </c:pt>
                  <c:pt idx="14">
                    <c:v>Rwanda</c:v>
                  </c:pt>
                </c:lvl>
              </c:multiLvlStrCache>
            </c:multiLvlStrRef>
          </c:cat>
          <c:val>
            <c:numRef>
              <c:f>Sheet1!$B$5:$B$29</c:f>
              <c:numCache>
                <c:formatCode>General</c:formatCode>
                <c:ptCount val="16"/>
                <c:pt idx="0">
                  <c:v>368846.33333333331</c:v>
                </c:pt>
                <c:pt idx="1">
                  <c:v>54170</c:v>
                </c:pt>
                <c:pt idx="2">
                  <c:v>27983.333333333332</c:v>
                </c:pt>
                <c:pt idx="3">
                  <c:v>7057.125</c:v>
                </c:pt>
                <c:pt idx="4">
                  <c:v>43534.833333333336</c:v>
                </c:pt>
                <c:pt idx="5">
                  <c:v>15374.888888888889</c:v>
                </c:pt>
                <c:pt idx="6">
                  <c:v>12798.8</c:v>
                </c:pt>
                <c:pt idx="7">
                  <c:v>6589</c:v>
                </c:pt>
                <c:pt idx="8">
                  <c:v>491.33333333333331</c:v>
                </c:pt>
                <c:pt idx="9">
                  <c:v>142.33333333333334</c:v>
                </c:pt>
                <c:pt idx="10">
                  <c:v>216597.33333333334</c:v>
                </c:pt>
                <c:pt idx="11">
                  <c:v>106404.83333333333</c:v>
                </c:pt>
                <c:pt idx="12">
                  <c:v>13512.2</c:v>
                </c:pt>
                <c:pt idx="13">
                  <c:v>6034.1</c:v>
                </c:pt>
                <c:pt idx="14">
                  <c:v>972.33333333333337</c:v>
                </c:pt>
                <c:pt idx="15">
                  <c:v>666.16666666666663</c:v>
                </c:pt>
              </c:numCache>
            </c:numRef>
          </c:val>
          <c:extLst>
            <c:ext xmlns:c16="http://schemas.microsoft.com/office/drawing/2014/chart" uri="{C3380CC4-5D6E-409C-BE32-E72D297353CC}">
              <c16:uniqueId val="{00000000-DAC5-6949-A9C8-4EF01B7F0D5A}"/>
            </c:ext>
          </c:extLst>
        </c:ser>
        <c:ser>
          <c:idx val="1"/>
          <c:order val="1"/>
          <c:tx>
            <c:strRef>
              <c:f>Sheet1!$C$3:$C$4</c:f>
              <c:strCache>
                <c:ptCount val="1"/>
                <c:pt idx="0">
                  <c:v>18-22</c:v>
                </c:pt>
              </c:strCache>
            </c:strRef>
          </c:tx>
          <c:spPr>
            <a:solidFill>
              <a:schemeClr val="accent2"/>
            </a:solidFill>
            <a:ln>
              <a:noFill/>
            </a:ln>
            <a:effectLst/>
          </c:spPr>
          <c:invertIfNegative val="0"/>
          <c:cat>
            <c:multiLvlStrRef>
              <c:f>Sheet1!$A$5:$A$29</c:f>
              <c:multiLvlStrCache>
                <c:ptCount val="16"/>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pt idx="14">
                    <c:v>Free</c:v>
                  </c:pt>
                  <c:pt idx="15">
                    <c:v>Paid</c:v>
                  </c:pt>
                </c:lvl>
                <c:lvl>
                  <c:pt idx="0">
                    <c:v>Cape Verde</c:v>
                  </c:pt>
                  <c:pt idx="2">
                    <c:v>Ghana</c:v>
                  </c:pt>
                  <c:pt idx="4">
                    <c:v>Kenya</c:v>
                  </c:pt>
                  <c:pt idx="6">
                    <c:v>Malawi</c:v>
                  </c:pt>
                  <c:pt idx="8">
                    <c:v>Mauritania</c:v>
                  </c:pt>
                  <c:pt idx="10">
                    <c:v>Namibia</c:v>
                  </c:pt>
                  <c:pt idx="12">
                    <c:v>Nigeria</c:v>
                  </c:pt>
                  <c:pt idx="14">
                    <c:v>Rwanda</c:v>
                  </c:pt>
                </c:lvl>
              </c:multiLvlStrCache>
            </c:multiLvlStrRef>
          </c:cat>
          <c:val>
            <c:numRef>
              <c:f>Sheet1!$C$5:$C$29</c:f>
              <c:numCache>
                <c:formatCode>General</c:formatCode>
                <c:ptCount val="16"/>
                <c:pt idx="0">
                  <c:v>1987393</c:v>
                </c:pt>
                <c:pt idx="1">
                  <c:v>655374.5</c:v>
                </c:pt>
                <c:pt idx="2">
                  <c:v>544422.33333333337</c:v>
                </c:pt>
                <c:pt idx="3">
                  <c:v>252477.90909090909</c:v>
                </c:pt>
                <c:pt idx="4">
                  <c:v>1152509.8333333333</c:v>
                </c:pt>
                <c:pt idx="5">
                  <c:v>538485.69999999995</c:v>
                </c:pt>
                <c:pt idx="6">
                  <c:v>256793.4</c:v>
                </c:pt>
                <c:pt idx="7">
                  <c:v>177896.83333333334</c:v>
                </c:pt>
                <c:pt idx="8">
                  <c:v>134298</c:v>
                </c:pt>
                <c:pt idx="9">
                  <c:v>225041</c:v>
                </c:pt>
                <c:pt idx="10">
                  <c:v>1851918.3333333333</c:v>
                </c:pt>
                <c:pt idx="11">
                  <c:v>1827803.6666666667</c:v>
                </c:pt>
                <c:pt idx="12">
                  <c:v>211349.33333333334</c:v>
                </c:pt>
                <c:pt idx="13">
                  <c:v>226136.54545454544</c:v>
                </c:pt>
                <c:pt idx="14">
                  <c:v>221182.5</c:v>
                </c:pt>
                <c:pt idx="15">
                  <c:v>138199.83333333334</c:v>
                </c:pt>
              </c:numCache>
            </c:numRef>
          </c:val>
          <c:extLst>
            <c:ext xmlns:c16="http://schemas.microsoft.com/office/drawing/2014/chart" uri="{C3380CC4-5D6E-409C-BE32-E72D297353CC}">
              <c16:uniqueId val="{00000001-DAC5-6949-A9C8-4EF01B7F0D5A}"/>
            </c:ext>
          </c:extLst>
        </c:ser>
        <c:ser>
          <c:idx val="2"/>
          <c:order val="2"/>
          <c:tx>
            <c:strRef>
              <c:f>Sheet1!$D$3:$D$4</c:f>
              <c:strCache>
                <c:ptCount val="1"/>
                <c:pt idx="0">
                  <c:v>23-27</c:v>
                </c:pt>
              </c:strCache>
            </c:strRef>
          </c:tx>
          <c:spPr>
            <a:solidFill>
              <a:schemeClr val="accent3"/>
            </a:solidFill>
            <a:ln>
              <a:noFill/>
            </a:ln>
            <a:effectLst/>
          </c:spPr>
          <c:invertIfNegative val="0"/>
          <c:cat>
            <c:multiLvlStrRef>
              <c:f>Sheet1!$A$5:$A$29</c:f>
              <c:multiLvlStrCache>
                <c:ptCount val="16"/>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pt idx="14">
                    <c:v>Free</c:v>
                  </c:pt>
                  <c:pt idx="15">
                    <c:v>Paid</c:v>
                  </c:pt>
                </c:lvl>
                <c:lvl>
                  <c:pt idx="0">
                    <c:v>Cape Verde</c:v>
                  </c:pt>
                  <c:pt idx="2">
                    <c:v>Ghana</c:v>
                  </c:pt>
                  <c:pt idx="4">
                    <c:v>Kenya</c:v>
                  </c:pt>
                  <c:pt idx="6">
                    <c:v>Malawi</c:v>
                  </c:pt>
                  <c:pt idx="8">
                    <c:v>Mauritania</c:v>
                  </c:pt>
                  <c:pt idx="10">
                    <c:v>Namibia</c:v>
                  </c:pt>
                  <c:pt idx="12">
                    <c:v>Nigeria</c:v>
                  </c:pt>
                  <c:pt idx="14">
                    <c:v>Rwanda</c:v>
                  </c:pt>
                </c:lvl>
              </c:multiLvlStrCache>
            </c:multiLvlStrRef>
          </c:cat>
          <c:val>
            <c:numRef>
              <c:f>Sheet1!$D$5:$D$29</c:f>
              <c:numCache>
                <c:formatCode>General</c:formatCode>
                <c:ptCount val="16"/>
                <c:pt idx="0">
                  <c:v>1887521.3333333333</c:v>
                </c:pt>
                <c:pt idx="1">
                  <c:v>539410.33333333337</c:v>
                </c:pt>
                <c:pt idx="2">
                  <c:v>449325.83333333331</c:v>
                </c:pt>
                <c:pt idx="3">
                  <c:v>278651.54545454547</c:v>
                </c:pt>
                <c:pt idx="4">
                  <c:v>795913.16666666663</c:v>
                </c:pt>
                <c:pt idx="5">
                  <c:v>406309.63636363635</c:v>
                </c:pt>
                <c:pt idx="6">
                  <c:v>259752.8</c:v>
                </c:pt>
                <c:pt idx="7">
                  <c:v>193047.33333333334</c:v>
                </c:pt>
                <c:pt idx="8">
                  <c:v>135660.75</c:v>
                </c:pt>
                <c:pt idx="9">
                  <c:v>149140.16666666666</c:v>
                </c:pt>
                <c:pt idx="10">
                  <c:v>810469.33333333337</c:v>
                </c:pt>
                <c:pt idx="11">
                  <c:v>1326941.6666666667</c:v>
                </c:pt>
                <c:pt idx="12">
                  <c:v>190875</c:v>
                </c:pt>
                <c:pt idx="13">
                  <c:v>188509.81818181818</c:v>
                </c:pt>
                <c:pt idx="14">
                  <c:v>162401.83333333334</c:v>
                </c:pt>
                <c:pt idx="15">
                  <c:v>147636.16666666666</c:v>
                </c:pt>
              </c:numCache>
            </c:numRef>
          </c:val>
          <c:extLst>
            <c:ext xmlns:c16="http://schemas.microsoft.com/office/drawing/2014/chart" uri="{C3380CC4-5D6E-409C-BE32-E72D297353CC}">
              <c16:uniqueId val="{00000002-DAC5-6949-A9C8-4EF01B7F0D5A}"/>
            </c:ext>
          </c:extLst>
        </c:ser>
        <c:ser>
          <c:idx val="3"/>
          <c:order val="3"/>
          <c:tx>
            <c:strRef>
              <c:f>Sheet1!$E$3:$E$4</c:f>
              <c:strCache>
                <c:ptCount val="1"/>
                <c:pt idx="0">
                  <c:v>28-34</c:v>
                </c:pt>
              </c:strCache>
            </c:strRef>
          </c:tx>
          <c:spPr>
            <a:solidFill>
              <a:schemeClr val="accent4"/>
            </a:solidFill>
            <a:ln>
              <a:noFill/>
            </a:ln>
            <a:effectLst/>
          </c:spPr>
          <c:invertIfNegative val="0"/>
          <c:cat>
            <c:multiLvlStrRef>
              <c:f>Sheet1!$A$5:$A$29</c:f>
              <c:multiLvlStrCache>
                <c:ptCount val="16"/>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pt idx="14">
                    <c:v>Free</c:v>
                  </c:pt>
                  <c:pt idx="15">
                    <c:v>Paid</c:v>
                  </c:pt>
                </c:lvl>
                <c:lvl>
                  <c:pt idx="0">
                    <c:v>Cape Verde</c:v>
                  </c:pt>
                  <c:pt idx="2">
                    <c:v>Ghana</c:v>
                  </c:pt>
                  <c:pt idx="4">
                    <c:v>Kenya</c:v>
                  </c:pt>
                  <c:pt idx="6">
                    <c:v>Malawi</c:v>
                  </c:pt>
                  <c:pt idx="8">
                    <c:v>Mauritania</c:v>
                  </c:pt>
                  <c:pt idx="10">
                    <c:v>Namibia</c:v>
                  </c:pt>
                  <c:pt idx="12">
                    <c:v>Nigeria</c:v>
                  </c:pt>
                  <c:pt idx="14">
                    <c:v>Rwanda</c:v>
                  </c:pt>
                </c:lvl>
              </c:multiLvlStrCache>
            </c:multiLvlStrRef>
          </c:cat>
          <c:val>
            <c:numRef>
              <c:f>Sheet1!$E$5:$E$29</c:f>
              <c:numCache>
                <c:formatCode>General</c:formatCode>
                <c:ptCount val="16"/>
                <c:pt idx="0">
                  <c:v>1699366.3333333333</c:v>
                </c:pt>
                <c:pt idx="1">
                  <c:v>469293.33333333331</c:v>
                </c:pt>
                <c:pt idx="2">
                  <c:v>268996.8</c:v>
                </c:pt>
                <c:pt idx="3">
                  <c:v>116749.58333333333</c:v>
                </c:pt>
                <c:pt idx="4">
                  <c:v>295065.83333333331</c:v>
                </c:pt>
                <c:pt idx="5">
                  <c:v>196339.54545454544</c:v>
                </c:pt>
                <c:pt idx="6">
                  <c:v>202720.5</c:v>
                </c:pt>
                <c:pt idx="7">
                  <c:v>119854.83333333333</c:v>
                </c:pt>
                <c:pt idx="8">
                  <c:v>93545</c:v>
                </c:pt>
                <c:pt idx="9">
                  <c:v>112923.83333333333</c:v>
                </c:pt>
                <c:pt idx="10">
                  <c:v>605437.6</c:v>
                </c:pt>
                <c:pt idx="11">
                  <c:v>755464.5</c:v>
                </c:pt>
                <c:pt idx="12">
                  <c:v>96275.833333333328</c:v>
                </c:pt>
                <c:pt idx="13">
                  <c:v>65770.181818181823</c:v>
                </c:pt>
                <c:pt idx="14">
                  <c:v>87250.8</c:v>
                </c:pt>
                <c:pt idx="15">
                  <c:v>60506.166666666664</c:v>
                </c:pt>
              </c:numCache>
            </c:numRef>
          </c:val>
          <c:extLst>
            <c:ext xmlns:c16="http://schemas.microsoft.com/office/drawing/2014/chart" uri="{C3380CC4-5D6E-409C-BE32-E72D297353CC}">
              <c16:uniqueId val="{00000003-DAC5-6949-A9C8-4EF01B7F0D5A}"/>
            </c:ext>
          </c:extLst>
        </c:ser>
        <c:ser>
          <c:idx val="4"/>
          <c:order val="4"/>
          <c:tx>
            <c:strRef>
              <c:f>Sheet1!$F$3:$F$4</c:f>
              <c:strCache>
                <c:ptCount val="1"/>
                <c:pt idx="0">
                  <c:v>35-44</c:v>
                </c:pt>
              </c:strCache>
            </c:strRef>
          </c:tx>
          <c:spPr>
            <a:solidFill>
              <a:schemeClr val="accent5"/>
            </a:solidFill>
            <a:ln>
              <a:noFill/>
            </a:ln>
            <a:effectLst/>
          </c:spPr>
          <c:invertIfNegative val="0"/>
          <c:cat>
            <c:multiLvlStrRef>
              <c:f>Sheet1!$A$5:$A$29</c:f>
              <c:multiLvlStrCache>
                <c:ptCount val="16"/>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pt idx="14">
                    <c:v>Free</c:v>
                  </c:pt>
                  <c:pt idx="15">
                    <c:v>Paid</c:v>
                  </c:pt>
                </c:lvl>
                <c:lvl>
                  <c:pt idx="0">
                    <c:v>Cape Verde</c:v>
                  </c:pt>
                  <c:pt idx="2">
                    <c:v>Ghana</c:v>
                  </c:pt>
                  <c:pt idx="4">
                    <c:v>Kenya</c:v>
                  </c:pt>
                  <c:pt idx="6">
                    <c:v>Malawi</c:v>
                  </c:pt>
                  <c:pt idx="8">
                    <c:v>Mauritania</c:v>
                  </c:pt>
                  <c:pt idx="10">
                    <c:v>Namibia</c:v>
                  </c:pt>
                  <c:pt idx="12">
                    <c:v>Nigeria</c:v>
                  </c:pt>
                  <c:pt idx="14">
                    <c:v>Rwanda</c:v>
                  </c:pt>
                </c:lvl>
              </c:multiLvlStrCache>
            </c:multiLvlStrRef>
          </c:cat>
          <c:val>
            <c:numRef>
              <c:f>Sheet1!$F$5:$F$29</c:f>
              <c:numCache>
                <c:formatCode>General</c:formatCode>
                <c:ptCount val="16"/>
                <c:pt idx="0">
                  <c:v>946239.33333333337</c:v>
                </c:pt>
                <c:pt idx="1">
                  <c:v>283591.83333333331</c:v>
                </c:pt>
                <c:pt idx="2">
                  <c:v>111472.4</c:v>
                </c:pt>
                <c:pt idx="3">
                  <c:v>37022.63636363636</c:v>
                </c:pt>
                <c:pt idx="4">
                  <c:v>111091.16666666667</c:v>
                </c:pt>
                <c:pt idx="5">
                  <c:v>71646.25</c:v>
                </c:pt>
                <c:pt idx="6">
                  <c:v>164439</c:v>
                </c:pt>
                <c:pt idx="7">
                  <c:v>46423.833333333336</c:v>
                </c:pt>
                <c:pt idx="8">
                  <c:v>62980</c:v>
                </c:pt>
                <c:pt idx="9">
                  <c:v>26259.166666666668</c:v>
                </c:pt>
                <c:pt idx="10">
                  <c:v>499507</c:v>
                </c:pt>
                <c:pt idx="11">
                  <c:v>500696.66666666669</c:v>
                </c:pt>
                <c:pt idx="12">
                  <c:v>42026</c:v>
                </c:pt>
                <c:pt idx="13">
                  <c:v>17389.25</c:v>
                </c:pt>
                <c:pt idx="14">
                  <c:v>58731</c:v>
                </c:pt>
                <c:pt idx="15">
                  <c:v>19436.333333333332</c:v>
                </c:pt>
              </c:numCache>
            </c:numRef>
          </c:val>
          <c:extLst>
            <c:ext xmlns:c16="http://schemas.microsoft.com/office/drawing/2014/chart" uri="{C3380CC4-5D6E-409C-BE32-E72D297353CC}">
              <c16:uniqueId val="{00000004-DAC5-6949-A9C8-4EF01B7F0D5A}"/>
            </c:ext>
          </c:extLst>
        </c:ser>
        <c:ser>
          <c:idx val="5"/>
          <c:order val="5"/>
          <c:tx>
            <c:strRef>
              <c:f>Sheet1!$G$3:$G$4</c:f>
              <c:strCache>
                <c:ptCount val="1"/>
                <c:pt idx="0">
                  <c:v>45-59</c:v>
                </c:pt>
              </c:strCache>
            </c:strRef>
          </c:tx>
          <c:spPr>
            <a:solidFill>
              <a:schemeClr val="accent6"/>
            </a:solidFill>
            <a:ln>
              <a:noFill/>
            </a:ln>
            <a:effectLst/>
          </c:spPr>
          <c:invertIfNegative val="0"/>
          <c:cat>
            <c:multiLvlStrRef>
              <c:f>Sheet1!$A$5:$A$29</c:f>
              <c:multiLvlStrCache>
                <c:ptCount val="16"/>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pt idx="14">
                    <c:v>Free</c:v>
                  </c:pt>
                  <c:pt idx="15">
                    <c:v>Paid</c:v>
                  </c:pt>
                </c:lvl>
                <c:lvl>
                  <c:pt idx="0">
                    <c:v>Cape Verde</c:v>
                  </c:pt>
                  <c:pt idx="2">
                    <c:v>Ghana</c:v>
                  </c:pt>
                  <c:pt idx="4">
                    <c:v>Kenya</c:v>
                  </c:pt>
                  <c:pt idx="6">
                    <c:v>Malawi</c:v>
                  </c:pt>
                  <c:pt idx="8">
                    <c:v>Mauritania</c:v>
                  </c:pt>
                  <c:pt idx="10">
                    <c:v>Namibia</c:v>
                  </c:pt>
                  <c:pt idx="12">
                    <c:v>Nigeria</c:v>
                  </c:pt>
                  <c:pt idx="14">
                    <c:v>Rwanda</c:v>
                  </c:pt>
                </c:lvl>
              </c:multiLvlStrCache>
            </c:multiLvlStrRef>
          </c:cat>
          <c:val>
            <c:numRef>
              <c:f>Sheet1!$G$5:$G$29</c:f>
              <c:numCache>
                <c:formatCode>General</c:formatCode>
                <c:ptCount val="16"/>
                <c:pt idx="0">
                  <c:v>583374.33333333337</c:v>
                </c:pt>
                <c:pt idx="1">
                  <c:v>129506.83333333333</c:v>
                </c:pt>
                <c:pt idx="2">
                  <c:v>62914.2</c:v>
                </c:pt>
                <c:pt idx="3">
                  <c:v>17592.555555555555</c:v>
                </c:pt>
                <c:pt idx="4">
                  <c:v>51752</c:v>
                </c:pt>
                <c:pt idx="5">
                  <c:v>34063.199999999997</c:v>
                </c:pt>
                <c:pt idx="6">
                  <c:v>86585</c:v>
                </c:pt>
                <c:pt idx="7">
                  <c:v>21967.333333333332</c:v>
                </c:pt>
                <c:pt idx="8">
                  <c:v>23009.333333333332</c:v>
                </c:pt>
                <c:pt idx="9">
                  <c:v>11573.166666666666</c:v>
                </c:pt>
                <c:pt idx="10">
                  <c:v>306369.5</c:v>
                </c:pt>
                <c:pt idx="11">
                  <c:v>288672.66666666669</c:v>
                </c:pt>
                <c:pt idx="12">
                  <c:v>21980</c:v>
                </c:pt>
                <c:pt idx="13">
                  <c:v>9590</c:v>
                </c:pt>
                <c:pt idx="14">
                  <c:v>25668.666666666668</c:v>
                </c:pt>
                <c:pt idx="15">
                  <c:v>7827</c:v>
                </c:pt>
              </c:numCache>
            </c:numRef>
          </c:val>
          <c:extLst>
            <c:ext xmlns:c16="http://schemas.microsoft.com/office/drawing/2014/chart" uri="{C3380CC4-5D6E-409C-BE32-E72D297353CC}">
              <c16:uniqueId val="{00000005-DAC5-6949-A9C8-4EF01B7F0D5A}"/>
            </c:ext>
          </c:extLst>
        </c:ser>
        <c:ser>
          <c:idx val="6"/>
          <c:order val="6"/>
          <c:tx>
            <c:strRef>
              <c:f>Sheet1!$H$3:$H$4</c:f>
              <c:strCache>
                <c:ptCount val="1"/>
                <c:pt idx="0">
                  <c:v>60+</c:v>
                </c:pt>
              </c:strCache>
            </c:strRef>
          </c:tx>
          <c:spPr>
            <a:solidFill>
              <a:schemeClr val="accent1">
                <a:lumMod val="60000"/>
              </a:schemeClr>
            </a:solidFill>
            <a:ln>
              <a:noFill/>
            </a:ln>
            <a:effectLst/>
          </c:spPr>
          <c:invertIfNegative val="0"/>
          <c:cat>
            <c:multiLvlStrRef>
              <c:f>Sheet1!$A$5:$A$29</c:f>
              <c:multiLvlStrCache>
                <c:ptCount val="16"/>
                <c:lvl>
                  <c:pt idx="0">
                    <c:v>Free</c:v>
                  </c:pt>
                  <c:pt idx="1">
                    <c:v>Paid</c:v>
                  </c:pt>
                  <c:pt idx="2">
                    <c:v>Free</c:v>
                  </c:pt>
                  <c:pt idx="3">
                    <c:v>Paid</c:v>
                  </c:pt>
                  <c:pt idx="4">
                    <c:v>Free</c:v>
                  </c:pt>
                  <c:pt idx="5">
                    <c:v>Paid</c:v>
                  </c:pt>
                  <c:pt idx="6">
                    <c:v>Free</c:v>
                  </c:pt>
                  <c:pt idx="7">
                    <c:v>Paid</c:v>
                  </c:pt>
                  <c:pt idx="8">
                    <c:v>Free</c:v>
                  </c:pt>
                  <c:pt idx="9">
                    <c:v>Paid</c:v>
                  </c:pt>
                  <c:pt idx="10">
                    <c:v>Free</c:v>
                  </c:pt>
                  <c:pt idx="11">
                    <c:v>Paid</c:v>
                  </c:pt>
                  <c:pt idx="12">
                    <c:v>Free</c:v>
                  </c:pt>
                  <c:pt idx="13">
                    <c:v>Paid</c:v>
                  </c:pt>
                  <c:pt idx="14">
                    <c:v>Free</c:v>
                  </c:pt>
                  <c:pt idx="15">
                    <c:v>Paid</c:v>
                  </c:pt>
                </c:lvl>
                <c:lvl>
                  <c:pt idx="0">
                    <c:v>Cape Verde</c:v>
                  </c:pt>
                  <c:pt idx="2">
                    <c:v>Ghana</c:v>
                  </c:pt>
                  <c:pt idx="4">
                    <c:v>Kenya</c:v>
                  </c:pt>
                  <c:pt idx="6">
                    <c:v>Malawi</c:v>
                  </c:pt>
                  <c:pt idx="8">
                    <c:v>Mauritania</c:v>
                  </c:pt>
                  <c:pt idx="10">
                    <c:v>Namibia</c:v>
                  </c:pt>
                  <c:pt idx="12">
                    <c:v>Nigeria</c:v>
                  </c:pt>
                  <c:pt idx="14">
                    <c:v>Rwanda</c:v>
                  </c:pt>
                </c:lvl>
              </c:multiLvlStrCache>
            </c:multiLvlStrRef>
          </c:cat>
          <c:val>
            <c:numRef>
              <c:f>Sheet1!$H$5:$H$29</c:f>
              <c:numCache>
                <c:formatCode>General</c:formatCode>
                <c:ptCount val="16"/>
                <c:pt idx="0">
                  <c:v>220249</c:v>
                </c:pt>
                <c:pt idx="1">
                  <c:v>45365.4</c:v>
                </c:pt>
                <c:pt idx="2">
                  <c:v>59746.333333333336</c:v>
                </c:pt>
                <c:pt idx="3">
                  <c:v>10979.75</c:v>
                </c:pt>
                <c:pt idx="4">
                  <c:v>61440</c:v>
                </c:pt>
                <c:pt idx="5">
                  <c:v>19407.333333333332</c:v>
                </c:pt>
                <c:pt idx="6">
                  <c:v>34773.666666666664</c:v>
                </c:pt>
                <c:pt idx="7">
                  <c:v>8665</c:v>
                </c:pt>
                <c:pt idx="8">
                  <c:v>14013.666666666666</c:v>
                </c:pt>
                <c:pt idx="9">
                  <c:v>7774</c:v>
                </c:pt>
                <c:pt idx="10">
                  <c:v>156272.5</c:v>
                </c:pt>
                <c:pt idx="11">
                  <c:v>67846.333333333328</c:v>
                </c:pt>
                <c:pt idx="12">
                  <c:v>11376</c:v>
                </c:pt>
                <c:pt idx="13">
                  <c:v>5461.8</c:v>
                </c:pt>
                <c:pt idx="14">
                  <c:v>20454.333333333332</c:v>
                </c:pt>
                <c:pt idx="15">
                  <c:v>6295.666666666667</c:v>
                </c:pt>
              </c:numCache>
            </c:numRef>
          </c:val>
          <c:extLst>
            <c:ext xmlns:c16="http://schemas.microsoft.com/office/drawing/2014/chart" uri="{C3380CC4-5D6E-409C-BE32-E72D297353CC}">
              <c16:uniqueId val="{00000006-DAC5-6949-A9C8-4EF01B7F0D5A}"/>
            </c:ext>
          </c:extLst>
        </c:ser>
        <c:dLbls>
          <c:showLegendKey val="0"/>
          <c:showVal val="0"/>
          <c:showCatName val="0"/>
          <c:showSerName val="0"/>
          <c:showPercent val="0"/>
          <c:showBubbleSize val="0"/>
        </c:dLbls>
        <c:gapWidth val="150"/>
        <c:axId val="1326348384"/>
        <c:axId val="1326351040"/>
      </c:barChart>
      <c:catAx>
        <c:axId val="1326348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6351040"/>
        <c:crosses val="autoZero"/>
        <c:auto val="1"/>
        <c:lblAlgn val="ctr"/>
        <c:lblOffset val="100"/>
        <c:noMultiLvlLbl val="0"/>
      </c:catAx>
      <c:valAx>
        <c:axId val="1326351040"/>
        <c:scaling>
          <c:orientation val="minMax"/>
          <c:max val="2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6348384"/>
        <c:crosses val="autoZero"/>
        <c:crossBetween val="between"/>
        <c:dispUnits>
          <c:builtInUnit val="m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Streams per person</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8731-B1FC-8F94-578C-B59BBB5D32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6FC6E1-D557-20E3-36AD-7042F23860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FCF554-92F6-F80E-1973-E02737EF7DD8}"/>
              </a:ext>
            </a:extLst>
          </p:cNvPr>
          <p:cNvSpPr>
            <a:spLocks noGrp="1"/>
          </p:cNvSpPr>
          <p:nvPr>
            <p:ph type="dt" sz="half" idx="10"/>
          </p:nvPr>
        </p:nvSpPr>
        <p:spPr/>
        <p:txBody>
          <a:bodyPr/>
          <a:lstStyle/>
          <a:p>
            <a:fld id="{879A458E-1F0D-5347-8670-C64AFF09735B}" type="datetimeFigureOut">
              <a:rPr lang="en-US" smtClean="0"/>
              <a:t>9/6/23</a:t>
            </a:fld>
            <a:endParaRPr lang="en-US"/>
          </a:p>
        </p:txBody>
      </p:sp>
      <p:sp>
        <p:nvSpPr>
          <p:cNvPr id="5" name="Footer Placeholder 4">
            <a:extLst>
              <a:ext uri="{FF2B5EF4-FFF2-40B4-BE49-F238E27FC236}">
                <a16:creationId xmlns:a16="http://schemas.microsoft.com/office/drawing/2014/main" id="{60F7207D-3A79-01FE-3F74-5E8A7A6B3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9DDDC-A7AF-4D29-3B48-90383FA6F479}"/>
              </a:ext>
            </a:extLst>
          </p:cNvPr>
          <p:cNvSpPr>
            <a:spLocks noGrp="1"/>
          </p:cNvSpPr>
          <p:nvPr>
            <p:ph type="sldNum" sz="quarter" idx="12"/>
          </p:nvPr>
        </p:nvSpPr>
        <p:spPr/>
        <p:txBody>
          <a:bodyPr/>
          <a:lstStyle/>
          <a:p>
            <a:fld id="{EF3DEB89-E84D-164E-A4BF-FEB2C506E389}" type="slidenum">
              <a:rPr lang="en-US" smtClean="0"/>
              <a:t>‹#›</a:t>
            </a:fld>
            <a:endParaRPr lang="en-US"/>
          </a:p>
        </p:txBody>
      </p:sp>
    </p:spTree>
    <p:extLst>
      <p:ext uri="{BB962C8B-B14F-4D97-AF65-F5344CB8AC3E}">
        <p14:creationId xmlns:p14="http://schemas.microsoft.com/office/powerpoint/2010/main" val="225432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EA59-3343-32AA-8224-762958C1D7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6370A0-6067-0C0B-4FE5-C85CDB640B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B53E6-F9E4-2F76-D44A-5F1BE6DF8DBE}"/>
              </a:ext>
            </a:extLst>
          </p:cNvPr>
          <p:cNvSpPr>
            <a:spLocks noGrp="1"/>
          </p:cNvSpPr>
          <p:nvPr>
            <p:ph type="dt" sz="half" idx="10"/>
          </p:nvPr>
        </p:nvSpPr>
        <p:spPr/>
        <p:txBody>
          <a:bodyPr/>
          <a:lstStyle/>
          <a:p>
            <a:fld id="{879A458E-1F0D-5347-8670-C64AFF09735B}" type="datetimeFigureOut">
              <a:rPr lang="en-US" smtClean="0"/>
              <a:t>9/6/23</a:t>
            </a:fld>
            <a:endParaRPr lang="en-US"/>
          </a:p>
        </p:txBody>
      </p:sp>
      <p:sp>
        <p:nvSpPr>
          <p:cNvPr id="5" name="Footer Placeholder 4">
            <a:extLst>
              <a:ext uri="{FF2B5EF4-FFF2-40B4-BE49-F238E27FC236}">
                <a16:creationId xmlns:a16="http://schemas.microsoft.com/office/drawing/2014/main" id="{A7CBB51A-CE2B-4FD3-748B-F96003E9D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86544-2030-1750-275F-E06BA16CB218}"/>
              </a:ext>
            </a:extLst>
          </p:cNvPr>
          <p:cNvSpPr>
            <a:spLocks noGrp="1"/>
          </p:cNvSpPr>
          <p:nvPr>
            <p:ph type="sldNum" sz="quarter" idx="12"/>
          </p:nvPr>
        </p:nvSpPr>
        <p:spPr/>
        <p:txBody>
          <a:bodyPr/>
          <a:lstStyle/>
          <a:p>
            <a:fld id="{EF3DEB89-E84D-164E-A4BF-FEB2C506E389}" type="slidenum">
              <a:rPr lang="en-US" smtClean="0"/>
              <a:t>‹#›</a:t>
            </a:fld>
            <a:endParaRPr lang="en-US"/>
          </a:p>
        </p:txBody>
      </p:sp>
    </p:spTree>
    <p:extLst>
      <p:ext uri="{BB962C8B-B14F-4D97-AF65-F5344CB8AC3E}">
        <p14:creationId xmlns:p14="http://schemas.microsoft.com/office/powerpoint/2010/main" val="256133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81460B-AB87-25CC-5B4B-1E08DFD471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D97401-AF6F-CFBA-E492-2161974364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4637C-8729-CB86-7D33-EA1039F394AB}"/>
              </a:ext>
            </a:extLst>
          </p:cNvPr>
          <p:cNvSpPr>
            <a:spLocks noGrp="1"/>
          </p:cNvSpPr>
          <p:nvPr>
            <p:ph type="dt" sz="half" idx="10"/>
          </p:nvPr>
        </p:nvSpPr>
        <p:spPr/>
        <p:txBody>
          <a:bodyPr/>
          <a:lstStyle/>
          <a:p>
            <a:fld id="{879A458E-1F0D-5347-8670-C64AFF09735B}" type="datetimeFigureOut">
              <a:rPr lang="en-US" smtClean="0"/>
              <a:t>9/6/23</a:t>
            </a:fld>
            <a:endParaRPr lang="en-US"/>
          </a:p>
        </p:txBody>
      </p:sp>
      <p:sp>
        <p:nvSpPr>
          <p:cNvPr id="5" name="Footer Placeholder 4">
            <a:extLst>
              <a:ext uri="{FF2B5EF4-FFF2-40B4-BE49-F238E27FC236}">
                <a16:creationId xmlns:a16="http://schemas.microsoft.com/office/drawing/2014/main" id="{F77D5BBE-6C7D-4864-F9E2-9CDABA34D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1E670-1438-D808-919E-79E70F2A192F}"/>
              </a:ext>
            </a:extLst>
          </p:cNvPr>
          <p:cNvSpPr>
            <a:spLocks noGrp="1"/>
          </p:cNvSpPr>
          <p:nvPr>
            <p:ph type="sldNum" sz="quarter" idx="12"/>
          </p:nvPr>
        </p:nvSpPr>
        <p:spPr/>
        <p:txBody>
          <a:bodyPr/>
          <a:lstStyle/>
          <a:p>
            <a:fld id="{EF3DEB89-E84D-164E-A4BF-FEB2C506E389}" type="slidenum">
              <a:rPr lang="en-US" smtClean="0"/>
              <a:t>‹#›</a:t>
            </a:fld>
            <a:endParaRPr lang="en-US"/>
          </a:p>
        </p:txBody>
      </p:sp>
    </p:spTree>
    <p:extLst>
      <p:ext uri="{BB962C8B-B14F-4D97-AF65-F5344CB8AC3E}">
        <p14:creationId xmlns:p14="http://schemas.microsoft.com/office/powerpoint/2010/main" val="438002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DF73-6715-0698-12F9-EAF37ACAE5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52B4CC-1350-7761-8B1E-94BA4A05C8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428BC-FDCE-35DD-2DB4-8F1898D50612}"/>
              </a:ext>
            </a:extLst>
          </p:cNvPr>
          <p:cNvSpPr>
            <a:spLocks noGrp="1"/>
          </p:cNvSpPr>
          <p:nvPr>
            <p:ph type="dt" sz="half" idx="10"/>
          </p:nvPr>
        </p:nvSpPr>
        <p:spPr/>
        <p:txBody>
          <a:bodyPr/>
          <a:lstStyle/>
          <a:p>
            <a:fld id="{879A458E-1F0D-5347-8670-C64AFF09735B}" type="datetimeFigureOut">
              <a:rPr lang="en-US" smtClean="0"/>
              <a:t>9/6/23</a:t>
            </a:fld>
            <a:endParaRPr lang="en-US"/>
          </a:p>
        </p:txBody>
      </p:sp>
      <p:sp>
        <p:nvSpPr>
          <p:cNvPr id="5" name="Footer Placeholder 4">
            <a:extLst>
              <a:ext uri="{FF2B5EF4-FFF2-40B4-BE49-F238E27FC236}">
                <a16:creationId xmlns:a16="http://schemas.microsoft.com/office/drawing/2014/main" id="{33E945B1-A3DF-2E19-5F53-C32A8B2CF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F9825-78E9-5842-C539-39573CEB3934}"/>
              </a:ext>
            </a:extLst>
          </p:cNvPr>
          <p:cNvSpPr>
            <a:spLocks noGrp="1"/>
          </p:cNvSpPr>
          <p:nvPr>
            <p:ph type="sldNum" sz="quarter" idx="12"/>
          </p:nvPr>
        </p:nvSpPr>
        <p:spPr/>
        <p:txBody>
          <a:bodyPr/>
          <a:lstStyle/>
          <a:p>
            <a:fld id="{EF3DEB89-E84D-164E-A4BF-FEB2C506E389}" type="slidenum">
              <a:rPr lang="en-US" smtClean="0"/>
              <a:t>‹#›</a:t>
            </a:fld>
            <a:endParaRPr lang="en-US"/>
          </a:p>
        </p:txBody>
      </p:sp>
    </p:spTree>
    <p:extLst>
      <p:ext uri="{BB962C8B-B14F-4D97-AF65-F5344CB8AC3E}">
        <p14:creationId xmlns:p14="http://schemas.microsoft.com/office/powerpoint/2010/main" val="3903676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B6BC-646F-0FE8-CBB7-E8B30120BA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442F26-C6E3-4E28-7809-364B66D3D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8BBA38-DE92-7CEB-EED4-A0A62EDADEB9}"/>
              </a:ext>
            </a:extLst>
          </p:cNvPr>
          <p:cNvSpPr>
            <a:spLocks noGrp="1"/>
          </p:cNvSpPr>
          <p:nvPr>
            <p:ph type="dt" sz="half" idx="10"/>
          </p:nvPr>
        </p:nvSpPr>
        <p:spPr/>
        <p:txBody>
          <a:bodyPr/>
          <a:lstStyle/>
          <a:p>
            <a:fld id="{879A458E-1F0D-5347-8670-C64AFF09735B}" type="datetimeFigureOut">
              <a:rPr lang="en-US" smtClean="0"/>
              <a:t>9/6/23</a:t>
            </a:fld>
            <a:endParaRPr lang="en-US"/>
          </a:p>
        </p:txBody>
      </p:sp>
      <p:sp>
        <p:nvSpPr>
          <p:cNvPr id="5" name="Footer Placeholder 4">
            <a:extLst>
              <a:ext uri="{FF2B5EF4-FFF2-40B4-BE49-F238E27FC236}">
                <a16:creationId xmlns:a16="http://schemas.microsoft.com/office/drawing/2014/main" id="{6346FD92-6D75-AC2B-D0AB-DFDE37586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2296C-CE9D-0E4A-265D-39A24ECF4BB0}"/>
              </a:ext>
            </a:extLst>
          </p:cNvPr>
          <p:cNvSpPr>
            <a:spLocks noGrp="1"/>
          </p:cNvSpPr>
          <p:nvPr>
            <p:ph type="sldNum" sz="quarter" idx="12"/>
          </p:nvPr>
        </p:nvSpPr>
        <p:spPr/>
        <p:txBody>
          <a:bodyPr/>
          <a:lstStyle/>
          <a:p>
            <a:fld id="{EF3DEB89-E84D-164E-A4BF-FEB2C506E389}" type="slidenum">
              <a:rPr lang="en-US" smtClean="0"/>
              <a:t>‹#›</a:t>
            </a:fld>
            <a:endParaRPr lang="en-US"/>
          </a:p>
        </p:txBody>
      </p:sp>
    </p:spTree>
    <p:extLst>
      <p:ext uri="{BB962C8B-B14F-4D97-AF65-F5344CB8AC3E}">
        <p14:creationId xmlns:p14="http://schemas.microsoft.com/office/powerpoint/2010/main" val="133753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1EB4-2CDB-173D-D59B-B14C2F7D82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EED67-1A21-988B-7C2F-CC99301FC0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CB63B4-C7E1-5185-CB57-7ED60A735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CA11A7-A1A1-CF43-413F-0EB5EA987FA5}"/>
              </a:ext>
            </a:extLst>
          </p:cNvPr>
          <p:cNvSpPr>
            <a:spLocks noGrp="1"/>
          </p:cNvSpPr>
          <p:nvPr>
            <p:ph type="dt" sz="half" idx="10"/>
          </p:nvPr>
        </p:nvSpPr>
        <p:spPr/>
        <p:txBody>
          <a:bodyPr/>
          <a:lstStyle/>
          <a:p>
            <a:fld id="{879A458E-1F0D-5347-8670-C64AFF09735B}" type="datetimeFigureOut">
              <a:rPr lang="en-US" smtClean="0"/>
              <a:t>9/6/23</a:t>
            </a:fld>
            <a:endParaRPr lang="en-US"/>
          </a:p>
        </p:txBody>
      </p:sp>
      <p:sp>
        <p:nvSpPr>
          <p:cNvPr id="6" name="Footer Placeholder 5">
            <a:extLst>
              <a:ext uri="{FF2B5EF4-FFF2-40B4-BE49-F238E27FC236}">
                <a16:creationId xmlns:a16="http://schemas.microsoft.com/office/drawing/2014/main" id="{4A8AE393-9D97-9B2E-C50B-D61D59140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8A795C-5ED3-71F6-F85F-FA09AB10C11E}"/>
              </a:ext>
            </a:extLst>
          </p:cNvPr>
          <p:cNvSpPr>
            <a:spLocks noGrp="1"/>
          </p:cNvSpPr>
          <p:nvPr>
            <p:ph type="sldNum" sz="quarter" idx="12"/>
          </p:nvPr>
        </p:nvSpPr>
        <p:spPr/>
        <p:txBody>
          <a:bodyPr/>
          <a:lstStyle/>
          <a:p>
            <a:fld id="{EF3DEB89-E84D-164E-A4BF-FEB2C506E389}" type="slidenum">
              <a:rPr lang="en-US" smtClean="0"/>
              <a:t>‹#›</a:t>
            </a:fld>
            <a:endParaRPr lang="en-US"/>
          </a:p>
        </p:txBody>
      </p:sp>
    </p:spTree>
    <p:extLst>
      <p:ext uri="{BB962C8B-B14F-4D97-AF65-F5344CB8AC3E}">
        <p14:creationId xmlns:p14="http://schemas.microsoft.com/office/powerpoint/2010/main" val="7773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625CD-ECE6-88BC-6F25-45CD768DA1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039E2F-7A96-163E-E19D-454193A890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FA0E9F-7466-E749-E2D7-AFEBB9FE50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8C1B22-94FD-0E0C-3A48-B6D06BE76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CE64A1-F4FA-27BF-E71F-A0FA062ACB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25B617-B0CC-24B2-AB48-6EED7F93CE82}"/>
              </a:ext>
            </a:extLst>
          </p:cNvPr>
          <p:cNvSpPr>
            <a:spLocks noGrp="1"/>
          </p:cNvSpPr>
          <p:nvPr>
            <p:ph type="dt" sz="half" idx="10"/>
          </p:nvPr>
        </p:nvSpPr>
        <p:spPr/>
        <p:txBody>
          <a:bodyPr/>
          <a:lstStyle/>
          <a:p>
            <a:fld id="{879A458E-1F0D-5347-8670-C64AFF09735B}" type="datetimeFigureOut">
              <a:rPr lang="en-US" smtClean="0"/>
              <a:t>9/6/23</a:t>
            </a:fld>
            <a:endParaRPr lang="en-US"/>
          </a:p>
        </p:txBody>
      </p:sp>
      <p:sp>
        <p:nvSpPr>
          <p:cNvPr id="8" name="Footer Placeholder 7">
            <a:extLst>
              <a:ext uri="{FF2B5EF4-FFF2-40B4-BE49-F238E27FC236}">
                <a16:creationId xmlns:a16="http://schemas.microsoft.com/office/drawing/2014/main" id="{41E85FC7-9456-12C1-EA5E-46B3602EA0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6B2C1A-B7F6-A2AC-8E8D-5C001DE2D268}"/>
              </a:ext>
            </a:extLst>
          </p:cNvPr>
          <p:cNvSpPr>
            <a:spLocks noGrp="1"/>
          </p:cNvSpPr>
          <p:nvPr>
            <p:ph type="sldNum" sz="quarter" idx="12"/>
          </p:nvPr>
        </p:nvSpPr>
        <p:spPr/>
        <p:txBody>
          <a:bodyPr/>
          <a:lstStyle/>
          <a:p>
            <a:fld id="{EF3DEB89-E84D-164E-A4BF-FEB2C506E389}" type="slidenum">
              <a:rPr lang="en-US" smtClean="0"/>
              <a:t>‹#›</a:t>
            </a:fld>
            <a:endParaRPr lang="en-US"/>
          </a:p>
        </p:txBody>
      </p:sp>
    </p:spTree>
    <p:extLst>
      <p:ext uri="{BB962C8B-B14F-4D97-AF65-F5344CB8AC3E}">
        <p14:creationId xmlns:p14="http://schemas.microsoft.com/office/powerpoint/2010/main" val="96414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4109-376E-5665-46BE-717E3C245D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C1BCD9-C11E-CE63-B718-A35057088BD3}"/>
              </a:ext>
            </a:extLst>
          </p:cNvPr>
          <p:cNvSpPr>
            <a:spLocks noGrp="1"/>
          </p:cNvSpPr>
          <p:nvPr>
            <p:ph type="dt" sz="half" idx="10"/>
          </p:nvPr>
        </p:nvSpPr>
        <p:spPr/>
        <p:txBody>
          <a:bodyPr/>
          <a:lstStyle/>
          <a:p>
            <a:fld id="{879A458E-1F0D-5347-8670-C64AFF09735B}" type="datetimeFigureOut">
              <a:rPr lang="en-US" smtClean="0"/>
              <a:t>9/6/23</a:t>
            </a:fld>
            <a:endParaRPr lang="en-US"/>
          </a:p>
        </p:txBody>
      </p:sp>
      <p:sp>
        <p:nvSpPr>
          <p:cNvPr id="4" name="Footer Placeholder 3">
            <a:extLst>
              <a:ext uri="{FF2B5EF4-FFF2-40B4-BE49-F238E27FC236}">
                <a16:creationId xmlns:a16="http://schemas.microsoft.com/office/drawing/2014/main" id="{1B03FCE2-E487-4C4C-1601-C5F3167D1D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D1FD74-9424-1747-B342-B334A4FE53FB}"/>
              </a:ext>
            </a:extLst>
          </p:cNvPr>
          <p:cNvSpPr>
            <a:spLocks noGrp="1"/>
          </p:cNvSpPr>
          <p:nvPr>
            <p:ph type="sldNum" sz="quarter" idx="12"/>
          </p:nvPr>
        </p:nvSpPr>
        <p:spPr/>
        <p:txBody>
          <a:bodyPr/>
          <a:lstStyle/>
          <a:p>
            <a:fld id="{EF3DEB89-E84D-164E-A4BF-FEB2C506E389}" type="slidenum">
              <a:rPr lang="en-US" smtClean="0"/>
              <a:t>‹#›</a:t>
            </a:fld>
            <a:endParaRPr lang="en-US"/>
          </a:p>
        </p:txBody>
      </p:sp>
    </p:spTree>
    <p:extLst>
      <p:ext uri="{BB962C8B-B14F-4D97-AF65-F5344CB8AC3E}">
        <p14:creationId xmlns:p14="http://schemas.microsoft.com/office/powerpoint/2010/main" val="749150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1F86F-5E4B-6120-6322-7FF9E2BF3803}"/>
              </a:ext>
            </a:extLst>
          </p:cNvPr>
          <p:cNvSpPr>
            <a:spLocks noGrp="1"/>
          </p:cNvSpPr>
          <p:nvPr>
            <p:ph type="dt" sz="half" idx="10"/>
          </p:nvPr>
        </p:nvSpPr>
        <p:spPr/>
        <p:txBody>
          <a:bodyPr/>
          <a:lstStyle/>
          <a:p>
            <a:fld id="{879A458E-1F0D-5347-8670-C64AFF09735B}" type="datetimeFigureOut">
              <a:rPr lang="en-US" smtClean="0"/>
              <a:t>9/6/23</a:t>
            </a:fld>
            <a:endParaRPr lang="en-US"/>
          </a:p>
        </p:txBody>
      </p:sp>
      <p:sp>
        <p:nvSpPr>
          <p:cNvPr id="3" name="Footer Placeholder 2">
            <a:extLst>
              <a:ext uri="{FF2B5EF4-FFF2-40B4-BE49-F238E27FC236}">
                <a16:creationId xmlns:a16="http://schemas.microsoft.com/office/drawing/2014/main" id="{924B3D24-AD47-348B-84E1-708E5F3633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9DA9F2-D22D-90AE-3FD7-93A1773C67D9}"/>
              </a:ext>
            </a:extLst>
          </p:cNvPr>
          <p:cNvSpPr>
            <a:spLocks noGrp="1"/>
          </p:cNvSpPr>
          <p:nvPr>
            <p:ph type="sldNum" sz="quarter" idx="12"/>
          </p:nvPr>
        </p:nvSpPr>
        <p:spPr/>
        <p:txBody>
          <a:bodyPr/>
          <a:lstStyle/>
          <a:p>
            <a:fld id="{EF3DEB89-E84D-164E-A4BF-FEB2C506E389}" type="slidenum">
              <a:rPr lang="en-US" smtClean="0"/>
              <a:t>‹#›</a:t>
            </a:fld>
            <a:endParaRPr lang="en-US"/>
          </a:p>
        </p:txBody>
      </p:sp>
    </p:spTree>
    <p:extLst>
      <p:ext uri="{BB962C8B-B14F-4D97-AF65-F5344CB8AC3E}">
        <p14:creationId xmlns:p14="http://schemas.microsoft.com/office/powerpoint/2010/main" val="100181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068C-693E-03CA-C81C-13F5CF246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A93CBF-D458-C424-05A5-4796937712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682F41-AE6B-1827-A1C1-5389EE585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2C8BA9-AB54-6C41-F55F-CE9E506ACD9C}"/>
              </a:ext>
            </a:extLst>
          </p:cNvPr>
          <p:cNvSpPr>
            <a:spLocks noGrp="1"/>
          </p:cNvSpPr>
          <p:nvPr>
            <p:ph type="dt" sz="half" idx="10"/>
          </p:nvPr>
        </p:nvSpPr>
        <p:spPr/>
        <p:txBody>
          <a:bodyPr/>
          <a:lstStyle/>
          <a:p>
            <a:fld id="{879A458E-1F0D-5347-8670-C64AFF09735B}" type="datetimeFigureOut">
              <a:rPr lang="en-US" smtClean="0"/>
              <a:t>9/6/23</a:t>
            </a:fld>
            <a:endParaRPr lang="en-US"/>
          </a:p>
        </p:txBody>
      </p:sp>
      <p:sp>
        <p:nvSpPr>
          <p:cNvPr id="6" name="Footer Placeholder 5">
            <a:extLst>
              <a:ext uri="{FF2B5EF4-FFF2-40B4-BE49-F238E27FC236}">
                <a16:creationId xmlns:a16="http://schemas.microsoft.com/office/drawing/2014/main" id="{9B5120DE-1903-6A3E-BBE1-D88F8A8EF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27A32-E20E-E95E-87D3-0DF109923947}"/>
              </a:ext>
            </a:extLst>
          </p:cNvPr>
          <p:cNvSpPr>
            <a:spLocks noGrp="1"/>
          </p:cNvSpPr>
          <p:nvPr>
            <p:ph type="sldNum" sz="quarter" idx="12"/>
          </p:nvPr>
        </p:nvSpPr>
        <p:spPr/>
        <p:txBody>
          <a:bodyPr/>
          <a:lstStyle/>
          <a:p>
            <a:fld id="{EF3DEB89-E84D-164E-A4BF-FEB2C506E389}" type="slidenum">
              <a:rPr lang="en-US" smtClean="0"/>
              <a:t>‹#›</a:t>
            </a:fld>
            <a:endParaRPr lang="en-US"/>
          </a:p>
        </p:txBody>
      </p:sp>
    </p:spTree>
    <p:extLst>
      <p:ext uri="{BB962C8B-B14F-4D97-AF65-F5344CB8AC3E}">
        <p14:creationId xmlns:p14="http://schemas.microsoft.com/office/powerpoint/2010/main" val="383955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9E1B-20C5-AF51-D892-5FA2E874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DB7050-1E76-042E-5F4A-2C134061F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93AD2E-E530-794C-5B0C-84F8FFDBC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AE1598-5B81-B930-BEF6-1A4052559FB6}"/>
              </a:ext>
            </a:extLst>
          </p:cNvPr>
          <p:cNvSpPr>
            <a:spLocks noGrp="1"/>
          </p:cNvSpPr>
          <p:nvPr>
            <p:ph type="dt" sz="half" idx="10"/>
          </p:nvPr>
        </p:nvSpPr>
        <p:spPr/>
        <p:txBody>
          <a:bodyPr/>
          <a:lstStyle/>
          <a:p>
            <a:fld id="{879A458E-1F0D-5347-8670-C64AFF09735B}" type="datetimeFigureOut">
              <a:rPr lang="en-US" smtClean="0"/>
              <a:t>9/6/23</a:t>
            </a:fld>
            <a:endParaRPr lang="en-US"/>
          </a:p>
        </p:txBody>
      </p:sp>
      <p:sp>
        <p:nvSpPr>
          <p:cNvPr id="6" name="Footer Placeholder 5">
            <a:extLst>
              <a:ext uri="{FF2B5EF4-FFF2-40B4-BE49-F238E27FC236}">
                <a16:creationId xmlns:a16="http://schemas.microsoft.com/office/drawing/2014/main" id="{5285E19C-9549-C2E6-13D4-74AB2D0A5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E55609-FF5E-C7F7-F411-A37B8573C61E}"/>
              </a:ext>
            </a:extLst>
          </p:cNvPr>
          <p:cNvSpPr>
            <a:spLocks noGrp="1"/>
          </p:cNvSpPr>
          <p:nvPr>
            <p:ph type="sldNum" sz="quarter" idx="12"/>
          </p:nvPr>
        </p:nvSpPr>
        <p:spPr/>
        <p:txBody>
          <a:bodyPr/>
          <a:lstStyle/>
          <a:p>
            <a:fld id="{EF3DEB89-E84D-164E-A4BF-FEB2C506E389}" type="slidenum">
              <a:rPr lang="en-US" smtClean="0"/>
              <a:t>‹#›</a:t>
            </a:fld>
            <a:endParaRPr lang="en-US"/>
          </a:p>
        </p:txBody>
      </p:sp>
    </p:spTree>
    <p:extLst>
      <p:ext uri="{BB962C8B-B14F-4D97-AF65-F5344CB8AC3E}">
        <p14:creationId xmlns:p14="http://schemas.microsoft.com/office/powerpoint/2010/main" val="2877663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A11517-19FA-D7B8-F341-79ED1A75F7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CE707F-2912-6062-0633-1CD41F32E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017FD-4C81-7316-958F-BC41A2D245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A458E-1F0D-5347-8670-C64AFF09735B}" type="datetimeFigureOut">
              <a:rPr lang="en-US" smtClean="0"/>
              <a:t>9/6/23</a:t>
            </a:fld>
            <a:endParaRPr lang="en-US"/>
          </a:p>
        </p:txBody>
      </p:sp>
      <p:sp>
        <p:nvSpPr>
          <p:cNvPr id="5" name="Footer Placeholder 4">
            <a:extLst>
              <a:ext uri="{FF2B5EF4-FFF2-40B4-BE49-F238E27FC236}">
                <a16:creationId xmlns:a16="http://schemas.microsoft.com/office/drawing/2014/main" id="{EE638B70-8A06-1CC6-AD12-884B827C18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0FC01-3ADE-6D92-69E9-6CBBB74FFB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DEB89-E84D-164E-A4BF-FEB2C506E389}" type="slidenum">
              <a:rPr lang="en-US" smtClean="0"/>
              <a:t>‹#›</a:t>
            </a:fld>
            <a:endParaRPr lang="en-US"/>
          </a:p>
        </p:txBody>
      </p:sp>
    </p:spTree>
    <p:extLst>
      <p:ext uri="{BB962C8B-B14F-4D97-AF65-F5344CB8AC3E}">
        <p14:creationId xmlns:p14="http://schemas.microsoft.com/office/powerpoint/2010/main" val="2516307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catalog.worldbank.org/search/dataset/0063646"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opulation.un.org/wpp/Download/Standard/Populati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4A666-3E5F-AC74-90B7-C4AEC18793D9}"/>
              </a:ext>
            </a:extLst>
          </p:cNvPr>
          <p:cNvSpPr>
            <a:spLocks noGrp="1"/>
          </p:cNvSpPr>
          <p:nvPr>
            <p:ph type="ctrTitle"/>
          </p:nvPr>
        </p:nvSpPr>
        <p:spPr>
          <a:xfrm>
            <a:off x="838200" y="451381"/>
            <a:ext cx="10512552" cy="4066540"/>
          </a:xfrm>
        </p:spPr>
        <p:txBody>
          <a:bodyPr anchor="b">
            <a:normAutofit/>
          </a:bodyPr>
          <a:lstStyle/>
          <a:p>
            <a:pPr algn="l"/>
            <a:r>
              <a:rPr lang="en-US" sz="6600" b="0" i="0" dirty="0">
                <a:effectLst/>
                <a:latin typeface="Calibri" panose="020F0502020204030204" pitchFamily="34" charset="0"/>
                <a:cs typeface="Calibri" panose="020F0502020204030204" pitchFamily="34" charset="0"/>
              </a:rPr>
              <a:t>Navigating the Global Music Streaming Landscape</a:t>
            </a:r>
            <a:endParaRPr lang="en-US" sz="66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C1FF1813-8AD7-08DC-7FF0-E728A55A8D11}"/>
              </a:ext>
            </a:extLst>
          </p:cNvPr>
          <p:cNvSpPr>
            <a:spLocks noGrp="1"/>
          </p:cNvSpPr>
          <p:nvPr>
            <p:ph type="subTitle" idx="1"/>
          </p:nvPr>
        </p:nvSpPr>
        <p:spPr>
          <a:xfrm>
            <a:off x="838199" y="4983276"/>
            <a:ext cx="10512552" cy="1126680"/>
          </a:xfrm>
        </p:spPr>
        <p:txBody>
          <a:bodyPr>
            <a:normAutofit/>
          </a:bodyPr>
          <a:lstStyle/>
          <a:p>
            <a:pPr algn="l"/>
            <a:r>
              <a:rPr lang="en-US" b="0" i="0" dirty="0">
                <a:effectLst/>
                <a:latin typeface="Calibri" panose="020F0502020204030204" pitchFamily="34" charset="0"/>
                <a:cs typeface="Calibri" panose="020F0502020204030204" pitchFamily="34" charset="0"/>
              </a:rPr>
              <a:t>Strategic Insights and Market Opportunities Across Developed, Emerging, and Frontier Markets</a:t>
            </a:r>
          </a:p>
          <a:p>
            <a:pPr algn="l"/>
            <a:endParaRPr lang="en-US" dirty="0">
              <a:latin typeface="Calibri" panose="020F0502020204030204" pitchFamily="34" charset="0"/>
              <a:cs typeface="Calibri" panose="020F0502020204030204" pitchFamily="34" charset="0"/>
            </a:endParaRPr>
          </a:p>
          <a:p>
            <a:pPr algn="l"/>
            <a:endParaRPr lang="en-US" dirty="0">
              <a:latin typeface="Calibri" panose="020F0502020204030204" pitchFamily="34" charset="0"/>
              <a:cs typeface="Calibri" panose="020F0502020204030204" pitchFamily="34" charset="0"/>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24983D8-535D-D4C4-E3DF-99A3F117B172}"/>
              </a:ext>
            </a:extLst>
          </p:cNvPr>
          <p:cNvSpPr txBox="1"/>
          <p:nvPr/>
        </p:nvSpPr>
        <p:spPr>
          <a:xfrm>
            <a:off x="838199" y="5928980"/>
            <a:ext cx="2562131" cy="461665"/>
          </a:xfrm>
          <a:prstGeom prst="rect">
            <a:avLst/>
          </a:prstGeom>
          <a:noFill/>
        </p:spPr>
        <p:txBody>
          <a:bodyPr wrap="square" rtlCol="0">
            <a:spAutoFit/>
          </a:bodyPr>
          <a:lstStyle/>
          <a:p>
            <a:r>
              <a:rPr lang="en-US" sz="1200" dirty="0"/>
              <a:t>Jingbin Cao</a:t>
            </a:r>
          </a:p>
          <a:p>
            <a:r>
              <a:rPr lang="en-US" sz="1200" dirty="0"/>
              <a:t>Sep 4, 2023</a:t>
            </a:r>
          </a:p>
        </p:txBody>
      </p:sp>
    </p:spTree>
    <p:extLst>
      <p:ext uri="{BB962C8B-B14F-4D97-AF65-F5344CB8AC3E}">
        <p14:creationId xmlns:p14="http://schemas.microsoft.com/office/powerpoint/2010/main" val="2716801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9D252-EC3E-B928-F9BA-432F67EF2C7A}"/>
              </a:ext>
            </a:extLst>
          </p:cNvPr>
          <p:cNvSpPr>
            <a:spLocks noGrp="1"/>
          </p:cNvSpPr>
          <p:nvPr>
            <p:ph type="title"/>
          </p:nvPr>
        </p:nvSpPr>
        <p:spPr>
          <a:xfrm>
            <a:off x="838200" y="365125"/>
            <a:ext cx="10515600" cy="1325563"/>
          </a:xfrm>
        </p:spPr>
        <p:txBody>
          <a:bodyPr>
            <a:normAutofit/>
          </a:bodyPr>
          <a:lstStyle/>
          <a:p>
            <a:r>
              <a:rPr lang="en-US" sz="5400" dirty="0"/>
              <a:t>Future 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D0681C-5D6A-0C7A-FC44-A46861BCFA8B}"/>
              </a:ext>
            </a:extLst>
          </p:cNvPr>
          <p:cNvSpPr>
            <a:spLocks noGrp="1"/>
          </p:cNvSpPr>
          <p:nvPr>
            <p:ph idx="1"/>
          </p:nvPr>
        </p:nvSpPr>
        <p:spPr>
          <a:xfrm>
            <a:off x="838200" y="1929384"/>
            <a:ext cx="10515600" cy="4251960"/>
          </a:xfrm>
        </p:spPr>
        <p:txBody>
          <a:bodyPr>
            <a:noAutofit/>
          </a:bodyPr>
          <a:lstStyle/>
          <a:p>
            <a:r>
              <a:rPr lang="en-US" sz="1200" b="1" i="0" dirty="0">
                <a:effectLst/>
                <a:latin typeface="Calibri" panose="020F0502020204030204" pitchFamily="34" charset="0"/>
                <a:cs typeface="Calibri" panose="020F0502020204030204" pitchFamily="34" charset="0"/>
              </a:rPr>
              <a:t>Data Limitations</a:t>
            </a:r>
          </a:p>
          <a:p>
            <a:pPr lvl="1"/>
            <a:r>
              <a:rPr lang="en-US" sz="1200" b="1" i="0" dirty="0">
                <a:effectLst/>
                <a:latin typeface="Calibri" panose="020F0502020204030204" pitchFamily="34" charset="0"/>
                <a:cs typeface="Calibri" panose="020F0502020204030204" pitchFamily="34" charset="0"/>
              </a:rPr>
              <a:t>Additional Data Sources</a:t>
            </a:r>
            <a:r>
              <a:rPr lang="en-US" sz="1200" b="0" i="0" dirty="0">
                <a:effectLst/>
                <a:latin typeface="Calibri" panose="020F0502020204030204" pitchFamily="34" charset="0"/>
                <a:cs typeface="Calibri" panose="020F0502020204030204" pitchFamily="34" charset="0"/>
              </a:rPr>
              <a:t>: </a:t>
            </a:r>
          </a:p>
          <a:p>
            <a:pPr lvl="2"/>
            <a:r>
              <a:rPr lang="en-US" sz="1200" b="1" i="0" dirty="0">
                <a:effectLst/>
                <a:latin typeface="Calibri" panose="020F0502020204030204" pitchFamily="34" charset="0"/>
                <a:cs typeface="Calibri" panose="020F0502020204030204" pitchFamily="34" charset="0"/>
              </a:rPr>
              <a:t>Macro level data:</a:t>
            </a:r>
            <a:r>
              <a:rPr lang="en-US" sz="1200" b="0" i="0" dirty="0">
                <a:effectLst/>
                <a:latin typeface="Calibri" panose="020F0502020204030204" pitchFamily="34" charset="0"/>
                <a:cs typeface="Calibri" panose="020F0502020204030204" pitchFamily="34" charset="0"/>
              </a:rPr>
              <a:t> Integration of more diverse data types like macro-level factors (e.g., life expectancy) for better trend prediction.</a:t>
            </a:r>
          </a:p>
          <a:p>
            <a:pPr lvl="2"/>
            <a:r>
              <a:rPr lang="en-US" sz="1200" b="1" i="0" dirty="0">
                <a:effectLst/>
                <a:latin typeface="Calibri" panose="020F0502020204030204" pitchFamily="34" charset="0"/>
                <a:cs typeface="Calibri" panose="020F0502020204030204" pitchFamily="34" charset="0"/>
              </a:rPr>
              <a:t>Multiple DSP Data</a:t>
            </a:r>
            <a:r>
              <a:rPr lang="en-US" sz="1200" b="0" i="0" dirty="0">
                <a:effectLst/>
                <a:latin typeface="Calibri" panose="020F0502020204030204" pitchFamily="34" charset="0"/>
                <a:cs typeface="Calibri" panose="020F0502020204030204" pitchFamily="34" charset="0"/>
              </a:rPr>
              <a:t>: Currently only utilizing Spotify streaming data. Incorporation of other platforms can provide a comprehensive view of the competitive landscape.</a:t>
            </a:r>
          </a:p>
          <a:p>
            <a:pPr lvl="2"/>
            <a:r>
              <a:rPr lang="en-US" sz="1200" b="1" i="0" dirty="0">
                <a:effectLst/>
                <a:latin typeface="Calibri" panose="020F0502020204030204" pitchFamily="34" charset="0"/>
                <a:cs typeface="Calibri" panose="020F0502020204030204" pitchFamily="34" charset="0"/>
              </a:rPr>
              <a:t>Third-Party Data</a:t>
            </a:r>
            <a:r>
              <a:rPr lang="en-US" sz="1200" b="0" i="0" dirty="0">
                <a:effectLst/>
                <a:latin typeface="Calibri" panose="020F0502020204030204" pitchFamily="34" charset="0"/>
                <a:cs typeface="Calibri" panose="020F0502020204030204" pitchFamily="34" charset="0"/>
              </a:rPr>
              <a:t>: Enhance analysis quality by including additional external data sources.</a:t>
            </a:r>
          </a:p>
          <a:p>
            <a:pPr lvl="2"/>
            <a:r>
              <a:rPr lang="en-US" sz="1200" b="1" i="0" dirty="0">
                <a:effectLst/>
                <a:latin typeface="Calibri" panose="020F0502020204030204" pitchFamily="34" charset="0"/>
                <a:cs typeface="Calibri" panose="020F0502020204030204" pitchFamily="34" charset="0"/>
              </a:rPr>
              <a:t>Track-Level and Artist-Level Data</a:t>
            </a:r>
            <a:r>
              <a:rPr lang="en-US" sz="1200" b="0" i="0" dirty="0">
                <a:effectLst/>
                <a:latin typeface="Calibri" panose="020F0502020204030204" pitchFamily="34" charset="0"/>
                <a:cs typeface="Calibri" panose="020F0502020204030204" pitchFamily="34" charset="0"/>
              </a:rPr>
              <a:t>: Extracting data such as track and artist popularity via Spotify API can refine segmentations.</a:t>
            </a:r>
          </a:p>
          <a:p>
            <a:pPr lvl="2"/>
            <a:r>
              <a:rPr lang="en-US" sz="1200" b="1" i="0" dirty="0">
                <a:effectLst/>
                <a:latin typeface="Calibri" panose="020F0502020204030204" pitchFamily="34" charset="0"/>
                <a:cs typeface="Calibri" panose="020F0502020204030204" pitchFamily="34" charset="0"/>
              </a:rPr>
              <a:t>Real-time Market Sentiment</a:t>
            </a:r>
            <a:r>
              <a:rPr lang="en-US" sz="1200" b="0" i="0" dirty="0">
                <a:effectLst/>
                <a:latin typeface="Calibri" panose="020F0502020204030204" pitchFamily="34" charset="0"/>
                <a:cs typeface="Calibri" panose="020F0502020204030204" pitchFamily="34" charset="0"/>
              </a:rPr>
              <a:t>: Utilize Python-based web scraping to collect real-time music market data from different countries.</a:t>
            </a:r>
          </a:p>
          <a:p>
            <a:pPr lvl="1"/>
            <a:r>
              <a:rPr lang="en-US" sz="1200" b="1" i="0" dirty="0">
                <a:effectLst/>
                <a:latin typeface="Calibri" panose="020F0502020204030204" pitchFamily="34" charset="0"/>
                <a:cs typeface="Calibri" panose="020F0502020204030204" pitchFamily="34" charset="0"/>
              </a:rPr>
              <a:t>Unrepresented Countries</a:t>
            </a:r>
            <a:r>
              <a:rPr lang="en-US" sz="1200" b="0" i="0" dirty="0">
                <a:effectLst/>
                <a:latin typeface="Calibri" panose="020F0502020204030204" pitchFamily="34" charset="0"/>
                <a:cs typeface="Calibri" panose="020F0502020204030204" pitchFamily="34" charset="0"/>
              </a:rPr>
              <a:t>: Investigate alternative data sources for countries lacking in the current dataset regarding streams, population, and welfare.</a:t>
            </a:r>
          </a:p>
          <a:p>
            <a:pPr lvl="1"/>
            <a:r>
              <a:rPr lang="en-US" sz="1200" b="1" i="0" dirty="0">
                <a:effectLst/>
                <a:latin typeface="Calibri" panose="020F0502020204030204" pitchFamily="34" charset="0"/>
                <a:cs typeface="Calibri" panose="020F0502020204030204" pitchFamily="34" charset="0"/>
              </a:rPr>
              <a:t>Data Integrity</a:t>
            </a:r>
            <a:r>
              <a:rPr lang="en-US" sz="1200" b="0" i="0" dirty="0">
                <a:effectLst/>
                <a:latin typeface="Calibri" panose="020F0502020204030204" pitchFamily="34" charset="0"/>
                <a:cs typeface="Calibri" panose="020F0502020204030204" pitchFamily="34" charset="0"/>
              </a:rPr>
              <a:t>: Current welfare data is not complete, and manipulations were required. Collaborations with research institutions or international organizations for more robust data are advisable.</a:t>
            </a:r>
          </a:p>
          <a:p>
            <a:r>
              <a:rPr lang="en-US" sz="1200" b="1" i="0" dirty="0">
                <a:effectLst/>
                <a:latin typeface="Calibri" panose="020F0502020204030204" pitchFamily="34" charset="0"/>
                <a:cs typeface="Calibri" panose="020F0502020204030204" pitchFamily="34" charset="0"/>
              </a:rPr>
              <a:t>Research Opportunities</a:t>
            </a:r>
          </a:p>
          <a:p>
            <a:pPr lvl="1"/>
            <a:r>
              <a:rPr lang="en-US" sz="1200" b="1" i="0" dirty="0">
                <a:effectLst/>
                <a:latin typeface="Calibri" panose="020F0502020204030204" pitchFamily="34" charset="0"/>
                <a:cs typeface="Calibri" panose="020F0502020204030204" pitchFamily="34" charset="0"/>
              </a:rPr>
              <a:t>Regional and Historical Data</a:t>
            </a:r>
            <a:r>
              <a:rPr lang="en-US" sz="1200" b="0" i="0" dirty="0">
                <a:effectLst/>
                <a:latin typeface="Calibri" panose="020F0502020204030204" pitchFamily="34" charset="0"/>
                <a:cs typeface="Calibri" panose="020F0502020204030204" pitchFamily="34" charset="0"/>
              </a:rPr>
              <a:t>: The dataset includes tables for various regions and historical data for population, welfare, and streams. Future work could focus on historical trends and machine learning predictions to inform long-term strategies.</a:t>
            </a:r>
          </a:p>
          <a:p>
            <a:pPr lvl="1"/>
            <a:r>
              <a:rPr lang="en-US" sz="1200" b="1" i="0" dirty="0">
                <a:effectLst/>
                <a:latin typeface="Calibri" panose="020F0502020204030204" pitchFamily="34" charset="0"/>
                <a:cs typeface="Calibri" panose="020F0502020204030204" pitchFamily="34" charset="0"/>
              </a:rPr>
              <a:t>Temporal Coverage</a:t>
            </a:r>
            <a:r>
              <a:rPr lang="en-US" sz="1200" b="0" i="0" dirty="0">
                <a:effectLst/>
                <a:latin typeface="Calibri" panose="020F0502020204030204" pitchFamily="34" charset="0"/>
                <a:cs typeface="Calibri" panose="020F0502020204030204" pitchFamily="34" charset="0"/>
              </a:rPr>
              <a:t>: Current focus is on 2022 data, but the code can potentially pull data from 1950 to 2100.</a:t>
            </a:r>
          </a:p>
          <a:p>
            <a:pPr lvl="1"/>
            <a:r>
              <a:rPr lang="en-US" sz="1200" b="1" i="0" dirty="0">
                <a:effectLst/>
                <a:latin typeface="Calibri" panose="020F0502020204030204" pitchFamily="34" charset="0"/>
                <a:cs typeface="Calibri" panose="020F0502020204030204" pitchFamily="34" charset="0"/>
              </a:rPr>
              <a:t>Percentile of Welfare Data</a:t>
            </a:r>
            <a:r>
              <a:rPr lang="en-US" sz="1200" b="0" i="0" dirty="0">
                <a:effectLst/>
                <a:latin typeface="Calibri" panose="020F0502020204030204" pitchFamily="34" charset="0"/>
                <a:cs typeface="Calibri" panose="020F0502020204030204" pitchFamily="34" charset="0"/>
              </a:rPr>
              <a:t>: Exploration of other welfare percentiles or percentile groups could enrich the analysis.</a:t>
            </a:r>
          </a:p>
          <a:p>
            <a:pPr lvl="1"/>
            <a:r>
              <a:rPr lang="en-US" sz="1200" b="1" i="0" dirty="0">
                <a:effectLst/>
                <a:latin typeface="Calibri" panose="020F0502020204030204" pitchFamily="34" charset="0"/>
                <a:cs typeface="Calibri" panose="020F0502020204030204" pitchFamily="34" charset="0"/>
              </a:rPr>
              <a:t>Covid-19 Consideration</a:t>
            </a:r>
            <a:r>
              <a:rPr lang="en-US" sz="1200" b="0" i="0" dirty="0">
                <a:effectLst/>
                <a:latin typeface="Calibri" panose="020F0502020204030204" pitchFamily="34" charset="0"/>
                <a:cs typeface="Calibri" panose="020F0502020204030204" pitchFamily="34" charset="0"/>
              </a:rPr>
              <a:t>: 2022 activities are still impacted by the pandemic, and this may require special contextual analysis for future strategy plannings.</a:t>
            </a:r>
          </a:p>
          <a:p>
            <a:r>
              <a:rPr lang="en-US" sz="1200" b="1" i="0" dirty="0">
                <a:effectLst/>
                <a:latin typeface="Calibri" panose="020F0502020204030204" pitchFamily="34" charset="0"/>
                <a:cs typeface="Calibri" panose="020F0502020204030204" pitchFamily="34" charset="0"/>
              </a:rPr>
              <a:t>Code Parameters for Future Analysis</a:t>
            </a:r>
            <a:r>
              <a:rPr lang="en-US" sz="1200" b="0" i="0" dirty="0">
                <a:effectLst/>
                <a:latin typeface="Calibri" panose="020F0502020204030204" pitchFamily="34" charset="0"/>
                <a:cs typeface="Calibri" panose="020F0502020204030204" pitchFamily="34" charset="0"/>
              </a:rPr>
              <a:t>: Parameters like 'Year', 'Welfare Percentile', 'Country / Region Code' are built into the existing code for flexible future research, including integration with alternative geographical systems (e.g., Google Map data) for improved visualization.</a:t>
            </a:r>
          </a:p>
          <a:p>
            <a:pPr marL="0" indent="0">
              <a:buNone/>
            </a:pPr>
            <a:r>
              <a:rPr lang="en-US" sz="1200" b="0" i="0" dirty="0">
                <a:effectLst/>
                <a:latin typeface="Calibri" panose="020F0502020204030204" pitchFamily="34" charset="0"/>
                <a:cs typeface="Calibri" panose="020F0502020204030204" pitchFamily="34" charset="0"/>
              </a:rPr>
              <a:t>By acknowledging these limitations and opportunities, future research can aim to deliver a more comprehensive and nuanced understanding of the global music streaming landscape.</a:t>
            </a:r>
          </a:p>
          <a:p>
            <a:pPr lvl="1"/>
            <a:endParaRPr lang="en-US" sz="1200" dirty="0">
              <a:latin typeface="Calibri" panose="020F0502020204030204" pitchFamily="34" charset="0"/>
              <a:cs typeface="Calibri" panose="020F0502020204030204" pitchFamily="34" charset="0"/>
            </a:endParaRPr>
          </a:p>
          <a:p>
            <a:pPr lvl="1"/>
            <a:endParaRPr lang="en-US" sz="1200" dirty="0">
              <a:latin typeface="Calibri" panose="020F0502020204030204" pitchFamily="34" charset="0"/>
              <a:cs typeface="Calibri" panose="020F0502020204030204" pitchFamily="34" charset="0"/>
            </a:endParaRPr>
          </a:p>
          <a:p>
            <a:pPr marL="457200" lvl="1" indent="0">
              <a:buNone/>
            </a:pPr>
            <a:endParaRPr lang="en-US" sz="1200" dirty="0">
              <a:latin typeface="Calibri" panose="020F0502020204030204" pitchFamily="34" charset="0"/>
              <a:cs typeface="Calibri" panose="020F0502020204030204" pitchFamily="34" charset="0"/>
            </a:endParaRPr>
          </a:p>
          <a:p>
            <a:pPr lvl="1"/>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065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7" name="Rectangle 1106">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9" name="Freeform: Shape 1108">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2" name="Title 1">
            <a:extLst>
              <a:ext uri="{FF2B5EF4-FFF2-40B4-BE49-F238E27FC236}">
                <a16:creationId xmlns:a16="http://schemas.microsoft.com/office/drawing/2014/main" id="{A25DC5DF-36C0-01A5-F6DC-DCF89B194EFF}"/>
              </a:ext>
            </a:extLst>
          </p:cNvPr>
          <p:cNvSpPr>
            <a:spLocks noGrp="1"/>
          </p:cNvSpPr>
          <p:nvPr>
            <p:ph type="title"/>
          </p:nvPr>
        </p:nvSpPr>
        <p:spPr>
          <a:xfrm>
            <a:off x="838200" y="609600"/>
            <a:ext cx="3739341" cy="1330839"/>
          </a:xfrm>
        </p:spPr>
        <p:txBody>
          <a:bodyPr>
            <a:normAutofit/>
          </a:bodyPr>
          <a:lstStyle/>
          <a:p>
            <a:r>
              <a:rPr lang="en-US" dirty="0"/>
              <a:t>Welfare</a:t>
            </a:r>
          </a:p>
        </p:txBody>
      </p:sp>
      <p:sp>
        <p:nvSpPr>
          <p:cNvPr id="1093" name="Content Placeholder 1031">
            <a:extLst>
              <a:ext uri="{FF2B5EF4-FFF2-40B4-BE49-F238E27FC236}">
                <a16:creationId xmlns:a16="http://schemas.microsoft.com/office/drawing/2014/main" id="{28898AA6-EFDC-EFB7-B0EA-30797C59BAA5}"/>
              </a:ext>
            </a:extLst>
          </p:cNvPr>
          <p:cNvSpPr>
            <a:spLocks noGrp="1"/>
          </p:cNvSpPr>
          <p:nvPr>
            <p:ph idx="1"/>
          </p:nvPr>
        </p:nvSpPr>
        <p:spPr>
          <a:xfrm>
            <a:off x="389300" y="2218098"/>
            <a:ext cx="4010684" cy="3884589"/>
          </a:xfrm>
        </p:spPr>
        <p:txBody>
          <a:bodyPr>
            <a:normAutofit/>
          </a:bodyPr>
          <a:lstStyle/>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Geographic Wealth Disparities: </a:t>
            </a:r>
            <a:r>
              <a:rPr lang="en-US" sz="1200" b="0" i="0" dirty="0">
                <a:effectLst/>
                <a:latin typeface="Calibri" panose="020F0502020204030204" pitchFamily="34" charset="0"/>
                <a:cs typeface="Calibri" panose="020F0502020204030204" pitchFamily="34" charset="0"/>
              </a:rPr>
              <a:t>A notable concentration of higher median welfare levels can be observed in North America, Western and Northern Europe, as well as Australia, reinforcing their status as economically developed regions.</a:t>
            </a:r>
          </a:p>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Global South Inequality: </a:t>
            </a:r>
            <a:r>
              <a:rPr lang="en-US" sz="1200" b="0" i="0" dirty="0">
                <a:effectLst/>
                <a:latin typeface="Calibri" panose="020F0502020204030204" pitchFamily="34" charset="0"/>
                <a:cs typeface="Calibri" panose="020F0502020204030204" pitchFamily="34" charset="0"/>
              </a:rPr>
              <a:t>There are discernible gaps in median welfare levels, particularly in African countries where data is either missing or indicates lower economic standing.</a:t>
            </a:r>
          </a:p>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Currency Perspective: </a:t>
            </a:r>
            <a:r>
              <a:rPr lang="en-US" sz="1200" b="0" i="0" dirty="0">
                <a:effectLst/>
                <a:latin typeface="Calibri" panose="020F0502020204030204" pitchFamily="34" charset="0"/>
                <a:cs typeface="Calibri" panose="020F0502020204030204" pitchFamily="34" charset="0"/>
              </a:rPr>
              <a:t>Median welfare levels are represented in daily USD, providing a standardized metric.</a:t>
            </a:r>
          </a:p>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National-Level Insights: </a:t>
            </a:r>
            <a:r>
              <a:rPr lang="en-US" sz="1200" b="0" i="0" dirty="0">
                <a:effectLst/>
                <a:latin typeface="Calibri" panose="020F0502020204030204" pitchFamily="34" charset="0"/>
                <a:cs typeface="Calibri" panose="020F0502020204030204" pitchFamily="34" charset="0"/>
              </a:rPr>
              <a:t>The median welfare statistics are aggregated at a national level, which may mask intra-country disparities but provides a general view of economic health by region.</a:t>
            </a:r>
          </a:p>
          <a:p>
            <a:pPr marL="0" indent="0">
              <a:buNone/>
            </a:pPr>
            <a:endParaRPr lang="en-US" sz="1200" b="0" i="0" dirty="0">
              <a:effectLst/>
              <a:latin typeface="Calibri" panose="020F0502020204030204" pitchFamily="34" charset="0"/>
              <a:cs typeface="Calibri" panose="020F0502020204030204" pitchFamily="34" charset="0"/>
            </a:endParaRPr>
          </a:p>
        </p:txBody>
      </p:sp>
      <p:pic>
        <p:nvPicPr>
          <p:cNvPr id="1028" name="Picture 4">
            <a:extLst>
              <a:ext uri="{FF2B5EF4-FFF2-40B4-BE49-F238E27FC236}">
                <a16:creationId xmlns:a16="http://schemas.microsoft.com/office/drawing/2014/main" id="{C9A12292-0969-8B0A-B8C3-9C78A2204D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7710" y="961931"/>
            <a:ext cx="7095714" cy="49341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D362BCF-BBC7-C5D3-9863-4DFE409079B0}"/>
              </a:ext>
            </a:extLst>
          </p:cNvPr>
          <p:cNvSpPr txBox="1"/>
          <p:nvPr/>
        </p:nvSpPr>
        <p:spPr>
          <a:xfrm>
            <a:off x="272288" y="6430238"/>
            <a:ext cx="7731760" cy="215444"/>
          </a:xfrm>
          <a:prstGeom prst="rect">
            <a:avLst/>
          </a:prstGeom>
          <a:noFill/>
        </p:spPr>
        <p:txBody>
          <a:bodyPr wrap="square" rtlCol="0">
            <a:spAutoFit/>
          </a:bodyPr>
          <a:lstStyle/>
          <a:p>
            <a:pPr>
              <a:spcAft>
                <a:spcPts val="600"/>
              </a:spcAft>
            </a:pPr>
            <a:r>
              <a:rPr lang="en-US" sz="800" dirty="0">
                <a:solidFill>
                  <a:schemeClr val="tx1">
                    <a:lumMod val="50000"/>
                    <a:lumOff val="50000"/>
                  </a:schemeClr>
                </a:solidFill>
                <a:latin typeface="Arial" panose="020B0604020202020204" pitchFamily="34" charset="0"/>
                <a:cs typeface="Arial" panose="020B0604020202020204" pitchFamily="34" charset="0"/>
              </a:rPr>
              <a:t>Data Source: </a:t>
            </a:r>
            <a:r>
              <a:rPr lang="en-US" sz="800" b="0" i="0" u="sng" dirty="0">
                <a:solidFill>
                  <a:schemeClr val="tx1">
                    <a:lumMod val="50000"/>
                    <a:lumOff val="50000"/>
                  </a:schemeClr>
                </a:solidFill>
                <a:effectLst/>
                <a:latin typeface="-apple-system"/>
                <a:hlinkClick r:id="rId3">
                  <a:extLst>
                    <a:ext uri="{A12FA001-AC4F-418D-AE19-62706E023703}">
                      <ahyp:hlinkClr xmlns:ahyp="http://schemas.microsoft.com/office/drawing/2018/hyperlinkcolor" val="tx"/>
                    </a:ext>
                  </a:extLst>
                </a:hlinkClick>
              </a:rPr>
              <a:t>Poverty and Inequality Platform (PIP): Percentiles | Data Catalog</a:t>
            </a:r>
            <a:endParaRPr lang="en-US" sz="8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451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Freeform: Shape 206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8727B2-3D48-F763-7F27-00BDCEBC699E}"/>
              </a:ext>
            </a:extLst>
          </p:cNvPr>
          <p:cNvSpPr>
            <a:spLocks noGrp="1"/>
          </p:cNvSpPr>
          <p:nvPr>
            <p:ph type="title"/>
          </p:nvPr>
        </p:nvSpPr>
        <p:spPr>
          <a:xfrm>
            <a:off x="838200" y="609600"/>
            <a:ext cx="3739341" cy="1330839"/>
          </a:xfrm>
        </p:spPr>
        <p:txBody>
          <a:bodyPr>
            <a:normAutofit/>
          </a:bodyPr>
          <a:lstStyle/>
          <a:p>
            <a:r>
              <a:rPr lang="en-US" dirty="0"/>
              <a:t>Population</a:t>
            </a:r>
          </a:p>
        </p:txBody>
      </p:sp>
      <p:sp>
        <p:nvSpPr>
          <p:cNvPr id="2056" name="Content Placeholder 2055">
            <a:extLst>
              <a:ext uri="{FF2B5EF4-FFF2-40B4-BE49-F238E27FC236}">
                <a16:creationId xmlns:a16="http://schemas.microsoft.com/office/drawing/2014/main" id="{454FC3D9-4E17-3DBA-3A26-156830695E94}"/>
              </a:ext>
            </a:extLst>
          </p:cNvPr>
          <p:cNvSpPr>
            <a:spLocks noGrp="1"/>
          </p:cNvSpPr>
          <p:nvPr>
            <p:ph idx="1"/>
          </p:nvPr>
        </p:nvSpPr>
        <p:spPr>
          <a:xfrm>
            <a:off x="272288" y="2194102"/>
            <a:ext cx="4182017" cy="3908586"/>
          </a:xfrm>
        </p:spPr>
        <p:txBody>
          <a:bodyPr>
            <a:normAutofit/>
          </a:bodyPr>
          <a:lstStyle/>
          <a:p>
            <a:pPr algn="l">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Population Density in Emerging Markets:</a:t>
            </a:r>
            <a:r>
              <a:rPr lang="en-US" sz="1200" b="0" i="0" dirty="0">
                <a:effectLst/>
                <a:latin typeface="Calibri" panose="020F0502020204030204" pitchFamily="34" charset="0"/>
                <a:cs typeface="Calibri" panose="020F0502020204030204" pitchFamily="34" charset="0"/>
              </a:rPr>
              <a:t> Substantial populations are observed in emerging and frontier markets, particularly in Southeast Asia and other parts of Asia, indicating a ripe environment for market expansion.</a:t>
            </a:r>
          </a:p>
          <a:p>
            <a:pPr algn="l">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Data Gaps</a:t>
            </a:r>
            <a:r>
              <a:rPr lang="en-US" sz="1200" b="0" i="0" dirty="0">
                <a:effectLst/>
                <a:latin typeface="Calibri" panose="020F0502020204030204" pitchFamily="34" charset="0"/>
                <a:cs typeface="Calibri" panose="020F0502020204030204" pitchFamily="34" charset="0"/>
              </a:rPr>
              <a:t>: Missing population data for regions like South America, Australia, and South Africa necessitate additional data collection for a more comprehensive analysis.</a:t>
            </a:r>
          </a:p>
          <a:p>
            <a:pPr algn="l">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Demographic Giants:</a:t>
            </a:r>
            <a:r>
              <a:rPr lang="en-US" sz="1200" b="0" i="0" dirty="0">
                <a:effectLst/>
                <a:latin typeface="Calibri" panose="020F0502020204030204" pitchFamily="34" charset="0"/>
                <a:cs typeface="Calibri" panose="020F0502020204030204" pitchFamily="34" charset="0"/>
              </a:rPr>
              <a:t> China and India stand out for their significantly larger populations, serving as potential focal points for market strategies due to the sheer size of their consumer base.</a:t>
            </a:r>
          </a:p>
          <a:p>
            <a:pPr algn="l">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Temporal Context: </a:t>
            </a:r>
            <a:r>
              <a:rPr lang="en-US" sz="1200" b="0" i="0" dirty="0">
                <a:effectLst/>
                <a:latin typeface="Calibri" panose="020F0502020204030204" pitchFamily="34" charset="0"/>
                <a:cs typeface="Calibri" panose="020F0502020204030204" pitchFamily="34" charset="0"/>
              </a:rPr>
              <a:t>The analysis utilizes population estimates for the year 2022, offering a current snapshot of demographic distributions across the globe.</a:t>
            </a:r>
          </a:p>
          <a:p>
            <a:pPr algn="l">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Aggregated Age Data: </a:t>
            </a:r>
            <a:r>
              <a:rPr lang="en-US" sz="1200" b="0" i="0" dirty="0">
                <a:effectLst/>
                <a:latin typeface="Calibri" panose="020F0502020204030204" pitchFamily="34" charset="0"/>
                <a:cs typeface="Calibri" panose="020F0502020204030204" pitchFamily="34" charset="0"/>
              </a:rPr>
              <a:t>The population figures include all age groups, providing a broad but non-segmented view of potential market size by country.</a:t>
            </a:r>
          </a:p>
        </p:txBody>
      </p:sp>
      <p:pic>
        <p:nvPicPr>
          <p:cNvPr id="2052" name="Picture 4">
            <a:extLst>
              <a:ext uri="{FF2B5EF4-FFF2-40B4-BE49-F238E27FC236}">
                <a16:creationId xmlns:a16="http://schemas.microsoft.com/office/drawing/2014/main" id="{11502EAA-9E3C-DDAE-4289-8D0DC68835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1795" y="959986"/>
            <a:ext cx="7097917" cy="49380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6B7EF0A-539F-26B0-6AA3-9032AA989578}"/>
              </a:ext>
            </a:extLst>
          </p:cNvPr>
          <p:cNvSpPr txBox="1"/>
          <p:nvPr/>
        </p:nvSpPr>
        <p:spPr>
          <a:xfrm>
            <a:off x="272288" y="6430238"/>
            <a:ext cx="7731760" cy="215444"/>
          </a:xfrm>
          <a:prstGeom prst="rect">
            <a:avLst/>
          </a:prstGeom>
          <a:noFill/>
        </p:spPr>
        <p:txBody>
          <a:bodyPr wrap="square" rtlCol="0">
            <a:spAutoFit/>
          </a:bodyPr>
          <a:lstStyle/>
          <a:p>
            <a:pPr>
              <a:spcAft>
                <a:spcPts val="600"/>
              </a:spcAft>
            </a:pPr>
            <a:r>
              <a:rPr lang="en-US" sz="800" dirty="0">
                <a:solidFill>
                  <a:schemeClr val="tx1">
                    <a:lumMod val="50000"/>
                    <a:lumOff val="50000"/>
                  </a:schemeClr>
                </a:solidFill>
                <a:latin typeface="Arial" panose="020B0604020202020204" pitchFamily="34" charset="0"/>
                <a:cs typeface="Arial" panose="020B0604020202020204" pitchFamily="34" charset="0"/>
              </a:rPr>
              <a:t>Data Source: </a:t>
            </a:r>
            <a:r>
              <a:rPr lang="en-US" sz="800" b="0" i="0" u="sng" dirty="0">
                <a:solidFill>
                  <a:schemeClr val="tx1">
                    <a:lumMod val="50000"/>
                    <a:lumOff val="50000"/>
                  </a:schemeClr>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World Population Prospects - Population Division - United Nations</a:t>
            </a:r>
            <a:endParaRPr lang="en-US" sz="8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6424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Freeform: Shape 309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6A2489-999D-683E-73F7-86A6C1DD4561}"/>
              </a:ext>
            </a:extLst>
          </p:cNvPr>
          <p:cNvSpPr>
            <a:spLocks noGrp="1"/>
          </p:cNvSpPr>
          <p:nvPr>
            <p:ph type="title"/>
          </p:nvPr>
        </p:nvSpPr>
        <p:spPr>
          <a:xfrm>
            <a:off x="838200" y="609600"/>
            <a:ext cx="3739341" cy="1330839"/>
          </a:xfrm>
        </p:spPr>
        <p:txBody>
          <a:bodyPr>
            <a:normAutofit/>
          </a:bodyPr>
          <a:lstStyle/>
          <a:p>
            <a:r>
              <a:rPr lang="en-US" dirty="0"/>
              <a:t>Streams</a:t>
            </a:r>
          </a:p>
        </p:txBody>
      </p:sp>
      <p:sp>
        <p:nvSpPr>
          <p:cNvPr id="3080" name="Content Placeholder 3079">
            <a:extLst>
              <a:ext uri="{FF2B5EF4-FFF2-40B4-BE49-F238E27FC236}">
                <a16:creationId xmlns:a16="http://schemas.microsoft.com/office/drawing/2014/main" id="{58BD79D7-E168-5E23-F4A9-9A9B63CD5593}"/>
              </a:ext>
            </a:extLst>
          </p:cNvPr>
          <p:cNvSpPr>
            <a:spLocks noGrp="1"/>
          </p:cNvSpPr>
          <p:nvPr>
            <p:ph idx="1"/>
          </p:nvPr>
        </p:nvSpPr>
        <p:spPr>
          <a:xfrm>
            <a:off x="272288" y="2073760"/>
            <a:ext cx="4162618" cy="3893126"/>
          </a:xfrm>
        </p:spPr>
        <p:txBody>
          <a:bodyPr>
            <a:noAutofit/>
          </a:bodyPr>
          <a:lstStyle/>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Streaming Concentration in Developed Markets: </a:t>
            </a:r>
            <a:r>
              <a:rPr lang="en-US" sz="1200" b="0" i="0" dirty="0">
                <a:effectLst/>
                <a:latin typeface="Calibri" panose="020F0502020204030204" pitchFamily="34" charset="0"/>
                <a:cs typeface="Calibri" panose="020F0502020204030204" pitchFamily="34" charset="0"/>
              </a:rPr>
              <a:t>Developed countries exhibit higher numbers of streams (WMG </a:t>
            </a:r>
            <a:r>
              <a:rPr lang="en-US" sz="1200" dirty="0">
                <a:latin typeface="Calibri" panose="020F0502020204030204" pitchFamily="34" charset="0"/>
                <a:cs typeface="Calibri" panose="020F0502020204030204" pitchFamily="34" charset="0"/>
              </a:rPr>
              <a:t>tracks) </a:t>
            </a:r>
            <a:r>
              <a:rPr lang="en-US" sz="1200" b="0" i="0" dirty="0">
                <a:effectLst/>
                <a:latin typeface="Calibri" panose="020F0502020204030204" pitchFamily="34" charset="0"/>
                <a:cs typeface="Calibri" panose="020F0502020204030204" pitchFamily="34" charset="0"/>
              </a:rPr>
              <a:t>highlighting untapped potential in emerging and frontier markets.</a:t>
            </a:r>
          </a:p>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Incomplete Data Landscape: </a:t>
            </a:r>
            <a:r>
              <a:rPr lang="en-US" sz="1200" b="0" i="0" dirty="0">
                <a:effectLst/>
                <a:latin typeface="Calibri" panose="020F0502020204030204" pitchFamily="34" charset="0"/>
                <a:cs typeface="Calibri" panose="020F0502020204030204" pitchFamily="34" charset="0"/>
              </a:rPr>
              <a:t>Notable data gaps exist in regions such as South Africa, South America, Asia, and Australia, indicating a need for additional data sourcing to achieve a more exhaustive understanding of global streaming behaviors.</a:t>
            </a:r>
          </a:p>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Regional Leaders: </a:t>
            </a:r>
            <a:r>
              <a:rPr lang="en-US" sz="1200" b="0" i="0" dirty="0">
                <a:effectLst/>
                <a:latin typeface="Calibri" panose="020F0502020204030204" pitchFamily="34" charset="0"/>
                <a:cs typeface="Calibri" panose="020F0502020204030204" pitchFamily="34" charset="0"/>
              </a:rPr>
              <a:t>Northern Europe distinguishes itself with high stream counts, while North America and Europe also maintain elevated levels of streaming, serving as benchmarks for other markets.</a:t>
            </a:r>
          </a:p>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Current State of Streaming: </a:t>
            </a:r>
            <a:r>
              <a:rPr lang="en-US" sz="1200" b="0" i="0" dirty="0">
                <a:effectLst/>
                <a:latin typeface="Calibri" panose="020F0502020204030204" pitchFamily="34" charset="0"/>
                <a:cs typeface="Calibri" panose="020F0502020204030204" pitchFamily="34" charset="0"/>
              </a:rPr>
              <a:t>Data is derived from the aggregated streams for the year 2022, offering a recent snapshot of consumer streaming patterns.</a:t>
            </a:r>
          </a:p>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Streams per Capita: </a:t>
            </a:r>
            <a:r>
              <a:rPr lang="en-US" sz="1200" b="0" i="0" dirty="0">
                <a:effectLst/>
                <a:latin typeface="Calibri" panose="020F0502020204030204" pitchFamily="34" charset="0"/>
                <a:cs typeface="Calibri" panose="020F0502020204030204" pitchFamily="34" charset="0"/>
              </a:rPr>
              <a:t>The data is normalized by national population to yield streams per person, facilitating a more accurate and comparable metric for assessing country-level music consumption behaviors.</a:t>
            </a:r>
          </a:p>
        </p:txBody>
      </p:sp>
      <p:pic>
        <p:nvPicPr>
          <p:cNvPr id="3076" name="Picture 4" descr="A map of the world&#10;&#10;Description automatically generated">
            <a:extLst>
              <a:ext uri="{FF2B5EF4-FFF2-40B4-BE49-F238E27FC236}">
                <a16:creationId xmlns:a16="http://schemas.microsoft.com/office/drawing/2014/main" id="{106C1E10-38EB-B595-C103-836FD56018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9353" y="961605"/>
            <a:ext cx="7094619" cy="49347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8C4F50-011B-DA6D-506A-1139B78CF4A1}"/>
              </a:ext>
            </a:extLst>
          </p:cNvPr>
          <p:cNvSpPr txBox="1"/>
          <p:nvPr/>
        </p:nvSpPr>
        <p:spPr>
          <a:xfrm>
            <a:off x="272288" y="6430238"/>
            <a:ext cx="7731760" cy="215444"/>
          </a:xfrm>
          <a:prstGeom prst="rect">
            <a:avLst/>
          </a:prstGeom>
          <a:noFill/>
        </p:spPr>
        <p:txBody>
          <a:bodyPr wrap="square" rtlCol="0">
            <a:spAutoFit/>
          </a:bodyPr>
          <a:lstStyle/>
          <a:p>
            <a:pPr>
              <a:spcAft>
                <a:spcPts val="600"/>
              </a:spcAft>
            </a:pPr>
            <a:r>
              <a:rPr lang="en-US" sz="800" dirty="0">
                <a:solidFill>
                  <a:schemeClr val="tx1">
                    <a:lumMod val="50000"/>
                    <a:lumOff val="50000"/>
                  </a:schemeClr>
                </a:solidFill>
                <a:latin typeface="Arial" panose="020B0604020202020204" pitchFamily="34" charset="0"/>
                <a:cs typeface="Arial" panose="020B0604020202020204" pitchFamily="34" charset="0"/>
              </a:rPr>
              <a:t>Data Source:</a:t>
            </a:r>
            <a:r>
              <a:rPr lang="zh-CN" altLang="en-US" sz="800" dirty="0">
                <a:solidFill>
                  <a:schemeClr val="tx1">
                    <a:lumMod val="50000"/>
                    <a:lumOff val="50000"/>
                  </a:schemeClr>
                </a:solidFill>
                <a:latin typeface="Arial" panose="020B0604020202020204" pitchFamily="34" charset="0"/>
                <a:cs typeface="Arial" panose="020B0604020202020204" pitchFamily="34" charset="0"/>
              </a:rPr>
              <a:t> </a:t>
            </a:r>
            <a:r>
              <a:rPr lang="en-US" altLang="zh-CN" sz="800" dirty="0">
                <a:solidFill>
                  <a:schemeClr val="tx1">
                    <a:lumMod val="50000"/>
                    <a:lumOff val="50000"/>
                  </a:schemeClr>
                </a:solidFill>
                <a:latin typeface="Arial" panose="020B0604020202020204" pitchFamily="34" charset="0"/>
                <a:cs typeface="Arial" panose="020B0604020202020204" pitchFamily="34" charset="0"/>
              </a:rPr>
              <a:t>WMG</a:t>
            </a:r>
            <a:r>
              <a:rPr lang="zh-CN" altLang="en-US" sz="800" dirty="0">
                <a:solidFill>
                  <a:schemeClr val="tx1">
                    <a:lumMod val="50000"/>
                    <a:lumOff val="50000"/>
                  </a:schemeClr>
                </a:solidFill>
                <a:latin typeface="Arial" panose="020B0604020202020204" pitchFamily="34" charset="0"/>
                <a:cs typeface="Arial" panose="020B0604020202020204" pitchFamily="34" charset="0"/>
              </a:rPr>
              <a:t> </a:t>
            </a:r>
            <a:r>
              <a:rPr lang="en-US" altLang="zh-CN" sz="800" dirty="0">
                <a:solidFill>
                  <a:schemeClr val="tx1">
                    <a:lumMod val="50000"/>
                    <a:lumOff val="50000"/>
                  </a:schemeClr>
                </a:solidFill>
                <a:latin typeface="Arial" panose="020B0604020202020204" pitchFamily="34" charset="0"/>
                <a:cs typeface="Arial" panose="020B0604020202020204" pitchFamily="34" charset="0"/>
              </a:rPr>
              <a:t>Streaming Data in </a:t>
            </a:r>
            <a:r>
              <a:rPr lang="en-US" altLang="zh-CN" sz="800" dirty="0" err="1">
                <a:solidFill>
                  <a:schemeClr val="tx1">
                    <a:lumMod val="50000"/>
                    <a:lumOff val="50000"/>
                  </a:schemeClr>
                </a:solidFill>
                <a:latin typeface="Arial" panose="020B0604020202020204" pitchFamily="34" charset="0"/>
                <a:cs typeface="Arial" panose="020B0604020202020204" pitchFamily="34" charset="0"/>
              </a:rPr>
              <a:t>Datalab</a:t>
            </a:r>
            <a:r>
              <a:rPr lang="en-US" altLang="zh-CN" sz="800" dirty="0">
                <a:solidFill>
                  <a:schemeClr val="tx1">
                    <a:lumMod val="50000"/>
                    <a:lumOff val="50000"/>
                  </a:schemeClr>
                </a:solidFill>
                <a:latin typeface="Arial" panose="020B0604020202020204" pitchFamily="34" charset="0"/>
                <a:cs typeface="Arial" panose="020B0604020202020204" pitchFamily="34" charset="0"/>
              </a:rPr>
              <a:t>, </a:t>
            </a:r>
            <a:r>
              <a:rPr lang="en-US" sz="800" b="0" dirty="0" err="1">
                <a:solidFill>
                  <a:schemeClr val="tx1">
                    <a:lumMod val="50000"/>
                    <a:lumOff val="50000"/>
                  </a:schemeClr>
                </a:solidFill>
                <a:effectLst/>
                <a:latin typeface="Source Code Pro" panose="020B0509030403020204" pitchFamily="49" charset="0"/>
              </a:rPr>
              <a:t>df_prod.dap.fact_audio_streaming_agg_yearly</a:t>
            </a:r>
            <a:r>
              <a:rPr lang="en-US" sz="800" b="0" dirty="0">
                <a:solidFill>
                  <a:schemeClr val="tx1">
                    <a:lumMod val="50000"/>
                    <a:lumOff val="50000"/>
                  </a:schemeClr>
                </a:solidFill>
                <a:effectLst/>
                <a:latin typeface="Arial" panose="020B0604020202020204" pitchFamily="34" charset="0"/>
                <a:cs typeface="Arial" panose="020B0604020202020204" pitchFamily="34" charset="0"/>
              </a:rPr>
              <a:t>, </a:t>
            </a:r>
            <a:r>
              <a:rPr lang="en-US" sz="800" b="0" dirty="0" err="1">
                <a:solidFill>
                  <a:schemeClr val="tx1">
                    <a:lumMod val="50000"/>
                    <a:lumOff val="50000"/>
                  </a:schemeClr>
                </a:solidFill>
                <a:effectLst/>
                <a:latin typeface="Source Code Pro" panose="020B0509030403020204" pitchFamily="49" charset="0"/>
              </a:rPr>
              <a:t>df_prod.dap.dim_consumer_details</a:t>
            </a:r>
            <a:endParaRPr lang="en-US" sz="800" b="0" dirty="0">
              <a:solidFill>
                <a:schemeClr val="tx1">
                  <a:lumMod val="50000"/>
                  <a:lumOff val="50000"/>
                </a:schemeClr>
              </a:solidFill>
              <a:effectLst/>
              <a:latin typeface="Source Code Pro" panose="020B0509030403020204" pitchFamily="49" charset="0"/>
            </a:endParaRPr>
          </a:p>
        </p:txBody>
      </p:sp>
    </p:spTree>
    <p:extLst>
      <p:ext uri="{BB962C8B-B14F-4D97-AF65-F5344CB8AC3E}">
        <p14:creationId xmlns:p14="http://schemas.microsoft.com/office/powerpoint/2010/main" val="1650964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F136B-A7CB-0315-7E8F-312D5F56C23C}"/>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sz="2800" kern="1200" dirty="0">
                <a:solidFill>
                  <a:schemeClr val="tx1"/>
                </a:solidFill>
                <a:latin typeface="+mj-lt"/>
                <a:ea typeface="+mj-ea"/>
                <a:cs typeface="+mj-cs"/>
              </a:rPr>
              <a:t>Deep Dive</a:t>
            </a:r>
            <a:r>
              <a:rPr lang="en-US" altLang="zh-CN" sz="2800" kern="1200" dirty="0">
                <a:solidFill>
                  <a:schemeClr val="tx1"/>
                </a:solidFill>
                <a:latin typeface="+mj-lt"/>
                <a:ea typeface="+mj-ea"/>
                <a:cs typeface="+mj-cs"/>
              </a:rPr>
              <a:t> f</a:t>
            </a:r>
            <a:r>
              <a:rPr lang="en-US" sz="2800" kern="1200" dirty="0">
                <a:solidFill>
                  <a:schemeClr val="tx1"/>
                </a:solidFill>
                <a:latin typeface="+mj-lt"/>
                <a:ea typeface="+mj-ea"/>
                <a:cs typeface="+mj-cs"/>
              </a:rPr>
              <a:t>or Spotify and WMG in Developed and Emerging Markets</a:t>
            </a:r>
            <a:br>
              <a:rPr lang="en-US" sz="2800" b="1" i="0" kern="1200" dirty="0">
                <a:solidFill>
                  <a:schemeClr val="tx1"/>
                </a:solidFill>
                <a:effectLst/>
                <a:latin typeface="+mj-lt"/>
                <a:ea typeface="+mj-ea"/>
                <a:cs typeface="+mj-cs"/>
              </a:rPr>
            </a:br>
            <a:endParaRPr lang="en-US" sz="28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6937F2D9-20A8-1197-6F59-7D995BDCEB44}"/>
              </a:ext>
            </a:extLst>
          </p:cNvPr>
          <p:cNvSpPr>
            <a:spLocks noGrp="1"/>
          </p:cNvSpPr>
          <p:nvPr>
            <p:ph idx="1"/>
          </p:nvPr>
        </p:nvSpPr>
        <p:spPr>
          <a:xfrm>
            <a:off x="838200" y="2177456"/>
            <a:ext cx="5097780" cy="3795748"/>
          </a:xfrm>
        </p:spPr>
        <p:txBody>
          <a:bodyPr vert="horz" lIns="91440" tIns="45720" rIns="91440" bIns="45720" rtlCol="0">
            <a:normAutofit lnSpcReduction="10000"/>
          </a:bodyPr>
          <a:lstStyle/>
          <a:p>
            <a:r>
              <a:rPr lang="en-US" sz="1200" b="1" i="0" dirty="0">
                <a:effectLst/>
              </a:rPr>
              <a:t>Objective:</a:t>
            </a:r>
          </a:p>
          <a:p>
            <a:pPr lvl="1"/>
            <a:r>
              <a:rPr lang="en-US" sz="1200" b="0" i="0" dirty="0">
                <a:effectLst/>
              </a:rPr>
              <a:t>To provide strategic insights that can enhance user experience for Spotify and drive business growth for Warner Music Group (WMG) in Developed Markets (DM), Emerging Markets (EM), and Frontier Markets (FM).</a:t>
            </a:r>
          </a:p>
          <a:p>
            <a:r>
              <a:rPr lang="en-US" sz="1200" b="1" i="0" dirty="0">
                <a:effectLst/>
              </a:rPr>
              <a:t>Market Overview:</a:t>
            </a:r>
          </a:p>
          <a:p>
            <a:pPr lvl="1"/>
            <a:r>
              <a:rPr lang="en-US" sz="1200" b="1" i="0" dirty="0">
                <a:effectLst/>
              </a:rPr>
              <a:t>Developed Markets (DM)</a:t>
            </a:r>
            <a:r>
              <a:rPr lang="en-US" sz="1200" b="0" i="0" dirty="0">
                <a:effectLst/>
              </a:rPr>
              <a:t>: Comprises selected countries in Europe and North America.</a:t>
            </a:r>
          </a:p>
          <a:p>
            <a:pPr lvl="1"/>
            <a:r>
              <a:rPr lang="en-US" sz="1200" b="1" i="0" dirty="0">
                <a:effectLst/>
              </a:rPr>
              <a:t>Emerging Markets (EM)</a:t>
            </a:r>
            <a:r>
              <a:rPr lang="en-US" sz="1200" b="0" i="0" dirty="0">
                <a:effectLst/>
              </a:rPr>
              <a:t>: Includes targeted countries in Southeast Asia (SEA).</a:t>
            </a:r>
          </a:p>
          <a:p>
            <a:pPr lvl="1"/>
            <a:r>
              <a:rPr lang="en-US" sz="1200" b="1" i="0" dirty="0">
                <a:effectLst/>
              </a:rPr>
              <a:t>Frontier Markets (FM): </a:t>
            </a:r>
            <a:r>
              <a:rPr lang="en-US" sz="1200" b="0" i="0" dirty="0">
                <a:effectLst/>
              </a:rPr>
              <a:t>Includes targeted countries in Sub-Saharan Africa (SSA).</a:t>
            </a:r>
          </a:p>
          <a:p>
            <a:r>
              <a:rPr lang="en-US" sz="1200" b="1" i="0" dirty="0">
                <a:effectLst/>
              </a:rPr>
              <a:t>Data Metrics:</a:t>
            </a:r>
          </a:p>
          <a:p>
            <a:pPr lvl="1"/>
            <a:r>
              <a:rPr lang="en-US" sz="1200" b="1" i="0" dirty="0">
                <a:effectLst/>
              </a:rPr>
              <a:t>Yearly Streams per Person</a:t>
            </a:r>
            <a:r>
              <a:rPr lang="en-US" sz="1200" b="0" i="0" dirty="0">
                <a:effectLst/>
              </a:rPr>
              <a:t>: Measured as total streams divided by population, and categorized by country, age, and Spotify membership status (Free or Paid).</a:t>
            </a:r>
          </a:p>
          <a:p>
            <a:pPr lvl="1"/>
            <a:r>
              <a:rPr lang="en-US" sz="1200" b="1" i="0" dirty="0">
                <a:effectLst/>
              </a:rPr>
              <a:t>Population Estimates for 2022</a:t>
            </a:r>
            <a:r>
              <a:rPr lang="en-US" sz="1200" b="0" i="0" dirty="0">
                <a:effectLst/>
              </a:rPr>
              <a:t>: Summarized in tables and grouped by country and age demographics.</a:t>
            </a:r>
          </a:p>
          <a:p>
            <a:pPr lvl="1"/>
            <a:r>
              <a:rPr lang="en-US" sz="1200" b="1" i="0" dirty="0">
                <a:effectLst/>
              </a:rPr>
              <a:t>Monthly Median Welfare</a:t>
            </a:r>
            <a:r>
              <a:rPr lang="en-US" sz="1200" b="0" i="0" dirty="0">
                <a:effectLst/>
              </a:rPr>
              <a:t>: Denominated in USD and grouped by each country</a:t>
            </a:r>
            <a:r>
              <a:rPr lang="en-US" altLang="zh-CN" sz="1200" b="0" i="0" dirty="0">
                <a:effectLst/>
              </a:rPr>
              <a:t>.</a:t>
            </a:r>
            <a:endParaRPr lang="en-US" sz="1200" b="0" i="0" dirty="0">
              <a:effectLst/>
            </a:endParaRPr>
          </a:p>
        </p:txBody>
      </p:sp>
      <p:sp>
        <p:nvSpPr>
          <p:cNvPr id="7" name="Content Placeholder 2">
            <a:extLst>
              <a:ext uri="{FF2B5EF4-FFF2-40B4-BE49-F238E27FC236}">
                <a16:creationId xmlns:a16="http://schemas.microsoft.com/office/drawing/2014/main" id="{272E7591-7DF6-4360-881D-350F4A1F179A}"/>
              </a:ext>
            </a:extLst>
          </p:cNvPr>
          <p:cNvSpPr txBox="1">
            <a:spLocks/>
          </p:cNvSpPr>
          <p:nvPr/>
        </p:nvSpPr>
        <p:spPr>
          <a:xfrm>
            <a:off x="6256020" y="2177456"/>
            <a:ext cx="5097780" cy="37957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i="0" dirty="0">
                <a:effectLst/>
                <a:latin typeface="Calibri" panose="020F0502020204030204" pitchFamily="34" charset="0"/>
                <a:cs typeface="Calibri" panose="020F0502020204030204" pitchFamily="34" charset="0"/>
              </a:rPr>
              <a:t>Spotify User Experience Analysis:</a:t>
            </a:r>
          </a:p>
          <a:p>
            <a:pPr lvl="1"/>
            <a:r>
              <a:rPr lang="en-US" sz="1200" b="1" i="0" dirty="0">
                <a:effectLst/>
                <a:latin typeface="Calibri" panose="020F0502020204030204" pitchFamily="34" charset="0"/>
                <a:cs typeface="Calibri" panose="020F0502020204030204" pitchFamily="34" charset="0"/>
              </a:rPr>
              <a:t>Potential User Adoption</a:t>
            </a:r>
            <a:r>
              <a:rPr lang="en-US" sz="1200" b="0" i="0" dirty="0">
                <a:effectLst/>
                <a:latin typeface="Calibri" panose="020F0502020204030204" pitchFamily="34" charset="0"/>
                <a:cs typeface="Calibri" panose="020F0502020204030204" pitchFamily="34" charset="0"/>
              </a:rPr>
              <a:t>: Identifying market segments where there is untapped potential for new Spotify downloads and usage.</a:t>
            </a:r>
          </a:p>
          <a:p>
            <a:pPr lvl="1"/>
            <a:r>
              <a:rPr lang="en-US" sz="1200" b="1" i="0" dirty="0">
                <a:effectLst/>
                <a:latin typeface="Calibri" panose="020F0502020204030204" pitchFamily="34" charset="0"/>
                <a:cs typeface="Calibri" panose="020F0502020204030204" pitchFamily="34" charset="0"/>
              </a:rPr>
              <a:t>Membership Conversion</a:t>
            </a:r>
            <a:r>
              <a:rPr lang="en-US" sz="1200" b="0" i="0" dirty="0">
                <a:effectLst/>
                <a:latin typeface="Calibri" panose="020F0502020204030204" pitchFamily="34" charset="0"/>
                <a:cs typeface="Calibri" panose="020F0502020204030204" pitchFamily="34" charset="0"/>
              </a:rPr>
              <a:t>: Strategies to educate and transition Free users to Paid memberships.</a:t>
            </a:r>
          </a:p>
          <a:p>
            <a:pPr lvl="1"/>
            <a:r>
              <a:rPr lang="en-US" sz="1200" b="1" i="0" dirty="0">
                <a:effectLst/>
                <a:latin typeface="Calibri" panose="020F0502020204030204" pitchFamily="34" charset="0"/>
                <a:cs typeface="Calibri" panose="020F0502020204030204" pitchFamily="34" charset="0"/>
              </a:rPr>
              <a:t>Personalized Services</a:t>
            </a:r>
            <a:r>
              <a:rPr lang="en-US" sz="1200" b="0" i="0" dirty="0">
                <a:effectLst/>
                <a:latin typeface="Calibri" panose="020F0502020204030204" pitchFamily="34" charset="0"/>
                <a:cs typeface="Calibri" panose="020F0502020204030204" pitchFamily="34" charset="0"/>
              </a:rPr>
              <a:t>: Tailoring the user experience according to different age groups.</a:t>
            </a:r>
          </a:p>
          <a:p>
            <a:pPr lvl="1"/>
            <a:r>
              <a:rPr lang="en-US" sz="1200" b="1" i="0" dirty="0">
                <a:effectLst/>
                <a:latin typeface="Calibri" panose="020F0502020204030204" pitchFamily="34" charset="0"/>
                <a:cs typeface="Calibri" panose="020F0502020204030204" pitchFamily="34" charset="0"/>
              </a:rPr>
              <a:t>Future-proofing</a:t>
            </a:r>
            <a:r>
              <a:rPr lang="en-US" sz="1200" b="0" i="0" dirty="0">
                <a:effectLst/>
                <a:latin typeface="Calibri" panose="020F0502020204030204" pitchFamily="34" charset="0"/>
                <a:cs typeface="Calibri" panose="020F0502020204030204" pitchFamily="34" charset="0"/>
              </a:rPr>
              <a:t>: Considering demographic trends to formulate long-term strategies.</a:t>
            </a:r>
          </a:p>
          <a:p>
            <a:r>
              <a:rPr lang="en-US" sz="1200" b="1" i="0" dirty="0">
                <a:effectLst/>
                <a:latin typeface="Calibri" panose="020F0502020204030204" pitchFamily="34" charset="0"/>
                <a:cs typeface="Calibri" panose="020F0502020204030204" pitchFamily="34" charset="0"/>
              </a:rPr>
              <a:t>WMG Analysis:</a:t>
            </a:r>
          </a:p>
          <a:p>
            <a:pPr lvl="1"/>
            <a:r>
              <a:rPr lang="en-US" sz="1200" b="1" i="0" dirty="0">
                <a:effectLst/>
                <a:latin typeface="Calibri" panose="020F0502020204030204" pitchFamily="34" charset="0"/>
                <a:cs typeface="Calibri" panose="020F0502020204030204" pitchFamily="34" charset="0"/>
              </a:rPr>
              <a:t>User Engagement</a:t>
            </a:r>
            <a:r>
              <a:rPr lang="en-US" sz="1200" b="0" i="0" dirty="0">
                <a:effectLst/>
                <a:latin typeface="Calibri" panose="020F0502020204030204" pitchFamily="34" charset="0"/>
                <a:cs typeface="Calibri" panose="020F0502020204030204" pitchFamily="34" charset="0"/>
              </a:rPr>
              <a:t>: Aiming to increase the frequency of music-listening among users.</a:t>
            </a:r>
          </a:p>
          <a:p>
            <a:pPr lvl="1"/>
            <a:r>
              <a:rPr lang="en-US" sz="1200" b="1" i="0" dirty="0">
                <a:effectLst/>
                <a:latin typeface="Calibri" panose="020F0502020204030204" pitchFamily="34" charset="0"/>
                <a:cs typeface="Calibri" panose="020F0502020204030204" pitchFamily="34" charset="0"/>
              </a:rPr>
              <a:t>Product &amp; Marketing Insights</a:t>
            </a:r>
            <a:r>
              <a:rPr lang="en-US" sz="1200" b="0" i="0" dirty="0">
                <a:effectLst/>
                <a:latin typeface="Calibri" panose="020F0502020204030204" pitchFamily="34" charset="0"/>
                <a:cs typeface="Calibri" panose="020F0502020204030204" pitchFamily="34" charset="0"/>
              </a:rPr>
              <a:t>: Strategies to synergize WMG's product &amp; </a:t>
            </a:r>
            <a:r>
              <a:rPr lang="en-US" sz="1200" dirty="0">
                <a:latin typeface="Calibri" panose="020F0502020204030204" pitchFamily="34" charset="0"/>
                <a:cs typeface="Calibri" panose="020F0502020204030204" pitchFamily="34" charset="0"/>
              </a:rPr>
              <a:t>marketing </a:t>
            </a:r>
            <a:r>
              <a:rPr lang="en-US" sz="1200" b="0" i="0" dirty="0">
                <a:effectLst/>
                <a:latin typeface="Calibri" panose="020F0502020204030204" pitchFamily="34" charset="0"/>
                <a:cs typeface="Calibri" panose="020F0502020204030204" pitchFamily="34" charset="0"/>
              </a:rPr>
              <a:t>offerings with Spotify's user experience for optimal engagement.</a:t>
            </a:r>
            <a:endParaRPr lang="en-US" sz="1200" dirty="0">
              <a:latin typeface="Calibri" panose="020F0502020204030204" pitchFamily="34" charset="0"/>
              <a:cs typeface="Calibri" panose="020F0502020204030204" pitchFamily="34" charset="0"/>
            </a:endParaRPr>
          </a:p>
          <a:p>
            <a:pPr marL="0" indent="0">
              <a:buNone/>
            </a:pPr>
            <a:r>
              <a:rPr lang="en-US" sz="1200" b="0" i="0" dirty="0">
                <a:effectLst/>
                <a:latin typeface="Calibri" panose="020F0502020204030204" pitchFamily="34" charset="0"/>
                <a:cs typeface="Calibri" panose="020F0502020204030204" pitchFamily="34" charset="0"/>
              </a:rPr>
              <a:t>Through this comprehensive analysis, we aim to uncover actionable insights that can be leveraged for informed decision-making and strategy planning.</a:t>
            </a:r>
            <a:br>
              <a:rPr lang="en-US" sz="1200" b="0" i="0" dirty="0">
                <a:effectLst/>
                <a:latin typeface="Calibri" panose="020F0502020204030204" pitchFamily="34" charset="0"/>
                <a:cs typeface="Calibri" panose="020F0502020204030204" pitchFamily="34" charset="0"/>
              </a:rPr>
            </a:br>
            <a:endParaRPr lang="en-US" sz="1200" b="0" i="0" dirty="0">
              <a:effectLst/>
              <a:latin typeface="Calibri" panose="020F0502020204030204" pitchFamily="34" charset="0"/>
              <a:cs typeface="Calibri" panose="020F0502020204030204" pitchFamily="34" charset="0"/>
            </a:endParaRPr>
          </a:p>
          <a:p>
            <a:pPr marL="457200" lvl="1" indent="0">
              <a:buNone/>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072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CF5D-109C-D5F6-3AC4-0B2806C2498C}"/>
              </a:ext>
            </a:extLst>
          </p:cNvPr>
          <p:cNvSpPr>
            <a:spLocks noGrp="1"/>
          </p:cNvSpPr>
          <p:nvPr>
            <p:ph type="title"/>
          </p:nvPr>
        </p:nvSpPr>
        <p:spPr>
          <a:xfrm>
            <a:off x="208280" y="-188271"/>
            <a:ext cx="10515600" cy="1325563"/>
          </a:xfrm>
        </p:spPr>
        <p:txBody>
          <a:bodyPr>
            <a:normAutofit/>
          </a:bodyPr>
          <a:lstStyle/>
          <a:p>
            <a:r>
              <a:rPr lang="en-US" sz="3000" dirty="0">
                <a:cs typeface="Calibri" panose="020F0502020204030204" pitchFamily="34" charset="0"/>
              </a:rPr>
              <a:t>Developed Market (DM): Europe and North America</a:t>
            </a:r>
          </a:p>
        </p:txBody>
      </p:sp>
      <p:graphicFrame>
        <p:nvGraphicFramePr>
          <p:cNvPr id="11" name="Content Placeholder 14">
            <a:extLst>
              <a:ext uri="{FF2B5EF4-FFF2-40B4-BE49-F238E27FC236}">
                <a16:creationId xmlns:a16="http://schemas.microsoft.com/office/drawing/2014/main" id="{7AE9C60C-4C12-AB7B-F59D-5801838ED91E}"/>
              </a:ext>
            </a:extLst>
          </p:cNvPr>
          <p:cNvGraphicFramePr>
            <a:graphicFrameLocks noGrp="1"/>
          </p:cNvGraphicFramePr>
          <p:nvPr>
            <p:ph idx="1"/>
            <p:extLst>
              <p:ext uri="{D42A27DB-BD31-4B8C-83A1-F6EECF244321}">
                <p14:modId xmlns:p14="http://schemas.microsoft.com/office/powerpoint/2010/main" val="2036138094"/>
              </p:ext>
            </p:extLst>
          </p:nvPr>
        </p:nvGraphicFramePr>
        <p:xfrm>
          <a:off x="838199" y="2670212"/>
          <a:ext cx="10515601" cy="22573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Table 14">
            <a:extLst>
              <a:ext uri="{FF2B5EF4-FFF2-40B4-BE49-F238E27FC236}">
                <a16:creationId xmlns:a16="http://schemas.microsoft.com/office/drawing/2014/main" id="{865E1D99-53E1-9F66-4708-5608A135D017}"/>
              </a:ext>
            </a:extLst>
          </p:cNvPr>
          <p:cNvGraphicFramePr>
            <a:graphicFrameLocks noGrp="1"/>
          </p:cNvGraphicFramePr>
          <p:nvPr>
            <p:extLst>
              <p:ext uri="{D42A27DB-BD31-4B8C-83A1-F6EECF244321}">
                <p14:modId xmlns:p14="http://schemas.microsoft.com/office/powerpoint/2010/main" val="85808184"/>
              </p:ext>
            </p:extLst>
          </p:nvPr>
        </p:nvGraphicFramePr>
        <p:xfrm>
          <a:off x="676539" y="5085059"/>
          <a:ext cx="10515601" cy="1699538"/>
        </p:xfrm>
        <a:graphic>
          <a:graphicData uri="http://schemas.openxmlformats.org/drawingml/2006/table">
            <a:tbl>
              <a:tblPr/>
              <a:tblGrid>
                <a:gridCol w="1457062">
                  <a:extLst>
                    <a:ext uri="{9D8B030D-6E8A-4147-A177-3AD203B41FA5}">
                      <a16:colId xmlns:a16="http://schemas.microsoft.com/office/drawing/2014/main" val="520562578"/>
                    </a:ext>
                  </a:extLst>
                </a:gridCol>
                <a:gridCol w="983620">
                  <a:extLst>
                    <a:ext uri="{9D8B030D-6E8A-4147-A177-3AD203B41FA5}">
                      <a16:colId xmlns:a16="http://schemas.microsoft.com/office/drawing/2014/main" val="849138933"/>
                    </a:ext>
                  </a:extLst>
                </a:gridCol>
                <a:gridCol w="629854">
                  <a:extLst>
                    <a:ext uri="{9D8B030D-6E8A-4147-A177-3AD203B41FA5}">
                      <a16:colId xmlns:a16="http://schemas.microsoft.com/office/drawing/2014/main" val="4203542694"/>
                    </a:ext>
                  </a:extLst>
                </a:gridCol>
                <a:gridCol w="629854">
                  <a:extLst>
                    <a:ext uri="{9D8B030D-6E8A-4147-A177-3AD203B41FA5}">
                      <a16:colId xmlns:a16="http://schemas.microsoft.com/office/drawing/2014/main" val="3893074635"/>
                    </a:ext>
                  </a:extLst>
                </a:gridCol>
                <a:gridCol w="688902">
                  <a:extLst>
                    <a:ext uri="{9D8B030D-6E8A-4147-A177-3AD203B41FA5}">
                      <a16:colId xmlns:a16="http://schemas.microsoft.com/office/drawing/2014/main" val="1321912686"/>
                    </a:ext>
                  </a:extLst>
                </a:gridCol>
                <a:gridCol w="688902">
                  <a:extLst>
                    <a:ext uri="{9D8B030D-6E8A-4147-A177-3AD203B41FA5}">
                      <a16:colId xmlns:a16="http://schemas.microsoft.com/office/drawing/2014/main" val="85229481"/>
                    </a:ext>
                  </a:extLst>
                </a:gridCol>
                <a:gridCol w="570804">
                  <a:extLst>
                    <a:ext uri="{9D8B030D-6E8A-4147-A177-3AD203B41FA5}">
                      <a16:colId xmlns:a16="http://schemas.microsoft.com/office/drawing/2014/main" val="3643559340"/>
                    </a:ext>
                  </a:extLst>
                </a:gridCol>
                <a:gridCol w="629854">
                  <a:extLst>
                    <a:ext uri="{9D8B030D-6E8A-4147-A177-3AD203B41FA5}">
                      <a16:colId xmlns:a16="http://schemas.microsoft.com/office/drawing/2014/main" val="1887893173"/>
                    </a:ext>
                  </a:extLst>
                </a:gridCol>
                <a:gridCol w="878351">
                  <a:extLst>
                    <a:ext uri="{9D8B030D-6E8A-4147-A177-3AD203B41FA5}">
                      <a16:colId xmlns:a16="http://schemas.microsoft.com/office/drawing/2014/main" val="1384367550"/>
                    </a:ext>
                  </a:extLst>
                </a:gridCol>
                <a:gridCol w="747951">
                  <a:extLst>
                    <a:ext uri="{9D8B030D-6E8A-4147-A177-3AD203B41FA5}">
                      <a16:colId xmlns:a16="http://schemas.microsoft.com/office/drawing/2014/main" val="720722925"/>
                    </a:ext>
                  </a:extLst>
                </a:gridCol>
                <a:gridCol w="688902">
                  <a:extLst>
                    <a:ext uri="{9D8B030D-6E8A-4147-A177-3AD203B41FA5}">
                      <a16:colId xmlns:a16="http://schemas.microsoft.com/office/drawing/2014/main" val="3400714775"/>
                    </a:ext>
                  </a:extLst>
                </a:gridCol>
                <a:gridCol w="1173594">
                  <a:extLst>
                    <a:ext uri="{9D8B030D-6E8A-4147-A177-3AD203B41FA5}">
                      <a16:colId xmlns:a16="http://schemas.microsoft.com/office/drawing/2014/main" val="314220103"/>
                    </a:ext>
                  </a:extLst>
                </a:gridCol>
                <a:gridCol w="747951">
                  <a:extLst>
                    <a:ext uri="{9D8B030D-6E8A-4147-A177-3AD203B41FA5}">
                      <a16:colId xmlns:a16="http://schemas.microsoft.com/office/drawing/2014/main" val="1881319182"/>
                    </a:ext>
                  </a:extLst>
                </a:gridCol>
              </a:tblGrid>
              <a:tr h="157537">
                <a:tc>
                  <a:txBody>
                    <a:bodyPr/>
                    <a:lstStyle/>
                    <a:p>
                      <a:pPr algn="ctr" fontAlgn="b"/>
                      <a:r>
                        <a:rPr lang="en-US" sz="900" b="1" i="0" u="none" strike="noStrike" dirty="0">
                          <a:solidFill>
                            <a:srgbClr val="000000"/>
                          </a:solidFill>
                          <a:effectLst/>
                          <a:latin typeface="Arial" panose="020B0604020202020204" pitchFamily="34" charset="0"/>
                          <a:cs typeface="Arial" panose="020B0604020202020204" pitchFamily="34" charset="0"/>
                        </a:rPr>
                        <a:t>Age Group</a:t>
                      </a:r>
                    </a:p>
                  </a:txBody>
                  <a:tcPr marL="7385" marR="7385" marT="738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dirty="0">
                          <a:solidFill>
                            <a:srgbClr val="000000"/>
                          </a:solidFill>
                          <a:effectLst/>
                          <a:latin typeface="Arial" panose="020B0604020202020204" pitchFamily="34" charset="0"/>
                          <a:cs typeface="Arial" panose="020B0604020202020204" pitchFamily="34" charset="0"/>
                        </a:rPr>
                        <a:t>Canada</a:t>
                      </a:r>
                    </a:p>
                  </a:txBody>
                  <a:tcPr marL="7385" marR="7385" marT="738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Denmark</a:t>
                      </a:r>
                    </a:p>
                  </a:txBody>
                  <a:tcPr marL="7385" marR="7385" marT="738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dirty="0">
                          <a:solidFill>
                            <a:srgbClr val="000000"/>
                          </a:solidFill>
                          <a:effectLst/>
                          <a:latin typeface="Arial" panose="020B0604020202020204" pitchFamily="34" charset="0"/>
                          <a:cs typeface="Arial" panose="020B0604020202020204" pitchFamily="34" charset="0"/>
                        </a:rPr>
                        <a:t>Finland</a:t>
                      </a:r>
                    </a:p>
                  </a:txBody>
                  <a:tcPr marL="7385" marR="7385" marT="738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France</a:t>
                      </a:r>
                    </a:p>
                  </a:txBody>
                  <a:tcPr marL="7385" marR="7385" marT="738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Germany</a:t>
                      </a:r>
                    </a:p>
                  </a:txBody>
                  <a:tcPr marL="7385" marR="7385" marT="738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Iceland</a:t>
                      </a:r>
                    </a:p>
                  </a:txBody>
                  <a:tcPr marL="7385" marR="7385" marT="738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Ireland</a:t>
                      </a:r>
                    </a:p>
                  </a:txBody>
                  <a:tcPr marL="7385" marR="7385" marT="738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Netherlands</a:t>
                      </a:r>
                    </a:p>
                  </a:txBody>
                  <a:tcPr marL="7385" marR="7385" marT="738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Norway</a:t>
                      </a:r>
                    </a:p>
                  </a:txBody>
                  <a:tcPr marL="7385" marR="7385" marT="738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Sweden</a:t>
                      </a:r>
                    </a:p>
                  </a:txBody>
                  <a:tcPr marL="7385" marR="7385" marT="738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United Kingdom</a:t>
                      </a:r>
                    </a:p>
                  </a:txBody>
                  <a:tcPr marL="7385" marR="7385" marT="738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United States</a:t>
                      </a:r>
                    </a:p>
                  </a:txBody>
                  <a:tcPr marL="7385" marR="7385" marT="738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172764877"/>
                  </a:ext>
                </a:extLst>
              </a:tr>
              <a:tr h="157537">
                <a:tc>
                  <a:txBody>
                    <a:bodyPr/>
                    <a:lstStyle/>
                    <a:p>
                      <a:pPr algn="ctr" fontAlgn="b"/>
                      <a:r>
                        <a:rPr lang="en-US" sz="900" b="1" i="0" u="none" strike="noStrike">
                          <a:solidFill>
                            <a:srgbClr val="000000"/>
                          </a:solidFill>
                          <a:effectLst/>
                          <a:latin typeface="Arial" panose="020B0604020202020204" pitchFamily="34" charset="0"/>
                          <a:cs typeface="Arial" panose="020B0604020202020204" pitchFamily="34" charset="0"/>
                        </a:rPr>
                        <a:t>&lt;18</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7,216,960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1,151,342</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1,025,326</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13,488,877</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13,892,813</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82,728</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1,183,660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3,293,672</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1,101,184</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2,225,468</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14,139,852</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74,152,038</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1847393"/>
                  </a:ext>
                </a:extLst>
              </a:tr>
              <a:tr h="157537">
                <a:tc>
                  <a:txBody>
                    <a:bodyPr/>
                    <a:lstStyle/>
                    <a:p>
                      <a:pPr algn="ctr" fontAlgn="b"/>
                      <a:r>
                        <a:rPr lang="en-US" sz="900" b="1" i="0" u="none" strike="noStrike">
                          <a:solidFill>
                            <a:srgbClr val="000000"/>
                          </a:solidFill>
                          <a:effectLst/>
                          <a:latin typeface="Arial" panose="020B0604020202020204" pitchFamily="34" charset="0"/>
                          <a:cs typeface="Arial" panose="020B0604020202020204" pitchFamily="34" charset="0"/>
                        </a:rPr>
                        <a:t>18-22</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2,227,095</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355,333</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301,133</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3,819,172</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4,157,890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22,894</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325,013</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Arial" panose="020B0604020202020204" pitchFamily="34" charset="0"/>
                          <a:cs typeface="Arial" panose="020B0604020202020204" pitchFamily="34" charset="0"/>
                        </a:rPr>
                        <a:t>1,091,657</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325,154</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594,518</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3,777,694</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22,178,758</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9587603"/>
                  </a:ext>
                </a:extLst>
              </a:tr>
              <a:tr h="157537">
                <a:tc>
                  <a:txBody>
                    <a:bodyPr/>
                    <a:lstStyle/>
                    <a:p>
                      <a:pPr algn="ctr" fontAlgn="b"/>
                      <a:r>
                        <a:rPr lang="en-US" sz="900" b="1" i="0" u="none" strike="noStrike">
                          <a:solidFill>
                            <a:srgbClr val="000000"/>
                          </a:solidFill>
                          <a:effectLst/>
                          <a:latin typeface="Arial" panose="020B0604020202020204" pitchFamily="34" charset="0"/>
                          <a:cs typeface="Arial" panose="020B0604020202020204" pitchFamily="34" charset="0"/>
                        </a:rPr>
                        <a:t>23-27</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2,590,867</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395,354</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324,526</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3,499,240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4,770,188</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26,958</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305,606</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1,121,651</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349,686</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618,570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4,273,641</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22,185,470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1605303"/>
                  </a:ext>
                </a:extLst>
              </a:tr>
              <a:tr h="157537">
                <a:tc>
                  <a:txBody>
                    <a:bodyPr/>
                    <a:lstStyle/>
                    <a:p>
                      <a:pPr algn="ctr" fontAlgn="b"/>
                      <a:r>
                        <a:rPr lang="en-US" sz="900" b="1" i="0" u="none" strike="noStrike">
                          <a:solidFill>
                            <a:srgbClr val="000000"/>
                          </a:solidFill>
                          <a:effectLst/>
                          <a:latin typeface="Arial" panose="020B0604020202020204" pitchFamily="34" charset="0"/>
                          <a:cs typeface="Arial" panose="020B0604020202020204" pitchFamily="34" charset="0"/>
                        </a:rPr>
                        <a:t>28-34</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Arial" panose="020B0604020202020204" pitchFamily="34" charset="0"/>
                          <a:cs typeface="Arial" panose="020B0604020202020204" pitchFamily="34" charset="0"/>
                        </a:rPr>
                        <a:t>3,795,993</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548,909</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506,197</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5,176,460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7,476,341</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42,655</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422,011</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1,606,680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534,759</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1,075,476</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6,381,072</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32,943,401</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82675"/>
                  </a:ext>
                </a:extLst>
              </a:tr>
              <a:tr h="157537">
                <a:tc>
                  <a:txBody>
                    <a:bodyPr/>
                    <a:lstStyle/>
                    <a:p>
                      <a:pPr algn="ctr" fontAlgn="b"/>
                      <a:r>
                        <a:rPr lang="en-US" sz="900" b="1" i="0" u="none" strike="noStrike">
                          <a:solidFill>
                            <a:srgbClr val="000000"/>
                          </a:solidFill>
                          <a:effectLst/>
                          <a:latin typeface="Arial" panose="020B0604020202020204" pitchFamily="34" charset="0"/>
                          <a:cs typeface="Arial" panose="020B0604020202020204" pitchFamily="34" charset="0"/>
                        </a:rPr>
                        <a:t>35-44</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5,221,822</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681,253</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Arial" panose="020B0604020202020204" pitchFamily="34" charset="0"/>
                          <a:cs typeface="Arial" panose="020B0604020202020204" pitchFamily="34" charset="0"/>
                        </a:rPr>
                        <a:t>713,320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8,092,938</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10,556,500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51,583</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758,590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2,114,266</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717,320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1,332,984</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8,725,298</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44,536,371</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164672"/>
                  </a:ext>
                </a:extLst>
              </a:tr>
              <a:tr h="157537">
                <a:tc>
                  <a:txBody>
                    <a:bodyPr/>
                    <a:lstStyle/>
                    <a:p>
                      <a:pPr algn="ctr" fontAlgn="b"/>
                      <a:r>
                        <a:rPr lang="en-US" sz="900" b="1" i="0" u="none" strike="noStrike">
                          <a:solidFill>
                            <a:srgbClr val="000000"/>
                          </a:solidFill>
                          <a:effectLst/>
                          <a:latin typeface="Arial" panose="020B0604020202020204" pitchFamily="34" charset="0"/>
                          <a:cs typeface="Arial" panose="020B0604020202020204" pitchFamily="34" charset="0"/>
                        </a:rPr>
                        <a:t>45-59</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7,448,639</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1,191,874</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1,025,708</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12,582,304</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17,728,134</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67,887</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1,000,149</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3,599,572</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1,090,954</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1,994,495</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13,187,990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62,966,094</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9367054"/>
                  </a:ext>
                </a:extLst>
              </a:tr>
              <a:tr h="157537">
                <a:tc>
                  <a:txBody>
                    <a:bodyPr/>
                    <a:lstStyle/>
                    <a:p>
                      <a:pPr algn="ctr" fontAlgn="b"/>
                      <a:r>
                        <a:rPr lang="en-US" sz="900" b="1" i="0" u="none" strike="noStrike">
                          <a:solidFill>
                            <a:srgbClr val="000000"/>
                          </a:solidFill>
                          <a:effectLst/>
                          <a:latin typeface="Arial" panose="020B0604020202020204" pitchFamily="34" charset="0"/>
                          <a:cs typeface="Arial" panose="020B0604020202020204" pitchFamily="34" charset="0"/>
                        </a:rPr>
                        <a:t>60+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9,952,951</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1,558,196</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1,644,536</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17,967,636</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24,787,977</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78,192</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1,028,080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4,736,517</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1,315,263</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2,707,835</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17,023,388</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79,327,726</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7615029"/>
                  </a:ext>
                </a:extLst>
              </a:tr>
              <a:tr h="157537">
                <a:tc>
                  <a:txBody>
                    <a:bodyPr/>
                    <a:lstStyle/>
                    <a:p>
                      <a:pPr algn="ctr" fontAlgn="b"/>
                      <a:r>
                        <a:rPr lang="en-US" sz="900" b="1" i="0" u="none" strike="noStrike" dirty="0">
                          <a:solidFill>
                            <a:srgbClr val="000000"/>
                          </a:solidFill>
                          <a:effectLst/>
                          <a:latin typeface="Arial" panose="020B0604020202020204" pitchFamily="34" charset="0"/>
                          <a:cs typeface="Arial" panose="020B0604020202020204" pitchFamily="34" charset="0"/>
                        </a:rPr>
                        <a:t>Population Grand Total</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38,454,327</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5,882,261</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5,540,746</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64,626,627</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83,369,843</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372,897</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5,023,109</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17,564,015</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5,434,320</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10,549,346</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67,508,935</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900" b="1" i="0" u="none" strike="noStrike">
                          <a:solidFill>
                            <a:srgbClr val="000000"/>
                          </a:solidFill>
                          <a:effectLst/>
                          <a:latin typeface="Arial" panose="020B0604020202020204" pitchFamily="34" charset="0"/>
                          <a:cs typeface="Arial" panose="020B0604020202020204" pitchFamily="34" charset="0"/>
                        </a:rPr>
                        <a:t>338,289,858</a:t>
                      </a:r>
                    </a:p>
                  </a:txBody>
                  <a:tcPr marL="7385" marR="7385" marT="738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336271962"/>
                  </a:ext>
                </a:extLst>
              </a:tr>
              <a:tr h="157537">
                <a:tc>
                  <a:txBody>
                    <a:bodyPr/>
                    <a:lstStyle/>
                    <a:p>
                      <a:pPr algn="ctr" fontAlgn="b"/>
                      <a:r>
                        <a:rPr lang="en-US" sz="900" b="1" i="0" u="none" strike="noStrike">
                          <a:solidFill>
                            <a:srgbClr val="000000"/>
                          </a:solidFill>
                          <a:effectLst/>
                          <a:latin typeface="Arial" panose="020B0604020202020204" pitchFamily="34" charset="0"/>
                          <a:cs typeface="Arial" panose="020B0604020202020204" pitchFamily="34" charset="0"/>
                        </a:rPr>
                        <a:t>Monthly Medium Welfare (in USD)</a:t>
                      </a:r>
                    </a:p>
                  </a:txBody>
                  <a:tcPr marL="7385" marR="7385" marT="73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1,657</a:t>
                      </a:r>
                    </a:p>
                  </a:txBody>
                  <a:tcPr marL="7385" marR="7385" marT="73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1,684</a:t>
                      </a:r>
                    </a:p>
                  </a:txBody>
                  <a:tcPr marL="7385" marR="7385" marT="73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1,527</a:t>
                      </a:r>
                    </a:p>
                  </a:txBody>
                  <a:tcPr marL="7385" marR="7385" marT="73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1,493</a:t>
                      </a:r>
                    </a:p>
                  </a:txBody>
                  <a:tcPr marL="7385" marR="7385" marT="73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1,656</a:t>
                      </a:r>
                    </a:p>
                  </a:txBody>
                  <a:tcPr marL="7385" marR="7385" marT="73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1,688</a:t>
                      </a:r>
                    </a:p>
                  </a:txBody>
                  <a:tcPr marL="7385" marR="7385" marT="73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1,468</a:t>
                      </a:r>
                    </a:p>
                  </a:txBody>
                  <a:tcPr marL="7385" marR="7385" marT="73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1,756</a:t>
                      </a:r>
                    </a:p>
                  </a:txBody>
                  <a:tcPr marL="7385" marR="7385" marT="73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1,950</a:t>
                      </a:r>
                    </a:p>
                  </a:txBody>
                  <a:tcPr marL="7385" marR="7385" marT="73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1,545</a:t>
                      </a:r>
                    </a:p>
                  </a:txBody>
                  <a:tcPr marL="7385" marR="7385" marT="73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Arial" panose="020B0604020202020204" pitchFamily="34" charset="0"/>
                          <a:cs typeface="Arial" panose="020B0604020202020204" pitchFamily="34" charset="0"/>
                        </a:rPr>
                        <a:t>1,377</a:t>
                      </a:r>
                    </a:p>
                  </a:txBody>
                  <a:tcPr marL="7385" marR="7385" marT="73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dirty="0">
                          <a:solidFill>
                            <a:srgbClr val="000000"/>
                          </a:solidFill>
                          <a:effectLst/>
                          <a:latin typeface="Arial" panose="020B0604020202020204" pitchFamily="34" charset="0"/>
                          <a:cs typeface="Arial" panose="020B0604020202020204" pitchFamily="34" charset="0"/>
                        </a:rPr>
                        <a:t>2,026</a:t>
                      </a:r>
                    </a:p>
                  </a:txBody>
                  <a:tcPr marL="7385" marR="7385" marT="738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62222299"/>
                  </a:ext>
                </a:extLst>
              </a:tr>
            </a:tbl>
          </a:graphicData>
        </a:graphic>
      </p:graphicFrame>
      <p:sp>
        <p:nvSpPr>
          <p:cNvPr id="16" name="TextBox 15">
            <a:extLst>
              <a:ext uri="{FF2B5EF4-FFF2-40B4-BE49-F238E27FC236}">
                <a16:creationId xmlns:a16="http://schemas.microsoft.com/office/drawing/2014/main" id="{1186C9AE-10A6-7648-656C-20CD3CD93B9B}"/>
              </a:ext>
            </a:extLst>
          </p:cNvPr>
          <p:cNvSpPr txBox="1"/>
          <p:nvPr/>
        </p:nvSpPr>
        <p:spPr>
          <a:xfrm>
            <a:off x="3862414" y="4814933"/>
            <a:ext cx="446717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Population of Each Age Group and Monthly Welfare by Country</a:t>
            </a:r>
          </a:p>
        </p:txBody>
      </p:sp>
      <p:sp>
        <p:nvSpPr>
          <p:cNvPr id="17" name="TextBox 16">
            <a:extLst>
              <a:ext uri="{FF2B5EF4-FFF2-40B4-BE49-F238E27FC236}">
                <a16:creationId xmlns:a16="http://schemas.microsoft.com/office/drawing/2014/main" id="{B3618627-C4AC-65D7-1FB1-98323B6CC5D3}"/>
              </a:ext>
            </a:extLst>
          </p:cNvPr>
          <p:cNvSpPr txBox="1"/>
          <p:nvPr/>
        </p:nvSpPr>
        <p:spPr>
          <a:xfrm>
            <a:off x="208280" y="474510"/>
            <a:ext cx="11775440" cy="2308324"/>
          </a:xfrm>
          <a:prstGeom prst="rect">
            <a:avLst/>
          </a:prstGeom>
          <a:noFill/>
        </p:spPr>
        <p:txBody>
          <a:bodyPr wrap="square" rtlCol="0">
            <a:spAutoFit/>
          </a:bodyPr>
          <a:lstStyle/>
          <a:p>
            <a:pPr marL="285750" indent="-2857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Market Saturation</a:t>
            </a:r>
            <a:r>
              <a:rPr lang="en-US" sz="1200" b="0" i="0" dirty="0">
                <a:effectLst/>
                <a:latin typeface="Calibri" panose="020F0502020204030204" pitchFamily="34" charset="0"/>
                <a:cs typeface="Calibri" panose="020F0502020204030204" pitchFamily="34" charset="0"/>
              </a:rPr>
              <a:t>:</a:t>
            </a:r>
            <a:r>
              <a:rPr lang="en-US" sz="1200" dirty="0">
                <a:latin typeface="Calibri" panose="020F0502020204030204" pitchFamily="34" charset="0"/>
                <a:cs typeface="Calibri" panose="020F0502020204030204" pitchFamily="34" charset="0"/>
              </a:rPr>
              <a:t> </a:t>
            </a:r>
            <a:r>
              <a:rPr lang="en-US" sz="1200" b="0" i="0" dirty="0">
                <a:solidFill>
                  <a:srgbClr val="374151"/>
                </a:solidFill>
                <a:effectLst/>
                <a:latin typeface="Söhne"/>
              </a:rPr>
              <a:t>Norway and Finland set the industry standard with robust streaming numbers per person. Despite generally large streams per person across the board, the leadership of Norway and Finland underscores room for growth and market penetration in other developed markets.</a:t>
            </a:r>
            <a:endParaRPr lang="en-US" sz="1200" b="0" i="0" dirty="0">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200" b="1" dirty="0">
                <a:latin typeface="Calibri" panose="020F0502020204030204" pitchFamily="34" charset="0"/>
                <a:cs typeface="Calibri" panose="020F0502020204030204" pitchFamily="34" charset="0"/>
              </a:rPr>
              <a:t>Paid vs Free Accounts</a:t>
            </a:r>
          </a:p>
          <a:p>
            <a:pPr marL="742950" lvl="1" indent="-285750">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Membership Efficacy</a:t>
            </a:r>
            <a:r>
              <a:rPr lang="en-US" sz="1200" b="0" i="0" dirty="0">
                <a:effectLst/>
                <a:latin typeface="Calibri" panose="020F0502020204030204" pitchFamily="34" charset="0"/>
                <a:cs typeface="Calibri" panose="020F0502020204030204" pitchFamily="34" charset="0"/>
              </a:rPr>
              <a:t>: Paid accounts are generally associated with higher streams. Noteworthy exceptions like Canada, the U.S., and Ireland indicate untapped opportunities for converting free to paid accounts.</a:t>
            </a:r>
          </a:p>
          <a:p>
            <a:pPr marL="742950" lvl="1" indent="-285750">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Age-Neutral Trends</a:t>
            </a:r>
            <a:r>
              <a:rPr lang="en-US" sz="1200" b="0" i="0" dirty="0">
                <a:effectLst/>
                <a:latin typeface="Calibri" panose="020F0502020204030204" pitchFamily="34" charset="0"/>
                <a:cs typeface="Calibri" panose="020F0502020204030204" pitchFamily="34" charset="0"/>
              </a:rPr>
              <a:t>: Stream counts across different age groups are similar, suggesting a broader opportunity for membership conversion strategies.</a:t>
            </a:r>
            <a:endParaRPr lang="en-US"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Age Group Strategy</a:t>
            </a:r>
            <a:r>
              <a:rPr lang="en-US" sz="1200" b="0" i="0" dirty="0">
                <a:effectLst/>
                <a:latin typeface="Calibri" panose="020F0502020204030204" pitchFamily="34" charset="0"/>
                <a:cs typeface="Calibri" panose="020F0502020204030204" pitchFamily="34" charset="0"/>
              </a:rPr>
              <a:t>: Lower streams in user &gt; 35, present an opportunity for specialized UI experiences, akin to a digital record store and offering high-fidelity music (e.g., </a:t>
            </a:r>
            <a:r>
              <a:rPr lang="en-US" sz="1200" b="0" i="0" dirty="0" err="1">
                <a:effectLst/>
                <a:latin typeface="Calibri" panose="020F0502020204030204" pitchFamily="34" charset="0"/>
                <a:cs typeface="Calibri" panose="020F0502020204030204" pitchFamily="34" charset="0"/>
              </a:rPr>
              <a:t>Qobuz</a:t>
            </a:r>
            <a:r>
              <a:rPr lang="en-US" sz="1200" b="0" i="0" dirty="0">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Economic Capacity</a:t>
            </a:r>
            <a:r>
              <a:rPr lang="en-US" sz="1200" b="0" i="0" dirty="0">
                <a:effectLst/>
                <a:latin typeface="Calibri" panose="020F0502020204030204" pitchFamily="34" charset="0"/>
                <a:cs typeface="Calibri" panose="020F0502020204030204" pitchFamily="34" charset="0"/>
              </a:rPr>
              <a:t>: A high median welfare above 1300 USD per month indicates a strong potential market for premium memberships</a:t>
            </a:r>
            <a:r>
              <a:rPr lang="en-US" sz="1200" dirty="0">
                <a:latin typeface="Calibri" panose="020F0502020204030204" pitchFamily="34" charset="0"/>
                <a:cs typeface="Calibri" panose="020F0502020204030204" pitchFamily="34" charset="0"/>
              </a:rPr>
              <a:t>.</a:t>
            </a:r>
            <a:endParaRPr lang="en-US" sz="1200" b="0" i="0" dirty="0">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WMG Focus</a:t>
            </a:r>
            <a:r>
              <a:rPr lang="en-US" sz="1200" b="0" i="0" dirty="0">
                <a:effectLst/>
                <a:latin typeface="Calibri" panose="020F0502020204030204" pitchFamily="34" charset="0"/>
                <a:cs typeface="Calibri" panose="020F0502020204030204" pitchFamily="34" charset="0"/>
              </a:rPr>
              <a:t>: </a:t>
            </a:r>
            <a:r>
              <a:rPr lang="en-US" sz="1200" b="1" i="0" dirty="0">
                <a:effectLst/>
                <a:latin typeface="Calibri" panose="020F0502020204030204" pitchFamily="34" charset="0"/>
                <a:cs typeface="Calibri" panose="020F0502020204030204" pitchFamily="34" charset="0"/>
              </a:rPr>
              <a:t>Target Age Groups for Product Development</a:t>
            </a:r>
            <a:endParaRPr lang="en-US" sz="1200" b="0" i="0" dirty="0">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sz="1200" dirty="0">
                <a:latin typeface="Calibri" panose="020F0502020204030204" pitchFamily="34" charset="0"/>
                <a:cs typeface="Calibri" panose="020F0502020204030204" pitchFamily="34" charset="0"/>
              </a:rPr>
              <a:t>For age &gt; 35, emphasize content designed to extend listening durations. </a:t>
            </a:r>
          </a:p>
          <a:p>
            <a:pPr marL="742950" lvl="1" indent="-285750" algn="l">
              <a:buFont typeface="Arial" panose="020B0604020202020204" pitchFamily="34" charset="0"/>
              <a:buChar char="•"/>
            </a:pPr>
            <a:r>
              <a:rPr lang="en-US" sz="1200" dirty="0">
                <a:latin typeface="Calibri" panose="020F0502020204030204" pitchFamily="34" charset="0"/>
                <a:cs typeface="Calibri" panose="020F0502020204030204" pitchFamily="34" charset="0"/>
              </a:rPr>
              <a:t>Age groups 18-22 and 23-27 show the highest per capita streams, warranting tailored products and marketing strategies to engage them further.</a:t>
            </a:r>
          </a:p>
        </p:txBody>
      </p:sp>
    </p:spTree>
    <p:extLst>
      <p:ext uri="{BB962C8B-B14F-4D97-AF65-F5344CB8AC3E}">
        <p14:creationId xmlns:p14="http://schemas.microsoft.com/office/powerpoint/2010/main" val="196516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4349-7BA5-93C4-4990-929CDC8088A2}"/>
              </a:ext>
            </a:extLst>
          </p:cNvPr>
          <p:cNvSpPr>
            <a:spLocks noGrp="1"/>
          </p:cNvSpPr>
          <p:nvPr>
            <p:ph type="title"/>
          </p:nvPr>
        </p:nvSpPr>
        <p:spPr>
          <a:xfrm>
            <a:off x="206396" y="-196835"/>
            <a:ext cx="10515600" cy="1325563"/>
          </a:xfrm>
        </p:spPr>
        <p:txBody>
          <a:bodyPr>
            <a:normAutofit/>
          </a:bodyPr>
          <a:lstStyle/>
          <a:p>
            <a:r>
              <a:rPr lang="en-US" sz="3000" dirty="0">
                <a:cs typeface="Arial" panose="020B0604020202020204" pitchFamily="34" charset="0"/>
              </a:rPr>
              <a:t>Emerging Market (EM): Southeast Asia (SEA)</a:t>
            </a:r>
          </a:p>
        </p:txBody>
      </p:sp>
      <p:graphicFrame>
        <p:nvGraphicFramePr>
          <p:cNvPr id="20" name="Content Placeholder 19">
            <a:extLst>
              <a:ext uri="{FF2B5EF4-FFF2-40B4-BE49-F238E27FC236}">
                <a16:creationId xmlns:a16="http://schemas.microsoft.com/office/drawing/2014/main" id="{CFB3B169-8646-4C85-2740-75B8CFA9BBDF}"/>
              </a:ext>
            </a:extLst>
          </p:cNvPr>
          <p:cNvGraphicFramePr>
            <a:graphicFrameLocks noGrp="1"/>
          </p:cNvGraphicFramePr>
          <p:nvPr>
            <p:ph sz="half" idx="1"/>
            <p:extLst>
              <p:ext uri="{D42A27DB-BD31-4B8C-83A1-F6EECF244321}">
                <p14:modId xmlns:p14="http://schemas.microsoft.com/office/powerpoint/2010/main" val="1003807437"/>
              </p:ext>
            </p:extLst>
          </p:nvPr>
        </p:nvGraphicFramePr>
        <p:xfrm>
          <a:off x="1561439" y="2557284"/>
          <a:ext cx="9069117" cy="21636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Table 22">
            <a:extLst>
              <a:ext uri="{FF2B5EF4-FFF2-40B4-BE49-F238E27FC236}">
                <a16:creationId xmlns:a16="http://schemas.microsoft.com/office/drawing/2014/main" id="{0609F107-3C3B-D9CB-5B25-6942CC9551DB}"/>
              </a:ext>
            </a:extLst>
          </p:cNvPr>
          <p:cNvGraphicFramePr>
            <a:graphicFrameLocks noGrp="1"/>
          </p:cNvGraphicFramePr>
          <p:nvPr>
            <p:extLst>
              <p:ext uri="{D42A27DB-BD31-4B8C-83A1-F6EECF244321}">
                <p14:modId xmlns:p14="http://schemas.microsoft.com/office/powerpoint/2010/main" val="2423736330"/>
              </p:ext>
            </p:extLst>
          </p:nvPr>
        </p:nvGraphicFramePr>
        <p:xfrm>
          <a:off x="1561440" y="4917925"/>
          <a:ext cx="9069117" cy="1813250"/>
        </p:xfrm>
        <a:graphic>
          <a:graphicData uri="http://schemas.openxmlformats.org/drawingml/2006/table">
            <a:tbl>
              <a:tblPr/>
              <a:tblGrid>
                <a:gridCol w="2522262">
                  <a:extLst>
                    <a:ext uri="{9D8B030D-6E8A-4147-A177-3AD203B41FA5}">
                      <a16:colId xmlns:a16="http://schemas.microsoft.com/office/drawing/2014/main" val="878103610"/>
                    </a:ext>
                  </a:extLst>
                </a:gridCol>
                <a:gridCol w="826971">
                  <a:extLst>
                    <a:ext uri="{9D8B030D-6E8A-4147-A177-3AD203B41FA5}">
                      <a16:colId xmlns:a16="http://schemas.microsoft.com/office/drawing/2014/main" val="391314764"/>
                    </a:ext>
                  </a:extLst>
                </a:gridCol>
                <a:gridCol w="840754">
                  <a:extLst>
                    <a:ext uri="{9D8B030D-6E8A-4147-A177-3AD203B41FA5}">
                      <a16:colId xmlns:a16="http://schemas.microsoft.com/office/drawing/2014/main" val="2766440993"/>
                    </a:ext>
                  </a:extLst>
                </a:gridCol>
                <a:gridCol w="758057">
                  <a:extLst>
                    <a:ext uri="{9D8B030D-6E8A-4147-A177-3AD203B41FA5}">
                      <a16:colId xmlns:a16="http://schemas.microsoft.com/office/drawing/2014/main" val="4176604208"/>
                    </a:ext>
                  </a:extLst>
                </a:gridCol>
                <a:gridCol w="758057">
                  <a:extLst>
                    <a:ext uri="{9D8B030D-6E8A-4147-A177-3AD203B41FA5}">
                      <a16:colId xmlns:a16="http://schemas.microsoft.com/office/drawing/2014/main" val="78652504"/>
                    </a:ext>
                  </a:extLst>
                </a:gridCol>
                <a:gridCol w="840754">
                  <a:extLst>
                    <a:ext uri="{9D8B030D-6E8A-4147-A177-3AD203B41FA5}">
                      <a16:colId xmlns:a16="http://schemas.microsoft.com/office/drawing/2014/main" val="3103871488"/>
                    </a:ext>
                  </a:extLst>
                </a:gridCol>
                <a:gridCol w="840754">
                  <a:extLst>
                    <a:ext uri="{9D8B030D-6E8A-4147-A177-3AD203B41FA5}">
                      <a16:colId xmlns:a16="http://schemas.microsoft.com/office/drawing/2014/main" val="2096691123"/>
                    </a:ext>
                  </a:extLst>
                </a:gridCol>
                <a:gridCol w="840754">
                  <a:extLst>
                    <a:ext uri="{9D8B030D-6E8A-4147-A177-3AD203B41FA5}">
                      <a16:colId xmlns:a16="http://schemas.microsoft.com/office/drawing/2014/main" val="1700488496"/>
                    </a:ext>
                  </a:extLst>
                </a:gridCol>
                <a:gridCol w="840754">
                  <a:extLst>
                    <a:ext uri="{9D8B030D-6E8A-4147-A177-3AD203B41FA5}">
                      <a16:colId xmlns:a16="http://schemas.microsoft.com/office/drawing/2014/main" val="2300021839"/>
                    </a:ext>
                  </a:extLst>
                </a:gridCol>
              </a:tblGrid>
              <a:tr h="181325">
                <a:tc>
                  <a:txBody>
                    <a:bodyPr/>
                    <a:lstStyle/>
                    <a:p>
                      <a:pPr algn="ctr" fontAlgn="b"/>
                      <a:r>
                        <a:rPr lang="en-US" sz="1000" b="1" i="0" u="none" strike="noStrike">
                          <a:solidFill>
                            <a:srgbClr val="000000"/>
                          </a:solidFill>
                          <a:effectLst/>
                          <a:latin typeface="Calibri" panose="020F0502020204030204" pitchFamily="34" charset="0"/>
                        </a:rPr>
                        <a:t>Age Group</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dirty="0">
                          <a:solidFill>
                            <a:srgbClr val="000000"/>
                          </a:solidFill>
                          <a:effectLst/>
                          <a:latin typeface="Calibri" panose="020F0502020204030204" pitchFamily="34" charset="0"/>
                        </a:rPr>
                        <a:t>East Timor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a:solidFill>
                            <a:srgbClr val="000000"/>
                          </a:solidFill>
                          <a:effectLst/>
                          <a:latin typeface="Calibri" panose="020F0502020204030204" pitchFamily="34" charset="0"/>
                        </a:rPr>
                        <a:t>Indonesia</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a:solidFill>
                            <a:srgbClr val="000000"/>
                          </a:solidFill>
                          <a:effectLst/>
                          <a:latin typeface="Calibri" panose="020F0502020204030204" pitchFamily="34" charset="0"/>
                        </a:rPr>
                        <a:t>Laos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a:solidFill>
                            <a:srgbClr val="000000"/>
                          </a:solidFill>
                          <a:effectLst/>
                          <a:latin typeface="Calibri" panose="020F0502020204030204" pitchFamily="34" charset="0"/>
                        </a:rPr>
                        <a:t>Malaysia</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a:solidFill>
                            <a:srgbClr val="000000"/>
                          </a:solidFill>
                          <a:effectLst/>
                          <a:latin typeface="Calibri" panose="020F0502020204030204" pitchFamily="34" charset="0"/>
                        </a:rPr>
                        <a:t>Myanmar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dirty="0">
                          <a:solidFill>
                            <a:srgbClr val="000000"/>
                          </a:solidFill>
                          <a:effectLst/>
                          <a:latin typeface="Calibri" panose="020F0502020204030204" pitchFamily="34" charset="0"/>
                        </a:rPr>
                        <a:t>Philippines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a:solidFill>
                            <a:srgbClr val="000000"/>
                          </a:solidFill>
                          <a:effectLst/>
                          <a:latin typeface="Calibri" panose="020F0502020204030204" pitchFamily="34" charset="0"/>
                        </a:rPr>
                        <a:t>Thailand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dirty="0">
                          <a:solidFill>
                            <a:srgbClr val="000000"/>
                          </a:solidFill>
                          <a:effectLst/>
                          <a:latin typeface="Calibri" panose="020F0502020204030204" pitchFamily="34" charset="0"/>
                        </a:rPr>
                        <a:t>Vietnam</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565288765"/>
                  </a:ext>
                </a:extLst>
              </a:tr>
              <a:tr h="181325">
                <a:tc>
                  <a:txBody>
                    <a:bodyPr/>
                    <a:lstStyle/>
                    <a:p>
                      <a:pPr algn="ctr" fontAlgn="b"/>
                      <a:r>
                        <a:rPr lang="en-US" sz="1000" b="0" i="0" u="none" strike="noStrike">
                          <a:solidFill>
                            <a:srgbClr val="000000"/>
                          </a:solidFill>
                          <a:effectLst/>
                          <a:latin typeface="Calibri" panose="020F0502020204030204" pitchFamily="34" charset="0"/>
                        </a:rPr>
                        <a:t>&lt;18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561,208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83,116,376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2,748,674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9,287,562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16,062,557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41,700,629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13,574,786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26,160,804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9828859"/>
                  </a:ext>
                </a:extLst>
              </a:tr>
              <a:tr h="181325">
                <a:tc>
                  <a:txBody>
                    <a:bodyPr/>
                    <a:lstStyle/>
                    <a:p>
                      <a:pPr algn="ctr" fontAlgn="b"/>
                      <a:r>
                        <a:rPr lang="en-US" sz="1000" b="0" i="0" u="none" strike="noStrike">
                          <a:solidFill>
                            <a:srgbClr val="000000"/>
                          </a:solidFill>
                          <a:effectLst/>
                          <a:latin typeface="Calibri" panose="020F0502020204030204" pitchFamily="34" charset="0"/>
                        </a:rPr>
                        <a:t>18-22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150,313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21,889,273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719,434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2,766,884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4,575,246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10,551,565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4,294,584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6,889,592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2644477"/>
                  </a:ext>
                </a:extLst>
              </a:tr>
              <a:tr h="181325">
                <a:tc>
                  <a:txBody>
                    <a:bodyPr/>
                    <a:lstStyle/>
                    <a:p>
                      <a:pPr algn="ctr" fontAlgn="b"/>
                      <a:r>
                        <a:rPr lang="en-US" sz="1000" b="0" i="0" u="none" strike="noStrike" dirty="0">
                          <a:solidFill>
                            <a:srgbClr val="000000"/>
                          </a:solidFill>
                          <a:effectLst/>
                          <a:latin typeface="Calibri" panose="020F0502020204030204" pitchFamily="34" charset="0"/>
                        </a:rPr>
                        <a:t>23-27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125,944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21,727,535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695,840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2,897,624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4,427,698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9,978,420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5,007,772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7,143,246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9954952"/>
                  </a:ext>
                </a:extLst>
              </a:tr>
              <a:tr h="181325">
                <a:tc>
                  <a:txBody>
                    <a:bodyPr/>
                    <a:lstStyle/>
                    <a:p>
                      <a:pPr algn="ctr" fontAlgn="b"/>
                      <a:r>
                        <a:rPr lang="en-US" sz="1000" b="0" i="0" u="none" strike="noStrike">
                          <a:solidFill>
                            <a:srgbClr val="000000"/>
                          </a:solidFill>
                          <a:effectLst/>
                          <a:latin typeface="Calibri" panose="020F0502020204030204" pitchFamily="34" charset="0"/>
                        </a:rPr>
                        <a:t>28-34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137,932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29,013,996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896,577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4,268,115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6,009,432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12,620,408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7,046,734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11,466,929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6859860"/>
                  </a:ext>
                </a:extLst>
              </a:tr>
              <a:tr h="181325">
                <a:tc>
                  <a:txBody>
                    <a:bodyPr/>
                    <a:lstStyle/>
                    <a:p>
                      <a:pPr algn="ctr" fontAlgn="b"/>
                      <a:r>
                        <a:rPr lang="en-US" sz="1000" b="0" i="0" u="none" strike="noStrike">
                          <a:solidFill>
                            <a:srgbClr val="000000"/>
                          </a:solidFill>
                          <a:effectLst/>
                          <a:latin typeface="Calibri" panose="020F0502020204030204" pitchFamily="34" charset="0"/>
                        </a:rPr>
                        <a:t>35-44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134,009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40,869,125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992,700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5,377,754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8,037,746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14,730,789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10,311,109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15,337,824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442862"/>
                  </a:ext>
                </a:extLst>
              </a:tr>
              <a:tr h="181325">
                <a:tc>
                  <a:txBody>
                    <a:bodyPr/>
                    <a:lstStyle/>
                    <a:p>
                      <a:pPr algn="ctr" fontAlgn="b"/>
                      <a:r>
                        <a:rPr lang="en-US" sz="1000" b="0" i="0" u="none" strike="noStrike">
                          <a:solidFill>
                            <a:srgbClr val="000000"/>
                          </a:solidFill>
                          <a:effectLst/>
                          <a:latin typeface="Calibri" panose="020F0502020204030204" pitchFamily="34" charset="0"/>
                        </a:rPr>
                        <a:t>45-59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134,154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48,966,054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935,538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5,459,674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9,238,176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16,070,612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15,688,758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17,596,572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9072494"/>
                  </a:ext>
                </a:extLst>
              </a:tr>
              <a:tr h="181325">
                <a:tc>
                  <a:txBody>
                    <a:bodyPr/>
                    <a:lstStyle/>
                    <a:p>
                      <a:pPr algn="ctr" fontAlgn="b"/>
                      <a:r>
                        <a:rPr lang="en-US" sz="1000" b="0" i="0" u="none" strike="noStrike">
                          <a:solidFill>
                            <a:srgbClr val="000000"/>
                          </a:solidFill>
                          <a:effectLst/>
                          <a:latin typeface="Calibri" panose="020F0502020204030204" pitchFamily="34" charset="0"/>
                        </a:rPr>
                        <a:t>60+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97,735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29,918,980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540,712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3,880,609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5,828,451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9,906,585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15,773,288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13,591,889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1202032"/>
                  </a:ext>
                </a:extLst>
              </a:tr>
              <a:tr h="181325">
                <a:tc>
                  <a:txBody>
                    <a:bodyPr/>
                    <a:lstStyle/>
                    <a:p>
                      <a:pPr algn="ctr" fontAlgn="b"/>
                      <a:r>
                        <a:rPr lang="en-US" sz="1000" b="1" i="0" u="none" strike="noStrike" dirty="0">
                          <a:solidFill>
                            <a:srgbClr val="000000"/>
                          </a:solidFill>
                          <a:effectLst/>
                          <a:latin typeface="Calibri" panose="020F0502020204030204" pitchFamily="34" charset="0"/>
                        </a:rPr>
                        <a:t>Population Grand Total</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a:solidFill>
                            <a:srgbClr val="000000"/>
                          </a:solidFill>
                          <a:effectLst/>
                          <a:latin typeface="Calibri" panose="020F0502020204030204" pitchFamily="34" charset="0"/>
                        </a:rPr>
                        <a:t>184,411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a:solidFill>
                            <a:srgbClr val="000000"/>
                          </a:solidFill>
                          <a:effectLst/>
                          <a:latin typeface="Calibri" panose="020F0502020204030204" pitchFamily="34" charset="0"/>
                        </a:rPr>
                        <a:t>39,509,566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a:solidFill>
                            <a:srgbClr val="000000"/>
                          </a:solidFill>
                          <a:effectLst/>
                          <a:latin typeface="Calibri" panose="020F0502020204030204" pitchFamily="34" charset="0"/>
                        </a:rPr>
                        <a:t>1,073,280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a:solidFill>
                            <a:srgbClr val="000000"/>
                          </a:solidFill>
                          <a:effectLst/>
                          <a:latin typeface="Calibri" panose="020F0502020204030204" pitchFamily="34" charset="0"/>
                        </a:rPr>
                        <a:t>4,828,574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a:solidFill>
                            <a:srgbClr val="000000"/>
                          </a:solidFill>
                          <a:effectLst/>
                          <a:latin typeface="Calibri" panose="020F0502020204030204" pitchFamily="34" charset="0"/>
                        </a:rPr>
                        <a:t>7,739,901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a:solidFill>
                            <a:srgbClr val="000000"/>
                          </a:solidFill>
                          <a:effectLst/>
                          <a:latin typeface="Calibri" panose="020F0502020204030204" pitchFamily="34" charset="0"/>
                        </a:rPr>
                        <a:t>16,561,244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a:solidFill>
                            <a:srgbClr val="000000"/>
                          </a:solidFill>
                          <a:effectLst/>
                          <a:latin typeface="Calibri" panose="020F0502020204030204" pitchFamily="34" charset="0"/>
                        </a:rPr>
                        <a:t>10,097,827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1" i="0" u="none" strike="noStrike">
                          <a:solidFill>
                            <a:srgbClr val="000000"/>
                          </a:solidFill>
                          <a:effectLst/>
                          <a:latin typeface="Calibri" panose="020F0502020204030204" pitchFamily="34" charset="0"/>
                        </a:rPr>
                        <a:t>13,875,067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92083369"/>
                  </a:ext>
                </a:extLst>
              </a:tr>
              <a:tr h="181325">
                <a:tc>
                  <a:txBody>
                    <a:bodyPr/>
                    <a:lstStyle/>
                    <a:p>
                      <a:pPr algn="ctr" fontAlgn="b"/>
                      <a:r>
                        <a:rPr lang="en-US" sz="1000" b="1" i="0" u="none" strike="noStrike">
                          <a:solidFill>
                            <a:srgbClr val="000000"/>
                          </a:solidFill>
                          <a:effectLst/>
                          <a:latin typeface="Calibri" panose="020F0502020204030204" pitchFamily="34" charset="0"/>
                        </a:rPr>
                        <a:t>Medium Monthly Welfare (in USD)</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dirty="0">
                          <a:solidFill>
                            <a:srgbClr val="000000"/>
                          </a:solidFill>
                          <a:effectLst/>
                          <a:latin typeface="Calibri" panose="020F0502020204030204" pitchFamily="34" charset="0"/>
                        </a:rPr>
                        <a:t>86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172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142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720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163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166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385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dirty="0">
                          <a:solidFill>
                            <a:srgbClr val="000000"/>
                          </a:solidFill>
                          <a:effectLst/>
                          <a:latin typeface="Calibri" panose="020F0502020204030204" pitchFamily="34" charset="0"/>
                        </a:rPr>
                        <a:t>354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56337651"/>
                  </a:ext>
                </a:extLst>
              </a:tr>
            </a:tbl>
          </a:graphicData>
        </a:graphic>
      </p:graphicFrame>
      <p:sp>
        <p:nvSpPr>
          <p:cNvPr id="24" name="TextBox 23">
            <a:extLst>
              <a:ext uri="{FF2B5EF4-FFF2-40B4-BE49-F238E27FC236}">
                <a16:creationId xmlns:a16="http://schemas.microsoft.com/office/drawing/2014/main" id="{59D7AE25-E63D-1FF0-67FA-B2F8530DED05}"/>
              </a:ext>
            </a:extLst>
          </p:cNvPr>
          <p:cNvSpPr txBox="1"/>
          <p:nvPr/>
        </p:nvSpPr>
        <p:spPr>
          <a:xfrm>
            <a:off x="206396" y="690617"/>
            <a:ext cx="11779208" cy="1938992"/>
          </a:xfrm>
          <a:prstGeom prst="rect">
            <a:avLst/>
          </a:prstGeom>
          <a:noFill/>
        </p:spPr>
        <p:txBody>
          <a:bodyPr wrap="square" rtlCol="0">
            <a:spAutoFit/>
          </a:bodyPr>
          <a:lstStyle/>
          <a:p>
            <a:pPr marL="171450" indent="-171450" algn="l">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Market in Development</a:t>
            </a:r>
            <a:r>
              <a:rPr lang="en-US" sz="1200" b="0" i="0" dirty="0">
                <a:effectLst/>
                <a:latin typeface="Calibri" panose="020F0502020204030204" pitchFamily="34" charset="0"/>
                <a:cs typeface="Calibri" panose="020F0502020204030204" pitchFamily="34" charset="0"/>
              </a:rPr>
              <a:t>: </a:t>
            </a:r>
          </a:p>
          <a:p>
            <a:pPr marL="628650" lvl="1" indent="-171450">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Streaming Gap</a:t>
            </a:r>
            <a:r>
              <a:rPr lang="en-US" sz="1200" b="0" i="0" dirty="0">
                <a:effectLst/>
                <a:latin typeface="Calibri" panose="020F0502020204030204" pitchFamily="34" charset="0"/>
                <a:cs typeface="Calibri" panose="020F0502020204030204" pitchFamily="34" charset="0"/>
              </a:rPr>
              <a:t>:</a:t>
            </a:r>
            <a:r>
              <a:rPr lang="en-US" sz="1200" dirty="0">
                <a:latin typeface="Calibri" panose="020F0502020204030204" pitchFamily="34" charset="0"/>
                <a:cs typeface="Calibri" panose="020F0502020204030204" pitchFamily="34" charset="0"/>
              </a:rPr>
              <a:t> </a:t>
            </a:r>
            <a:r>
              <a:rPr lang="en-US" sz="1200" b="0" i="0" dirty="0">
                <a:effectLst/>
                <a:latin typeface="Calibri" panose="020F0502020204030204" pitchFamily="34" charset="0"/>
                <a:cs typeface="Calibri" panose="020F0502020204030204" pitchFamily="34" charset="0"/>
              </a:rPr>
              <a:t>Streams per person in SEA are markedly lower compared to DM, by more than a 10-fold difference.</a:t>
            </a:r>
            <a:endParaRPr lang="en-US" sz="1200" dirty="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Demographic Opportunity</a:t>
            </a:r>
            <a:r>
              <a:rPr lang="en-US" sz="1200" dirty="0">
                <a:latin typeface="Calibri" panose="020F0502020204030204" pitchFamily="34" charset="0"/>
                <a:cs typeface="Calibri" panose="020F0502020204030204" pitchFamily="34" charset="0"/>
              </a:rPr>
              <a:t>: </a:t>
            </a:r>
            <a:r>
              <a:rPr lang="en-US" sz="1200" b="0" i="0" dirty="0">
                <a:effectLst/>
                <a:latin typeface="Calibri" panose="020F0502020204030204" pitchFamily="34" charset="0"/>
                <a:cs typeface="Calibri" panose="020F0502020204030204" pitchFamily="34" charset="0"/>
              </a:rPr>
              <a:t>Large total population with significant concentrations in younger age groups (&lt;18) and middle age groups (45-59), indicating a potential market for future strategies.</a:t>
            </a:r>
          </a:p>
          <a:p>
            <a:pPr marL="171450" indent="-171450" algn="l">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Paid vs Free Accounts</a:t>
            </a:r>
            <a:r>
              <a:rPr lang="en-US" sz="1200" b="0" i="0" dirty="0">
                <a:effectLst/>
                <a:latin typeface="Calibri" panose="020F0502020204030204" pitchFamily="34" charset="0"/>
                <a:cs typeface="Calibri" panose="020F0502020204030204" pitchFamily="34" charset="0"/>
              </a:rPr>
              <a:t>: Free accounts dominate streaming due to generally lower </a:t>
            </a:r>
            <a:r>
              <a:rPr lang="en-US" sz="1200" dirty="0">
                <a:latin typeface="Calibri" panose="020F0502020204030204" pitchFamily="34" charset="0"/>
                <a:cs typeface="Calibri" panose="020F0502020204030204" pitchFamily="34" charset="0"/>
              </a:rPr>
              <a:t>welfare levels. The number of streams from paid accounts surges for users over the age of 23, except in economically challenged nations like East Timor and Myanmar.</a:t>
            </a:r>
          </a:p>
          <a:p>
            <a:pPr marL="171450" indent="-171450" algn="l">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Age Group Strategy</a:t>
            </a:r>
            <a:r>
              <a:rPr lang="en-US" sz="1200" b="0" i="0" dirty="0">
                <a:effectLst/>
                <a:latin typeface="Calibri" panose="020F0502020204030204" pitchFamily="34" charset="0"/>
                <a:cs typeface="Calibri" panose="020F0502020204030204" pitchFamily="34" charset="0"/>
              </a:rPr>
              <a:t>: Similar to DM, target users over 35 for converting to paid services.</a:t>
            </a:r>
            <a:r>
              <a:rPr lang="en-US" sz="1200" dirty="0">
                <a:latin typeface="Calibri" panose="020F0502020204030204" pitchFamily="34" charset="0"/>
                <a:cs typeface="Calibri" panose="020F0502020204030204" pitchFamily="34" charset="0"/>
              </a:rPr>
              <a:t> </a:t>
            </a:r>
          </a:p>
          <a:p>
            <a:pPr marL="171450" indent="-171450" algn="l">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WMG Focus</a:t>
            </a:r>
            <a:r>
              <a:rPr lang="en-US" sz="1200" b="0" i="0" dirty="0">
                <a:effectLst/>
                <a:latin typeface="Calibri" panose="020F0502020204030204" pitchFamily="34" charset="0"/>
                <a:cs typeface="Calibri" panose="020F0502020204030204" pitchFamily="34" charset="0"/>
              </a:rPr>
              <a:t>: </a:t>
            </a:r>
          </a:p>
          <a:p>
            <a:pPr marL="628650" lvl="1" indent="-171450">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Current Target Age Range</a:t>
            </a:r>
            <a:r>
              <a:rPr lang="en-US" sz="1200" b="0" i="0" dirty="0">
                <a:effectLst/>
                <a:latin typeface="Calibri" panose="020F0502020204030204" pitchFamily="34" charset="0"/>
                <a:cs typeface="Calibri" panose="020F0502020204030204" pitchFamily="34" charset="0"/>
              </a:rPr>
              <a:t>: Aim at users below the age of 59 due to the demographic distribution.</a:t>
            </a:r>
          </a:p>
          <a:p>
            <a:pPr marL="628650" lvl="1" indent="-171450">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Future Planning</a:t>
            </a:r>
            <a:r>
              <a:rPr lang="en-US" sz="1200" b="0" i="0" dirty="0">
                <a:effectLst/>
                <a:latin typeface="Calibri" panose="020F0502020204030204" pitchFamily="34" charset="0"/>
                <a:cs typeface="Calibri" panose="020F0502020204030204" pitchFamily="34" charset="0"/>
              </a:rPr>
              <a:t>: Given the young and sizable population, long-term strategies should be considered.</a:t>
            </a:r>
          </a:p>
        </p:txBody>
      </p:sp>
      <p:sp>
        <p:nvSpPr>
          <p:cNvPr id="25" name="TextBox 24">
            <a:extLst>
              <a:ext uri="{FF2B5EF4-FFF2-40B4-BE49-F238E27FC236}">
                <a16:creationId xmlns:a16="http://schemas.microsoft.com/office/drawing/2014/main" id="{1BC7850A-2B4E-704C-ED78-83B81F6C9DD0}"/>
              </a:ext>
            </a:extLst>
          </p:cNvPr>
          <p:cNvSpPr txBox="1"/>
          <p:nvPr/>
        </p:nvSpPr>
        <p:spPr>
          <a:xfrm>
            <a:off x="3862413" y="4640926"/>
            <a:ext cx="446717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Population of Each Age Group and Monthly Welfare by Country</a:t>
            </a:r>
          </a:p>
        </p:txBody>
      </p:sp>
    </p:spTree>
    <p:extLst>
      <p:ext uri="{BB962C8B-B14F-4D97-AF65-F5344CB8AC3E}">
        <p14:creationId xmlns:p14="http://schemas.microsoft.com/office/powerpoint/2010/main" val="2801508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8B61-4E0D-BC74-6A93-388340C313F6}"/>
              </a:ext>
            </a:extLst>
          </p:cNvPr>
          <p:cNvSpPr>
            <a:spLocks noGrp="1"/>
          </p:cNvSpPr>
          <p:nvPr>
            <p:ph type="title"/>
          </p:nvPr>
        </p:nvSpPr>
        <p:spPr>
          <a:xfrm>
            <a:off x="132080" y="-297657"/>
            <a:ext cx="10515600" cy="1325563"/>
          </a:xfrm>
        </p:spPr>
        <p:txBody>
          <a:bodyPr>
            <a:normAutofit/>
          </a:bodyPr>
          <a:lstStyle/>
          <a:p>
            <a:r>
              <a:rPr lang="en-US" sz="3000" dirty="0">
                <a:cs typeface="Arial" panose="020B0604020202020204" pitchFamily="34" charset="0"/>
              </a:rPr>
              <a:t>Frontier Market (FM): Sub-Saharan Africa (SSA)</a:t>
            </a:r>
          </a:p>
        </p:txBody>
      </p:sp>
      <p:graphicFrame>
        <p:nvGraphicFramePr>
          <p:cNvPr id="6" name="Content Placeholder 5">
            <a:extLst>
              <a:ext uri="{FF2B5EF4-FFF2-40B4-BE49-F238E27FC236}">
                <a16:creationId xmlns:a16="http://schemas.microsoft.com/office/drawing/2014/main" id="{DC4C4D4D-6EA6-EDA7-0CA0-877D9604A10C}"/>
              </a:ext>
            </a:extLst>
          </p:cNvPr>
          <p:cNvGraphicFramePr>
            <a:graphicFrameLocks noGrp="1"/>
          </p:cNvGraphicFramePr>
          <p:nvPr>
            <p:ph sz="half" idx="2"/>
            <p:extLst>
              <p:ext uri="{D42A27DB-BD31-4B8C-83A1-F6EECF244321}">
                <p14:modId xmlns:p14="http://schemas.microsoft.com/office/powerpoint/2010/main" val="649744847"/>
              </p:ext>
            </p:extLst>
          </p:nvPr>
        </p:nvGraphicFramePr>
        <p:xfrm>
          <a:off x="838200" y="2910866"/>
          <a:ext cx="10515600" cy="19061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Table 19">
            <a:extLst>
              <a:ext uri="{FF2B5EF4-FFF2-40B4-BE49-F238E27FC236}">
                <a16:creationId xmlns:a16="http://schemas.microsoft.com/office/drawing/2014/main" id="{F2BE93BA-C47E-B0F6-896D-C22566E20ABE}"/>
              </a:ext>
            </a:extLst>
          </p:cNvPr>
          <p:cNvGraphicFramePr>
            <a:graphicFrameLocks noGrp="1"/>
          </p:cNvGraphicFramePr>
          <p:nvPr>
            <p:extLst>
              <p:ext uri="{D42A27DB-BD31-4B8C-83A1-F6EECF244321}">
                <p14:modId xmlns:p14="http://schemas.microsoft.com/office/powerpoint/2010/main" val="2903860835"/>
              </p:ext>
            </p:extLst>
          </p:nvPr>
        </p:nvGraphicFramePr>
        <p:xfrm>
          <a:off x="838203" y="5069235"/>
          <a:ext cx="10515597" cy="1708120"/>
        </p:xfrm>
        <a:graphic>
          <a:graphicData uri="http://schemas.openxmlformats.org/drawingml/2006/table">
            <a:tbl>
              <a:tblPr/>
              <a:tblGrid>
                <a:gridCol w="1591334">
                  <a:extLst>
                    <a:ext uri="{9D8B030D-6E8A-4147-A177-3AD203B41FA5}">
                      <a16:colId xmlns:a16="http://schemas.microsoft.com/office/drawing/2014/main" val="3998065124"/>
                    </a:ext>
                  </a:extLst>
                </a:gridCol>
                <a:gridCol w="575759">
                  <a:extLst>
                    <a:ext uri="{9D8B030D-6E8A-4147-A177-3AD203B41FA5}">
                      <a16:colId xmlns:a16="http://schemas.microsoft.com/office/drawing/2014/main" val="1691807319"/>
                    </a:ext>
                  </a:extLst>
                </a:gridCol>
                <a:gridCol w="1207495">
                  <a:extLst>
                    <a:ext uri="{9D8B030D-6E8A-4147-A177-3AD203B41FA5}">
                      <a16:colId xmlns:a16="http://schemas.microsoft.com/office/drawing/2014/main" val="933722904"/>
                    </a:ext>
                  </a:extLst>
                </a:gridCol>
                <a:gridCol w="567762">
                  <a:extLst>
                    <a:ext uri="{9D8B030D-6E8A-4147-A177-3AD203B41FA5}">
                      <a16:colId xmlns:a16="http://schemas.microsoft.com/office/drawing/2014/main" val="3184772742"/>
                    </a:ext>
                  </a:extLst>
                </a:gridCol>
                <a:gridCol w="543772">
                  <a:extLst>
                    <a:ext uri="{9D8B030D-6E8A-4147-A177-3AD203B41FA5}">
                      <a16:colId xmlns:a16="http://schemas.microsoft.com/office/drawing/2014/main" val="3236254233"/>
                    </a:ext>
                  </a:extLst>
                </a:gridCol>
                <a:gridCol w="543772">
                  <a:extLst>
                    <a:ext uri="{9D8B030D-6E8A-4147-A177-3AD203B41FA5}">
                      <a16:colId xmlns:a16="http://schemas.microsoft.com/office/drawing/2014/main" val="1285080353"/>
                    </a:ext>
                  </a:extLst>
                </a:gridCol>
                <a:gridCol w="543772">
                  <a:extLst>
                    <a:ext uri="{9D8B030D-6E8A-4147-A177-3AD203B41FA5}">
                      <a16:colId xmlns:a16="http://schemas.microsoft.com/office/drawing/2014/main" val="1423516651"/>
                    </a:ext>
                  </a:extLst>
                </a:gridCol>
                <a:gridCol w="543772">
                  <a:extLst>
                    <a:ext uri="{9D8B030D-6E8A-4147-A177-3AD203B41FA5}">
                      <a16:colId xmlns:a16="http://schemas.microsoft.com/office/drawing/2014/main" val="1296405946"/>
                    </a:ext>
                  </a:extLst>
                </a:gridCol>
                <a:gridCol w="554435">
                  <a:extLst>
                    <a:ext uri="{9D8B030D-6E8A-4147-A177-3AD203B41FA5}">
                      <a16:colId xmlns:a16="http://schemas.microsoft.com/office/drawing/2014/main" val="1720664710"/>
                    </a:ext>
                  </a:extLst>
                </a:gridCol>
                <a:gridCol w="490462">
                  <a:extLst>
                    <a:ext uri="{9D8B030D-6E8A-4147-A177-3AD203B41FA5}">
                      <a16:colId xmlns:a16="http://schemas.microsoft.com/office/drawing/2014/main" val="3103200711"/>
                    </a:ext>
                  </a:extLst>
                </a:gridCol>
                <a:gridCol w="599749">
                  <a:extLst>
                    <a:ext uri="{9D8B030D-6E8A-4147-A177-3AD203B41FA5}">
                      <a16:colId xmlns:a16="http://schemas.microsoft.com/office/drawing/2014/main" val="1501022228"/>
                    </a:ext>
                  </a:extLst>
                </a:gridCol>
                <a:gridCol w="511785">
                  <a:extLst>
                    <a:ext uri="{9D8B030D-6E8A-4147-A177-3AD203B41FA5}">
                      <a16:colId xmlns:a16="http://schemas.microsoft.com/office/drawing/2014/main" val="1124008577"/>
                    </a:ext>
                  </a:extLst>
                </a:gridCol>
                <a:gridCol w="599749">
                  <a:extLst>
                    <a:ext uri="{9D8B030D-6E8A-4147-A177-3AD203B41FA5}">
                      <a16:colId xmlns:a16="http://schemas.microsoft.com/office/drawing/2014/main" val="2017559309"/>
                    </a:ext>
                  </a:extLst>
                </a:gridCol>
                <a:gridCol w="607746">
                  <a:extLst>
                    <a:ext uri="{9D8B030D-6E8A-4147-A177-3AD203B41FA5}">
                      <a16:colId xmlns:a16="http://schemas.microsoft.com/office/drawing/2014/main" val="1788872913"/>
                    </a:ext>
                  </a:extLst>
                </a:gridCol>
                <a:gridCol w="511785">
                  <a:extLst>
                    <a:ext uri="{9D8B030D-6E8A-4147-A177-3AD203B41FA5}">
                      <a16:colId xmlns:a16="http://schemas.microsoft.com/office/drawing/2014/main" val="615322460"/>
                    </a:ext>
                  </a:extLst>
                </a:gridCol>
                <a:gridCol w="522448">
                  <a:extLst>
                    <a:ext uri="{9D8B030D-6E8A-4147-A177-3AD203B41FA5}">
                      <a16:colId xmlns:a16="http://schemas.microsoft.com/office/drawing/2014/main" val="4180955032"/>
                    </a:ext>
                  </a:extLst>
                </a:gridCol>
              </a:tblGrid>
              <a:tr h="170812">
                <a:tc>
                  <a:txBody>
                    <a:bodyPr/>
                    <a:lstStyle/>
                    <a:p>
                      <a:pPr algn="ctr" fontAlgn="b"/>
                      <a:r>
                        <a:rPr lang="en-US" sz="800" b="1" i="0" u="none" strike="noStrike">
                          <a:solidFill>
                            <a:srgbClr val="000000"/>
                          </a:solidFill>
                          <a:effectLst/>
                          <a:latin typeface="Calibri" panose="020F0502020204030204" pitchFamily="34" charset="0"/>
                        </a:rPr>
                        <a:t>Age Group</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Cape Verde</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Congo (Congo-Brazzaville)</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Ethiopia</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Ghana</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Kenya</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Malawi</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Mali</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Mauritania</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Namibia</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Nigeria</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Rwanda</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South Africa</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South Sudan</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Zambia</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Zimbabwe</a:t>
                      </a:r>
                    </a:p>
                  </a:txBody>
                  <a:tcPr marL="8007" marR="8007" marT="8007"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956747672"/>
                  </a:ext>
                </a:extLst>
              </a:tr>
              <a:tr h="170812">
                <a:tc>
                  <a:txBody>
                    <a:bodyPr/>
                    <a:lstStyle/>
                    <a:p>
                      <a:pPr algn="ctr" fontAlgn="b"/>
                      <a:r>
                        <a:rPr lang="en-US" sz="800" b="1" i="0" u="none" strike="noStrike">
                          <a:solidFill>
                            <a:srgbClr val="000000"/>
                          </a:solidFill>
                          <a:effectLst/>
                          <a:latin typeface="Calibri" panose="020F0502020204030204" pitchFamily="34" charset="0"/>
                        </a:rPr>
                        <a:t>&lt;18</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187,383</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2,837,317</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57,299,346</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14,467,325</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24,238,459</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10,210,591</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12,242,672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2,296,081</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1,077,610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108,730,887</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6,247,018</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20,148,160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5,616,800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9,970,618</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7,718,127</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1146791"/>
                  </a:ext>
                </a:extLst>
              </a:tr>
              <a:tr h="170812">
                <a:tc>
                  <a:txBody>
                    <a:bodyPr/>
                    <a:lstStyle/>
                    <a:p>
                      <a:pPr algn="ctr" fontAlgn="b"/>
                      <a:r>
                        <a:rPr lang="en-US" sz="800" b="1" i="0" u="none" strike="noStrike">
                          <a:solidFill>
                            <a:srgbClr val="000000"/>
                          </a:solidFill>
                          <a:effectLst/>
                          <a:latin typeface="Calibri" panose="020F0502020204030204" pitchFamily="34" charset="0"/>
                        </a:rPr>
                        <a:t>18-22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52,868</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543,488</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panose="020F0502020204030204" pitchFamily="34" charset="0"/>
                        </a:rPr>
                        <a:t>12,810,522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3,154,363</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5,581,920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2,140,190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2,192,157</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463,913</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234,373</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21,154,392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1,390,240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4,505,776</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1,163,411</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2,002,432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1,728,200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257179"/>
                  </a:ext>
                </a:extLst>
              </a:tr>
              <a:tr h="170812">
                <a:tc>
                  <a:txBody>
                    <a:bodyPr/>
                    <a:lstStyle/>
                    <a:p>
                      <a:pPr algn="ctr" fontAlgn="b"/>
                      <a:r>
                        <a:rPr lang="en-US" sz="800" b="1" i="0" u="none" strike="noStrike">
                          <a:solidFill>
                            <a:srgbClr val="000000"/>
                          </a:solidFill>
                          <a:effectLst/>
                          <a:latin typeface="Calibri" panose="020F0502020204030204" pitchFamily="34" charset="0"/>
                        </a:rPr>
                        <a:t>23-27</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56,787</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452,852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11,137,990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2,682,934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4,677,112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1,724,529</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1,699,385</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389,372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228,660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17,297,541</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1,163,814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4,919,488</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685,281</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1,706,328</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1,381,135</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6758140"/>
                  </a:ext>
                </a:extLst>
              </a:tr>
              <a:tr h="170812">
                <a:tc>
                  <a:txBody>
                    <a:bodyPr/>
                    <a:lstStyle/>
                    <a:p>
                      <a:pPr algn="ctr" fontAlgn="b"/>
                      <a:r>
                        <a:rPr lang="en-US" sz="800" b="1" i="0" u="none" strike="noStrike">
                          <a:solidFill>
                            <a:srgbClr val="000000"/>
                          </a:solidFill>
                          <a:effectLst/>
                          <a:latin typeface="Calibri" panose="020F0502020204030204" pitchFamily="34" charset="0"/>
                        </a:rPr>
                        <a:t>28-34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79,440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555,257</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12,704,518</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panose="020F0502020204030204" pitchFamily="34" charset="0"/>
                        </a:rPr>
                        <a:t>3,471,874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5,664,764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1,933,512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1,908,516</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444,627</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301,232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19,591,690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1,448,115</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7,812,764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725,649</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1,991,998</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1,507,703</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6584478"/>
                  </a:ext>
                </a:extLst>
              </a:tr>
              <a:tr h="170812">
                <a:tc>
                  <a:txBody>
                    <a:bodyPr/>
                    <a:lstStyle/>
                    <a:p>
                      <a:pPr algn="ctr" fontAlgn="b"/>
                      <a:r>
                        <a:rPr lang="en-US" sz="800" b="1" i="0" u="none" strike="noStrike">
                          <a:solidFill>
                            <a:srgbClr val="000000"/>
                          </a:solidFill>
                          <a:effectLst/>
                          <a:latin typeface="Calibri" panose="020F0502020204030204" pitchFamily="34" charset="0"/>
                        </a:rPr>
                        <a:t>35-44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86,126</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673,613</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12,324,446</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4,229,662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6,189,106</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2,157,006</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2,082,163</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467,253</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285,546</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21,935,462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1,633,356</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8,967,206</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1,053,283</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2,125,055</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1,907,190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1704381"/>
                  </a:ext>
                </a:extLst>
              </a:tr>
              <a:tr h="170812">
                <a:tc>
                  <a:txBody>
                    <a:bodyPr/>
                    <a:lstStyle/>
                    <a:p>
                      <a:pPr algn="ctr" fontAlgn="b"/>
                      <a:r>
                        <a:rPr lang="en-US" sz="800" b="1" i="0" u="none" strike="noStrike">
                          <a:solidFill>
                            <a:srgbClr val="000000"/>
                          </a:solidFill>
                          <a:effectLst/>
                          <a:latin typeface="Calibri" panose="020F0502020204030204" pitchFamily="34" charset="0"/>
                        </a:rPr>
                        <a:t>45-59</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78,851</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632,202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11,004,750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3,503,272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5,198,664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1,456,419</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1,636,266</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432,912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281,956</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19,453,262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1,176,077</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8,326,665</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1,145,641</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1,617,794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1,298,395</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0617186"/>
                  </a:ext>
                </a:extLst>
              </a:tr>
              <a:tr h="170812">
                <a:tc>
                  <a:txBody>
                    <a:bodyPr/>
                    <a:lstStyle/>
                    <a:p>
                      <a:pPr algn="ctr" fontAlgn="b"/>
                      <a:r>
                        <a:rPr lang="en-US" sz="800" b="1" i="0" u="none" strike="noStrike">
                          <a:solidFill>
                            <a:srgbClr val="000000"/>
                          </a:solidFill>
                          <a:effectLst/>
                          <a:latin typeface="Calibri" panose="020F0502020204030204" pitchFamily="34" charset="0"/>
                        </a:rPr>
                        <a:t>60+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51,696</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275,694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6,098,354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1,966,441</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2,477,460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783,068</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832,431</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241,980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157,638</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10,377,977</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718,077</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5,213,827</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523,098</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603,449</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779,786</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5880850"/>
                  </a:ext>
                </a:extLst>
              </a:tr>
              <a:tr h="170812">
                <a:tc>
                  <a:txBody>
                    <a:bodyPr/>
                    <a:lstStyle/>
                    <a:p>
                      <a:pPr algn="ctr" fontAlgn="b"/>
                      <a:r>
                        <a:rPr lang="en-US" sz="800" b="1" i="0" u="none" strike="noStrike" dirty="0">
                          <a:solidFill>
                            <a:srgbClr val="000000"/>
                          </a:solidFill>
                          <a:effectLst/>
                          <a:latin typeface="Calibri" panose="020F0502020204030204" pitchFamily="34" charset="0"/>
                        </a:rPr>
                        <a:t>Population Grand Total</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84,754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633,207</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18,234,946</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4,708,960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7,707,390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3,053,314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3,195,794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662,494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376,131</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30,447,421</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1,905,323</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8,417,580</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1,559,023</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2,969,904</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800" b="1" i="0" u="none" strike="noStrike">
                          <a:solidFill>
                            <a:srgbClr val="000000"/>
                          </a:solidFill>
                          <a:effectLst/>
                          <a:latin typeface="Calibri" panose="020F0502020204030204" pitchFamily="34" charset="0"/>
                        </a:rPr>
                        <a:t>2,364,402</a:t>
                      </a:r>
                    </a:p>
                  </a:txBody>
                  <a:tcPr marL="8007" marR="8007" marT="800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69022669"/>
                  </a:ext>
                </a:extLst>
              </a:tr>
              <a:tr h="170812">
                <a:tc>
                  <a:txBody>
                    <a:bodyPr/>
                    <a:lstStyle/>
                    <a:p>
                      <a:pPr algn="ctr" fontAlgn="b"/>
                      <a:r>
                        <a:rPr lang="en-US" sz="800" b="1" i="0" u="none" strike="noStrike">
                          <a:solidFill>
                            <a:srgbClr val="000000"/>
                          </a:solidFill>
                          <a:effectLst/>
                          <a:latin typeface="Calibri" panose="020F0502020204030204" pitchFamily="34" charset="0"/>
                        </a:rPr>
                        <a:t>Medium Monthly Welfare (in USD)</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200</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89</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91</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111</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92</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46</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112</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168</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88</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141</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45</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46</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panose="020F0502020204030204" pitchFamily="34" charset="0"/>
                        </a:rPr>
                        <a:t>79</a:t>
                      </a:r>
                    </a:p>
                  </a:txBody>
                  <a:tcPr marL="8007" marR="8007" marT="800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02398313"/>
                  </a:ext>
                </a:extLst>
              </a:tr>
            </a:tbl>
          </a:graphicData>
        </a:graphic>
      </p:graphicFrame>
      <p:sp>
        <p:nvSpPr>
          <p:cNvPr id="21" name="TextBox 20">
            <a:extLst>
              <a:ext uri="{FF2B5EF4-FFF2-40B4-BE49-F238E27FC236}">
                <a16:creationId xmlns:a16="http://schemas.microsoft.com/office/drawing/2014/main" id="{75280B5E-9128-F9EF-14DF-C86AEB939354}"/>
              </a:ext>
            </a:extLst>
          </p:cNvPr>
          <p:cNvSpPr txBox="1"/>
          <p:nvPr/>
        </p:nvSpPr>
        <p:spPr>
          <a:xfrm>
            <a:off x="3696627" y="4823014"/>
            <a:ext cx="4467172" cy="246221"/>
          </a:xfrm>
          <a:prstGeom prst="rect">
            <a:avLst/>
          </a:prstGeom>
          <a:noFill/>
        </p:spPr>
        <p:txBody>
          <a:bodyPr wrap="square" rtlCol="0">
            <a:spAutoFit/>
          </a:bodyPr>
          <a:lstStyle/>
          <a:p>
            <a:r>
              <a:rPr lang="en-US" sz="1000" dirty="0">
                <a:solidFill>
                  <a:schemeClr val="tx1">
                    <a:lumMod val="50000"/>
                    <a:lumOff val="50000"/>
                  </a:schemeClr>
                </a:solidFill>
                <a:latin typeface="Arial" panose="020B0604020202020204" pitchFamily="34" charset="0"/>
                <a:cs typeface="Arial" panose="020B0604020202020204" pitchFamily="34" charset="0"/>
              </a:rPr>
              <a:t>Population of Each Age Group and Monthly Welfare by Country</a:t>
            </a:r>
          </a:p>
        </p:txBody>
      </p:sp>
      <p:sp>
        <p:nvSpPr>
          <p:cNvPr id="22" name="TextBox 21">
            <a:extLst>
              <a:ext uri="{FF2B5EF4-FFF2-40B4-BE49-F238E27FC236}">
                <a16:creationId xmlns:a16="http://schemas.microsoft.com/office/drawing/2014/main" id="{9E56A7F0-FA47-EA12-C5C2-CC26E3E3D112}"/>
              </a:ext>
            </a:extLst>
          </p:cNvPr>
          <p:cNvSpPr txBox="1"/>
          <p:nvPr/>
        </p:nvSpPr>
        <p:spPr>
          <a:xfrm>
            <a:off x="132080" y="634603"/>
            <a:ext cx="12059920" cy="2308324"/>
          </a:xfrm>
          <a:prstGeom prst="rect">
            <a:avLst/>
          </a:prstGeom>
          <a:noFill/>
        </p:spPr>
        <p:txBody>
          <a:bodyPr wrap="square" rtlCol="0">
            <a:spAutoFit/>
          </a:bodyPr>
          <a:lstStyle/>
          <a:p>
            <a:pPr marL="285750" indent="-285750" algn="l">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Market Awareness &amp; User Onboarding</a:t>
            </a:r>
            <a:endParaRPr lang="en-US" sz="1200" b="0" i="0" dirty="0">
              <a:effectLst/>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Low Streaming Engagement</a:t>
            </a:r>
            <a:r>
              <a:rPr lang="en-US" sz="1200" b="0" i="0" dirty="0">
                <a:effectLst/>
                <a:latin typeface="Calibri" panose="020F0502020204030204" pitchFamily="34" charset="0"/>
                <a:cs typeface="Calibri" panose="020F0502020204030204" pitchFamily="34" charset="0"/>
              </a:rPr>
              <a:t>: Extremely limited streams per person compared to Developed Markets highlight the necessity for raising market consciousness and user onboarding.</a:t>
            </a:r>
          </a:p>
          <a:p>
            <a:pPr marL="742950" lvl="1" indent="-285750">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Untapped Potential</a:t>
            </a:r>
            <a:r>
              <a:rPr lang="en-US" sz="1200" b="0" i="0" dirty="0">
                <a:effectLst/>
                <a:latin typeface="Calibri" panose="020F0502020204030204" pitchFamily="34" charset="0"/>
                <a:cs typeface="Calibri" panose="020F0502020204030204" pitchFamily="34" charset="0"/>
              </a:rPr>
              <a:t>: A predominantly young population provides a wide-open space for market expansion, contingent upon effective educational and awareness campaigns.</a:t>
            </a:r>
            <a:endParaRPr lang="en-US"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Paid vs Free Accounts</a:t>
            </a:r>
          </a:p>
          <a:p>
            <a:pPr marL="742950" lvl="1" indent="-285750">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Monetization Challenges</a:t>
            </a:r>
            <a:r>
              <a:rPr lang="en-US" sz="1200" b="0" i="0" dirty="0">
                <a:effectLst/>
                <a:latin typeface="Calibri" panose="020F0502020204030204" pitchFamily="34" charset="0"/>
                <a:cs typeface="Calibri" panose="020F0502020204030204" pitchFamily="34" charset="0"/>
              </a:rPr>
              <a:t>: Due to low welfare levels and other potential factors, Free accounts outweigh Paid accounts in streaming volume.</a:t>
            </a:r>
          </a:p>
          <a:p>
            <a:pPr marL="742950" lvl="1" indent="-285750">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Economic Considerations</a:t>
            </a:r>
            <a:r>
              <a:rPr lang="en-US" sz="1200" b="0" i="0" dirty="0">
                <a:effectLst/>
                <a:latin typeface="Calibri" panose="020F0502020204030204" pitchFamily="34" charset="0"/>
                <a:cs typeface="Calibri" panose="020F0502020204030204" pitchFamily="34" charset="0"/>
              </a:rPr>
              <a:t>: Few countries like Cape Verde and South Africa show better economic conditions, offering some potential for promoting Paid accounts.</a:t>
            </a:r>
          </a:p>
          <a:p>
            <a:pPr marL="171450" indent="-171450" algn="l">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Age Group Strategy</a:t>
            </a:r>
          </a:p>
          <a:p>
            <a:pPr marL="628650" lvl="1" indent="-171450">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Initial Demographic Focus and Future Consumer Base</a:t>
            </a:r>
            <a:r>
              <a:rPr lang="en-US" sz="1200" b="0" i="0" dirty="0">
                <a:effectLst/>
                <a:latin typeface="Calibri" panose="020F0502020204030204" pitchFamily="34" charset="0"/>
                <a:cs typeface="Calibri" panose="020F0502020204030204" pitchFamily="34" charset="0"/>
              </a:rPr>
              <a:t>: High streaming volumes in the 18-22 age group recommend this demographic as the starting point for educational and conversion activities. This age segment is set to become the main consumer bracket in 4-5 years, necessitating preemptive strategic planning.</a:t>
            </a:r>
          </a:p>
          <a:p>
            <a:pPr marL="171450" indent="-171450" algn="l">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WMG Focus</a:t>
            </a:r>
          </a:p>
          <a:p>
            <a:pPr marL="742950" lvl="1" indent="-285750">
              <a:buFont typeface="Arial" panose="020B0604020202020204" pitchFamily="34" charset="0"/>
              <a:buChar char="•"/>
            </a:pPr>
            <a:r>
              <a:rPr lang="en-US" sz="1200" b="1" dirty="0">
                <a:effectLst/>
                <a:latin typeface="Calibri" panose="020F0502020204030204" pitchFamily="34" charset="0"/>
                <a:cs typeface="Calibri" panose="020F0502020204030204" pitchFamily="34" charset="0"/>
              </a:rPr>
              <a:t>Short-Term Age Targeting</a:t>
            </a:r>
            <a:r>
              <a:rPr lang="en-US" sz="1200" dirty="0">
                <a:latin typeface="Calibri" panose="020F0502020204030204" pitchFamily="34" charset="0"/>
                <a:cs typeface="Calibri" panose="020F0502020204030204" pitchFamily="34" charset="0"/>
              </a:rPr>
              <a:t>: </a:t>
            </a:r>
            <a:r>
              <a:rPr lang="en-US" sz="1200" dirty="0">
                <a:effectLst/>
                <a:latin typeface="Calibri" panose="020F0502020204030204" pitchFamily="34" charset="0"/>
                <a:cs typeface="Calibri" panose="020F0502020204030204" pitchFamily="34" charset="0"/>
              </a:rPr>
              <a:t>Prioritize users younger than 22, in line with the region's youthful demographic distribution.</a:t>
            </a:r>
          </a:p>
          <a:p>
            <a:pPr marL="742950" lvl="1" indent="-285750">
              <a:buFont typeface="Arial" panose="020B0604020202020204" pitchFamily="34" charset="0"/>
              <a:buChar char="•"/>
            </a:pPr>
            <a:r>
              <a:rPr lang="en-US" sz="1200" b="1" dirty="0">
                <a:effectLst/>
                <a:latin typeface="Calibri" panose="020F0502020204030204" pitchFamily="34" charset="0"/>
                <a:cs typeface="Calibri" panose="020F0502020204030204" pitchFamily="34" charset="0"/>
              </a:rPr>
              <a:t>Long-Term Considerations</a:t>
            </a:r>
            <a:r>
              <a:rPr lang="en-US" sz="1200" dirty="0">
                <a:latin typeface="Calibri" panose="020F0502020204030204" pitchFamily="34" charset="0"/>
                <a:cs typeface="Calibri" panose="020F0502020204030204" pitchFamily="34" charset="0"/>
              </a:rPr>
              <a:t>: </a:t>
            </a:r>
            <a:r>
              <a:rPr lang="en-US" sz="1200" dirty="0">
                <a:effectLst/>
                <a:latin typeface="Calibri" panose="020F0502020204030204" pitchFamily="34" charset="0"/>
                <a:cs typeface="Calibri" panose="020F0502020204030204" pitchFamily="34" charset="0"/>
              </a:rPr>
              <a:t>The limited older population mandates inclusion of other variables like life expectancy in long-range strategic planning.</a:t>
            </a:r>
          </a:p>
        </p:txBody>
      </p:sp>
    </p:spTree>
    <p:extLst>
      <p:ext uri="{BB962C8B-B14F-4D97-AF65-F5344CB8AC3E}">
        <p14:creationId xmlns:p14="http://schemas.microsoft.com/office/powerpoint/2010/main" val="3520229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C3009-CF59-ADEE-7D9D-1D375F85D35C}"/>
              </a:ext>
            </a:extLst>
          </p:cNvPr>
          <p:cNvSpPr>
            <a:spLocks noGrp="1"/>
          </p:cNvSpPr>
          <p:nvPr>
            <p:ph type="title"/>
          </p:nvPr>
        </p:nvSpPr>
        <p:spPr>
          <a:xfrm>
            <a:off x="838200" y="365125"/>
            <a:ext cx="10515600" cy="1325563"/>
          </a:xfrm>
        </p:spPr>
        <p:txBody>
          <a:bodyPr>
            <a:normAutofit/>
          </a:bodyPr>
          <a:lstStyle/>
          <a:p>
            <a:r>
              <a:rPr lang="en-US" sz="5400" dirty="0"/>
              <a:t>Summary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16024-7F1D-A943-08E8-FEA6628214B8}"/>
              </a:ext>
            </a:extLst>
          </p:cNvPr>
          <p:cNvSpPr>
            <a:spLocks noGrp="1"/>
          </p:cNvSpPr>
          <p:nvPr>
            <p:ph idx="1"/>
          </p:nvPr>
        </p:nvSpPr>
        <p:spPr>
          <a:xfrm>
            <a:off x="838200" y="1929384"/>
            <a:ext cx="10515600" cy="4251960"/>
          </a:xfrm>
        </p:spPr>
        <p:txBody>
          <a:bodyPr>
            <a:normAutofit/>
          </a:bodyPr>
          <a:lstStyle/>
          <a:p>
            <a:pPr marL="0" indent="0">
              <a:buNone/>
            </a:pPr>
            <a:r>
              <a:rPr lang="en-US" sz="1200" dirty="0">
                <a:latin typeface="Calibri" panose="020F0502020204030204" pitchFamily="34" charset="0"/>
                <a:cs typeface="Calibri" panose="020F0502020204030204" pitchFamily="34" charset="0"/>
              </a:rPr>
              <a:t>Comparing </a:t>
            </a:r>
            <a:r>
              <a:rPr lang="en-US" sz="1200" b="0" i="0" dirty="0">
                <a:effectLst/>
                <a:latin typeface="Calibri" panose="020F0502020204030204" pitchFamily="34" charset="0"/>
                <a:cs typeface="Calibri" panose="020F0502020204030204" pitchFamily="34" charset="0"/>
              </a:rPr>
              <a:t>the unique challenges and opportunities in Developed Markets (DM), Southeast Asia (SEA), and Sub-Saharan Africa (SSA) for both Spotify and WMG:</a:t>
            </a:r>
          </a:p>
          <a:p>
            <a:r>
              <a:rPr lang="en-US" sz="1200" b="1" i="0" dirty="0">
                <a:effectLst/>
                <a:latin typeface="Calibri" panose="020F0502020204030204" pitchFamily="34" charset="0"/>
                <a:cs typeface="Calibri" panose="020F0502020204030204" pitchFamily="34" charset="0"/>
              </a:rPr>
              <a:t>Market Awareness</a:t>
            </a:r>
          </a:p>
          <a:p>
            <a:pPr lvl="1"/>
            <a:r>
              <a:rPr lang="en-US" sz="1200" b="1" i="0" dirty="0">
                <a:effectLst/>
                <a:latin typeface="Calibri" panose="020F0502020204030204" pitchFamily="34" charset="0"/>
                <a:cs typeface="Calibri" panose="020F0502020204030204" pitchFamily="34" charset="0"/>
              </a:rPr>
              <a:t>DM</a:t>
            </a:r>
            <a:r>
              <a:rPr lang="en-US" sz="1200" b="0" i="0" dirty="0">
                <a:effectLst/>
                <a:latin typeface="Calibri" panose="020F0502020204030204" pitchFamily="34" charset="0"/>
                <a:cs typeface="Calibri" panose="020F0502020204030204" pitchFamily="34" charset="0"/>
              </a:rPr>
              <a:t>: High streams per person, led by Norway and Finland, reveal untapped growth in other developed markets.</a:t>
            </a:r>
          </a:p>
          <a:p>
            <a:pPr lvl="1"/>
            <a:r>
              <a:rPr lang="en-US" sz="1200" b="1" i="0" dirty="0">
                <a:effectLst/>
                <a:latin typeface="Calibri" panose="020F0502020204030204" pitchFamily="34" charset="0"/>
                <a:cs typeface="Calibri" panose="020F0502020204030204" pitchFamily="34" charset="0"/>
              </a:rPr>
              <a:t>SEA</a:t>
            </a:r>
            <a:r>
              <a:rPr lang="en-US" sz="1200" b="0" i="0" dirty="0">
                <a:effectLst/>
                <a:latin typeface="Calibri" panose="020F0502020204030204" pitchFamily="34" charset="0"/>
                <a:cs typeface="Calibri" panose="020F0502020204030204" pitchFamily="34" charset="0"/>
              </a:rPr>
              <a:t>: Low streams per person, pointing to an unexploited, youth-heavy market.</a:t>
            </a:r>
          </a:p>
          <a:p>
            <a:pPr lvl="1"/>
            <a:r>
              <a:rPr lang="en-US" sz="1200" b="1" i="0" dirty="0">
                <a:effectLst/>
                <a:latin typeface="Calibri" panose="020F0502020204030204" pitchFamily="34" charset="0"/>
                <a:cs typeface="Calibri" panose="020F0502020204030204" pitchFamily="34" charset="0"/>
              </a:rPr>
              <a:t>SSA</a:t>
            </a:r>
            <a:r>
              <a:rPr lang="en-US" sz="1200" b="0" i="0" dirty="0">
                <a:effectLst/>
                <a:latin typeface="Calibri" panose="020F0502020204030204" pitchFamily="34" charset="0"/>
                <a:cs typeface="Calibri" panose="020F0502020204030204" pitchFamily="34" charset="0"/>
              </a:rPr>
              <a:t>: Extremely low streaming rates necessitate market education and awareness campaigns.</a:t>
            </a:r>
          </a:p>
          <a:p>
            <a:r>
              <a:rPr lang="en-US" sz="1200" b="1" i="0" dirty="0">
                <a:effectLst/>
                <a:latin typeface="Calibri" panose="020F0502020204030204" pitchFamily="34" charset="0"/>
                <a:cs typeface="Calibri" panose="020F0502020204030204" pitchFamily="34" charset="0"/>
              </a:rPr>
              <a:t>Paid vs Free Account Dynamics</a:t>
            </a:r>
          </a:p>
          <a:p>
            <a:pPr lvl="1"/>
            <a:r>
              <a:rPr lang="en-US" sz="1200" b="1" i="0" dirty="0">
                <a:effectLst/>
                <a:latin typeface="Calibri" panose="020F0502020204030204" pitchFamily="34" charset="0"/>
                <a:cs typeface="Calibri" panose="020F0502020204030204" pitchFamily="34" charset="0"/>
              </a:rPr>
              <a:t>DM</a:t>
            </a:r>
            <a:r>
              <a:rPr lang="en-US" sz="1200" b="0" i="0" dirty="0">
                <a:effectLst/>
                <a:latin typeface="Calibri" panose="020F0502020204030204" pitchFamily="34" charset="0"/>
                <a:cs typeface="Calibri" panose="020F0502020204030204" pitchFamily="34" charset="0"/>
              </a:rPr>
              <a:t>: High conversion rates from free to paid accounts, especially in countries like Canada, U.S., and Ireland.</a:t>
            </a:r>
          </a:p>
          <a:p>
            <a:pPr lvl="1"/>
            <a:r>
              <a:rPr lang="en-US" sz="1200" b="1" i="0" dirty="0">
                <a:effectLst/>
                <a:latin typeface="Calibri" panose="020F0502020204030204" pitchFamily="34" charset="0"/>
                <a:cs typeface="Calibri" panose="020F0502020204030204" pitchFamily="34" charset="0"/>
              </a:rPr>
              <a:t>SEA</a:t>
            </a:r>
            <a:r>
              <a:rPr lang="en-US" sz="1200" b="0" i="0" dirty="0">
                <a:effectLst/>
                <a:latin typeface="Calibri" panose="020F0502020204030204" pitchFamily="34" charset="0"/>
                <a:cs typeface="Calibri" panose="020F0502020204030204" pitchFamily="34" charset="0"/>
              </a:rPr>
              <a:t>: Free accounts dominate, but there's an uptick in paid subscriptions post-age 23.</a:t>
            </a:r>
          </a:p>
          <a:p>
            <a:pPr lvl="1"/>
            <a:r>
              <a:rPr lang="en-US" sz="1200" b="1" i="0" dirty="0">
                <a:effectLst/>
                <a:latin typeface="Calibri" panose="020F0502020204030204" pitchFamily="34" charset="0"/>
                <a:cs typeface="Calibri" panose="020F0502020204030204" pitchFamily="34" charset="0"/>
              </a:rPr>
              <a:t>SSA</a:t>
            </a:r>
            <a:r>
              <a:rPr lang="en-US" sz="1200" b="0" i="0" dirty="0">
                <a:effectLst/>
                <a:latin typeface="Calibri" panose="020F0502020204030204" pitchFamily="34" charset="0"/>
                <a:cs typeface="Calibri" panose="020F0502020204030204" pitchFamily="34" charset="0"/>
              </a:rPr>
              <a:t>: Free accounts prevalent due to lower welfare; potential for paid accounts in economically stronger countries like Cape Verde and South Africa.</a:t>
            </a:r>
          </a:p>
          <a:p>
            <a:r>
              <a:rPr lang="en-US" sz="1200" b="1" i="0" dirty="0">
                <a:effectLst/>
                <a:latin typeface="Calibri" panose="020F0502020204030204" pitchFamily="34" charset="0"/>
                <a:cs typeface="Calibri" panose="020F0502020204030204" pitchFamily="34" charset="0"/>
              </a:rPr>
              <a:t>Age Demographics and Strategy</a:t>
            </a:r>
          </a:p>
          <a:p>
            <a:pPr lvl="1"/>
            <a:r>
              <a:rPr lang="en-US" sz="1200" b="1" i="0" dirty="0">
                <a:effectLst/>
                <a:latin typeface="Calibri" panose="020F0502020204030204" pitchFamily="34" charset="0"/>
                <a:cs typeface="Calibri" panose="020F0502020204030204" pitchFamily="34" charset="0"/>
              </a:rPr>
              <a:t>DM &amp; SEA</a:t>
            </a:r>
            <a:r>
              <a:rPr lang="en-US" sz="1200" b="0" i="0" dirty="0">
                <a:effectLst/>
                <a:latin typeface="Calibri" panose="020F0502020204030204" pitchFamily="34" charset="0"/>
                <a:cs typeface="Calibri" panose="020F0502020204030204" pitchFamily="34" charset="0"/>
              </a:rPr>
              <a:t>: Age-neutral streaming trends but opportunities for specialization in the &gt;35 age group.</a:t>
            </a:r>
          </a:p>
          <a:p>
            <a:pPr lvl="1"/>
            <a:r>
              <a:rPr lang="en-US" sz="1200" b="1" i="0" dirty="0">
                <a:effectLst/>
                <a:latin typeface="Calibri" panose="020F0502020204030204" pitchFamily="34" charset="0"/>
                <a:cs typeface="Calibri" panose="020F0502020204030204" pitchFamily="34" charset="0"/>
              </a:rPr>
              <a:t>SSA</a:t>
            </a:r>
            <a:r>
              <a:rPr lang="en-US" sz="1200" b="0" i="0" dirty="0">
                <a:effectLst/>
                <a:latin typeface="Calibri" panose="020F0502020204030204" pitchFamily="34" charset="0"/>
                <a:cs typeface="Calibri" panose="020F0502020204030204" pitchFamily="34" charset="0"/>
              </a:rPr>
              <a:t>: Immediate focus on the high-streaming 18-22 age group, with long-term strategies for an increasingly youthful population.</a:t>
            </a:r>
          </a:p>
          <a:p>
            <a:r>
              <a:rPr lang="en-US" sz="1200" b="1" i="0" dirty="0">
                <a:effectLst/>
                <a:latin typeface="Calibri" panose="020F0502020204030204" pitchFamily="34" charset="0"/>
                <a:cs typeface="Calibri" panose="020F0502020204030204" pitchFamily="34" charset="0"/>
              </a:rPr>
              <a:t>WMG Strategy Alignment</a:t>
            </a:r>
          </a:p>
          <a:p>
            <a:pPr lvl="1"/>
            <a:r>
              <a:rPr lang="en-US" sz="1200" b="1" i="0" dirty="0">
                <a:effectLst/>
                <a:latin typeface="Calibri" panose="020F0502020204030204" pitchFamily="34" charset="0"/>
                <a:cs typeface="Calibri" panose="020F0502020204030204" pitchFamily="34" charset="0"/>
              </a:rPr>
              <a:t>DM</a:t>
            </a:r>
            <a:r>
              <a:rPr lang="en-US" sz="1200" b="0" i="0" dirty="0">
                <a:effectLst/>
                <a:latin typeface="Calibri" panose="020F0502020204030204" pitchFamily="34" charset="0"/>
                <a:cs typeface="Calibri" panose="020F0502020204030204" pitchFamily="34" charset="0"/>
              </a:rPr>
              <a:t>: Tailored content for age &gt;35, and high-streaming age groups 18-22 and 23-27.</a:t>
            </a:r>
          </a:p>
          <a:p>
            <a:pPr lvl="1"/>
            <a:r>
              <a:rPr lang="en-US" sz="1200" b="1" i="0" dirty="0">
                <a:effectLst/>
                <a:latin typeface="Calibri" panose="020F0502020204030204" pitchFamily="34" charset="0"/>
                <a:cs typeface="Calibri" panose="020F0502020204030204" pitchFamily="34" charset="0"/>
              </a:rPr>
              <a:t>SEA</a:t>
            </a:r>
            <a:r>
              <a:rPr lang="en-US" sz="1200" b="0" i="0" dirty="0">
                <a:effectLst/>
                <a:latin typeface="Calibri" panose="020F0502020204030204" pitchFamily="34" charset="0"/>
                <a:cs typeface="Calibri" panose="020F0502020204030204" pitchFamily="34" charset="0"/>
              </a:rPr>
              <a:t>: Targeting under 59 based on current demographic distribution.</a:t>
            </a:r>
          </a:p>
          <a:p>
            <a:pPr lvl="1"/>
            <a:r>
              <a:rPr lang="en-US" sz="1200" b="1" i="0" dirty="0">
                <a:effectLst/>
                <a:latin typeface="Calibri" panose="020F0502020204030204" pitchFamily="34" charset="0"/>
                <a:cs typeface="Calibri" panose="020F0502020204030204" pitchFamily="34" charset="0"/>
              </a:rPr>
              <a:t>SSA</a:t>
            </a:r>
            <a:r>
              <a:rPr lang="en-US" sz="1200" b="0" i="0" dirty="0">
                <a:effectLst/>
                <a:latin typeface="Calibri" panose="020F0502020204030204" pitchFamily="34" charset="0"/>
                <a:cs typeface="Calibri" panose="020F0502020204030204" pitchFamily="34" charset="0"/>
              </a:rPr>
              <a:t>: Short-term focus on &lt;22; long-term strategies accounting for life expectancy and other demographic factors.</a:t>
            </a:r>
          </a:p>
        </p:txBody>
      </p:sp>
    </p:spTree>
    <p:extLst>
      <p:ext uri="{BB962C8B-B14F-4D97-AF65-F5344CB8AC3E}">
        <p14:creationId xmlns:p14="http://schemas.microsoft.com/office/powerpoint/2010/main" val="3207991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2435</Words>
  <Application>Microsoft Macintosh PowerPoint</Application>
  <PresentationFormat>Widescreen</PresentationFormat>
  <Paragraphs>498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Söhne</vt:lpstr>
      <vt:lpstr>Arial</vt:lpstr>
      <vt:lpstr>Calibri</vt:lpstr>
      <vt:lpstr>Calibri Light</vt:lpstr>
      <vt:lpstr>Source Code Pro</vt:lpstr>
      <vt:lpstr>Office Theme</vt:lpstr>
      <vt:lpstr>Navigating the Global Music Streaming Landscape</vt:lpstr>
      <vt:lpstr>Welfare</vt:lpstr>
      <vt:lpstr>Population</vt:lpstr>
      <vt:lpstr>Streams</vt:lpstr>
      <vt:lpstr>Deep Dive for Spotify and WMG in Developed and Emerging Markets </vt:lpstr>
      <vt:lpstr>Developed Market (DM): Europe and North America</vt:lpstr>
      <vt:lpstr>Emerging Market (EM): Southeast Asia (SEA)</vt:lpstr>
      <vt:lpstr>Frontier Market (FM): Sub-Saharan Africa (SSA)</vt:lpstr>
      <vt:lpstr>Summary</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Jingbin Cao</dc:creator>
  <cp:lastModifiedBy>Jingbin Cao</cp:lastModifiedBy>
  <cp:revision>17</cp:revision>
  <dcterms:created xsi:type="dcterms:W3CDTF">2023-09-04T15:59:12Z</dcterms:created>
  <dcterms:modified xsi:type="dcterms:W3CDTF">2023-09-07T03:54:40Z</dcterms:modified>
</cp:coreProperties>
</file>